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9" r:id="rId15"/>
    <p:sldId id="280" r:id="rId16"/>
    <p:sldId id="284" r:id="rId17"/>
    <p:sldId id="283" r:id="rId18"/>
    <p:sldId id="285" r:id="rId19"/>
    <p:sldId id="281" r:id="rId20"/>
    <p:sldId id="282" r:id="rId21"/>
    <p:sldId id="275"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5"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E8225B1-A740-49C7-B51E-7A8644461C3F}" type="datetimeFigureOut">
              <a:rPr lang="en-IN" smtClean="0"/>
              <a:t>09-02-2023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112730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225B1-A740-49C7-B51E-7A8644461C3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364215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225B1-A740-49C7-B51E-7A8644461C3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415336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225B1-A740-49C7-B51E-7A8644461C3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B4025-9D28-436C-A00F-576FE84163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379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225B1-A740-49C7-B51E-7A8644461C3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4033878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8225B1-A740-49C7-B51E-7A8644461C3F}"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3967812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8225B1-A740-49C7-B51E-7A8644461C3F}"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275958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225B1-A740-49C7-B51E-7A8644461C3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423102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225B1-A740-49C7-B51E-7A8644461C3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21422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225B1-A740-49C7-B51E-7A8644461C3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378971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225B1-A740-49C7-B51E-7A8644461C3F}"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375781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225B1-A740-49C7-B51E-7A8644461C3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104184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8225B1-A740-49C7-B51E-7A8644461C3F}"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221227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8225B1-A740-49C7-B51E-7A8644461C3F}"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32851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225B1-A740-49C7-B51E-7A8644461C3F}"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425437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225B1-A740-49C7-B51E-7A8644461C3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240262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225B1-A740-49C7-B51E-7A8644461C3F}"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B4025-9D28-436C-A00F-576FE8416329}" type="slidenum">
              <a:rPr lang="en-IN" smtClean="0"/>
              <a:t>‹#›</a:t>
            </a:fld>
            <a:endParaRPr lang="en-IN"/>
          </a:p>
        </p:txBody>
      </p:sp>
    </p:spTree>
    <p:extLst>
      <p:ext uri="{BB962C8B-B14F-4D97-AF65-F5344CB8AC3E}">
        <p14:creationId xmlns:p14="http://schemas.microsoft.com/office/powerpoint/2010/main" val="285490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8225B1-A740-49C7-B51E-7A8644461C3F}" type="datetimeFigureOut">
              <a:rPr lang="en-IN" smtClean="0"/>
              <a:t>09-02-2023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EB4025-9D28-436C-A00F-576FE8416329}" type="slidenum">
              <a:rPr lang="en-IN" smtClean="0"/>
              <a:t>‹#›</a:t>
            </a:fld>
            <a:endParaRPr lang="en-IN"/>
          </a:p>
        </p:txBody>
      </p:sp>
    </p:spTree>
    <p:extLst>
      <p:ext uri="{BB962C8B-B14F-4D97-AF65-F5344CB8AC3E}">
        <p14:creationId xmlns:p14="http://schemas.microsoft.com/office/powerpoint/2010/main" val="38212004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B5F-4155-F256-E940-D6589EEEEF44}"/>
              </a:ext>
            </a:extLst>
          </p:cNvPr>
          <p:cNvSpPr>
            <a:spLocks noGrp="1"/>
          </p:cNvSpPr>
          <p:nvPr>
            <p:ph type="ctrTitle"/>
          </p:nvPr>
        </p:nvSpPr>
        <p:spPr>
          <a:xfrm>
            <a:off x="3048277" y="1855433"/>
            <a:ext cx="6663894" cy="2476869"/>
          </a:xfrm>
        </p:spPr>
        <p:txBody>
          <a:bodyPr/>
          <a:lstStyle/>
          <a:p>
            <a:pPr algn="ctr"/>
            <a:r>
              <a:rPr lang="en-IN" sz="6600" b="1" dirty="0">
                <a:solidFill>
                  <a:schemeClr val="accent2"/>
                </a:solidFill>
                <a:effectLst>
                  <a:outerShdw blurRad="38100" dist="38100" dir="2700000" algn="tl">
                    <a:srgbClr val="000000">
                      <a:alpha val="43137"/>
                    </a:srgbClr>
                  </a:outerShdw>
                </a:effectLst>
              </a:rPr>
              <a:t>HOTEL</a:t>
            </a:r>
            <a:r>
              <a:rPr lang="en-IN" b="1" dirty="0">
                <a:solidFill>
                  <a:schemeClr val="accent2"/>
                </a:solidFill>
                <a:effectLst>
                  <a:outerShdw blurRad="38100" dist="38100" dir="2700000" algn="tl">
                    <a:srgbClr val="000000">
                      <a:alpha val="43137"/>
                    </a:srgbClr>
                  </a:outerShdw>
                </a:effectLst>
              </a:rPr>
              <a:t> </a:t>
            </a:r>
            <a:r>
              <a:rPr lang="en-IN" sz="6600" b="1" dirty="0">
                <a:solidFill>
                  <a:schemeClr val="accent2"/>
                </a:solidFill>
                <a:effectLst>
                  <a:outerShdw blurRad="38100" dist="38100" dir="2700000" algn="tl">
                    <a:srgbClr val="000000">
                      <a:alpha val="43137"/>
                    </a:srgbClr>
                  </a:outerShdw>
                </a:effectLst>
              </a:rPr>
              <a:t>RATING</a:t>
            </a:r>
            <a:br>
              <a:rPr lang="en-IN" b="1" dirty="0">
                <a:solidFill>
                  <a:schemeClr val="accent2"/>
                </a:solidFill>
                <a:effectLst>
                  <a:outerShdw blurRad="38100" dist="38100" dir="2700000" algn="tl">
                    <a:srgbClr val="000000">
                      <a:alpha val="43137"/>
                    </a:srgbClr>
                  </a:outerShdw>
                </a:effectLst>
              </a:rPr>
            </a:br>
            <a:r>
              <a:rPr lang="en-IN" sz="6600" b="1" dirty="0">
                <a:solidFill>
                  <a:schemeClr val="accent2"/>
                </a:solidFill>
                <a:effectLst>
                  <a:outerShdw blurRad="38100" dist="38100" dir="2700000" algn="tl">
                    <a:srgbClr val="000000">
                      <a:alpha val="43137"/>
                    </a:srgbClr>
                  </a:outerShdw>
                </a:effectLst>
              </a:rPr>
              <a:t>CLASSIFICATION</a:t>
            </a:r>
            <a:endParaRPr lang="en-IN"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095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F13374-3332-D943-9AE2-BF927531C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993" y="240506"/>
            <a:ext cx="10892014" cy="6376988"/>
          </a:xfrm>
        </p:spPr>
      </p:pic>
    </p:spTree>
    <p:extLst>
      <p:ext uri="{BB962C8B-B14F-4D97-AF65-F5344CB8AC3E}">
        <p14:creationId xmlns:p14="http://schemas.microsoft.com/office/powerpoint/2010/main" val="401893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FC092F3-A293-A05D-0CA3-273EC5F7B70C}"/>
              </a:ext>
            </a:extLst>
          </p:cNvPr>
          <p:cNvSpPr>
            <a:spLocks noGrp="1"/>
          </p:cNvSpPr>
          <p:nvPr>
            <p:ph idx="1"/>
          </p:nvPr>
        </p:nvSpPr>
        <p:spPr>
          <a:xfrm>
            <a:off x="548627" y="721366"/>
            <a:ext cx="4741560" cy="4844933"/>
          </a:xfrm>
        </p:spPr>
        <p:txBody>
          <a:bodyPr>
            <a:noAutofit/>
          </a:bodyPr>
          <a:lstStyle/>
          <a:p>
            <a:r>
              <a:rPr lang="en-US" sz="2800" b="1" dirty="0">
                <a:solidFill>
                  <a:schemeClr val="bg2">
                    <a:lumMod val="75000"/>
                  </a:schemeClr>
                </a:solidFill>
              </a:rPr>
              <a:t>Data cleaning process: </a:t>
            </a:r>
            <a:r>
              <a:rPr lang="en-US" b="1" dirty="0">
                <a:solidFill>
                  <a:schemeClr val="bg2"/>
                </a:solidFill>
              </a:rPr>
              <a:t>Tokenization:</a:t>
            </a:r>
          </a:p>
          <a:p>
            <a:r>
              <a:rPr lang="en-US" dirty="0"/>
              <a:t>Tokenization is the breaking of the document or sentences in chunks.</a:t>
            </a:r>
          </a:p>
          <a:p>
            <a:r>
              <a:rPr lang="en-US" b="1" dirty="0">
                <a:solidFill>
                  <a:schemeClr val="bg2"/>
                </a:solidFill>
              </a:rPr>
              <a:t>Normalization: </a:t>
            </a:r>
          </a:p>
          <a:p>
            <a:r>
              <a:rPr lang="en-US" dirty="0"/>
              <a:t>Text normalization is a pre-processing step aimed at improving the quality of the text and making it suitable for machines to process.</a:t>
            </a:r>
            <a:endParaRPr lang="en-IN" dirty="0"/>
          </a:p>
        </p:txBody>
      </p:sp>
      <p:pic>
        <p:nvPicPr>
          <p:cNvPr id="3" name="Picture 2">
            <a:extLst>
              <a:ext uri="{FF2B5EF4-FFF2-40B4-BE49-F238E27FC236}">
                <a16:creationId xmlns:a16="http://schemas.microsoft.com/office/drawing/2014/main" id="{BC3BC301-0070-67DD-1AF7-9D8CE3019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687" y="633022"/>
            <a:ext cx="6418556" cy="5758899"/>
          </a:xfrm>
          <a:prstGeom prst="rect">
            <a:avLst/>
          </a:prstGeom>
        </p:spPr>
      </p:pic>
    </p:spTree>
    <p:extLst>
      <p:ext uri="{BB962C8B-B14F-4D97-AF65-F5344CB8AC3E}">
        <p14:creationId xmlns:p14="http://schemas.microsoft.com/office/powerpoint/2010/main" val="4723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21B2B-D6C6-267C-2091-55875288D0FB}"/>
              </a:ext>
            </a:extLst>
          </p:cNvPr>
          <p:cNvSpPr>
            <a:spLocks noGrp="1"/>
          </p:cNvSpPr>
          <p:nvPr>
            <p:ph idx="1"/>
          </p:nvPr>
        </p:nvSpPr>
        <p:spPr>
          <a:xfrm>
            <a:off x="1070292" y="806766"/>
            <a:ext cx="9905999" cy="5248593"/>
          </a:xfrm>
        </p:spPr>
        <p:txBody>
          <a:bodyPr>
            <a:noAutofit/>
          </a:bodyPr>
          <a:lstStyle/>
          <a:p>
            <a:r>
              <a:rPr lang="en-US" dirty="0">
                <a:solidFill>
                  <a:schemeClr val="bg2"/>
                </a:solidFill>
              </a:rPr>
              <a:t>Stop words:</a:t>
            </a:r>
          </a:p>
          <a:p>
            <a:r>
              <a:rPr lang="en-US" dirty="0"/>
              <a:t>The words which are generally filtered out before processing a natural language are called stop words.</a:t>
            </a:r>
          </a:p>
          <a:p>
            <a:r>
              <a:rPr lang="en-US" dirty="0">
                <a:solidFill>
                  <a:schemeClr val="bg2"/>
                </a:solidFill>
              </a:rPr>
              <a:t>Lemmatization:</a:t>
            </a:r>
          </a:p>
          <a:p>
            <a:r>
              <a:rPr lang="en-US" dirty="0"/>
              <a:t>Lemmatization is that switches any kind of a word to its</a:t>
            </a:r>
          </a:p>
          <a:p>
            <a:r>
              <a:rPr lang="en-US" dirty="0"/>
              <a:t>base root mode.</a:t>
            </a:r>
          </a:p>
          <a:p>
            <a:r>
              <a:rPr lang="en-US" dirty="0"/>
              <a:t>Therefore the data cleaning process shows that remove of</a:t>
            </a:r>
          </a:p>
          <a:p>
            <a:r>
              <a:rPr lang="en-US" dirty="0"/>
              <a:t>the stop words, punctuation marks, words converted in to</a:t>
            </a:r>
          </a:p>
          <a:p>
            <a:r>
              <a:rPr lang="en-US" dirty="0"/>
              <a:t>lower case, lemmatization and tokenization.</a:t>
            </a:r>
            <a:endParaRPr lang="en-IN" dirty="0"/>
          </a:p>
        </p:txBody>
      </p:sp>
    </p:spTree>
    <p:extLst>
      <p:ext uri="{BB962C8B-B14F-4D97-AF65-F5344CB8AC3E}">
        <p14:creationId xmlns:p14="http://schemas.microsoft.com/office/powerpoint/2010/main" val="347054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7247F5-C2B5-B346-13C6-A7069E9D5896}"/>
              </a:ext>
            </a:extLst>
          </p:cNvPr>
          <p:cNvSpPr>
            <a:spLocks noGrp="1"/>
          </p:cNvSpPr>
          <p:nvPr>
            <p:ph idx="1"/>
          </p:nvPr>
        </p:nvSpPr>
        <p:spPr>
          <a:xfrm>
            <a:off x="908050" y="919163"/>
            <a:ext cx="9906000" cy="3541712"/>
          </a:xfrm>
        </p:spPr>
        <p:txBody>
          <a:bodyPr/>
          <a:lstStyle/>
          <a:p>
            <a:r>
              <a:rPr lang="en-US" dirty="0"/>
              <a:t>Polarity is float which lies in the range of [-1,1] where 1</a:t>
            </a:r>
          </a:p>
          <a:p>
            <a:r>
              <a:rPr lang="en-US" dirty="0"/>
              <a:t>means positive statement and -1 means a negative</a:t>
            </a:r>
          </a:p>
          <a:p>
            <a:r>
              <a:rPr lang="en-US" dirty="0"/>
              <a:t>statement.</a:t>
            </a:r>
            <a:endParaRPr lang="en-IN" dirty="0"/>
          </a:p>
        </p:txBody>
      </p:sp>
      <p:pic>
        <p:nvPicPr>
          <p:cNvPr id="6" name="Picture 5">
            <a:extLst>
              <a:ext uri="{FF2B5EF4-FFF2-40B4-BE49-F238E27FC236}">
                <a16:creationId xmlns:a16="http://schemas.microsoft.com/office/drawing/2014/main" id="{E76F0D42-3BCB-A500-FE25-300C35DE0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720" y="2540000"/>
            <a:ext cx="8971280" cy="4282473"/>
          </a:xfrm>
          <a:prstGeom prst="rect">
            <a:avLst/>
          </a:prstGeom>
        </p:spPr>
      </p:pic>
    </p:spTree>
    <p:extLst>
      <p:ext uri="{BB962C8B-B14F-4D97-AF65-F5344CB8AC3E}">
        <p14:creationId xmlns:p14="http://schemas.microsoft.com/office/powerpoint/2010/main" val="335533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001C-DA49-F4B9-1E89-691D06B3BA35}"/>
              </a:ext>
            </a:extLst>
          </p:cNvPr>
          <p:cNvSpPr>
            <a:spLocks noGrp="1"/>
          </p:cNvSpPr>
          <p:nvPr>
            <p:ph type="title"/>
          </p:nvPr>
        </p:nvSpPr>
        <p:spPr>
          <a:xfrm>
            <a:off x="1141413" y="618518"/>
            <a:ext cx="4318354" cy="961707"/>
          </a:xfrm>
        </p:spPr>
        <p:txBody>
          <a:bodyPr/>
          <a:lstStyle/>
          <a:p>
            <a:r>
              <a:rPr lang="en-IN" b="1" i="1" dirty="0">
                <a:solidFill>
                  <a:schemeClr val="bg2"/>
                </a:solidFill>
              </a:rPr>
              <a:t>Model building:-</a:t>
            </a:r>
          </a:p>
        </p:txBody>
      </p:sp>
      <p:sp>
        <p:nvSpPr>
          <p:cNvPr id="3" name="Content Placeholder 2">
            <a:extLst>
              <a:ext uri="{FF2B5EF4-FFF2-40B4-BE49-F238E27FC236}">
                <a16:creationId xmlns:a16="http://schemas.microsoft.com/office/drawing/2014/main" id="{6B4230F8-5B8A-2E8A-2BBB-D7312BCE5212}"/>
              </a:ext>
            </a:extLst>
          </p:cNvPr>
          <p:cNvSpPr>
            <a:spLocks noGrp="1"/>
          </p:cNvSpPr>
          <p:nvPr>
            <p:ph idx="1"/>
          </p:nvPr>
        </p:nvSpPr>
        <p:spPr>
          <a:xfrm>
            <a:off x="1247747" y="1733103"/>
            <a:ext cx="7763087" cy="4214935"/>
          </a:xfrm>
        </p:spPr>
        <p:txBody>
          <a:bodyPr>
            <a:noAutofit/>
          </a:bodyPr>
          <a:lstStyle/>
          <a:p>
            <a:r>
              <a:rPr lang="en-IN" dirty="0"/>
              <a:t>Naïve bayes </a:t>
            </a:r>
          </a:p>
          <a:p>
            <a:r>
              <a:rPr lang="en-IN" dirty="0"/>
              <a:t>Decision tree classifier </a:t>
            </a:r>
          </a:p>
          <a:p>
            <a:r>
              <a:rPr lang="en-IN" dirty="0"/>
              <a:t>Logistic Regression</a:t>
            </a:r>
          </a:p>
          <a:p>
            <a:r>
              <a:rPr lang="en-IN" dirty="0"/>
              <a:t>Random forest</a:t>
            </a:r>
          </a:p>
          <a:p>
            <a:r>
              <a:rPr lang="en-IN" dirty="0"/>
              <a:t>Ada boost classifier</a:t>
            </a:r>
          </a:p>
          <a:p>
            <a:r>
              <a:rPr lang="en-IN" dirty="0"/>
              <a:t>K -Nearest Neighbour (KNN) </a:t>
            </a:r>
          </a:p>
        </p:txBody>
      </p:sp>
    </p:spTree>
    <p:extLst>
      <p:ext uri="{BB962C8B-B14F-4D97-AF65-F5344CB8AC3E}">
        <p14:creationId xmlns:p14="http://schemas.microsoft.com/office/powerpoint/2010/main" val="307762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DEE8-DF94-5CFB-3924-DB6FC981A0C6}"/>
              </a:ext>
            </a:extLst>
          </p:cNvPr>
          <p:cNvSpPr>
            <a:spLocks noGrp="1"/>
          </p:cNvSpPr>
          <p:nvPr>
            <p:ph type="title"/>
          </p:nvPr>
        </p:nvSpPr>
        <p:spPr>
          <a:xfrm>
            <a:off x="1141413" y="618518"/>
            <a:ext cx="3279667" cy="677622"/>
          </a:xfrm>
        </p:spPr>
        <p:txBody>
          <a:bodyPr/>
          <a:lstStyle/>
          <a:p>
            <a:r>
              <a:rPr lang="en-US" dirty="0">
                <a:solidFill>
                  <a:schemeClr val="bg2"/>
                </a:solidFill>
              </a:rPr>
              <a:t>Naïve bayes:-</a:t>
            </a:r>
            <a:endParaRPr lang="en-IN" dirty="0">
              <a:solidFill>
                <a:schemeClr val="bg2"/>
              </a:solidFill>
            </a:endParaRPr>
          </a:p>
        </p:txBody>
      </p:sp>
      <p:pic>
        <p:nvPicPr>
          <p:cNvPr id="5" name="Content Placeholder 4">
            <a:extLst>
              <a:ext uri="{FF2B5EF4-FFF2-40B4-BE49-F238E27FC236}">
                <a16:creationId xmlns:a16="http://schemas.microsoft.com/office/drawing/2014/main" id="{2005DC3F-57B1-607C-BB74-BF09BB8000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8873" y="1832237"/>
            <a:ext cx="7169448" cy="4541930"/>
          </a:xfrm>
        </p:spPr>
      </p:pic>
    </p:spTree>
    <p:extLst>
      <p:ext uri="{BB962C8B-B14F-4D97-AF65-F5344CB8AC3E}">
        <p14:creationId xmlns:p14="http://schemas.microsoft.com/office/powerpoint/2010/main" val="1025278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BD71-3872-5B14-57C2-68596DF0A3CB}"/>
              </a:ext>
            </a:extLst>
          </p:cNvPr>
          <p:cNvSpPr>
            <a:spLocks noGrp="1"/>
          </p:cNvSpPr>
          <p:nvPr>
            <p:ph type="title"/>
          </p:nvPr>
        </p:nvSpPr>
        <p:spPr>
          <a:xfrm>
            <a:off x="866206" y="485353"/>
            <a:ext cx="3554874" cy="1014973"/>
          </a:xfrm>
        </p:spPr>
        <p:txBody>
          <a:bodyPr>
            <a:normAutofit fontScale="90000"/>
          </a:bodyPr>
          <a:lstStyle/>
          <a:p>
            <a:r>
              <a:rPr lang="en-US" dirty="0">
                <a:solidFill>
                  <a:schemeClr val="bg2"/>
                </a:solidFill>
              </a:rPr>
              <a:t>Decision tree classifier:-</a:t>
            </a:r>
            <a:endParaRPr lang="en-IN" dirty="0">
              <a:solidFill>
                <a:schemeClr val="bg2"/>
              </a:solidFill>
            </a:endParaRPr>
          </a:p>
        </p:txBody>
      </p:sp>
      <p:pic>
        <p:nvPicPr>
          <p:cNvPr id="5" name="Content Placeholder 4">
            <a:extLst>
              <a:ext uri="{FF2B5EF4-FFF2-40B4-BE49-F238E27FC236}">
                <a16:creationId xmlns:a16="http://schemas.microsoft.com/office/drawing/2014/main" id="{035A6AC1-A56B-0269-F8A9-38C5EEBD61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76" t="705" b="-1"/>
          <a:stretch/>
        </p:blipFill>
        <p:spPr>
          <a:xfrm>
            <a:off x="3604334" y="1429305"/>
            <a:ext cx="7208668" cy="4625303"/>
          </a:xfrm>
        </p:spPr>
      </p:pic>
    </p:spTree>
    <p:extLst>
      <p:ext uri="{BB962C8B-B14F-4D97-AF65-F5344CB8AC3E}">
        <p14:creationId xmlns:p14="http://schemas.microsoft.com/office/powerpoint/2010/main" val="171102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7F0D-6D88-50BE-FB3E-47E70C933BF6}"/>
              </a:ext>
            </a:extLst>
          </p:cNvPr>
          <p:cNvSpPr>
            <a:spLocks noGrp="1"/>
          </p:cNvSpPr>
          <p:nvPr>
            <p:ph type="title"/>
          </p:nvPr>
        </p:nvSpPr>
        <p:spPr>
          <a:xfrm>
            <a:off x="1141413" y="618518"/>
            <a:ext cx="5818680" cy="793032"/>
          </a:xfrm>
        </p:spPr>
        <p:txBody>
          <a:bodyPr/>
          <a:lstStyle/>
          <a:p>
            <a:r>
              <a:rPr lang="en-US" dirty="0">
                <a:solidFill>
                  <a:schemeClr val="bg2"/>
                </a:solidFill>
              </a:rPr>
              <a:t>Logistic regression:-</a:t>
            </a:r>
            <a:endParaRPr lang="en-IN" dirty="0">
              <a:solidFill>
                <a:schemeClr val="bg2"/>
              </a:solidFill>
            </a:endParaRPr>
          </a:p>
        </p:txBody>
      </p:sp>
      <p:pic>
        <p:nvPicPr>
          <p:cNvPr id="5" name="Content Placeholder 4">
            <a:extLst>
              <a:ext uri="{FF2B5EF4-FFF2-40B4-BE49-F238E27FC236}">
                <a16:creationId xmlns:a16="http://schemas.microsoft.com/office/drawing/2014/main" id="{6CD39202-A226-22F0-CF2E-4D9453A38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458" y="1824038"/>
            <a:ext cx="6683459" cy="4266044"/>
          </a:xfrm>
        </p:spPr>
      </p:pic>
    </p:spTree>
    <p:extLst>
      <p:ext uri="{BB962C8B-B14F-4D97-AF65-F5344CB8AC3E}">
        <p14:creationId xmlns:p14="http://schemas.microsoft.com/office/powerpoint/2010/main" val="201958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C41B-0C0A-0E63-0C19-22199B8D0EF4}"/>
              </a:ext>
            </a:extLst>
          </p:cNvPr>
          <p:cNvSpPr>
            <a:spLocks noGrp="1"/>
          </p:cNvSpPr>
          <p:nvPr>
            <p:ph type="title"/>
          </p:nvPr>
        </p:nvSpPr>
        <p:spPr>
          <a:xfrm>
            <a:off x="1141413" y="618518"/>
            <a:ext cx="3634773" cy="730888"/>
          </a:xfrm>
        </p:spPr>
        <p:txBody>
          <a:bodyPr>
            <a:normAutofit fontScale="90000"/>
          </a:bodyPr>
          <a:lstStyle/>
          <a:p>
            <a:r>
              <a:rPr lang="en-US" dirty="0">
                <a:solidFill>
                  <a:schemeClr val="bg2"/>
                </a:solidFill>
              </a:rPr>
              <a:t>Random forest:-</a:t>
            </a:r>
            <a:endParaRPr lang="en-IN" dirty="0">
              <a:solidFill>
                <a:schemeClr val="bg2"/>
              </a:solidFill>
            </a:endParaRPr>
          </a:p>
        </p:txBody>
      </p:sp>
      <p:pic>
        <p:nvPicPr>
          <p:cNvPr id="5" name="Content Placeholder 4">
            <a:extLst>
              <a:ext uri="{FF2B5EF4-FFF2-40B4-BE49-F238E27FC236}">
                <a16:creationId xmlns:a16="http://schemas.microsoft.com/office/drawing/2014/main" id="{DFAE73D6-69A0-9728-0A1D-978B3EC31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1501" y="1484664"/>
            <a:ext cx="7095272" cy="4754818"/>
          </a:xfrm>
        </p:spPr>
      </p:pic>
    </p:spTree>
    <p:extLst>
      <p:ext uri="{BB962C8B-B14F-4D97-AF65-F5344CB8AC3E}">
        <p14:creationId xmlns:p14="http://schemas.microsoft.com/office/powerpoint/2010/main" val="219946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263E-1259-6E8A-AB5F-C54998016BC3}"/>
              </a:ext>
            </a:extLst>
          </p:cNvPr>
          <p:cNvSpPr>
            <a:spLocks noGrp="1"/>
          </p:cNvSpPr>
          <p:nvPr>
            <p:ph type="title"/>
          </p:nvPr>
        </p:nvSpPr>
        <p:spPr/>
        <p:txBody>
          <a:bodyPr/>
          <a:lstStyle/>
          <a:p>
            <a:r>
              <a:rPr lang="en-US" dirty="0">
                <a:solidFill>
                  <a:schemeClr val="bg2"/>
                </a:solidFill>
              </a:rPr>
              <a:t>KNN:-</a:t>
            </a:r>
            <a:endParaRPr lang="en-IN" dirty="0">
              <a:solidFill>
                <a:schemeClr val="bg2"/>
              </a:solidFill>
            </a:endParaRPr>
          </a:p>
        </p:txBody>
      </p:sp>
      <p:pic>
        <p:nvPicPr>
          <p:cNvPr id="5" name="Content Placeholder 4">
            <a:extLst>
              <a:ext uri="{FF2B5EF4-FFF2-40B4-BE49-F238E27FC236}">
                <a16:creationId xmlns:a16="http://schemas.microsoft.com/office/drawing/2014/main" id="{494F0BF0-D452-A651-C8FC-49F64832CC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99045" y="1509204"/>
            <a:ext cx="5861702" cy="4959242"/>
          </a:xfrm>
        </p:spPr>
      </p:pic>
    </p:spTree>
    <p:extLst>
      <p:ext uri="{BB962C8B-B14F-4D97-AF65-F5344CB8AC3E}">
        <p14:creationId xmlns:p14="http://schemas.microsoft.com/office/powerpoint/2010/main" val="33594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EB4F-6EBF-8E0B-94EB-8D4B3DC3DCA0}"/>
              </a:ext>
            </a:extLst>
          </p:cNvPr>
          <p:cNvSpPr>
            <a:spLocks noGrp="1"/>
          </p:cNvSpPr>
          <p:nvPr>
            <p:ph type="title"/>
          </p:nvPr>
        </p:nvSpPr>
        <p:spPr>
          <a:xfrm>
            <a:off x="1491449" y="896645"/>
            <a:ext cx="3509944" cy="1029810"/>
          </a:xfrm>
        </p:spPr>
        <p:txBody>
          <a:bodyPr>
            <a:normAutofit fontScale="90000"/>
          </a:bodyPr>
          <a:lstStyle/>
          <a:p>
            <a:r>
              <a:rPr lang="en-IN" sz="3600" b="1" i="1" dirty="0">
                <a:solidFill>
                  <a:schemeClr val="bg2"/>
                </a:solidFill>
              </a:rPr>
              <a:t>Presented by: </a:t>
            </a:r>
            <a:br>
              <a:rPr lang="en-IN" sz="3600" b="1" i="1" dirty="0"/>
            </a:br>
            <a:endParaRPr lang="en-IN" dirty="0"/>
          </a:p>
        </p:txBody>
      </p:sp>
      <p:sp>
        <p:nvSpPr>
          <p:cNvPr id="3" name="Content Placeholder 2">
            <a:extLst>
              <a:ext uri="{FF2B5EF4-FFF2-40B4-BE49-F238E27FC236}">
                <a16:creationId xmlns:a16="http://schemas.microsoft.com/office/drawing/2014/main" id="{F1D64AA1-5221-F424-3CB6-C8AB2C8FE425}"/>
              </a:ext>
            </a:extLst>
          </p:cNvPr>
          <p:cNvSpPr>
            <a:spLocks noGrp="1"/>
          </p:cNvSpPr>
          <p:nvPr>
            <p:ph idx="1"/>
          </p:nvPr>
        </p:nvSpPr>
        <p:spPr>
          <a:xfrm>
            <a:off x="1402080" y="1612423"/>
            <a:ext cx="9570720" cy="4348932"/>
          </a:xfrm>
        </p:spPr>
        <p:txBody>
          <a:bodyPr>
            <a:normAutofit fontScale="92500" lnSpcReduction="20000"/>
          </a:bodyPr>
          <a:lstStyle/>
          <a:p>
            <a:pPr marL="0" indent="0">
              <a:buNone/>
            </a:pPr>
            <a:endParaRPr lang="en-IN" sz="2800" b="1" i="1" dirty="0"/>
          </a:p>
          <a:p>
            <a:r>
              <a:rPr lang="en-IN" sz="2600" dirty="0" err="1"/>
              <a:t>Rupal</a:t>
            </a:r>
            <a:r>
              <a:rPr lang="en-IN" sz="2600" dirty="0"/>
              <a:t> </a:t>
            </a:r>
            <a:r>
              <a:rPr lang="en-IN" sz="2600" dirty="0" err="1"/>
              <a:t>Meshram</a:t>
            </a:r>
            <a:r>
              <a:rPr lang="en-IN" sz="2600" b="1" dirty="0"/>
              <a:t>                               </a:t>
            </a:r>
            <a:r>
              <a:rPr lang="en-IN" sz="3100" b="1" dirty="0">
                <a:solidFill>
                  <a:schemeClr val="bg2"/>
                </a:solidFill>
              </a:rPr>
              <a:t>GUIDED BY :-</a:t>
            </a:r>
            <a:endParaRPr lang="en-IN" sz="3100" dirty="0">
              <a:solidFill>
                <a:schemeClr val="bg2"/>
              </a:solidFill>
            </a:endParaRPr>
          </a:p>
          <a:p>
            <a:r>
              <a:rPr lang="en-IN" sz="2800" dirty="0"/>
              <a:t>Shubham </a:t>
            </a:r>
            <a:r>
              <a:rPr lang="en-IN" sz="2800" dirty="0" err="1"/>
              <a:t>Shelke</a:t>
            </a:r>
            <a:r>
              <a:rPr lang="en-IN" sz="2800" dirty="0"/>
              <a:t>                                   </a:t>
            </a:r>
            <a:r>
              <a:rPr lang="en-IN" sz="3300" dirty="0" err="1">
                <a:solidFill>
                  <a:schemeClr val="bg2"/>
                </a:solidFill>
              </a:rPr>
              <a:t>Adhavaith</a:t>
            </a:r>
            <a:r>
              <a:rPr lang="en-IN" sz="3300" dirty="0">
                <a:solidFill>
                  <a:schemeClr val="bg2"/>
                </a:solidFill>
              </a:rPr>
              <a:t> SIR</a:t>
            </a:r>
          </a:p>
          <a:p>
            <a:r>
              <a:rPr lang="en-IN" sz="2800" dirty="0" err="1"/>
              <a:t>Harshavardhan</a:t>
            </a:r>
            <a:r>
              <a:rPr lang="en-IN" sz="2800" dirty="0"/>
              <a:t> malgi</a:t>
            </a:r>
          </a:p>
          <a:p>
            <a:r>
              <a:rPr lang="en-IN" sz="2800" dirty="0"/>
              <a:t>Pooja </a:t>
            </a:r>
            <a:r>
              <a:rPr lang="en-IN" sz="2800" dirty="0" err="1"/>
              <a:t>Phadake</a:t>
            </a:r>
            <a:r>
              <a:rPr lang="en-IN" sz="2800" dirty="0"/>
              <a:t> </a:t>
            </a:r>
          </a:p>
          <a:p>
            <a:r>
              <a:rPr lang="en-IN" sz="2800" dirty="0"/>
              <a:t>Prajakta </a:t>
            </a:r>
            <a:r>
              <a:rPr lang="en-IN" sz="2800" dirty="0" err="1"/>
              <a:t>Sapkal</a:t>
            </a:r>
            <a:endParaRPr lang="en-IN" sz="2800" dirty="0"/>
          </a:p>
          <a:p>
            <a:r>
              <a:rPr lang="en-IN" sz="2800" dirty="0"/>
              <a:t>Manasi </a:t>
            </a:r>
            <a:r>
              <a:rPr lang="en-IN" sz="2800" dirty="0" err="1"/>
              <a:t>Bhabad</a:t>
            </a:r>
            <a:r>
              <a:rPr lang="en-IN" sz="2800" dirty="0"/>
              <a:t> </a:t>
            </a:r>
          </a:p>
          <a:p>
            <a:r>
              <a:rPr lang="en-IN" sz="2800" dirty="0" err="1"/>
              <a:t>Dhanashri</a:t>
            </a:r>
            <a:r>
              <a:rPr lang="en-IN" sz="2800" dirty="0"/>
              <a:t> </a:t>
            </a:r>
            <a:r>
              <a:rPr lang="en-IN" sz="2800" dirty="0" err="1"/>
              <a:t>Bhabad</a:t>
            </a:r>
            <a:endParaRPr lang="en-IN" sz="2800" dirty="0"/>
          </a:p>
        </p:txBody>
      </p:sp>
    </p:spTree>
    <p:extLst>
      <p:ext uri="{BB962C8B-B14F-4D97-AF65-F5344CB8AC3E}">
        <p14:creationId xmlns:p14="http://schemas.microsoft.com/office/powerpoint/2010/main" val="114971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A1E3-B05A-813A-AD7D-56601227989E}"/>
              </a:ext>
            </a:extLst>
          </p:cNvPr>
          <p:cNvSpPr>
            <a:spLocks noGrp="1"/>
          </p:cNvSpPr>
          <p:nvPr>
            <p:ph type="title"/>
          </p:nvPr>
        </p:nvSpPr>
        <p:spPr>
          <a:xfrm>
            <a:off x="1141413" y="618518"/>
            <a:ext cx="3190890" cy="704255"/>
          </a:xfrm>
        </p:spPr>
        <p:txBody>
          <a:bodyPr/>
          <a:lstStyle/>
          <a:p>
            <a:r>
              <a:rPr lang="en-US" b="1" dirty="0">
                <a:solidFill>
                  <a:schemeClr val="bg2"/>
                </a:solidFill>
              </a:rPr>
              <a:t>ADA Boost:-</a:t>
            </a:r>
            <a:endParaRPr lang="en-IN" b="1" dirty="0">
              <a:solidFill>
                <a:schemeClr val="bg2"/>
              </a:solidFill>
            </a:endParaRPr>
          </a:p>
        </p:txBody>
      </p:sp>
      <p:pic>
        <p:nvPicPr>
          <p:cNvPr id="5" name="Content Placeholder 4">
            <a:extLst>
              <a:ext uri="{FF2B5EF4-FFF2-40B4-BE49-F238E27FC236}">
                <a16:creationId xmlns:a16="http://schemas.microsoft.com/office/drawing/2014/main" id="{81DBCE0A-DBC8-0711-E4DD-85F312A3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315" y="1438183"/>
            <a:ext cx="8079671" cy="4801299"/>
          </a:xfrm>
        </p:spPr>
      </p:pic>
    </p:spTree>
    <p:extLst>
      <p:ext uri="{BB962C8B-B14F-4D97-AF65-F5344CB8AC3E}">
        <p14:creationId xmlns:p14="http://schemas.microsoft.com/office/powerpoint/2010/main" val="338584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905E-EC2F-4B8C-9739-CA539A3678D6}"/>
              </a:ext>
            </a:extLst>
          </p:cNvPr>
          <p:cNvSpPr>
            <a:spLocks noGrp="1"/>
          </p:cNvSpPr>
          <p:nvPr>
            <p:ph type="title"/>
          </p:nvPr>
        </p:nvSpPr>
        <p:spPr/>
        <p:txBody>
          <a:bodyPr/>
          <a:lstStyle/>
          <a:p>
            <a:r>
              <a:rPr lang="en-IN" b="1" dirty="0">
                <a:solidFill>
                  <a:schemeClr val="bg2"/>
                </a:solidFill>
              </a:rPr>
              <a:t>Finalized model:-</a:t>
            </a:r>
          </a:p>
        </p:txBody>
      </p:sp>
      <p:sp>
        <p:nvSpPr>
          <p:cNvPr id="3" name="Content Placeholder 2">
            <a:extLst>
              <a:ext uri="{FF2B5EF4-FFF2-40B4-BE49-F238E27FC236}">
                <a16:creationId xmlns:a16="http://schemas.microsoft.com/office/drawing/2014/main" id="{6C28ABBF-EA92-ED35-24EC-F405EE5B6510}"/>
              </a:ext>
            </a:extLst>
          </p:cNvPr>
          <p:cNvSpPr>
            <a:spLocks noGrp="1"/>
          </p:cNvSpPr>
          <p:nvPr>
            <p:ph idx="1"/>
          </p:nvPr>
        </p:nvSpPr>
        <p:spPr>
          <a:xfrm>
            <a:off x="1141413" y="2249487"/>
            <a:ext cx="9076786" cy="2384657"/>
          </a:xfrm>
        </p:spPr>
        <p:txBody>
          <a:bodyPr/>
          <a:lstStyle/>
          <a:p>
            <a:r>
              <a:rPr lang="en-US" dirty="0"/>
              <a:t>After checking accuracy of the models we have decided</a:t>
            </a:r>
          </a:p>
          <a:p>
            <a:r>
              <a:rPr lang="en-US" dirty="0"/>
              <a:t>to use logistic regression for deployment.</a:t>
            </a:r>
          </a:p>
          <a:p>
            <a:r>
              <a:rPr lang="en-US" dirty="0"/>
              <a:t>The accuracy for logistic regression is 91.66% and 94.91% for test and train respectively</a:t>
            </a:r>
            <a:endParaRPr lang="en-IN" dirty="0"/>
          </a:p>
        </p:txBody>
      </p:sp>
    </p:spTree>
    <p:extLst>
      <p:ext uri="{BB962C8B-B14F-4D97-AF65-F5344CB8AC3E}">
        <p14:creationId xmlns:p14="http://schemas.microsoft.com/office/powerpoint/2010/main" val="360879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9F16-C51B-C3CD-B951-16C439757BD2}"/>
              </a:ext>
            </a:extLst>
          </p:cNvPr>
          <p:cNvSpPr>
            <a:spLocks noGrp="1"/>
          </p:cNvSpPr>
          <p:nvPr>
            <p:ph type="title"/>
          </p:nvPr>
        </p:nvSpPr>
        <p:spPr>
          <a:xfrm>
            <a:off x="1141413" y="618518"/>
            <a:ext cx="3166427" cy="956282"/>
          </a:xfrm>
        </p:spPr>
        <p:txBody>
          <a:bodyPr/>
          <a:lstStyle/>
          <a:p>
            <a:r>
              <a:rPr lang="en-IN" b="1" dirty="0">
                <a:solidFill>
                  <a:schemeClr val="bg2"/>
                </a:solidFill>
              </a:rPr>
              <a:t>Deployment:-</a:t>
            </a:r>
          </a:p>
        </p:txBody>
      </p:sp>
      <p:sp>
        <p:nvSpPr>
          <p:cNvPr id="3" name="Content Placeholder 2">
            <a:extLst>
              <a:ext uri="{FF2B5EF4-FFF2-40B4-BE49-F238E27FC236}">
                <a16:creationId xmlns:a16="http://schemas.microsoft.com/office/drawing/2014/main" id="{BF69AB6D-C510-E150-7247-C7B1BA12DCAA}"/>
              </a:ext>
            </a:extLst>
          </p:cNvPr>
          <p:cNvSpPr>
            <a:spLocks noGrp="1"/>
          </p:cNvSpPr>
          <p:nvPr>
            <p:ph idx="1"/>
          </p:nvPr>
        </p:nvSpPr>
        <p:spPr>
          <a:xfrm>
            <a:off x="1070391" y="1574799"/>
            <a:ext cx="4034269" cy="4541915"/>
          </a:xfrm>
        </p:spPr>
        <p:txBody>
          <a:bodyPr/>
          <a:lstStyle/>
          <a:p>
            <a:r>
              <a:rPr lang="en-US" dirty="0"/>
              <a:t>Before we deploy our model, we need to load our model in our</a:t>
            </a:r>
          </a:p>
          <a:p>
            <a:r>
              <a:rPr lang="en-US" dirty="0"/>
              <a:t>pickle format from where stream lit will run our main python file.</a:t>
            </a:r>
          </a:p>
          <a:p>
            <a:r>
              <a:rPr lang="en-US" dirty="0"/>
              <a:t>Saving the .</a:t>
            </a:r>
            <a:r>
              <a:rPr lang="en-US" dirty="0" err="1"/>
              <a:t>py</a:t>
            </a:r>
            <a:r>
              <a:rPr lang="en-US" dirty="0"/>
              <a:t> and .pickle file in our path so that we can run them locally.</a:t>
            </a:r>
            <a:endParaRPr lang="en-IN" dirty="0"/>
          </a:p>
        </p:txBody>
      </p:sp>
      <p:pic>
        <p:nvPicPr>
          <p:cNvPr id="5" name="Picture 4">
            <a:extLst>
              <a:ext uri="{FF2B5EF4-FFF2-40B4-BE49-F238E27FC236}">
                <a16:creationId xmlns:a16="http://schemas.microsoft.com/office/drawing/2014/main" id="{A6516F72-3DE7-B69E-51AD-6372200A0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509" y="1673357"/>
            <a:ext cx="6697010" cy="3848637"/>
          </a:xfrm>
          <a:prstGeom prst="rect">
            <a:avLst/>
          </a:prstGeom>
        </p:spPr>
      </p:pic>
    </p:spTree>
    <p:extLst>
      <p:ext uri="{BB962C8B-B14F-4D97-AF65-F5344CB8AC3E}">
        <p14:creationId xmlns:p14="http://schemas.microsoft.com/office/powerpoint/2010/main" val="314877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E8AE-A259-8A40-F8F2-6C811CBC37F3}"/>
              </a:ext>
            </a:extLst>
          </p:cNvPr>
          <p:cNvSpPr>
            <a:spLocks noGrp="1"/>
          </p:cNvSpPr>
          <p:nvPr>
            <p:ph type="title"/>
          </p:nvPr>
        </p:nvSpPr>
        <p:spPr>
          <a:xfrm>
            <a:off x="1141413" y="618518"/>
            <a:ext cx="3664267" cy="1108682"/>
          </a:xfrm>
        </p:spPr>
        <p:txBody>
          <a:bodyPr/>
          <a:lstStyle/>
          <a:p>
            <a:r>
              <a:rPr lang="en-IN" b="1" dirty="0">
                <a:solidFill>
                  <a:schemeClr val="bg2"/>
                </a:solidFill>
              </a:rPr>
              <a:t>Conclusion:-</a:t>
            </a:r>
          </a:p>
        </p:txBody>
      </p:sp>
      <p:sp>
        <p:nvSpPr>
          <p:cNvPr id="3" name="Content Placeholder 2">
            <a:extLst>
              <a:ext uri="{FF2B5EF4-FFF2-40B4-BE49-F238E27FC236}">
                <a16:creationId xmlns:a16="http://schemas.microsoft.com/office/drawing/2014/main" id="{838D08B8-7023-F252-79AC-9E4AFFB8AC35}"/>
              </a:ext>
            </a:extLst>
          </p:cNvPr>
          <p:cNvSpPr>
            <a:spLocks noGrp="1"/>
          </p:cNvSpPr>
          <p:nvPr>
            <p:ph idx="1"/>
          </p:nvPr>
        </p:nvSpPr>
        <p:spPr>
          <a:xfrm>
            <a:off x="1141413" y="1658143"/>
            <a:ext cx="9638347" cy="2700497"/>
          </a:xfrm>
        </p:spPr>
        <p:txBody>
          <a:bodyPr>
            <a:normAutofit/>
          </a:bodyPr>
          <a:lstStyle/>
          <a:p>
            <a:r>
              <a:rPr lang="en-US" dirty="0"/>
              <a:t>Hotel rating systems are related to service quality improvement, while service quality improvement is associated with changes in hotel performance.</a:t>
            </a:r>
          </a:p>
          <a:p>
            <a:r>
              <a:rPr lang="en-US" dirty="0"/>
              <a:t>All models performed accurately but logistic regression gave the highest accuracy there we used this model for deployment.</a:t>
            </a:r>
            <a:endParaRPr lang="en-IN" dirty="0"/>
          </a:p>
        </p:txBody>
      </p:sp>
    </p:spTree>
    <p:extLst>
      <p:ext uri="{BB962C8B-B14F-4D97-AF65-F5344CB8AC3E}">
        <p14:creationId xmlns:p14="http://schemas.microsoft.com/office/powerpoint/2010/main" val="415707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533-0955-B6CC-DF3D-6371C9BFE36A}"/>
              </a:ext>
            </a:extLst>
          </p:cNvPr>
          <p:cNvSpPr>
            <a:spLocks noGrp="1"/>
          </p:cNvSpPr>
          <p:nvPr>
            <p:ph type="title"/>
          </p:nvPr>
        </p:nvSpPr>
        <p:spPr>
          <a:xfrm>
            <a:off x="3373516" y="2101087"/>
            <a:ext cx="5394664" cy="2231215"/>
          </a:xfrm>
        </p:spPr>
        <p:txBody>
          <a:bodyPr>
            <a:normAutofit/>
          </a:bodyPr>
          <a:lstStyle/>
          <a:p>
            <a:pPr algn="ctr"/>
            <a:r>
              <a:rPr lang="en-IN" sz="4800" b="1" dirty="0">
                <a:solidFill>
                  <a:schemeClr val="bg2">
                    <a:lumMod val="50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84129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6016-A653-34EC-B2D8-4EE0705334F5}"/>
              </a:ext>
            </a:extLst>
          </p:cNvPr>
          <p:cNvSpPr>
            <a:spLocks noGrp="1"/>
          </p:cNvSpPr>
          <p:nvPr>
            <p:ph type="title"/>
          </p:nvPr>
        </p:nvSpPr>
        <p:spPr>
          <a:xfrm>
            <a:off x="1203557" y="556374"/>
            <a:ext cx="5178107" cy="844522"/>
          </a:xfrm>
        </p:spPr>
        <p:txBody>
          <a:bodyPr/>
          <a:lstStyle/>
          <a:p>
            <a:r>
              <a:rPr lang="en-US" dirty="0">
                <a:solidFill>
                  <a:schemeClr val="bg2"/>
                </a:solidFill>
              </a:rPr>
              <a:t>INTRODUCTION:-</a:t>
            </a:r>
            <a:endParaRPr lang="en-IN" dirty="0">
              <a:solidFill>
                <a:schemeClr val="bg2"/>
              </a:solidFill>
            </a:endParaRPr>
          </a:p>
        </p:txBody>
      </p:sp>
      <p:sp>
        <p:nvSpPr>
          <p:cNvPr id="3" name="Content Placeholder 2">
            <a:extLst>
              <a:ext uri="{FF2B5EF4-FFF2-40B4-BE49-F238E27FC236}">
                <a16:creationId xmlns:a16="http://schemas.microsoft.com/office/drawing/2014/main" id="{4086C145-DC83-2F71-0EB3-FB35A3456544}"/>
              </a:ext>
            </a:extLst>
          </p:cNvPr>
          <p:cNvSpPr>
            <a:spLocks noGrp="1"/>
          </p:cNvSpPr>
          <p:nvPr>
            <p:ph idx="1"/>
          </p:nvPr>
        </p:nvSpPr>
        <p:spPr>
          <a:xfrm>
            <a:off x="962487" y="1905524"/>
            <a:ext cx="10515600" cy="3457575"/>
          </a:xfrm>
        </p:spPr>
        <p:txBody>
          <a:bodyPr>
            <a:normAutofit/>
          </a:bodyPr>
          <a:lstStyle/>
          <a:p>
            <a:pPr algn="l"/>
            <a:r>
              <a:rPr lang="en-US" b="0" i="0" dirty="0">
                <a:effectLst/>
                <a:latin typeface="Söhne"/>
              </a:rPr>
              <a:t>The aim of this project is to develop a system that can accurately classify the rating of hotels based on customer reviews and other relevant information. This can help hotel owners understand the strengths and weaknesses of their establishments and improve customer satisfaction.</a:t>
            </a:r>
          </a:p>
          <a:p>
            <a:pPr algn="l"/>
            <a:r>
              <a:rPr lang="en-US" b="0" i="0" dirty="0">
                <a:effectLst/>
                <a:latin typeface="Söhne"/>
              </a:rPr>
              <a:t>We will be discussing the methodology used, the data sources and pre-processing steps, the various models we tried and the results we obtained. </a:t>
            </a:r>
          </a:p>
          <a:p>
            <a:pPr marL="0" indent="0">
              <a:buNone/>
            </a:pPr>
            <a:endParaRPr lang="en-IN" dirty="0"/>
          </a:p>
        </p:txBody>
      </p:sp>
    </p:spTree>
    <p:extLst>
      <p:ext uri="{BB962C8B-B14F-4D97-AF65-F5344CB8AC3E}">
        <p14:creationId xmlns:p14="http://schemas.microsoft.com/office/powerpoint/2010/main" val="68085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2DE3-8100-97A6-7E49-E7ADF4798246}"/>
              </a:ext>
            </a:extLst>
          </p:cNvPr>
          <p:cNvSpPr>
            <a:spLocks noGrp="1"/>
          </p:cNvSpPr>
          <p:nvPr>
            <p:ph type="title"/>
          </p:nvPr>
        </p:nvSpPr>
        <p:spPr>
          <a:xfrm>
            <a:off x="1141413" y="618518"/>
            <a:ext cx="3613467" cy="875002"/>
          </a:xfrm>
        </p:spPr>
        <p:txBody>
          <a:bodyPr/>
          <a:lstStyle/>
          <a:p>
            <a:r>
              <a:rPr lang="en-US" dirty="0">
                <a:solidFill>
                  <a:schemeClr val="bg2"/>
                </a:solidFill>
              </a:rPr>
              <a:t>Objective:-</a:t>
            </a:r>
            <a:endParaRPr lang="en-IN" dirty="0">
              <a:solidFill>
                <a:schemeClr val="bg2"/>
              </a:solidFill>
            </a:endParaRPr>
          </a:p>
        </p:txBody>
      </p:sp>
      <p:sp>
        <p:nvSpPr>
          <p:cNvPr id="3" name="Content Placeholder 2">
            <a:extLst>
              <a:ext uri="{FF2B5EF4-FFF2-40B4-BE49-F238E27FC236}">
                <a16:creationId xmlns:a16="http://schemas.microsoft.com/office/drawing/2014/main" id="{B808C0C7-5B35-9F5F-B0A5-EF662D365C8C}"/>
              </a:ext>
            </a:extLst>
          </p:cNvPr>
          <p:cNvSpPr>
            <a:spLocks noGrp="1"/>
          </p:cNvSpPr>
          <p:nvPr>
            <p:ph idx="1"/>
          </p:nvPr>
        </p:nvSpPr>
        <p:spPr>
          <a:xfrm>
            <a:off x="1141412" y="2249487"/>
            <a:ext cx="9905999" cy="2571088"/>
          </a:xfrm>
        </p:spPr>
        <p:txBody>
          <a:bodyPr/>
          <a:lstStyle/>
          <a:p>
            <a:r>
              <a:rPr lang="en-US" dirty="0"/>
              <a:t>	T and major objective is what are the attributes that travelers are considering while selecting a hotel. With this management can understand which elements of their hotel influence more in forming a positive review or improves hotel brand image.</a:t>
            </a:r>
            <a:endParaRPr lang="en-IN" dirty="0"/>
          </a:p>
        </p:txBody>
      </p:sp>
    </p:spTree>
    <p:extLst>
      <p:ext uri="{BB962C8B-B14F-4D97-AF65-F5344CB8AC3E}">
        <p14:creationId xmlns:p14="http://schemas.microsoft.com/office/powerpoint/2010/main" val="171256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7000-5604-F76D-5C39-D7377C8EC33E}"/>
              </a:ext>
            </a:extLst>
          </p:cNvPr>
          <p:cNvSpPr>
            <a:spLocks noGrp="1"/>
          </p:cNvSpPr>
          <p:nvPr>
            <p:ph type="title"/>
          </p:nvPr>
        </p:nvSpPr>
        <p:spPr>
          <a:xfrm>
            <a:off x="1141413" y="618518"/>
            <a:ext cx="4558051" cy="908441"/>
          </a:xfrm>
        </p:spPr>
        <p:txBody>
          <a:bodyPr/>
          <a:lstStyle/>
          <a:p>
            <a:r>
              <a:rPr lang="en-US" b="1" cap="none" dirty="0">
                <a:solidFill>
                  <a:schemeClr val="bg2"/>
                </a:solidFill>
                <a:effectLst>
                  <a:outerShdw blurRad="38100" dist="38100" dir="2700000" algn="tl">
                    <a:srgbClr val="000000">
                      <a:alpha val="43137"/>
                    </a:srgbClr>
                  </a:outerShdw>
                </a:effectLst>
              </a:rPr>
              <a:t>Libraries</a:t>
            </a:r>
            <a:r>
              <a:rPr lang="en-US" b="1" cap="none" dirty="0">
                <a:solidFill>
                  <a:schemeClr val="bg2"/>
                </a:solidFill>
              </a:rPr>
              <a:t> :-</a:t>
            </a:r>
            <a:endParaRPr lang="en-IN" b="1" cap="none" dirty="0">
              <a:solidFill>
                <a:schemeClr val="bg2"/>
              </a:solidFill>
            </a:endParaRPr>
          </a:p>
        </p:txBody>
      </p:sp>
      <p:sp>
        <p:nvSpPr>
          <p:cNvPr id="3" name="Content Placeholder 2">
            <a:extLst>
              <a:ext uri="{FF2B5EF4-FFF2-40B4-BE49-F238E27FC236}">
                <a16:creationId xmlns:a16="http://schemas.microsoft.com/office/drawing/2014/main" id="{D5871528-2E13-1FDB-4B18-89D0C7F47319}"/>
              </a:ext>
            </a:extLst>
          </p:cNvPr>
          <p:cNvSpPr>
            <a:spLocks noGrp="1"/>
          </p:cNvSpPr>
          <p:nvPr>
            <p:ph idx="1"/>
          </p:nvPr>
        </p:nvSpPr>
        <p:spPr>
          <a:xfrm>
            <a:off x="1446212" y="1771967"/>
            <a:ext cx="8144827" cy="4608513"/>
          </a:xfrm>
        </p:spPr>
        <p:txBody>
          <a:bodyPr>
            <a:normAutofit fontScale="32500" lnSpcReduction="20000"/>
          </a:bodyPr>
          <a:lstStyle/>
          <a:p>
            <a:r>
              <a:rPr lang="en-IN" sz="7200" dirty="0"/>
              <a:t>import </a:t>
            </a:r>
            <a:r>
              <a:rPr lang="en-IN" sz="7200" dirty="0" err="1"/>
              <a:t>numpy</a:t>
            </a:r>
            <a:r>
              <a:rPr lang="en-IN" sz="7200" dirty="0"/>
              <a:t> as np</a:t>
            </a:r>
            <a:endParaRPr lang="en-IN" dirty="0"/>
          </a:p>
          <a:p>
            <a:r>
              <a:rPr lang="en-IN" sz="7200" dirty="0"/>
              <a:t>import pandas as pd</a:t>
            </a:r>
            <a:endParaRPr lang="en-IN" dirty="0"/>
          </a:p>
          <a:p>
            <a:r>
              <a:rPr lang="en-IN" sz="7200" dirty="0"/>
              <a:t>import string</a:t>
            </a:r>
            <a:endParaRPr lang="en-IN" dirty="0"/>
          </a:p>
          <a:p>
            <a:r>
              <a:rPr lang="en-IN" sz="7200" dirty="0"/>
              <a:t>import spacy</a:t>
            </a:r>
            <a:endParaRPr lang="en-IN" dirty="0"/>
          </a:p>
          <a:p>
            <a:r>
              <a:rPr lang="en-IN" sz="7200" dirty="0"/>
              <a:t>import seaborn as </a:t>
            </a:r>
            <a:r>
              <a:rPr lang="en-IN" sz="7200" dirty="0" err="1"/>
              <a:t>sns</a:t>
            </a:r>
            <a:endParaRPr lang="en-IN" dirty="0"/>
          </a:p>
          <a:p>
            <a:r>
              <a:rPr lang="en-IN" sz="7200" dirty="0"/>
              <a:t>from </a:t>
            </a:r>
            <a:r>
              <a:rPr lang="en-IN" sz="7200" dirty="0" err="1"/>
              <a:t>matplotlib.pyplot</a:t>
            </a:r>
            <a:r>
              <a:rPr lang="en-IN" sz="7200" dirty="0"/>
              <a:t> import </a:t>
            </a:r>
            <a:r>
              <a:rPr lang="en-IN" sz="7200" dirty="0" err="1"/>
              <a:t>imread</a:t>
            </a:r>
            <a:endParaRPr lang="en-IN" dirty="0"/>
          </a:p>
          <a:p>
            <a:r>
              <a:rPr lang="en-IN" sz="7200" dirty="0"/>
              <a:t>from matplotlib import </a:t>
            </a:r>
            <a:r>
              <a:rPr lang="en-IN" sz="7200" dirty="0" err="1"/>
              <a:t>pyplot</a:t>
            </a:r>
            <a:r>
              <a:rPr lang="en-IN" sz="7200" dirty="0"/>
              <a:t> as </a:t>
            </a:r>
            <a:r>
              <a:rPr lang="en-IN" sz="7200" dirty="0" err="1"/>
              <a:t>plt</a:t>
            </a:r>
            <a:endParaRPr lang="en-IN" dirty="0"/>
          </a:p>
          <a:p>
            <a:r>
              <a:rPr lang="en-IN" sz="7200" dirty="0"/>
              <a:t>from </a:t>
            </a:r>
            <a:r>
              <a:rPr lang="en-IN" sz="7200" dirty="0" err="1"/>
              <a:t>wordcloud</a:t>
            </a:r>
            <a:r>
              <a:rPr lang="en-IN" sz="7200" dirty="0"/>
              <a:t> import </a:t>
            </a:r>
            <a:r>
              <a:rPr lang="en-IN" sz="7200" dirty="0" err="1"/>
              <a:t>WordCloud</a:t>
            </a:r>
            <a:endParaRPr lang="en-IN" dirty="0"/>
          </a:p>
          <a:p>
            <a:r>
              <a:rPr lang="en-IN" sz="5500" dirty="0"/>
              <a:t>%matplotlib inline</a:t>
            </a:r>
          </a:p>
        </p:txBody>
      </p:sp>
    </p:spTree>
    <p:extLst>
      <p:ext uri="{BB962C8B-B14F-4D97-AF65-F5344CB8AC3E}">
        <p14:creationId xmlns:p14="http://schemas.microsoft.com/office/powerpoint/2010/main" val="44179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26DC-C225-A5B1-3165-B96A3CDE4BC3}"/>
              </a:ext>
            </a:extLst>
          </p:cNvPr>
          <p:cNvSpPr>
            <a:spLocks noGrp="1"/>
          </p:cNvSpPr>
          <p:nvPr>
            <p:ph type="title"/>
          </p:nvPr>
        </p:nvSpPr>
        <p:spPr>
          <a:xfrm>
            <a:off x="1141413" y="618518"/>
            <a:ext cx="5889307" cy="1478570"/>
          </a:xfrm>
        </p:spPr>
        <p:txBody>
          <a:bodyPr/>
          <a:lstStyle/>
          <a:p>
            <a:r>
              <a:rPr lang="en-IN" dirty="0">
                <a:solidFill>
                  <a:schemeClr val="bg2"/>
                </a:solidFill>
              </a:rPr>
              <a:t>Understanding the Data:-</a:t>
            </a:r>
          </a:p>
        </p:txBody>
      </p:sp>
      <p:sp>
        <p:nvSpPr>
          <p:cNvPr id="3" name="Content Placeholder 2">
            <a:extLst>
              <a:ext uri="{FF2B5EF4-FFF2-40B4-BE49-F238E27FC236}">
                <a16:creationId xmlns:a16="http://schemas.microsoft.com/office/drawing/2014/main" id="{20190814-ECCD-36E1-4F46-0C794027C52A}"/>
              </a:ext>
            </a:extLst>
          </p:cNvPr>
          <p:cNvSpPr>
            <a:spLocks noGrp="1"/>
          </p:cNvSpPr>
          <p:nvPr>
            <p:ph idx="1"/>
          </p:nvPr>
        </p:nvSpPr>
        <p:spPr/>
        <p:txBody>
          <a:bodyPr>
            <a:normAutofit/>
          </a:bodyPr>
          <a:lstStyle/>
          <a:p>
            <a:r>
              <a:rPr lang="en-US" dirty="0"/>
              <a:t>The dataset includes information about:</a:t>
            </a:r>
          </a:p>
          <a:p>
            <a:r>
              <a:rPr lang="en-US" dirty="0"/>
              <a:t>The data file Hotel rating classification</a:t>
            </a:r>
          </a:p>
          <a:p>
            <a:r>
              <a:rPr lang="en-US" dirty="0"/>
              <a:t>contains 20491 rows and 2 columns.</a:t>
            </a:r>
          </a:p>
          <a:p>
            <a:r>
              <a:rPr lang="en-US" dirty="0"/>
              <a:t>The data of 20491 rows and explain the</a:t>
            </a:r>
          </a:p>
          <a:p>
            <a:r>
              <a:rPr lang="en-US" dirty="0"/>
              <a:t>reviews given by the customers and the</a:t>
            </a:r>
          </a:p>
          <a:p>
            <a:r>
              <a:rPr lang="en-US" dirty="0"/>
              <a:t>ratings given by them.</a:t>
            </a:r>
            <a:endParaRPr lang="en-IN" dirty="0"/>
          </a:p>
        </p:txBody>
      </p:sp>
    </p:spTree>
    <p:extLst>
      <p:ext uri="{BB962C8B-B14F-4D97-AF65-F5344CB8AC3E}">
        <p14:creationId xmlns:p14="http://schemas.microsoft.com/office/powerpoint/2010/main" val="221418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D772-10A4-11D7-439F-401AF0E485BC}"/>
              </a:ext>
            </a:extLst>
          </p:cNvPr>
          <p:cNvSpPr>
            <a:spLocks noGrp="1"/>
          </p:cNvSpPr>
          <p:nvPr>
            <p:ph type="title"/>
          </p:nvPr>
        </p:nvSpPr>
        <p:spPr/>
        <p:txBody>
          <a:bodyPr>
            <a:normAutofit fontScale="90000"/>
          </a:bodyPr>
          <a:lstStyle/>
          <a:p>
            <a:br>
              <a:rPr lang="en-US" b="0" i="0" dirty="0">
                <a:solidFill>
                  <a:schemeClr val="bg2"/>
                </a:solidFill>
                <a:effectLst/>
                <a:latin typeface="arial" panose="020B0604020202020204" pitchFamily="34" charset="0"/>
              </a:rPr>
            </a:br>
            <a:r>
              <a:rPr lang="en-US" b="1" i="0" dirty="0">
                <a:solidFill>
                  <a:schemeClr val="bg2"/>
                </a:solidFill>
                <a:effectLst/>
                <a:latin typeface="arial" panose="020B0604020202020204" pitchFamily="34" charset="0"/>
              </a:rPr>
              <a:t>Exploratory data analysis (EDA)</a:t>
            </a:r>
            <a:br>
              <a:rPr lang="en-US" b="0" i="0" dirty="0">
                <a:solidFill>
                  <a:schemeClr val="bg2"/>
                </a:solidFill>
                <a:effectLst/>
                <a:latin typeface="arial" panose="020B0604020202020204" pitchFamily="34" charset="0"/>
              </a:rPr>
            </a:br>
            <a:endParaRPr lang="en-IN" dirty="0">
              <a:solidFill>
                <a:schemeClr val="bg2"/>
              </a:solidFill>
            </a:endParaRPr>
          </a:p>
        </p:txBody>
      </p:sp>
      <p:sp>
        <p:nvSpPr>
          <p:cNvPr id="5" name="TextBox 4">
            <a:extLst>
              <a:ext uri="{FF2B5EF4-FFF2-40B4-BE49-F238E27FC236}">
                <a16:creationId xmlns:a16="http://schemas.microsoft.com/office/drawing/2014/main" id="{C43C9386-0F0A-5B1C-2ADE-8B666D800DA4}"/>
              </a:ext>
            </a:extLst>
          </p:cNvPr>
          <p:cNvSpPr txBox="1"/>
          <p:nvPr/>
        </p:nvSpPr>
        <p:spPr>
          <a:xfrm>
            <a:off x="2012588" y="2480102"/>
            <a:ext cx="6090556" cy="2862322"/>
          </a:xfrm>
          <a:prstGeom prst="rect">
            <a:avLst/>
          </a:prstGeom>
          <a:noFill/>
        </p:spPr>
        <p:txBody>
          <a:bodyPr wrap="square">
            <a:spAutoFit/>
          </a:bodyPr>
          <a:lstStyle/>
          <a:p>
            <a:r>
              <a:rPr lang="en-IN" sz="2400" dirty="0"/>
              <a:t>Exploratory Data Analysis (EDA) is an approach</a:t>
            </a:r>
          </a:p>
          <a:p>
            <a:r>
              <a:rPr lang="en-IN" sz="2400" dirty="0"/>
              <a:t>to analyse the data using visual techniques.</a:t>
            </a:r>
          </a:p>
          <a:p>
            <a:endParaRPr lang="en-IN" dirty="0"/>
          </a:p>
          <a:p>
            <a:r>
              <a:rPr lang="en-IN" sz="2400" dirty="0"/>
              <a:t>The data types is in form of float and</a:t>
            </a:r>
          </a:p>
          <a:p>
            <a:r>
              <a:rPr lang="en-IN" sz="2400" dirty="0"/>
              <a:t>objective.</a:t>
            </a:r>
          </a:p>
          <a:p>
            <a:endParaRPr lang="en-IN" dirty="0"/>
          </a:p>
          <a:p>
            <a:r>
              <a:rPr lang="en-IN" sz="2400" dirty="0"/>
              <a:t>The dataset has no missing values or duplicate</a:t>
            </a:r>
          </a:p>
          <a:p>
            <a:r>
              <a:rPr lang="en-IN" sz="2400" dirty="0"/>
              <a:t>values.</a:t>
            </a:r>
          </a:p>
        </p:txBody>
      </p:sp>
    </p:spTree>
    <p:extLst>
      <p:ext uri="{BB962C8B-B14F-4D97-AF65-F5344CB8AC3E}">
        <p14:creationId xmlns:p14="http://schemas.microsoft.com/office/powerpoint/2010/main" val="358747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515E-88FC-4BAD-41EA-9F2E084368D6}"/>
              </a:ext>
            </a:extLst>
          </p:cNvPr>
          <p:cNvSpPr>
            <a:spLocks noGrp="1"/>
          </p:cNvSpPr>
          <p:nvPr>
            <p:ph type="title"/>
          </p:nvPr>
        </p:nvSpPr>
        <p:spPr>
          <a:xfrm>
            <a:off x="1141413" y="618518"/>
            <a:ext cx="4593562" cy="864053"/>
          </a:xfrm>
        </p:spPr>
        <p:txBody>
          <a:bodyPr/>
          <a:lstStyle/>
          <a:p>
            <a:r>
              <a:rPr lang="en-IN" dirty="0">
                <a:solidFill>
                  <a:schemeClr val="bg2"/>
                </a:solidFill>
              </a:rPr>
              <a:t>Data Visualization:-</a:t>
            </a:r>
          </a:p>
        </p:txBody>
      </p:sp>
      <p:sp>
        <p:nvSpPr>
          <p:cNvPr id="3" name="Content Placeholder 2">
            <a:extLst>
              <a:ext uri="{FF2B5EF4-FFF2-40B4-BE49-F238E27FC236}">
                <a16:creationId xmlns:a16="http://schemas.microsoft.com/office/drawing/2014/main" id="{91145BFE-E5D6-69A0-B96E-5BA07CBDCB27}"/>
              </a:ext>
            </a:extLst>
          </p:cNvPr>
          <p:cNvSpPr>
            <a:spLocks noGrp="1"/>
          </p:cNvSpPr>
          <p:nvPr>
            <p:ph idx="1"/>
          </p:nvPr>
        </p:nvSpPr>
        <p:spPr/>
        <p:txBody>
          <a:bodyPr>
            <a:normAutofit fontScale="92500" lnSpcReduction="10000"/>
          </a:bodyPr>
          <a:lstStyle/>
          <a:p>
            <a:r>
              <a:rPr lang="en-US" dirty="0"/>
              <a:t>Pie chart shows that</a:t>
            </a:r>
          </a:p>
          <a:p>
            <a:r>
              <a:rPr lang="en-US" dirty="0"/>
              <a:t>distribution of data in</a:t>
            </a:r>
          </a:p>
          <a:p>
            <a:r>
              <a:rPr lang="en-US" dirty="0"/>
              <a:t>percentage wise of rating.</a:t>
            </a:r>
          </a:p>
          <a:p>
            <a:r>
              <a:rPr lang="en-US" dirty="0"/>
              <a:t>Large amount of data</a:t>
            </a:r>
          </a:p>
          <a:p>
            <a:r>
              <a:rPr lang="en-US" dirty="0"/>
              <a:t>distributed in4 and 5 rating</a:t>
            </a:r>
          </a:p>
          <a:p>
            <a:r>
              <a:rPr lang="en-US" dirty="0"/>
              <a:t>i.e. 29.47% and 44.19%</a:t>
            </a:r>
          </a:p>
          <a:p>
            <a:r>
              <a:rPr lang="en-US" dirty="0"/>
              <a:t>respectively.</a:t>
            </a:r>
            <a:endParaRPr lang="en-IN" dirty="0"/>
          </a:p>
        </p:txBody>
      </p:sp>
      <p:pic>
        <p:nvPicPr>
          <p:cNvPr id="5" name="Picture 4">
            <a:extLst>
              <a:ext uri="{FF2B5EF4-FFF2-40B4-BE49-F238E27FC236}">
                <a16:creationId xmlns:a16="http://schemas.microsoft.com/office/drawing/2014/main" id="{1EE6AA2E-A94B-394B-ABCA-E09C59C2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940" y="1884319"/>
            <a:ext cx="6481896" cy="4496162"/>
          </a:xfrm>
          <a:prstGeom prst="rect">
            <a:avLst/>
          </a:prstGeom>
          <a:effectLst>
            <a:reflection blurRad="50800" stA="0" endPos="0" dist="50800" dir="5400000" sy="-100000" algn="bl" rotWithShape="0"/>
          </a:effectLst>
        </p:spPr>
      </p:pic>
    </p:spTree>
    <p:extLst>
      <p:ext uri="{BB962C8B-B14F-4D97-AF65-F5344CB8AC3E}">
        <p14:creationId xmlns:p14="http://schemas.microsoft.com/office/powerpoint/2010/main" val="172755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98CF4-9F29-DFB6-032C-300C7D3FAFB6}"/>
              </a:ext>
            </a:extLst>
          </p:cNvPr>
          <p:cNvSpPr>
            <a:spLocks noGrp="1"/>
          </p:cNvSpPr>
          <p:nvPr>
            <p:ph idx="1"/>
          </p:nvPr>
        </p:nvSpPr>
        <p:spPr>
          <a:xfrm>
            <a:off x="1222693" y="146367"/>
            <a:ext cx="6580188" cy="2088833"/>
          </a:xfrm>
        </p:spPr>
        <p:txBody>
          <a:bodyPr>
            <a:normAutofit/>
          </a:bodyPr>
          <a:lstStyle/>
          <a:p>
            <a:r>
              <a:rPr lang="en-US" dirty="0">
                <a:solidFill>
                  <a:schemeClr val="bg2"/>
                </a:solidFill>
              </a:rPr>
              <a:t>Count plot</a:t>
            </a:r>
          </a:p>
          <a:p>
            <a:r>
              <a:rPr lang="en-US" dirty="0">
                <a:solidFill>
                  <a:schemeClr val="bg2"/>
                </a:solidFill>
              </a:rPr>
              <a:t>The count plot shows that rating of the customer.</a:t>
            </a:r>
          </a:p>
          <a:p>
            <a:r>
              <a:rPr lang="en-US" dirty="0">
                <a:solidFill>
                  <a:schemeClr val="bg2"/>
                </a:solidFill>
              </a:rPr>
              <a:t>This is Highest rating is the 5 and 4.</a:t>
            </a:r>
            <a:endParaRPr lang="en-IN" dirty="0">
              <a:solidFill>
                <a:schemeClr val="bg2"/>
              </a:solidFill>
            </a:endParaRPr>
          </a:p>
        </p:txBody>
      </p:sp>
      <p:pic>
        <p:nvPicPr>
          <p:cNvPr id="5" name="Picture 4">
            <a:extLst>
              <a:ext uri="{FF2B5EF4-FFF2-40B4-BE49-F238E27FC236}">
                <a16:creationId xmlns:a16="http://schemas.microsoft.com/office/drawing/2014/main" id="{82ED74B0-51F4-557B-39AC-6518FE221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269" y="1727201"/>
            <a:ext cx="6535062" cy="4419600"/>
          </a:xfrm>
          <a:prstGeom prst="rect">
            <a:avLst/>
          </a:prstGeom>
        </p:spPr>
      </p:pic>
    </p:spTree>
    <p:extLst>
      <p:ext uri="{BB962C8B-B14F-4D97-AF65-F5344CB8AC3E}">
        <p14:creationId xmlns:p14="http://schemas.microsoft.com/office/powerpoint/2010/main" val="618606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256</TotalTime>
  <Words>628</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vt:lpstr>
      <vt:lpstr>Söhne</vt:lpstr>
      <vt:lpstr>Tw Cen MT</vt:lpstr>
      <vt:lpstr>Circuit</vt:lpstr>
      <vt:lpstr>HOTEL RATING CLASSIFICATION</vt:lpstr>
      <vt:lpstr>Presented by:  </vt:lpstr>
      <vt:lpstr>INTRODUCTION:-</vt:lpstr>
      <vt:lpstr>Objective:-</vt:lpstr>
      <vt:lpstr>Libraries :-</vt:lpstr>
      <vt:lpstr>Understanding the Data:-</vt:lpstr>
      <vt:lpstr> Exploratory data analysis (EDA) </vt:lpstr>
      <vt:lpstr>Data Visualization:-</vt:lpstr>
      <vt:lpstr>PowerPoint Presentation</vt:lpstr>
      <vt:lpstr>PowerPoint Presentation</vt:lpstr>
      <vt:lpstr>PowerPoint Presentation</vt:lpstr>
      <vt:lpstr>PowerPoint Presentation</vt:lpstr>
      <vt:lpstr>PowerPoint Presentation</vt:lpstr>
      <vt:lpstr>Model building:-</vt:lpstr>
      <vt:lpstr>Naïve bayes:-</vt:lpstr>
      <vt:lpstr>Decision tree classifier:-</vt:lpstr>
      <vt:lpstr>Logistic regression:-</vt:lpstr>
      <vt:lpstr>Random forest:-</vt:lpstr>
      <vt:lpstr>KNN:-</vt:lpstr>
      <vt:lpstr>ADA Boost:-</vt:lpstr>
      <vt:lpstr>Finalized model:-</vt:lpstr>
      <vt:lpstr>Deployment:-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RATING CLASSIFICATION</dc:title>
  <dc:creator>apurva malgi</dc:creator>
  <cp:lastModifiedBy>apurva malgi</cp:lastModifiedBy>
  <cp:revision>7</cp:revision>
  <dcterms:created xsi:type="dcterms:W3CDTF">2023-02-07T09:39:04Z</dcterms:created>
  <dcterms:modified xsi:type="dcterms:W3CDTF">2023-02-09T09:05:58Z</dcterms:modified>
</cp:coreProperties>
</file>