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4"/>
    <p:sldMasterId id="2147483897" r:id="rId5"/>
  </p:sldMasterIdLst>
  <p:notesMasterIdLst>
    <p:notesMasterId r:id="rId7"/>
  </p:notesMasterIdLst>
  <p:handoutMasterIdLst>
    <p:handoutMasterId r:id="rId8"/>
  </p:handoutMasterIdLst>
  <p:sldIdLst>
    <p:sldId id="315" r:id="rId6"/>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5501" autoAdjust="0"/>
  </p:normalViewPr>
  <p:slideViewPr>
    <p:cSldViewPr>
      <p:cViewPr varScale="1">
        <p:scale>
          <a:sx n="58" d="100"/>
          <a:sy n="58" d="100"/>
        </p:scale>
        <p:origin x="1620" y="-92"/>
      </p:cViewPr>
      <p:guideLst>
        <p:guide orient="horz" pos="25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4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765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lnSpc>
                <a:spcPct val="100000"/>
              </a:lnSpc>
              <a:defRPr sz="1000" b="0" i="1">
                <a:latin typeface="Arial" charset="0"/>
              </a:defRPr>
            </a:lvl1pPr>
          </a:lstStyle>
          <a:p>
            <a:pPr>
              <a:defRPr/>
            </a:pPr>
            <a:endParaRPr lang="en-US" dirty="0"/>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defRPr sz="1000" b="0" i="1">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lnSpc>
                <a:spcPct val="100000"/>
              </a:lnSpc>
              <a:defRPr sz="1000" b="0" i="1">
                <a:latin typeface="Arial" charset="0"/>
              </a:defRPr>
            </a:lvl1pPr>
          </a:lstStyle>
          <a:p>
            <a:pPr>
              <a:defRPr/>
            </a:pPr>
            <a:endParaRPr lang="en-US" dirty="0"/>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lvl1pPr>
          </a:lstStyle>
          <a:p>
            <a:pPr>
              <a:defRPr/>
            </a:pPr>
            <a:fld id="{62532906-2153-41CF-906C-6744A27C2128}" type="slidenum">
              <a:rPr lang="en-US" altLang="en-US"/>
              <a:pPr>
                <a:defRPr/>
              </a:pPr>
              <a:t>‹#›</a:t>
            </a:fld>
            <a:endParaRPr lang="en-US" altLang="en-US" dirty="0"/>
          </a:p>
        </p:txBody>
      </p:sp>
    </p:spTree>
    <p:extLst>
      <p:ext uri="{BB962C8B-B14F-4D97-AF65-F5344CB8AC3E}">
        <p14:creationId xmlns:p14="http://schemas.microsoft.com/office/powerpoint/2010/main" val="3113518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CFEB1F-3741-4E22-92FE-3BCB3699705C}" type="slidenum">
              <a:rPr lang="en-US" altLang="en-US" sz="1000" smtClean="0">
                <a:solidFill>
                  <a:srgbClr val="000000"/>
                </a:solidFill>
              </a:rPr>
              <a:pPr>
                <a:spcBef>
                  <a:spcPct val="0"/>
                </a:spcBef>
              </a:pPr>
              <a:t>1</a:t>
            </a:fld>
            <a:endParaRPr lang="en-US" altLang="en-US" sz="1000" dirty="0">
              <a:solidFill>
                <a:srgbClr val="000000"/>
              </a:solidFill>
            </a:endParaRPr>
          </a:p>
        </p:txBody>
      </p:sp>
      <p:sp>
        <p:nvSpPr>
          <p:cNvPr id="16387" name="Rectangle 2"/>
          <p:cNvSpPr>
            <a:spLocks noGrp="1" noRot="1" noChangeAspect="1" noChangeArrowheads="1" noTextEdit="1"/>
          </p:cNvSpPr>
          <p:nvPr>
            <p:ph type="sldImg"/>
          </p:nvPr>
        </p:nvSpPr>
        <p:spPr>
          <a:xfrm>
            <a:off x="1154113" y="692150"/>
            <a:ext cx="4554537" cy="3416300"/>
          </a:xfrm>
          <a:ln/>
        </p:spPr>
      </p:sp>
      <p:sp>
        <p:nvSpPr>
          <p:cNvPr id="1638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382913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t="20000"/>
          <a:stretch>
            <a:fillRect/>
          </a:stretch>
        </p:blipFill>
        <p:spPr bwMode="auto">
          <a:xfrm>
            <a:off x="0" y="0"/>
            <a:ext cx="91440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0" y="3433763"/>
            <a:ext cx="9144000" cy="3424237"/>
          </a:xfrm>
          <a:prstGeom prst="rect">
            <a:avLst/>
          </a:prstGeom>
          <a:solidFill>
            <a:schemeClr val="tx1"/>
          </a:solidFill>
          <a:ln>
            <a:noFill/>
          </a:ln>
        </p:spPr>
        <p:txBody>
          <a:bodyPr wrap="none" anchor="ctr"/>
          <a:lstStyle>
            <a:lvl1pPr eaLnBrk="0" hangingPunct="0">
              <a:defRPr sz="3200" b="1">
                <a:solidFill>
                  <a:schemeClr val="tx1"/>
                </a:solidFill>
                <a:latin typeface="Arial" charset="0"/>
              </a:defRPr>
            </a:lvl1pPr>
            <a:lvl2pPr marL="742950" indent="-285750" eaLnBrk="0" hangingPunct="0">
              <a:defRPr sz="3200" b="1">
                <a:solidFill>
                  <a:schemeClr val="tx1"/>
                </a:solidFill>
                <a:latin typeface="Arial" charset="0"/>
              </a:defRPr>
            </a:lvl2pPr>
            <a:lvl3pPr marL="1143000" indent="-228600" eaLnBrk="0" hangingPunct="0">
              <a:defRPr sz="3200" b="1">
                <a:solidFill>
                  <a:schemeClr val="tx1"/>
                </a:solidFill>
                <a:latin typeface="Arial" charset="0"/>
              </a:defRPr>
            </a:lvl3pPr>
            <a:lvl4pPr marL="1600200" indent="-228600" eaLnBrk="0" hangingPunct="0">
              <a:defRPr sz="3200" b="1">
                <a:solidFill>
                  <a:schemeClr val="tx1"/>
                </a:solidFill>
                <a:latin typeface="Arial" charset="0"/>
              </a:defRPr>
            </a:lvl4pPr>
            <a:lvl5pPr marL="2057400" indent="-228600" eaLnBrk="0" hangingPunct="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nSpc>
                <a:spcPct val="80000"/>
              </a:lnSpc>
              <a:defRPr/>
            </a:pPr>
            <a:endParaRPr lang="en-US" altLang="en-US" dirty="0"/>
          </a:p>
        </p:txBody>
      </p:sp>
      <p:pic>
        <p:nvPicPr>
          <p:cNvPr id="6" name="Picture 2" descr="C:\Users\dariusz.razniewski\Desktop\Acc_Strategy_GP_Lockup\Acc_Strategy_GP_Lockup_Wht_RG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3086100"/>
            <a:ext cx="56911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4"/>
          <p:cNvSpPr>
            <a:spLocks noGrp="1" noChangeArrowheads="1"/>
          </p:cNvSpPr>
          <p:nvPr>
            <p:ph type="ctrTitle" sz="quarter"/>
          </p:nvPr>
        </p:nvSpPr>
        <p:spPr>
          <a:xfrm>
            <a:off x="2425700" y="4867275"/>
            <a:ext cx="6216650" cy="1143000"/>
          </a:xfrm>
          <a:ln w="9525"/>
        </p:spPr>
        <p:txBody>
          <a:bodyPr lIns="91440" tIns="45720" rIns="91440" bIns="45720" anchor="t"/>
          <a:lstStyle>
            <a:lvl1pPr>
              <a:defRPr/>
            </a:lvl1pPr>
          </a:lstStyle>
          <a:p>
            <a:r>
              <a:rPr lang="en-US"/>
              <a:t>Click to edit Master title style</a:t>
            </a:r>
          </a:p>
        </p:txBody>
      </p:sp>
      <p:sp>
        <p:nvSpPr>
          <p:cNvPr id="94213" name="Rectangle 5"/>
          <p:cNvSpPr>
            <a:spLocks noGrp="1" noChangeArrowheads="1"/>
          </p:cNvSpPr>
          <p:nvPr>
            <p:ph type="subTitle" sz="quarter" idx="1"/>
          </p:nvPr>
        </p:nvSpPr>
        <p:spPr>
          <a:xfrm>
            <a:off x="2441575" y="5911850"/>
            <a:ext cx="6216650" cy="674688"/>
          </a:xfrm>
          <a:ln w="9525"/>
        </p:spPr>
        <p:txBody>
          <a:bodyPr lIns="91440" tIns="45720" rIns="91440" bIns="45720"/>
          <a:lstStyle>
            <a:lvl1pPr marL="0" indent="0">
              <a:buFontTx/>
              <a:buNone/>
              <a:defRPr sz="2400">
                <a:solidFill>
                  <a:schemeClr val="bg1"/>
                </a:solidFill>
              </a:defRPr>
            </a:lvl1pPr>
          </a:lstStyle>
          <a:p>
            <a:r>
              <a:rPr lang="en-US"/>
              <a:t>Click to edit Master subtitle style</a:t>
            </a:r>
          </a:p>
        </p:txBody>
      </p:sp>
      <p:sp>
        <p:nvSpPr>
          <p:cNvPr id="7" name="Rectangle 7"/>
          <p:cNvSpPr>
            <a:spLocks noGrp="1" noChangeArrowheads="1"/>
          </p:cNvSpPr>
          <p:nvPr>
            <p:ph type="ftr" sz="quarter" idx="10"/>
          </p:nvPr>
        </p:nvSpPr>
        <p:spPr>
          <a:xfrm>
            <a:off x="161925" y="6324600"/>
            <a:ext cx="8832850" cy="457200"/>
          </a:xfrm>
        </p:spPr>
        <p:txBody>
          <a:bodyPr/>
          <a:lstStyle>
            <a:lvl1pPr>
              <a:defRPr>
                <a:solidFill>
                  <a:schemeClr val="bg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252421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p:txBody>
          <a:bodyPr/>
          <a:lstStyle>
            <a:lvl1pPr>
              <a:defRPr/>
            </a:lvl1pPr>
          </a:lstStyle>
          <a:p>
            <a:pPr>
              <a:defRPr/>
            </a:pPr>
            <a:fld id="{E2D0BA10-FFD9-43F9-A8BD-386B7845D332}" type="slidenum">
              <a:rPr lang="en-US" altLang="en-US"/>
              <a:pPr>
                <a:defRPr/>
              </a:pPr>
              <a:t>‹#›</a:t>
            </a:fld>
            <a:endParaRPr lang="en-US" altLang="en-US" dirty="0"/>
          </a:p>
        </p:txBody>
      </p:sp>
      <p:sp>
        <p:nvSpPr>
          <p:cNvPr id="5"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111815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7688" y="0"/>
            <a:ext cx="2009775" cy="6007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3600" y="0"/>
            <a:ext cx="5881688" cy="6007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p:txBody>
          <a:bodyPr/>
          <a:lstStyle>
            <a:lvl1pPr>
              <a:defRPr/>
            </a:lvl1pPr>
          </a:lstStyle>
          <a:p>
            <a:pPr>
              <a:defRPr/>
            </a:pPr>
            <a:fld id="{C3F525DE-458D-4999-B05F-FC109971A382}" type="slidenum">
              <a:rPr lang="en-US" altLang="en-US"/>
              <a:pPr>
                <a:defRPr/>
              </a:pPr>
              <a:t>‹#›</a:t>
            </a:fld>
            <a:endParaRPr lang="en-US" altLang="en-US" dirty="0"/>
          </a:p>
        </p:txBody>
      </p:sp>
      <p:sp>
        <p:nvSpPr>
          <p:cNvPr id="5"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65668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4405313" cy="1463675"/>
          </a:xfrm>
        </p:spPr>
        <p:txBody>
          <a:bodyPr/>
          <a:lstStyle/>
          <a:p>
            <a:r>
              <a:rPr lang="en-US"/>
              <a:t>Click to edit Master title style</a:t>
            </a:r>
          </a:p>
        </p:txBody>
      </p:sp>
      <p:sp>
        <p:nvSpPr>
          <p:cNvPr id="3" name="Content Placeholder 2"/>
          <p:cNvSpPr>
            <a:spLocks noGrp="1"/>
          </p:cNvSpPr>
          <p:nvPr>
            <p:ph sz="half" idx="1"/>
          </p:nvPr>
        </p:nvSpPr>
        <p:spPr>
          <a:xfrm>
            <a:off x="863600" y="1893888"/>
            <a:ext cx="3944938" cy="4113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60938" y="1893888"/>
            <a:ext cx="3946525"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60938" y="4025900"/>
            <a:ext cx="3946525"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p:txBody>
          <a:bodyPr/>
          <a:lstStyle>
            <a:lvl1pPr>
              <a:defRPr/>
            </a:lvl1pPr>
          </a:lstStyle>
          <a:p>
            <a:pPr>
              <a:defRPr/>
            </a:pPr>
            <a:fld id="{13BCA159-70E3-4664-B493-DC244D02D6EF}" type="slidenum">
              <a:rPr lang="en-US" altLang="en-US"/>
              <a:pPr>
                <a:defRPr/>
              </a:pPr>
              <a:t>‹#›</a:t>
            </a:fld>
            <a:endParaRPr lang="en-US" altLang="en-US" dirty="0"/>
          </a:p>
        </p:txBody>
      </p:sp>
      <p:sp>
        <p:nvSpPr>
          <p:cNvPr id="7" name="Rectangle 6"/>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3028611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A5D5-0C41-4AEA-979B-6B95EB7A909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9E945A-3D25-489F-9002-A719C9B20F7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A21CA6-458E-4066-AB8A-B3D7D39D5856}"/>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5" name="Footer Placeholder 4">
            <a:extLst>
              <a:ext uri="{FF2B5EF4-FFF2-40B4-BE49-F238E27FC236}">
                <a16:creationId xmlns:a16="http://schemas.microsoft.com/office/drawing/2014/main" id="{7A1616D2-9FA6-4D83-9C0E-FAB219325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8700-FDD0-4B28-8124-288A79A76550}"/>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201878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98DA-599A-479D-A1B2-326E9D095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B0D61-FCF6-4090-9E82-34D202538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80B01-2E7D-4C7B-83E3-6375354321C6}"/>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5" name="Footer Placeholder 4">
            <a:extLst>
              <a:ext uri="{FF2B5EF4-FFF2-40B4-BE49-F238E27FC236}">
                <a16:creationId xmlns:a16="http://schemas.microsoft.com/office/drawing/2014/main" id="{7259969C-BF31-4D4A-82B4-0E469863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AE717-1697-4311-857C-67A6D02D6C6F}"/>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197181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9BDE-2B20-41C5-96CD-B38C1DDF5AF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C791A6-82FE-4FDF-A129-4ECF081A9D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FCFAE-5F44-4032-AE33-0142F908C5DE}"/>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5" name="Footer Placeholder 4">
            <a:extLst>
              <a:ext uri="{FF2B5EF4-FFF2-40B4-BE49-F238E27FC236}">
                <a16:creationId xmlns:a16="http://schemas.microsoft.com/office/drawing/2014/main" id="{81D33AFE-61B8-46E6-A2B9-67EBA35F4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86DBD-8A2D-46A5-B4AE-62E20EF5FC1A}"/>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2321364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86A0-A11F-45DF-A4D9-49CA173E0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7EFC3-8860-44B4-9DB4-5852626A91D5}"/>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33726-6DD2-445A-B07F-9CEBAD0A6D29}"/>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63B5E0-058B-4DE8-9193-578DBF26257A}"/>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6" name="Footer Placeholder 5">
            <a:extLst>
              <a:ext uri="{FF2B5EF4-FFF2-40B4-BE49-F238E27FC236}">
                <a16:creationId xmlns:a16="http://schemas.microsoft.com/office/drawing/2014/main" id="{4E4D9EBC-5DAB-4D10-8F80-8F1330E88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EF7C-CCB4-4897-92AB-9589E0CC2066}"/>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307347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30A1-A9E1-4F42-ABDD-D607D2A2A54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ABB0C-6D5A-47DA-9C1C-BFF6F19FFD4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49C46-44FE-41D1-8876-2B43E19194C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90A91-4E76-4E5A-A00E-442483E6B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A8CA9-5FD8-4700-96A4-3EB322B054A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A1DF2D-35D8-45FB-9DD7-8968E1D17766}"/>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8" name="Footer Placeholder 7">
            <a:extLst>
              <a:ext uri="{FF2B5EF4-FFF2-40B4-BE49-F238E27FC236}">
                <a16:creationId xmlns:a16="http://schemas.microsoft.com/office/drawing/2014/main" id="{58589BF1-F354-4B87-A3AA-CEAA55A603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B2FD27-04CA-4A47-BC48-F009855C71B3}"/>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4133041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5B34-37AE-4D86-8478-2A99613F7E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0D0BBE-991E-4C0A-8BCB-4481F0E5B3A4}"/>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4" name="Footer Placeholder 3">
            <a:extLst>
              <a:ext uri="{FF2B5EF4-FFF2-40B4-BE49-F238E27FC236}">
                <a16:creationId xmlns:a16="http://schemas.microsoft.com/office/drawing/2014/main" id="{6D3A4578-B69B-4995-A79A-4B17E77C9B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5D92B-51FD-4674-B905-AB03E04D5705}"/>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3673661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09134-0E9E-4A2A-9534-D5A00FFAB822}"/>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3" name="Footer Placeholder 2">
            <a:extLst>
              <a:ext uri="{FF2B5EF4-FFF2-40B4-BE49-F238E27FC236}">
                <a16:creationId xmlns:a16="http://schemas.microsoft.com/office/drawing/2014/main" id="{9C995A44-B761-42B2-BEF9-5E66B94E7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E9D176-6034-4523-9824-C2F2392FAF7B}"/>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236485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p:txBody>
          <a:bodyPr/>
          <a:lstStyle>
            <a:lvl1pPr>
              <a:defRPr/>
            </a:lvl1pPr>
          </a:lstStyle>
          <a:p>
            <a:pPr>
              <a:defRPr/>
            </a:pPr>
            <a:fld id="{46F2F813-47FB-4EF5-A208-BC2A8B7D3851}" type="slidenum">
              <a:rPr lang="en-US" altLang="en-US"/>
              <a:pPr>
                <a:defRPr/>
              </a:pPr>
              <a:t>‹#›</a:t>
            </a:fld>
            <a:endParaRPr lang="en-US" altLang="en-US" dirty="0"/>
          </a:p>
        </p:txBody>
      </p:sp>
      <p:sp>
        <p:nvSpPr>
          <p:cNvPr id="5"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571212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DEBE-7DCA-4631-A463-91470C9C1B3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CC753-E8D7-4D18-BBF9-A80452C2F59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5C4DD6-4A3C-434E-A0D1-ED6D73FF0EC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FBA1D-69FA-45FB-AD0F-F430C49FEB06}"/>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6" name="Footer Placeholder 5">
            <a:extLst>
              <a:ext uri="{FF2B5EF4-FFF2-40B4-BE49-F238E27FC236}">
                <a16:creationId xmlns:a16="http://schemas.microsoft.com/office/drawing/2014/main" id="{9D5B695D-D5B4-4A38-86A8-87575E285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C27A1-E8D3-4748-893E-8407D5B4FDB3}"/>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3937860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78C7-AF14-41D4-84E2-EF7B9DD2B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3B871F-2B94-4F20-A6A6-D82C9CB830A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CEA543-D858-4C0E-84BF-20ACE3AC808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10079-AFCD-4408-932B-1373432AA763}"/>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6" name="Footer Placeholder 5">
            <a:extLst>
              <a:ext uri="{FF2B5EF4-FFF2-40B4-BE49-F238E27FC236}">
                <a16:creationId xmlns:a16="http://schemas.microsoft.com/office/drawing/2014/main" id="{2FCE2A26-BB33-4AEB-9DDB-3D1D5A1C8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5DE95-6989-453C-8EA4-FFE8A9AF789B}"/>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1171020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511C-F392-4983-9F46-251047E9A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F8ABD-A241-4CAC-923E-86D8FD69F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13315-5FEB-4C40-BB29-CABE1516E21A}"/>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5" name="Footer Placeholder 4">
            <a:extLst>
              <a:ext uri="{FF2B5EF4-FFF2-40B4-BE49-F238E27FC236}">
                <a16:creationId xmlns:a16="http://schemas.microsoft.com/office/drawing/2014/main" id="{2479EFC2-A8DB-407D-98B3-2E41506EC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9FE19-B98C-4936-9856-986BF42462BD}"/>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420009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29A16-53DE-4BB3-AF7F-71E2B139657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BE22B-8A8C-4C30-B285-F7F3FAB3424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4AEC9-7271-42E8-89D5-11D92B514BBC}"/>
              </a:ext>
            </a:extLst>
          </p:cNvPr>
          <p:cNvSpPr>
            <a:spLocks noGrp="1"/>
          </p:cNvSpPr>
          <p:nvPr>
            <p:ph type="dt" sz="half" idx="10"/>
          </p:nvPr>
        </p:nvSpPr>
        <p:spPr/>
        <p:txBody>
          <a:bodyPr/>
          <a:lstStyle/>
          <a:p>
            <a:fld id="{59EAC54B-72B9-477D-BFB0-EC21382FAD3C}" type="datetimeFigureOut">
              <a:rPr lang="en-US" smtClean="0"/>
              <a:t>6/26/2020</a:t>
            </a:fld>
            <a:endParaRPr lang="en-US"/>
          </a:p>
        </p:txBody>
      </p:sp>
      <p:sp>
        <p:nvSpPr>
          <p:cNvPr id="5" name="Footer Placeholder 4">
            <a:extLst>
              <a:ext uri="{FF2B5EF4-FFF2-40B4-BE49-F238E27FC236}">
                <a16:creationId xmlns:a16="http://schemas.microsoft.com/office/drawing/2014/main" id="{9789C0C2-4F3B-4D34-8ECE-2CBA32EA8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454C6-6156-4D46-A48A-8E06F4ABBEA1}"/>
              </a:ext>
            </a:extLst>
          </p:cNvPr>
          <p:cNvSpPr>
            <a:spLocks noGrp="1"/>
          </p:cNvSpPr>
          <p:nvPr>
            <p:ph type="sldNum" sz="quarter" idx="12"/>
          </p:nvPr>
        </p:nvSpPr>
        <p:spPr/>
        <p:txBody>
          <a:bodyPr/>
          <a:lstStyle/>
          <a:p>
            <a:fld id="{878E6C7B-1213-4617-B2FC-1F1ECD0F4E9A}" type="slidenum">
              <a:rPr lang="en-US" smtClean="0"/>
              <a:t>‹#›</a:t>
            </a:fld>
            <a:endParaRPr lang="en-US"/>
          </a:p>
        </p:txBody>
      </p:sp>
    </p:spTree>
    <p:extLst>
      <p:ext uri="{BB962C8B-B14F-4D97-AF65-F5344CB8AC3E}">
        <p14:creationId xmlns:p14="http://schemas.microsoft.com/office/powerpoint/2010/main" val="43903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p:txBody>
          <a:bodyPr/>
          <a:lstStyle>
            <a:lvl1pPr>
              <a:defRPr/>
            </a:lvl1pPr>
          </a:lstStyle>
          <a:p>
            <a:pPr>
              <a:defRPr/>
            </a:pPr>
            <a:fld id="{961ED033-A0DD-435D-9FC6-7F03A416A148}" type="slidenum">
              <a:rPr lang="en-US" altLang="en-US"/>
              <a:pPr>
                <a:defRPr/>
              </a:pPr>
              <a:t>‹#›</a:t>
            </a:fld>
            <a:endParaRPr lang="en-US" altLang="en-US" dirty="0"/>
          </a:p>
        </p:txBody>
      </p:sp>
      <p:sp>
        <p:nvSpPr>
          <p:cNvPr id="5"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202736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893888"/>
            <a:ext cx="3944938"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60938" y="1893888"/>
            <a:ext cx="3946525"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defRPr/>
            </a:lvl1pPr>
          </a:lstStyle>
          <a:p>
            <a:pPr>
              <a:defRPr/>
            </a:pPr>
            <a:fld id="{335B94BE-78B8-403B-B3BB-4B820A052E18}" type="slidenum">
              <a:rPr lang="en-US" altLang="en-US"/>
              <a:pPr>
                <a:defRPr/>
              </a:pPr>
              <a:t>‹#›</a:t>
            </a:fld>
            <a:endParaRPr lang="en-US" altLang="en-US" dirty="0"/>
          </a:p>
        </p:txBody>
      </p:sp>
      <p:sp>
        <p:nvSpPr>
          <p:cNvPr id="6"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143214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p:txBody>
          <a:bodyPr/>
          <a:lstStyle>
            <a:lvl1pPr>
              <a:defRPr/>
            </a:lvl1pPr>
          </a:lstStyle>
          <a:p>
            <a:pPr>
              <a:defRPr/>
            </a:pPr>
            <a:fld id="{F7DEBE06-E986-4964-B528-B340B33C7A4F}" type="slidenum">
              <a:rPr lang="en-US" altLang="en-US"/>
              <a:pPr>
                <a:defRPr/>
              </a:pPr>
              <a:t>‹#›</a:t>
            </a:fld>
            <a:endParaRPr lang="en-US" altLang="en-US" dirty="0"/>
          </a:p>
        </p:txBody>
      </p:sp>
      <p:sp>
        <p:nvSpPr>
          <p:cNvPr id="8"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214556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p:txBody>
          <a:bodyPr/>
          <a:lstStyle>
            <a:lvl1pPr>
              <a:defRPr/>
            </a:lvl1pPr>
          </a:lstStyle>
          <a:p>
            <a:pPr>
              <a:defRPr/>
            </a:pPr>
            <a:fld id="{EA55E20F-3003-4552-A040-A25F66C9422F}" type="slidenum">
              <a:rPr lang="en-US" altLang="en-US"/>
              <a:pPr>
                <a:defRPr/>
              </a:pPr>
              <a:t>‹#›</a:t>
            </a:fld>
            <a:endParaRPr lang="en-US" altLang="en-US" dirty="0"/>
          </a:p>
        </p:txBody>
      </p:sp>
      <p:sp>
        <p:nvSpPr>
          <p:cNvPr id="4"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24263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2B7A0770-ADF5-45B1-B474-7AA72CA683F9}" type="slidenum">
              <a:rPr lang="en-US" altLang="en-US"/>
              <a:pPr>
                <a:defRPr/>
              </a:pPr>
              <a:t>‹#›</a:t>
            </a:fld>
            <a:endParaRPr lang="en-US" altLang="en-US" dirty="0"/>
          </a:p>
        </p:txBody>
      </p:sp>
      <p:sp>
        <p:nvSpPr>
          <p:cNvPr id="3"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190483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3D7387EB-F182-4C52-8515-1EBD115A43E4}" type="slidenum">
              <a:rPr lang="en-US" altLang="en-US"/>
              <a:pPr>
                <a:defRPr/>
              </a:pPr>
              <a:t>‹#›</a:t>
            </a:fld>
            <a:endParaRPr lang="en-US" altLang="en-US" dirty="0"/>
          </a:p>
        </p:txBody>
      </p:sp>
      <p:sp>
        <p:nvSpPr>
          <p:cNvPr id="6"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58678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631B440B-9ADA-4832-9B94-C45F30557040}" type="slidenum">
              <a:rPr lang="en-US" altLang="en-US"/>
              <a:pPr>
                <a:defRPr/>
              </a:pPr>
              <a:t>‹#›</a:t>
            </a:fld>
            <a:endParaRPr lang="en-US" altLang="en-US" dirty="0"/>
          </a:p>
        </p:txBody>
      </p:sp>
      <p:sp>
        <p:nvSpPr>
          <p:cNvPr id="6" name="Rectangle 7"/>
          <p:cNvSpPr>
            <a:spLocks noGrp="1" noChangeArrowheads="1"/>
          </p:cNvSpPr>
          <p:nvPr>
            <p:ph type="ftr" sz="quarter" idx="11"/>
          </p:nvPr>
        </p:nvSpPr>
        <p:spPr>
          <a:xfrm>
            <a:off x="161925" y="6324600"/>
            <a:ext cx="8832850" cy="457200"/>
          </a:xfrm>
        </p:spPr>
        <p:txBody>
          <a:bodyPr/>
          <a:lstStyle>
            <a:lvl1pPr>
              <a:defRPr>
                <a:solidFill>
                  <a:schemeClr val="tx1"/>
                </a:solidFill>
              </a:defRPr>
            </a:lvl1pPr>
          </a:lstStyle>
          <a:p>
            <a:pPr>
              <a:defRPr/>
            </a:pPr>
            <a:r>
              <a:rPr lang="en-US" dirty="0"/>
              <a:t>Copyright © 2016 Accenture All Rights Reserved</a:t>
            </a:r>
          </a:p>
        </p:txBody>
      </p:sp>
    </p:spTree>
    <p:extLst>
      <p:ext uri="{BB962C8B-B14F-4D97-AF65-F5344CB8AC3E}">
        <p14:creationId xmlns:p14="http://schemas.microsoft.com/office/powerpoint/2010/main" val="259144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C Banner"/>
          <p:cNvSpPr>
            <a:spLocks noChangeArrowheads="1"/>
          </p:cNvSpPr>
          <p:nvPr/>
        </p:nvSpPr>
        <p:spPr bwMode="auto">
          <a:xfrm>
            <a:off x="0" y="0"/>
            <a:ext cx="9144000" cy="1524000"/>
          </a:xfrm>
          <a:prstGeom prst="rect">
            <a:avLst/>
          </a:prstGeom>
          <a:solidFill>
            <a:schemeClr val="tx1"/>
          </a:solidFill>
          <a:ln>
            <a:noFill/>
          </a:ln>
        </p:spPr>
        <p:txBody>
          <a:bodyPr wrap="none" anchor="ctr"/>
          <a:lstStyle>
            <a:lvl1pPr eaLnBrk="0" hangingPunct="0">
              <a:defRPr sz="3200" b="1">
                <a:solidFill>
                  <a:schemeClr val="tx1"/>
                </a:solidFill>
                <a:latin typeface="Arial" charset="0"/>
              </a:defRPr>
            </a:lvl1pPr>
            <a:lvl2pPr marL="742950" indent="-285750" eaLnBrk="0" hangingPunct="0">
              <a:defRPr sz="3200" b="1">
                <a:solidFill>
                  <a:schemeClr val="tx1"/>
                </a:solidFill>
                <a:latin typeface="Arial" charset="0"/>
              </a:defRPr>
            </a:lvl2pPr>
            <a:lvl3pPr marL="1143000" indent="-228600" eaLnBrk="0" hangingPunct="0">
              <a:defRPr sz="3200" b="1">
                <a:solidFill>
                  <a:schemeClr val="tx1"/>
                </a:solidFill>
                <a:latin typeface="Arial" charset="0"/>
              </a:defRPr>
            </a:lvl3pPr>
            <a:lvl4pPr marL="1600200" indent="-228600" eaLnBrk="0" hangingPunct="0">
              <a:defRPr sz="3200" b="1">
                <a:solidFill>
                  <a:schemeClr val="tx1"/>
                </a:solidFill>
                <a:latin typeface="Arial" charset="0"/>
              </a:defRPr>
            </a:lvl4pPr>
            <a:lvl5pPr marL="2057400" indent="-228600" eaLnBrk="0" hangingPunct="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nSpc>
                <a:spcPct val="80000"/>
              </a:lnSpc>
              <a:defRPr/>
            </a:pPr>
            <a:endParaRPr lang="en-US" altLang="en-US" dirty="0"/>
          </a:p>
        </p:txBody>
      </p:sp>
      <p:sp>
        <p:nvSpPr>
          <p:cNvPr id="1027" name="Rectangle 3"/>
          <p:cNvSpPr>
            <a:spLocks noGrp="1" noChangeArrowheads="1"/>
          </p:cNvSpPr>
          <p:nvPr>
            <p:ph type="body" idx="1"/>
          </p:nvPr>
        </p:nvSpPr>
        <p:spPr bwMode="auto">
          <a:xfrm>
            <a:off x="863600" y="1893888"/>
            <a:ext cx="8043863"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3188" name="Rectangle 4"/>
          <p:cNvSpPr>
            <a:spLocks noGrp="1" noChangeArrowheads="1"/>
          </p:cNvSpPr>
          <p:nvPr>
            <p:ph type="sldNum" sz="quarter" idx="4"/>
          </p:nvPr>
        </p:nvSpPr>
        <p:spPr bwMode="auto">
          <a:xfrm>
            <a:off x="7269163" y="65262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eaLnBrk="0" hangingPunct="0">
              <a:lnSpc>
                <a:spcPct val="80000"/>
              </a:lnSpc>
              <a:defRPr sz="1000" b="0"/>
            </a:lvl1pPr>
          </a:lstStyle>
          <a:p>
            <a:pPr>
              <a:defRPr/>
            </a:pPr>
            <a:fld id="{A47DF1F1-8E64-4B2E-B07A-FDF3E15E6344}" type="slidenum">
              <a:rPr lang="en-US" altLang="en-US"/>
              <a:pPr>
                <a:defRPr/>
              </a:pPr>
              <a:t>‹#›</a:t>
            </a:fld>
            <a:endParaRPr lang="en-US" altLang="en-US" dirty="0"/>
          </a:p>
        </p:txBody>
      </p:sp>
      <p:sp>
        <p:nvSpPr>
          <p:cNvPr id="1029" name="Rectangle 5"/>
          <p:cNvSpPr>
            <a:spLocks noGrp="1" noChangeArrowheads="1"/>
          </p:cNvSpPr>
          <p:nvPr>
            <p:ph type="title"/>
          </p:nvPr>
        </p:nvSpPr>
        <p:spPr bwMode="auto">
          <a:xfrm>
            <a:off x="2286000" y="0"/>
            <a:ext cx="44053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pic>
        <p:nvPicPr>
          <p:cNvPr id="103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0"/>
            <a:ext cx="205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2" name="Rectangle 8"/>
          <p:cNvSpPr>
            <a:spLocks noGrp="1" noChangeArrowheads="1"/>
          </p:cNvSpPr>
          <p:nvPr>
            <p:ph type="ftr" sz="quarter" idx="3"/>
          </p:nvPr>
        </p:nvSpPr>
        <p:spPr bwMode="auto">
          <a:xfrm>
            <a:off x="161925" y="6324600"/>
            <a:ext cx="70993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defRPr sz="1000" b="0">
                <a:latin typeface="Arial" charset="0"/>
              </a:defRPr>
            </a:lvl1pPr>
          </a:lstStyle>
          <a:p>
            <a:pPr>
              <a:defRPr/>
            </a:pPr>
            <a:r>
              <a:rPr lang="en-US" dirty="0"/>
              <a:t>Copyright © 2016 Accenture All Rights Reserved</a:t>
            </a:r>
          </a:p>
        </p:txBody>
      </p:sp>
      <p:pic>
        <p:nvPicPr>
          <p:cNvPr id="1032" name="Picture 2" descr="C:\Users\dariusz.razniewski\Desktop\Acc_Strategy_GP_Lockup\Acc_Strategy_GP_Lockup_Wht_RGB.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1925" y="461963"/>
            <a:ext cx="2833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p:hf sldNum="0"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eaLnBrk="0" fontAlgn="base" hangingPunct="0">
        <a:spcBef>
          <a:spcPct val="0"/>
        </a:spcBef>
        <a:spcAft>
          <a:spcPct val="0"/>
        </a:spcAft>
        <a:defRPr sz="3200" b="1">
          <a:solidFill>
            <a:schemeClr val="bg1"/>
          </a:solidFill>
          <a:latin typeface="Arial" charset="0"/>
        </a:defRPr>
      </a:lvl6pPr>
      <a:lvl7pPr marL="914400" algn="l" rtl="0" eaLnBrk="0" fontAlgn="base" hangingPunct="0">
        <a:spcBef>
          <a:spcPct val="0"/>
        </a:spcBef>
        <a:spcAft>
          <a:spcPct val="0"/>
        </a:spcAft>
        <a:defRPr sz="3200" b="1">
          <a:solidFill>
            <a:schemeClr val="bg1"/>
          </a:solidFill>
          <a:latin typeface="Arial" charset="0"/>
        </a:defRPr>
      </a:lvl7pPr>
      <a:lvl8pPr marL="1371600" algn="l" rtl="0" eaLnBrk="0" fontAlgn="base" hangingPunct="0">
        <a:spcBef>
          <a:spcPct val="0"/>
        </a:spcBef>
        <a:spcAft>
          <a:spcPct val="0"/>
        </a:spcAft>
        <a:defRPr sz="3200" b="1">
          <a:solidFill>
            <a:schemeClr val="bg1"/>
          </a:solidFill>
          <a:latin typeface="Arial" charset="0"/>
        </a:defRPr>
      </a:lvl8pPr>
      <a:lvl9pPr marL="1828800" algn="l"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AF8F5-1464-4DA1-8D7A-474E9548120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88C045-E350-44A8-A996-7CF7349A8F6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07E14-B41F-485D-9803-3E67724C814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AC54B-72B9-477D-BFB0-EC21382FAD3C}" type="datetimeFigureOut">
              <a:rPr lang="en-US" smtClean="0"/>
              <a:t>6/26/2020</a:t>
            </a:fld>
            <a:endParaRPr lang="en-US"/>
          </a:p>
        </p:txBody>
      </p:sp>
      <p:sp>
        <p:nvSpPr>
          <p:cNvPr id="5" name="Footer Placeholder 4">
            <a:extLst>
              <a:ext uri="{FF2B5EF4-FFF2-40B4-BE49-F238E27FC236}">
                <a16:creationId xmlns:a16="http://schemas.microsoft.com/office/drawing/2014/main" id="{CA4723F2-2BF8-4351-B41B-BB66E33F649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B84ACA-558A-4865-A0B8-44107DF19E5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E6C7B-1213-4617-B2FC-1F1ECD0F4E9A}" type="slidenum">
              <a:rPr lang="en-US" smtClean="0"/>
              <a:t>‹#›</a:t>
            </a:fld>
            <a:endParaRPr lang="en-US"/>
          </a:p>
        </p:txBody>
      </p:sp>
    </p:spTree>
    <p:extLst>
      <p:ext uri="{BB962C8B-B14F-4D97-AF65-F5344CB8AC3E}">
        <p14:creationId xmlns:p14="http://schemas.microsoft.com/office/powerpoint/2010/main" val="1300426033"/>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ChangeArrowheads="1"/>
          </p:cNvSpPr>
          <p:nvPr/>
        </p:nvSpPr>
        <p:spPr bwMode="auto">
          <a:xfrm>
            <a:off x="76200" y="1544638"/>
            <a:ext cx="2667000" cy="5178425"/>
          </a:xfrm>
          <a:prstGeom prst="rect">
            <a:avLst/>
          </a:prstGeom>
          <a:solidFill>
            <a:schemeClr val="bg1"/>
          </a:solidFill>
          <a:ln w="12700">
            <a:solidFill>
              <a:srgbClr val="C0C0C0"/>
            </a:solidFill>
            <a:miter lim="800000"/>
            <a:headEnd/>
            <a:tailEnd/>
          </a:ln>
          <a:effectLst>
            <a:outerShdw dist="53882" dir="2700000" algn="ctr" rotWithShape="0">
              <a:schemeClr val="bg2"/>
            </a:outerShdw>
          </a:effectLst>
        </p:spPr>
        <p:txBody>
          <a:bodyPr lIns="73152" tIns="45964" rIns="73152" bIns="45964"/>
          <a:lstStyle/>
          <a:p>
            <a:pPr algn="just" defTabSz="912813">
              <a:spcBef>
                <a:spcPct val="15000"/>
              </a:spcBef>
              <a:defRPr/>
            </a:pPr>
            <a:r>
              <a:rPr lang="en-US" sz="1000" dirty="0">
                <a:solidFill>
                  <a:srgbClr val="000000"/>
                </a:solidFill>
                <a:latin typeface="Arial" charset="0"/>
              </a:rPr>
              <a:t>Experience Summary:</a:t>
            </a:r>
          </a:p>
          <a:p>
            <a:pPr marL="171450" indent="-171450" algn="just">
              <a:spcBef>
                <a:spcPts val="300"/>
              </a:spcBef>
              <a:buSzPct val="90000"/>
              <a:buFont typeface="Wingdings" panose="05000000000000000000" pitchFamily="2" charset="2"/>
              <a:buChar char="§"/>
            </a:pPr>
            <a:r>
              <a:rPr lang="en-US" altLang="zh-MO" sz="800" b="0" kern="0" dirty="0">
                <a:ea typeface="Tahoma" pitchFamily="34" charset="0"/>
                <a:cs typeface="Calibri" pitchFamily="34" charset="0"/>
              </a:rPr>
              <a:t>5+ years of experience as Java Developer. </a:t>
            </a:r>
          </a:p>
          <a:p>
            <a:pPr marL="171450" indent="-171450" algn="just">
              <a:spcBef>
                <a:spcPts val="300"/>
              </a:spcBef>
              <a:buSzPct val="90000"/>
              <a:buFont typeface="Wingdings" panose="05000000000000000000" pitchFamily="2" charset="2"/>
              <a:buChar char="§"/>
            </a:pPr>
            <a:r>
              <a:rPr lang="en-US" altLang="zh-MO" sz="800" b="0" kern="0" dirty="0">
                <a:ea typeface="Tahoma" pitchFamily="34" charset="0"/>
                <a:cs typeface="Calibri" pitchFamily="34" charset="0"/>
              </a:rPr>
              <a:t>1+ years of experience in UOM, PRA and  UI5 </a:t>
            </a:r>
          </a:p>
          <a:p>
            <a:pPr marL="171450" indent="-171450" algn="just">
              <a:spcBef>
                <a:spcPts val="300"/>
              </a:spcBef>
              <a:buSzPct val="90000"/>
              <a:buFont typeface="Wingdings" panose="05000000000000000000" pitchFamily="2" charset="2"/>
              <a:buChar char="§"/>
            </a:pPr>
            <a:r>
              <a:rPr lang="en-US" altLang="zh-MO" sz="800" b="0" kern="0" dirty="0">
                <a:ea typeface="Tahoma" pitchFamily="34" charset="0"/>
                <a:cs typeface="Calibri" pitchFamily="34" charset="0"/>
              </a:rPr>
              <a:t>5 month of experience In RPA</a:t>
            </a:r>
          </a:p>
          <a:p>
            <a:pPr marL="171450" indent="-171450" algn="just">
              <a:spcBef>
                <a:spcPts val="300"/>
              </a:spcBef>
              <a:buSzPct val="90000"/>
              <a:buFont typeface="Wingdings" panose="05000000000000000000" pitchFamily="2" charset="2"/>
              <a:buChar char="§"/>
            </a:pPr>
            <a:r>
              <a:rPr lang="en-US" sz="800" b="0" dirty="0"/>
              <a:t>Have experience in providing estimation, code build, unit and integration testing. Have also been code reviewing , mentoring and guiding peers and subordinates in their tasks.</a:t>
            </a:r>
          </a:p>
          <a:p>
            <a:pPr marL="171450" indent="-171450" algn="just">
              <a:spcBef>
                <a:spcPts val="300"/>
              </a:spcBef>
              <a:buSzPct val="90000"/>
              <a:buFont typeface="Wingdings" panose="05000000000000000000" pitchFamily="2" charset="2"/>
              <a:buChar char="§"/>
            </a:pPr>
            <a:r>
              <a:rPr lang="de-DE" altLang="zh-MO" sz="800" b="0" kern="0" dirty="0">
                <a:ea typeface="Tahoma" pitchFamily="34" charset="0"/>
                <a:cs typeface="Calibri" pitchFamily="34" charset="0"/>
              </a:rPr>
              <a:t>Experience in working as developer from client location.</a:t>
            </a:r>
          </a:p>
          <a:p>
            <a:pPr marL="171450" indent="-171450" algn="just">
              <a:spcBef>
                <a:spcPts val="300"/>
              </a:spcBef>
              <a:buSzPct val="90000"/>
              <a:buFont typeface="Wingdings" panose="05000000000000000000" pitchFamily="2" charset="2"/>
              <a:buChar char="§"/>
            </a:pPr>
            <a:r>
              <a:rPr lang="de-DE" sz="800" b="0" kern="0" dirty="0">
                <a:solidFill>
                  <a:srgbClr val="000000"/>
                </a:solidFill>
                <a:latin typeface="Arial" charset="0"/>
                <a:ea typeface="Tahoma" pitchFamily="34" charset="0"/>
                <a:cs typeface="Calibri" pitchFamily="34" charset="0"/>
              </a:rPr>
              <a:t>Cross trained in Sales Force dex 402,450 and 602</a:t>
            </a:r>
          </a:p>
          <a:p>
            <a:pPr marL="171450" indent="-171450" algn="just">
              <a:spcBef>
                <a:spcPts val="300"/>
              </a:spcBef>
              <a:buSzPct val="90000"/>
              <a:buFont typeface="Wingdings" panose="05000000000000000000" pitchFamily="2" charset="2"/>
              <a:buChar char="§"/>
            </a:pPr>
            <a:r>
              <a:rPr lang="de-DE" sz="800" b="0" kern="0" dirty="0">
                <a:solidFill>
                  <a:srgbClr val="000000"/>
                </a:solidFill>
                <a:latin typeface="Arial" charset="0"/>
                <a:ea typeface="Tahoma" pitchFamily="34" charset="0"/>
                <a:cs typeface="Calibri" pitchFamily="34" charset="0"/>
              </a:rPr>
              <a:t>Recently cleared Devops Academy training.</a:t>
            </a:r>
            <a:endParaRPr lang="en-US" sz="800" dirty="0">
              <a:solidFill>
                <a:srgbClr val="000000"/>
              </a:solidFill>
              <a:latin typeface="Arial" charset="0"/>
            </a:endParaRPr>
          </a:p>
          <a:p>
            <a:pPr marL="171450" lvl="1" indent="-171450" algn="just" defTabSz="912813">
              <a:lnSpc>
                <a:spcPct val="150000"/>
              </a:lnSpc>
              <a:buFont typeface="Wingdings" pitchFamily="2" charset="2"/>
              <a:buChar char="§"/>
              <a:defRPr/>
            </a:pPr>
            <a:endParaRPr lang="en-US" sz="800" dirty="0">
              <a:solidFill>
                <a:srgbClr val="000000"/>
              </a:solidFill>
              <a:latin typeface="Arial" charset="0"/>
            </a:endParaRPr>
          </a:p>
          <a:p>
            <a:pPr marL="171450" lvl="1" indent="-171450" algn="just" defTabSz="912813">
              <a:spcBef>
                <a:spcPct val="15000"/>
              </a:spcBef>
              <a:defRPr/>
            </a:pPr>
            <a:r>
              <a:rPr lang="en-US" sz="800" dirty="0">
                <a:solidFill>
                  <a:srgbClr val="000000"/>
                </a:solidFill>
                <a:latin typeface="Arial" charset="0"/>
              </a:rPr>
              <a:t>Education</a:t>
            </a:r>
          </a:p>
          <a:p>
            <a:pPr marL="171450" lvl="1" indent="-171450" algn="just" defTabSz="912813">
              <a:spcBef>
                <a:spcPts val="0"/>
              </a:spcBef>
              <a:buFont typeface="Arial" panose="020B0604020202020204" pitchFamily="34" charset="0"/>
              <a:buChar char="•"/>
              <a:defRPr/>
            </a:pPr>
            <a:r>
              <a:rPr lang="en-US" sz="800" b="0" dirty="0">
                <a:solidFill>
                  <a:srgbClr val="000000"/>
                </a:solidFill>
                <a:latin typeface="Arial" charset="0"/>
                <a:cs typeface="Arial" charset="0"/>
              </a:rPr>
              <a:t>MCA 2008</a:t>
            </a:r>
          </a:p>
          <a:p>
            <a:pPr marL="0" lvl="1" algn="just" defTabSz="912813">
              <a:spcBef>
                <a:spcPts val="0"/>
              </a:spcBef>
              <a:defRPr/>
            </a:pPr>
            <a:endParaRPr lang="en-US" sz="800" b="0" dirty="0">
              <a:solidFill>
                <a:srgbClr val="000000"/>
              </a:solidFill>
              <a:latin typeface="Arial" charset="0"/>
              <a:cs typeface="Arial" charset="0"/>
            </a:endParaRPr>
          </a:p>
          <a:p>
            <a:pPr marL="0" lvl="1" algn="just" defTabSz="912813">
              <a:spcBef>
                <a:spcPts val="0"/>
              </a:spcBef>
              <a:defRPr/>
            </a:pPr>
            <a:r>
              <a:rPr lang="en-US" sz="800" dirty="0">
                <a:solidFill>
                  <a:srgbClr val="000000"/>
                </a:solidFill>
                <a:latin typeface="Arial" charset="0"/>
              </a:rPr>
              <a:t>Skills</a:t>
            </a:r>
          </a:p>
          <a:p>
            <a:pPr marL="171450" lvl="1" indent="-171450" algn="just" defTabSz="912813">
              <a:spcBef>
                <a:spcPts val="0"/>
              </a:spcBef>
              <a:buFont typeface="Wingdings" panose="05000000000000000000" pitchFamily="2" charset="2"/>
              <a:buChar char="§"/>
              <a:defRPr/>
            </a:pPr>
            <a:r>
              <a:rPr lang="en-US" sz="800" b="0" dirty="0">
                <a:solidFill>
                  <a:srgbClr val="000000"/>
                </a:solidFill>
                <a:latin typeface="Arial" charset="0"/>
                <a:cs typeface="Arial" charset="0"/>
              </a:rPr>
              <a:t>Java, Spring MVC, Spring Rest</a:t>
            </a:r>
          </a:p>
          <a:p>
            <a:pPr marL="171450" lvl="1" indent="-171450" algn="just" defTabSz="912813">
              <a:spcBef>
                <a:spcPts val="0"/>
              </a:spcBef>
              <a:buFont typeface="Wingdings" panose="05000000000000000000" pitchFamily="2" charset="2"/>
              <a:buChar char="§"/>
              <a:defRPr/>
            </a:pPr>
            <a:r>
              <a:rPr lang="en-US" sz="800" b="0" dirty="0">
                <a:solidFill>
                  <a:srgbClr val="000000"/>
                </a:solidFill>
                <a:latin typeface="Arial" charset="0"/>
                <a:cs typeface="Arial" charset="0"/>
              </a:rPr>
              <a:t>Node JS</a:t>
            </a:r>
          </a:p>
          <a:p>
            <a:pPr marL="171450" lvl="1" indent="-171450" algn="just" defTabSz="912813">
              <a:spcBef>
                <a:spcPts val="0"/>
              </a:spcBef>
              <a:buFont typeface="Wingdings" panose="05000000000000000000" pitchFamily="2" charset="2"/>
              <a:buChar char="§"/>
              <a:defRPr/>
            </a:pPr>
            <a:r>
              <a:rPr lang="en-US" sz="800" b="0" dirty="0">
                <a:solidFill>
                  <a:srgbClr val="000000"/>
                </a:solidFill>
                <a:latin typeface="Arial" charset="0"/>
                <a:cs typeface="Arial" charset="0"/>
              </a:rPr>
              <a:t>JavaScript, JSP,UI5</a:t>
            </a:r>
          </a:p>
          <a:p>
            <a:pPr marL="171450" lvl="1" indent="-171450" algn="just" defTabSz="912813">
              <a:spcBef>
                <a:spcPts val="0"/>
              </a:spcBef>
              <a:buFont typeface="Wingdings" panose="05000000000000000000" pitchFamily="2" charset="2"/>
              <a:buChar char="§"/>
              <a:defRPr/>
            </a:pPr>
            <a:r>
              <a:rPr lang="en-US" sz="800" b="0" dirty="0">
                <a:solidFill>
                  <a:srgbClr val="000000"/>
                </a:solidFill>
                <a:latin typeface="Arial" charset="0"/>
                <a:cs typeface="Arial" charset="0"/>
              </a:rPr>
              <a:t>SQL, Pl/Sql ,Hive</a:t>
            </a:r>
          </a:p>
          <a:p>
            <a:pPr marL="171450" lvl="1" indent="-171450" algn="just" defTabSz="912813">
              <a:spcBef>
                <a:spcPts val="0"/>
              </a:spcBef>
              <a:buFont typeface="Wingdings" panose="05000000000000000000" pitchFamily="2" charset="2"/>
              <a:buChar char="§"/>
              <a:defRPr/>
            </a:pPr>
            <a:r>
              <a:rPr lang="en-US" sz="800" b="0" dirty="0">
                <a:solidFill>
                  <a:srgbClr val="000000"/>
                </a:solidFill>
                <a:latin typeface="Arial" charset="0"/>
                <a:cs typeface="Arial" charset="0"/>
              </a:rPr>
              <a:t>Automation Edge</a:t>
            </a:r>
          </a:p>
          <a:p>
            <a:pPr marL="0" lvl="1" algn="just" defTabSz="912813">
              <a:spcBef>
                <a:spcPts val="0"/>
              </a:spcBef>
              <a:defRPr/>
            </a:pPr>
            <a:r>
              <a:rPr lang="en-US" sz="800" b="0" dirty="0">
                <a:solidFill>
                  <a:srgbClr val="000000"/>
                </a:solidFill>
                <a:latin typeface="Arial" charset="0"/>
                <a:cs typeface="Arial" charset="0"/>
              </a:rPr>
              <a:t>Dev-ops Tool:</a:t>
            </a:r>
          </a:p>
          <a:p>
            <a:pPr marL="171450" lvl="1" indent="-171450" algn="just" defTabSz="912813">
              <a:spcBef>
                <a:spcPts val="0"/>
              </a:spcBef>
              <a:buFont typeface="Wingdings" panose="05000000000000000000" pitchFamily="2" charset="2"/>
              <a:buChar char="§"/>
              <a:defRPr/>
            </a:pPr>
            <a:r>
              <a:rPr lang="en-US" sz="800" b="0" dirty="0">
                <a:solidFill>
                  <a:srgbClr val="000000"/>
                </a:solidFill>
                <a:latin typeface="Arial" charset="0"/>
                <a:cs typeface="Arial" charset="0"/>
              </a:rPr>
              <a:t>Jenkin, Git ,</a:t>
            </a:r>
            <a:r>
              <a:rPr lang="en-US" sz="800" b="0" dirty="0" err="1">
                <a:solidFill>
                  <a:srgbClr val="000000"/>
                </a:solidFill>
                <a:latin typeface="Arial" charset="0"/>
                <a:cs typeface="Arial" charset="0"/>
              </a:rPr>
              <a:t>Maven,Sonaarqube</a:t>
            </a:r>
            <a:endParaRPr lang="en-US" sz="800" b="0" dirty="0">
              <a:solidFill>
                <a:srgbClr val="000000"/>
              </a:solidFill>
              <a:latin typeface="Arial" charset="0"/>
              <a:cs typeface="Arial" charset="0"/>
            </a:endParaRPr>
          </a:p>
          <a:p>
            <a:pPr marL="0" lvl="1" algn="just" defTabSz="912813">
              <a:spcBef>
                <a:spcPts val="0"/>
              </a:spcBef>
              <a:defRPr/>
            </a:pPr>
            <a:endParaRPr lang="en-US" sz="800" b="0" dirty="0">
              <a:solidFill>
                <a:srgbClr val="000000"/>
              </a:solidFill>
              <a:latin typeface="Arial" charset="0"/>
              <a:cs typeface="Arial" charset="0"/>
            </a:endParaRPr>
          </a:p>
          <a:p>
            <a:pPr marL="0" lvl="1" algn="just" defTabSz="912813">
              <a:spcBef>
                <a:spcPts val="0"/>
              </a:spcBef>
              <a:defRPr/>
            </a:pPr>
            <a:endParaRPr lang="en-US" sz="800" b="0" dirty="0">
              <a:solidFill>
                <a:srgbClr val="000000"/>
              </a:solidFill>
              <a:latin typeface="Arial" charset="0"/>
              <a:cs typeface="Arial" charset="0"/>
            </a:endParaRPr>
          </a:p>
          <a:p>
            <a:pPr marL="171450" lvl="1" indent="-171450" algn="just" defTabSz="912813">
              <a:spcBef>
                <a:spcPts val="0"/>
              </a:spcBef>
              <a:buFont typeface="Wingdings" panose="05000000000000000000" pitchFamily="2" charset="2"/>
              <a:buChar char="§"/>
              <a:defRPr/>
            </a:pPr>
            <a:endParaRPr lang="en-US" sz="1000" b="0" dirty="0">
              <a:solidFill>
                <a:srgbClr val="000000"/>
              </a:solidFill>
              <a:highlight>
                <a:srgbClr val="FFFF00"/>
              </a:highlight>
              <a:latin typeface="Arial" charset="0"/>
              <a:cs typeface="Arial" charset="0"/>
            </a:endParaRPr>
          </a:p>
          <a:p>
            <a:pPr marL="171450" lvl="1" indent="-171450" algn="just" defTabSz="912813">
              <a:spcBef>
                <a:spcPts val="0"/>
              </a:spcBef>
              <a:buFont typeface="Wingdings" panose="05000000000000000000" pitchFamily="2" charset="2"/>
              <a:buChar char="§"/>
              <a:defRPr/>
            </a:pPr>
            <a:endParaRPr lang="en-US" sz="1000" b="0" dirty="0">
              <a:solidFill>
                <a:srgbClr val="000000"/>
              </a:solidFill>
              <a:latin typeface="Arial" charset="0"/>
              <a:cs typeface="Arial" charset="0"/>
            </a:endParaRPr>
          </a:p>
          <a:p>
            <a:pPr marL="171450" lvl="1" indent="-171450" algn="just" defTabSz="912813">
              <a:spcBef>
                <a:spcPct val="15000"/>
              </a:spcBef>
              <a:buFont typeface="Arial" panose="020B0604020202020204" pitchFamily="34" charset="0"/>
              <a:buChar char="•"/>
              <a:defRPr/>
            </a:pPr>
            <a:endParaRPr lang="en-US" sz="1000" b="0" dirty="0">
              <a:solidFill>
                <a:srgbClr val="000000"/>
              </a:solidFill>
              <a:latin typeface="Arial" charset="0"/>
            </a:endParaRPr>
          </a:p>
          <a:p>
            <a:pPr marL="171450" lvl="1" indent="-171450" algn="just" defTabSz="912813">
              <a:spcBef>
                <a:spcPct val="15000"/>
              </a:spcBef>
              <a:buFont typeface="Arial" panose="020B0604020202020204" pitchFamily="34" charset="0"/>
              <a:buChar char="•"/>
              <a:defRPr/>
            </a:pPr>
            <a:endParaRPr lang="en-US" sz="1000" dirty="0">
              <a:solidFill>
                <a:srgbClr val="000000"/>
              </a:solidFill>
              <a:latin typeface="Arial" charset="0"/>
            </a:endParaRPr>
          </a:p>
          <a:p>
            <a:pPr marL="171450" lvl="1" indent="-171450" algn="just" defTabSz="912813">
              <a:spcBef>
                <a:spcPts val="0"/>
              </a:spcBef>
              <a:buFont typeface="Wingdings" panose="05000000000000000000" pitchFamily="2" charset="2"/>
              <a:buChar char="§"/>
              <a:defRPr/>
            </a:pPr>
            <a:endParaRPr lang="en-US" sz="1000" b="0" dirty="0">
              <a:solidFill>
                <a:srgbClr val="000000"/>
              </a:solidFill>
              <a:latin typeface="Arial" charset="0"/>
              <a:cs typeface="Arial" charset="0"/>
            </a:endParaRPr>
          </a:p>
        </p:txBody>
      </p:sp>
      <p:sp>
        <p:nvSpPr>
          <p:cNvPr id="2" name="Rectangle 6"/>
          <p:cNvSpPr>
            <a:spLocks noChangeArrowheads="1"/>
          </p:cNvSpPr>
          <p:nvPr/>
        </p:nvSpPr>
        <p:spPr bwMode="auto">
          <a:xfrm>
            <a:off x="3048000" y="1544638"/>
            <a:ext cx="6172200" cy="5694362"/>
          </a:xfrm>
          <a:prstGeom prst="rect">
            <a:avLst/>
          </a:prstGeom>
          <a:solidFill>
            <a:schemeClr val="bg1"/>
          </a:solidFill>
          <a:ln w="12700">
            <a:solidFill>
              <a:srgbClr val="C0C0C0"/>
            </a:solidFill>
            <a:miter lim="800000"/>
            <a:headEnd/>
            <a:tailEnd/>
          </a:ln>
          <a:effectLst>
            <a:outerShdw dist="53882" dir="2700000" algn="ctr" rotWithShape="0">
              <a:schemeClr val="bg2"/>
            </a:outerShdw>
          </a:effectLst>
        </p:spPr>
        <p:txBody>
          <a:bodyPr lIns="73152" tIns="45964" rIns="73152" bIns="45964"/>
          <a:lstStyle/>
          <a:p>
            <a:pPr defTabSz="912813">
              <a:lnSpc>
                <a:spcPct val="105000"/>
              </a:lnSpc>
              <a:spcBef>
                <a:spcPts val="0"/>
              </a:spcBef>
              <a:defRPr/>
            </a:pPr>
            <a:r>
              <a:rPr lang="en-US" sz="1200" dirty="0">
                <a:solidFill>
                  <a:srgbClr val="000000"/>
                </a:solidFill>
                <a:latin typeface="Arial" charset="0"/>
              </a:rPr>
              <a:t>Relevant Experience:</a:t>
            </a:r>
          </a:p>
          <a:p>
            <a:pPr lvl="0" indent="0">
              <a:buFont typeface="Arial" panose="020B0604020202020204"/>
              <a:buNone/>
            </a:pPr>
            <a:r>
              <a:rPr lang="en-GB" sz="800" dirty="0">
                <a:ln/>
                <a:effectLst>
                  <a:outerShdw blurRad="38100" dist="19050" dir="2700000" algn="tl" rotWithShape="0">
                    <a:schemeClr val="dk1">
                      <a:alpha val="40000"/>
                    </a:schemeClr>
                  </a:outerShdw>
                </a:effectLst>
                <a:ea typeface="MS PGothic" panose="020B0600070205080204" pitchFamily="5" charset="-128"/>
              </a:rPr>
              <a:t>16/12/2019 to 02/04/2020</a:t>
            </a:r>
          </a:p>
          <a:p>
            <a:pPr lvl="0" indent="0">
              <a:buFont typeface="Arial" panose="020B0604020202020204"/>
              <a:buNone/>
            </a:pPr>
            <a:r>
              <a:rPr lang="en-US" sz="800" dirty="0">
                <a:ln/>
                <a:solidFill>
                  <a:schemeClr val="tx1">
                    <a:lumMod val="95000"/>
                    <a:lumOff val="5000"/>
                  </a:schemeClr>
                </a:solidFill>
                <a:effectLst>
                  <a:outerShdw blurRad="38100" dist="19050" dir="2700000" algn="tl" rotWithShape="0">
                    <a:schemeClr val="dk1">
                      <a:alpha val="40000"/>
                    </a:schemeClr>
                  </a:outerShdw>
                </a:effectLst>
                <a:ea typeface="MS PGothic" panose="020B0600070205080204" pitchFamily="5" charset="-128"/>
              </a:rPr>
              <a:t>Software Developer @Roche Account</a:t>
            </a:r>
          </a:p>
          <a:p>
            <a:r>
              <a:rPr lang="en-US" sz="800" dirty="0">
                <a:ln/>
                <a:effectLst>
                  <a:outerShdw blurRad="38100" dist="19050" dir="2700000" algn="tl" rotWithShape="0">
                    <a:schemeClr val="dk1">
                      <a:alpha val="40000"/>
                    </a:schemeClr>
                  </a:outerShdw>
                </a:effectLst>
                <a:ea typeface="MS PGothic" panose="020B0600070205080204" pitchFamily="5" charset="-128"/>
              </a:rPr>
              <a:t>Responsibility for:</a:t>
            </a:r>
          </a:p>
          <a:p>
            <a:pPr lvl="0" indent="0">
              <a:buFont typeface="Arial" panose="020B0604020202020204"/>
              <a:buNone/>
            </a:pPr>
            <a:r>
              <a:rPr lang="en-US" sz="800" dirty="0">
                <a:ln/>
                <a:solidFill>
                  <a:schemeClr val="tx1">
                    <a:lumMod val="95000"/>
                    <a:lumOff val="5000"/>
                  </a:schemeClr>
                </a:solidFill>
                <a:effectLst>
                  <a:outerShdw blurRad="38100" dist="19050" dir="2700000" algn="tl" rotWithShape="0">
                    <a:schemeClr val="dk1">
                      <a:alpha val="40000"/>
                    </a:schemeClr>
                  </a:outerShdw>
                </a:effectLst>
                <a:ea typeface="MS PGothic" panose="020B0600070205080204" pitchFamily="5" charset="-128"/>
              </a:rPr>
              <a:t>- SW developer  with Roche</a:t>
            </a:r>
          </a:p>
          <a:p>
            <a:pPr lvl="0" indent="0">
              <a:buFont typeface="Arial" panose="020B0604020202020204"/>
              <a:buNone/>
            </a:pPr>
            <a:r>
              <a:rPr lang="en-US" sz="800" dirty="0">
                <a:ln/>
                <a:solidFill>
                  <a:schemeClr val="tx1">
                    <a:lumMod val="95000"/>
                    <a:lumOff val="5000"/>
                  </a:schemeClr>
                </a:solidFill>
                <a:effectLst>
                  <a:outerShdw blurRad="38100" dist="19050" dir="2700000" algn="tl" rotWithShape="0">
                    <a:schemeClr val="dk1">
                      <a:alpha val="40000"/>
                    </a:schemeClr>
                  </a:outerShdw>
                </a:effectLst>
                <a:ea typeface="MS PGothic" panose="020B0600070205080204" pitchFamily="5" charset="-128"/>
              </a:rPr>
              <a:t>- Test automation using Automation Edge</a:t>
            </a:r>
          </a:p>
          <a:p>
            <a:pPr lvl="0" indent="0">
              <a:buFont typeface="Arial" panose="020B0604020202020204"/>
              <a:buNone/>
            </a:pPr>
            <a:r>
              <a:rPr lang="en-US" sz="800" dirty="0">
                <a:ln/>
                <a:solidFill>
                  <a:schemeClr val="tx1">
                    <a:lumMod val="95000"/>
                    <a:lumOff val="5000"/>
                  </a:schemeClr>
                </a:solidFill>
                <a:effectLst>
                  <a:outerShdw blurRad="38100" dist="19050" dir="2700000" algn="tl" rotWithShape="0">
                    <a:schemeClr val="dk1">
                      <a:alpha val="40000"/>
                    </a:schemeClr>
                  </a:outerShdw>
                </a:effectLst>
                <a:ea typeface="MS PGothic" panose="020B0600070205080204" pitchFamily="5" charset="-128"/>
              </a:rPr>
              <a:t>- Analyzing requirement</a:t>
            </a:r>
          </a:p>
          <a:p>
            <a:pPr lvl="0" indent="0">
              <a:buFont typeface="Arial" panose="020B0604020202020204"/>
              <a:buNone/>
            </a:pPr>
            <a:r>
              <a:rPr lang="en-US" sz="800" dirty="0">
                <a:ln/>
                <a:solidFill>
                  <a:schemeClr val="tx1">
                    <a:lumMod val="95000"/>
                    <a:lumOff val="5000"/>
                  </a:schemeClr>
                </a:solidFill>
                <a:effectLst>
                  <a:outerShdw blurRad="38100" dist="19050" dir="2700000" algn="tl" rotWithShape="0">
                    <a:schemeClr val="dk1">
                      <a:alpha val="40000"/>
                    </a:schemeClr>
                  </a:outerShdw>
                </a:effectLst>
                <a:ea typeface="MS PGothic" panose="020B0600070205080204" pitchFamily="5" charset="-128"/>
              </a:rPr>
              <a:t>- Writing testcases and SDD</a:t>
            </a:r>
            <a:endParaRPr lang="en-GB" sz="800" dirty="0">
              <a:ln/>
              <a:solidFill>
                <a:schemeClr val="tx1">
                  <a:lumMod val="95000"/>
                  <a:lumOff val="5000"/>
                </a:schemeClr>
              </a:solidFill>
              <a:effectLst>
                <a:outerShdw blurRad="38100" dist="19050" dir="2700000" algn="tl" rotWithShape="0">
                  <a:schemeClr val="dk1">
                    <a:alpha val="40000"/>
                  </a:schemeClr>
                </a:outerShdw>
              </a:effectLst>
              <a:ea typeface="MS PGothic" panose="020B0600070205080204" pitchFamily="5" charset="-128"/>
            </a:endParaRPr>
          </a:p>
          <a:p>
            <a:pPr lvl="0" indent="0">
              <a:buFont typeface="Arial" panose="020B0604020202020204"/>
              <a:buNone/>
            </a:pPr>
            <a:r>
              <a:rPr lang="en-GB" sz="800" dirty="0">
                <a:ln/>
                <a:effectLst>
                  <a:outerShdw blurRad="38100" dist="19050" dir="2700000" algn="tl" rotWithShape="0">
                    <a:schemeClr val="dk1">
                      <a:alpha val="40000"/>
                    </a:schemeClr>
                  </a:outerShdw>
                </a:effectLst>
                <a:ea typeface="MS PGothic" panose="020B0600070205080204" pitchFamily="5" charset="-128"/>
              </a:rPr>
              <a:t>11/2018 to 11/2019</a:t>
            </a:r>
          </a:p>
          <a:p>
            <a:pPr lvl="0" indent="0">
              <a:buFont typeface="Arial" panose="020B0604020202020204"/>
              <a:buNone/>
            </a:pPr>
            <a:r>
              <a:rPr lang="en-US" sz="800" dirty="0">
                <a:solidFill>
                  <a:schemeClr val="bg2">
                    <a:lumMod val="10000"/>
                  </a:schemeClr>
                </a:solidFill>
              </a:rPr>
              <a:t>S4CE Upstream  project is  about Oil and Gas Preparation and Transport Unit, as well as the Amine Plant for Purification of Natural Gas , the operation of which helps increase the quality of natural gas  through CO2 and other gaseous impurities separation. Upstream, also known as exploration and production (E&amp;P), refers to finding and extracting hydrocarbon resources, as well as the development and abandonment of the facilities.</a:t>
            </a:r>
          </a:p>
          <a:p>
            <a:pPr lvl="0" indent="0">
              <a:buFont typeface="Arial" panose="020B0604020202020204"/>
              <a:buNone/>
            </a:pPr>
            <a:r>
              <a:rPr lang="en-US" sz="800" dirty="0">
                <a:ln/>
                <a:solidFill>
                  <a:schemeClr val="bg2">
                    <a:lumMod val="10000"/>
                  </a:schemeClr>
                </a:solidFill>
                <a:effectLst>
                  <a:outerShdw blurRad="38100" dist="19050" dir="2700000" algn="tl" rotWithShape="0">
                    <a:schemeClr val="dk1">
                      <a:alpha val="40000"/>
                    </a:schemeClr>
                  </a:outerShdw>
                </a:effectLst>
                <a:ea typeface="MS PGothic" panose="020B0600070205080204" pitchFamily="5" charset="-128"/>
              </a:rPr>
              <a:t>Responsibility for:</a:t>
            </a:r>
          </a:p>
          <a:p>
            <a:r>
              <a:rPr lang="en-US" sz="800" dirty="0">
                <a:ea typeface="MS PGothic" panose="020B0600070205080204" pitchFamily="5" charset="-128"/>
              </a:rPr>
              <a:t>Worked with SAP, for their asset management, exploring asset center, adding new features to existing system, designing system, creating asset hierarchy, integrating well and well completion  with UOM and PRA and adding new extension using Fiori</a:t>
            </a:r>
          </a:p>
          <a:p>
            <a:r>
              <a:rPr lang="en-US" sz="800" dirty="0">
                <a:ea typeface="MS PGothic" panose="020B0600070205080204" pitchFamily="5" charset="-128"/>
              </a:rPr>
              <a:t>Responsible for:</a:t>
            </a:r>
          </a:p>
          <a:p>
            <a:r>
              <a:rPr lang="en-US" sz="800" dirty="0">
                <a:ea typeface="MS PGothic" panose="020B0600070205080204" pitchFamily="5" charset="-128"/>
              </a:rPr>
              <a:t>Writing integration </a:t>
            </a:r>
            <a:r>
              <a:rPr lang="en-US" sz="800">
                <a:ea typeface="MS PGothic" panose="020B0600070205080204" pitchFamily="5" charset="-128"/>
              </a:rPr>
              <a:t>logic in S4- </a:t>
            </a:r>
            <a:r>
              <a:rPr lang="en-US" sz="800" dirty="0">
                <a:ea typeface="MS PGothic" panose="020B0600070205080204" pitchFamily="5" charset="-128"/>
              </a:rPr>
              <a:t>Hana and rest API .</a:t>
            </a:r>
          </a:p>
          <a:p>
            <a:r>
              <a:rPr lang="en-GB" sz="800" dirty="0">
                <a:ea typeface="MS PGothic" panose="020B0600070205080204" pitchFamily="5" charset="-128"/>
              </a:rPr>
              <a:t>Coding frontend using Ui5.</a:t>
            </a:r>
          </a:p>
          <a:p>
            <a:r>
              <a:rPr lang="en-GB" sz="800" dirty="0">
                <a:ea typeface="MS PGothic" panose="020B0600070205080204" pitchFamily="5" charset="-128"/>
              </a:rPr>
              <a:t>Writing test script using JUnit,</a:t>
            </a:r>
          </a:p>
          <a:p>
            <a:pPr lvl="0" indent="0">
              <a:buFont typeface="Arial" panose="020B0604020202020204"/>
              <a:buNone/>
            </a:pPr>
            <a:r>
              <a:rPr lang="en-GB" sz="800" dirty="0">
                <a:ln/>
                <a:effectLst>
                  <a:outerShdw blurRad="38100" dist="19050" dir="2700000" algn="tl" rotWithShape="0">
                    <a:schemeClr val="dk1">
                      <a:alpha val="40000"/>
                    </a:schemeClr>
                  </a:outerShdw>
                </a:effectLst>
                <a:ea typeface="MS PGothic" panose="020B0600070205080204" pitchFamily="5" charset="-128"/>
              </a:rPr>
              <a:t>11/2016 – 09/2018</a:t>
            </a:r>
          </a:p>
          <a:p>
            <a:pPr lvl="0" indent="0">
              <a:buFont typeface="Arial" panose="020B0604020202020204"/>
              <a:buNone/>
            </a:pPr>
            <a:r>
              <a:rPr lang="en-GB" sz="800" dirty="0">
                <a:ln/>
                <a:effectLst>
                  <a:outerShdw blurRad="38100" dist="19050" dir="2700000" algn="tl" rotWithShape="0">
                    <a:schemeClr val="dk1">
                      <a:alpha val="40000"/>
                    </a:schemeClr>
                  </a:outerShdw>
                </a:effectLst>
                <a:ea typeface="MS PGothic" panose="020B0600070205080204" pitchFamily="5" charset="-128"/>
              </a:rPr>
              <a:t>Environment Jenkin, Docker</a:t>
            </a:r>
          </a:p>
          <a:p>
            <a:pPr lvl="0" indent="0">
              <a:buFont typeface="Arial" panose="020B0604020202020204"/>
              <a:buNone/>
            </a:pPr>
            <a:r>
              <a:rPr lang="en-GB" sz="800" dirty="0">
                <a:ea typeface="MS PGothic" panose="020B0600070205080204" pitchFamily="5" charset="-128"/>
              </a:rPr>
              <a:t>iTravel has various versions, targeted to the needs of hotels, airlines, tour operators, cruise lines, and other travel companies, who share the need to deliver a personalized traveller experience across the entire trip. </a:t>
            </a:r>
          </a:p>
          <a:p>
            <a:pPr lvl="0" indent="0">
              <a:buFont typeface="Arial" panose="020B0604020202020204"/>
              <a:buNone/>
            </a:pPr>
            <a:r>
              <a:rPr lang="en-GB" sz="800" dirty="0">
                <a:ea typeface="MS PGothic" panose="020B0600070205080204" pitchFamily="5" charset="-128"/>
              </a:rPr>
              <a:t>The cruise industry was talking about reaching 80 million passengers. The growth is going to be predominantly driven by countries like China and India. So you require new distribution channels and especially when cruise line cater to different ancillary products, you need to have unconstrained access to various sources of supply</a:t>
            </a:r>
          </a:p>
          <a:p>
            <a:pPr lvl="0" indent="0">
              <a:buFont typeface="Arial" panose="020B0604020202020204"/>
              <a:buNone/>
            </a:pPr>
            <a:r>
              <a:rPr lang="en-GB" sz="800" dirty="0">
                <a:ea typeface="MS PGothic" panose="020B0600070205080204" pitchFamily="5" charset="-128"/>
              </a:rPr>
              <a:t>Responsible for:</a:t>
            </a:r>
          </a:p>
          <a:p>
            <a:pPr lvl="0" indent="0">
              <a:buFont typeface="Arial" panose="020B0604020202020204"/>
              <a:buNone/>
            </a:pPr>
            <a:r>
              <a:rPr lang="en-GB" sz="800" dirty="0">
                <a:ea typeface="MS PGothic" panose="020B0600070205080204" pitchFamily="5" charset="-128"/>
              </a:rPr>
              <a:t>Worked with IBS , for their cruise management software using various java related technology.</a:t>
            </a:r>
          </a:p>
          <a:p>
            <a:pPr lvl="0" indent="0">
              <a:buFont typeface="Arial" panose="020B0604020202020204"/>
              <a:buNone/>
            </a:pPr>
            <a:r>
              <a:rPr lang="en-GB" sz="800" dirty="0">
                <a:ea typeface="MS PGothic" panose="020B0600070205080204" pitchFamily="5" charset="-128"/>
              </a:rPr>
              <a:t>Coding for web layer, Frontend using Angular Js  and HTML’s and Spring Action classes.</a:t>
            </a:r>
          </a:p>
          <a:p>
            <a:pPr lvl="0" indent="0">
              <a:buFont typeface="Arial" panose="020B0604020202020204"/>
              <a:buNone/>
            </a:pPr>
            <a:r>
              <a:rPr lang="en-GB" sz="800" dirty="0">
                <a:ea typeface="MS PGothic" panose="020B0600070205080204" pitchFamily="5" charset="-128"/>
              </a:rPr>
              <a:t>Writing unit test using jUnit.</a:t>
            </a:r>
          </a:p>
          <a:p>
            <a:pPr lvl="0" indent="0">
              <a:buFont typeface="Arial" panose="020B0604020202020204"/>
              <a:buNone/>
            </a:pPr>
            <a:r>
              <a:rPr lang="en-GB" sz="800" dirty="0">
                <a:ea typeface="MS PGothic" panose="020B0600070205080204" pitchFamily="5" charset="-128"/>
              </a:rPr>
              <a:t>Responsible for developing implementing persistence logic with ibatis and integrating with spring</a:t>
            </a:r>
          </a:p>
          <a:p>
            <a:pPr lvl="0" indent="0">
              <a:buFont typeface="Arial" panose="020B0604020202020204"/>
              <a:buNone/>
            </a:pPr>
            <a:r>
              <a:rPr lang="en-GB" sz="800" dirty="0">
                <a:ea typeface="MS PGothic" panose="020B0600070205080204" pitchFamily="5" charset="-128"/>
              </a:rPr>
              <a:t>Drive improvement in continuous integration and continuous development using Jenkin, GIt and Maven. Planning and priorities CI automation and backlog. Integrated SonarQube  with Jenkin  and continuous inspection of code quality.</a:t>
            </a:r>
          </a:p>
          <a:p>
            <a:pPr lvl="0" indent="0">
              <a:buFont typeface="Arial" panose="020B0604020202020204"/>
              <a:buNone/>
            </a:pPr>
            <a:r>
              <a:rPr lang="en-GB" sz="800" dirty="0">
                <a:ea typeface="MS PGothic" panose="020B0600070205080204" pitchFamily="5" charset="-128"/>
              </a:rPr>
              <a:t>02/2013 – 03/2015 at Wipro, Qatar Airways </a:t>
            </a:r>
          </a:p>
          <a:p>
            <a:pPr lvl="0" indent="0">
              <a:buFont typeface="Arial" panose="020B0604020202020204"/>
              <a:buNone/>
            </a:pPr>
            <a:r>
              <a:rPr lang="en-GB" sz="800" dirty="0">
                <a:ea typeface="MS PGothic" panose="020B0600070205080204" pitchFamily="5" charset="-128"/>
              </a:rPr>
              <a:t>Qatar Airways cargo service business is engaged in providing air transport for passengers and cargo services. The current cargo business function automation is spread across multiple systems and has become unsustainable. Similar to Qatar many of the airlines are struggling to provide comprehensive solutions in Cargo domain. QR proposed to build one comprehensive next generation automation solution for the entire cargo business. QR has sufficient expertise in the domain for air cargo services and requires the provision of IT technical expertise for the development of this IP. Wipro has represented to QR that it has the necessary technical expertise and resources to build the IP. Hence both the parties have agreed to build this IP in a co-operational model</a:t>
            </a:r>
            <a:br>
              <a:rPr lang="en-GB" sz="800" dirty="0">
                <a:ea typeface="MS PGothic" panose="020B0600070205080204" pitchFamily="5" charset="-128"/>
              </a:rPr>
            </a:br>
            <a:r>
              <a:rPr lang="en-GB" sz="800" dirty="0">
                <a:ea typeface="MS PGothic" panose="020B0600070205080204" pitchFamily="5" charset="-128"/>
              </a:rPr>
              <a:t>Croamis, was ambitious Wipro initiative addressing Airlines domain, for Qatar Airways. Primarily acting as a module lead and coding frontend using jquery ,jQGrid and backend using Java, Spring and hibernate .</a:t>
            </a:r>
          </a:p>
          <a:p>
            <a:pPr lvl="0" indent="0">
              <a:buFont typeface="Arial" panose="020B0604020202020204"/>
              <a:buNone/>
            </a:pPr>
            <a:endParaRPr lang="en-GB" sz="800" dirty="0">
              <a:ea typeface="MS PGothic" panose="020B0600070205080204" pitchFamily="5" charset="-128"/>
            </a:endParaRPr>
          </a:p>
          <a:p>
            <a:pPr lvl="0" indent="0">
              <a:buFont typeface="Arial" panose="020B0604020202020204"/>
              <a:buNone/>
            </a:pPr>
            <a:endParaRPr lang="en-SG" sz="200" dirty="0">
              <a:solidFill>
                <a:srgbClr val="000000"/>
              </a:solidFill>
              <a:latin typeface="Arial" charset="0"/>
              <a:cs typeface="Arial" charset="0"/>
            </a:endParaRPr>
          </a:p>
        </p:txBody>
      </p:sp>
      <p:sp>
        <p:nvSpPr>
          <p:cNvPr id="15366" name="Rectangle 10"/>
          <p:cNvSpPr>
            <a:spLocks noChangeArrowheads="1"/>
          </p:cNvSpPr>
          <p:nvPr/>
        </p:nvSpPr>
        <p:spPr bwMode="auto">
          <a:xfrm>
            <a:off x="-12700" y="6723063"/>
            <a:ext cx="212407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lnSpc>
                <a:spcPct val="80000"/>
              </a:lnSpc>
              <a:spcBef>
                <a:spcPct val="0"/>
              </a:spcBef>
              <a:buClrTx/>
              <a:buFontTx/>
              <a:buNone/>
            </a:pPr>
            <a:r>
              <a:rPr lang="en-US" altLang="en-US" sz="700" b="0" dirty="0">
                <a:solidFill>
                  <a:srgbClr val="000000"/>
                </a:solidFill>
              </a:rPr>
              <a:t>Copyright © 2019 Accenture All Rights Reserved</a:t>
            </a:r>
          </a:p>
        </p:txBody>
      </p:sp>
      <p:sp>
        <p:nvSpPr>
          <p:cNvPr id="15367" name="Rectangle 3"/>
          <p:cNvSpPr>
            <a:spLocks noGrp="1" noChangeArrowheads="1"/>
          </p:cNvSpPr>
          <p:nvPr>
            <p:ph type="title"/>
          </p:nvPr>
        </p:nvSpPr>
        <p:spPr>
          <a:xfrm>
            <a:off x="2944813" y="228600"/>
            <a:ext cx="4044951" cy="1076325"/>
          </a:xfrm>
        </p:spPr>
        <p:txBody>
          <a:bodyPr/>
          <a:lstStyle/>
          <a:p>
            <a:pPr algn="r" defTabSz="1255713"/>
            <a:r>
              <a:rPr lang="en-CA" altLang="en-US" sz="1800" dirty="0"/>
              <a:t>Manasi Devi</a:t>
            </a:r>
            <a:br>
              <a:rPr lang="en-CA" altLang="en-US" sz="1800" dirty="0"/>
            </a:br>
            <a:br>
              <a:rPr lang="en-CA" altLang="en-US" sz="1800" dirty="0"/>
            </a:br>
            <a:endParaRPr lang="en-CA" altLang="en-US" sz="1800" dirty="0"/>
          </a:p>
        </p:txBody>
      </p:sp>
    </p:spTree>
  </p:cSld>
  <p:clrMapOvr>
    <a:masterClrMapping/>
  </p:clrMapOvr>
  <p:transition/>
</p:sld>
</file>

<file path=ppt/theme/theme1.xml><?xml version="1.0" encoding="utf-8"?>
<a:theme xmlns:a="http://schemas.openxmlformats.org/drawingml/2006/main" name="Accenture Rowers2-Full Brand">
  <a:themeElements>
    <a:clrScheme name="Accenture Rowers2-Full Brand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fontScheme name="Accenture Rowers2-Full Bra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Accenture Rowers2-Full Brand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Rowers2-Full Brand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ccenture Rowers2-Full Brand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ccenture Rowers2-Full Brand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702A3E53BFFD478BF42FC6CE52127E" ma:contentTypeVersion="13" ma:contentTypeDescription="Create a new document." ma:contentTypeScope="" ma:versionID="e4e7a38533f701ac42071b1c85b04a6f">
  <xsd:schema xmlns:xsd="http://www.w3.org/2001/XMLSchema" xmlns:xs="http://www.w3.org/2001/XMLSchema" xmlns:p="http://schemas.microsoft.com/office/2006/metadata/properties" xmlns:ns3="14b1cdb0-4087-443a-a8d2-a69086f95218" xmlns:ns4="1c442e56-1c63-4c6b-bcda-7fbf4794e3b4" targetNamespace="http://schemas.microsoft.com/office/2006/metadata/properties" ma:root="true" ma:fieldsID="c00e19a01e8bb55856e4bda9e91c9479" ns3:_="" ns4:_="">
    <xsd:import namespace="14b1cdb0-4087-443a-a8d2-a69086f95218"/>
    <xsd:import namespace="1c442e56-1c63-4c6b-bcda-7fbf4794e3b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b1cdb0-4087-443a-a8d2-a69086f9521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442e56-1c63-4c6b-bcda-7fbf4794e3b4"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7BCA58-D43B-464D-A1FA-C3A8A6E19880}">
  <ds:schemaRefs>
    <ds:schemaRef ds:uri="14b1cdb0-4087-443a-a8d2-a69086f95218"/>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 ds:uri="1c442e56-1c63-4c6b-bcda-7fbf4794e3b4"/>
    <ds:schemaRef ds:uri="http://schemas.microsoft.com/office/2006/metadata/properties"/>
  </ds:schemaRefs>
</ds:datastoreItem>
</file>

<file path=customXml/itemProps2.xml><?xml version="1.0" encoding="utf-8"?>
<ds:datastoreItem xmlns:ds="http://schemas.openxmlformats.org/officeDocument/2006/customXml" ds:itemID="{8D71DA07-D3EB-4EE9-9866-738E4D1F1E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b1cdb0-4087-443a-a8d2-a69086f95218"/>
    <ds:schemaRef ds:uri="1c442e56-1c63-4c6b-bcda-7fbf4794e3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436455-586D-47E9-BCBC-FC4B575A2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Accenture Rowers2-Full Brand</Template>
  <TotalTime>10381</TotalTime>
  <Words>631</Words>
  <Application>Microsoft Office PowerPoint</Application>
  <PresentationFormat>On-screen Show (4:3)</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Wingdings</vt:lpstr>
      <vt:lpstr>Accenture Rowers2-Full Brand</vt:lpstr>
      <vt:lpstr>Custom Design</vt:lpstr>
      <vt:lpstr>Manasi Devi  </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Insight Team Bangalore, India</dc:title>
  <dc:creator>Anshul Batra</dc:creator>
  <dc:description>Blank Presentation. Accenture Firmwide Templates v10.0.</dc:description>
  <cp:lastModifiedBy>Devi, Manasi</cp:lastModifiedBy>
  <cp:revision>397</cp:revision>
  <dcterms:created xsi:type="dcterms:W3CDTF">2003-10-17T05:48:51Z</dcterms:created>
  <dcterms:modified xsi:type="dcterms:W3CDTF">2020-06-26T14:03:40Z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irst Name">
    <vt:lpwstr>Amey</vt:lpwstr>
  </property>
  <property fmtid="{D5CDD505-2E9C-101B-9397-08002B2CF9AE}" pid="3" name="Last Name">
    <vt:lpwstr>Pathak</vt:lpwstr>
  </property>
  <property fmtid="{D5CDD505-2E9C-101B-9397-08002B2CF9AE}" pid="4" name="ContentTypeId">
    <vt:lpwstr>0x01010018702A3E53BFFD478BF42FC6CE52127E</vt:lpwstr>
  </property>
</Properties>
</file>