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handoutMasterIdLst>
    <p:handoutMasterId r:id="rId15"/>
  </p:handoutMasterIdLst>
  <p:sldIdLst>
    <p:sldId id="267" r:id="rId2"/>
    <p:sldId id="268" r:id="rId3"/>
    <p:sldId id="269" r:id="rId4"/>
    <p:sldId id="270" r:id="rId5"/>
    <p:sldId id="271" r:id="rId6"/>
    <p:sldId id="272" r:id="rId7"/>
    <p:sldId id="273" r:id="rId8"/>
    <p:sldId id="274" r:id="rId9"/>
    <p:sldId id="275" r:id="rId10"/>
    <p:sldId id="276" r:id="rId11"/>
    <p:sldId id="277" r:id="rId12"/>
    <p:sldId id="27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p:cViewPr>
        <p:scale>
          <a:sx n="95" d="100"/>
          <a:sy n="95" d="100"/>
        </p:scale>
        <p:origin x="-206" y="-1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3/3/2023</a:t>
            </a:fld>
            <a:endParaRPr lang="en-US" dirty="0"/>
          </a:p>
        </p:txBody>
      </p:sp>
      <p:sp>
        <p:nvSpPr>
          <p:cNvPr id="4" name="Footer Placeholder 3">
            <a:extLst>
              <a:ext uri="{FF2B5EF4-FFF2-40B4-BE49-F238E27FC236}">
                <a16:creationId xmlns=""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3/3/2023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t>3/3/2023</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 xmlns:a16="http://schemas.microsoft.com/office/drawing/2014/main" id="{328F7C25-BFB6-430F-87B6-7D0D2C7493D6}"/>
              </a:ext>
              <a:ext uri="{C183D7F6-B498-43B3-948B-1728B52AA6E4}">
                <adec:decorative xmlns=""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3/3/2023</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t>3/3/2023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3/3/2023</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3/3/2023</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3/3/2023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3/3/2023</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 xmlns:a16="http://schemas.microsoft.com/office/drawing/2014/main" id="{CC5A0CF1-9FE7-4149-97DC-5221639144C8}"/>
              </a:ext>
              <a:ext uri="{C183D7F6-B498-43B3-948B-1728B52AA6E4}">
                <adec:decorative xmlns=""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3/3/2023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3/3/2023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3/3/2023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t>3/3/2023</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 xmlns:a16="http://schemas.microsoft.com/office/drawing/2014/main" id="{8031B0A9-3E16-4C5B-A6CE-045BCB91A008}"/>
              </a:ext>
              <a:ext uri="{C183D7F6-B498-43B3-948B-1728B52AA6E4}">
                <adec:decorative xmlns=""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t>3/3/2023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 xmlns:a16="http://schemas.microsoft.com/office/drawing/2014/main" id="{E8539E0A-8009-4A6E-A7A1-5AEFA52206C3}"/>
              </a:ext>
              <a:ext uri="{C183D7F6-B498-43B3-948B-1728B52AA6E4}">
                <adec:decorative xmlns=""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3/3/2023</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A528FBEA-1989-416C-B847-043B6C45DA9F}"/>
              </a:ext>
            </a:extLst>
          </p:cNvPr>
          <p:cNvSpPr>
            <a:spLocks noGrp="1"/>
          </p:cNvSpPr>
          <p:nvPr>
            <p:ph idx="1"/>
          </p:nvPr>
        </p:nvSpPr>
        <p:spPr>
          <a:xfrm>
            <a:off x="383241" y="1331719"/>
            <a:ext cx="11425517" cy="5400776"/>
          </a:xfrm>
        </p:spPr>
        <p:txBody>
          <a:bodyPr>
            <a:noAutofit/>
          </a:bodyPr>
          <a:lstStyle/>
          <a:p>
            <a:r>
              <a:rPr lang="en-GB" sz="1600" dirty="0">
                <a:latin typeface="Bahnschrift Light" panose="020B0502040204020203" pitchFamily="34" charset="0"/>
              </a:rPr>
              <a:t>HTML </a:t>
            </a:r>
            <a:r>
              <a:rPr lang="en-GB" sz="1600" dirty="0" smtClean="0">
                <a:latin typeface="Bahnschrift Light" panose="020B0502040204020203" pitchFamily="34" charset="0"/>
              </a:rPr>
              <a:t>stands for Hyper text markup language</a:t>
            </a:r>
          </a:p>
          <a:p>
            <a:r>
              <a:rPr lang="en-GB" sz="1600" dirty="0">
                <a:latin typeface="Bahnschrift Light" panose="020B0502040204020203" pitchFamily="34" charset="0"/>
              </a:rPr>
              <a:t>HTML is </a:t>
            </a:r>
            <a:r>
              <a:rPr lang="en-GB" sz="1600" dirty="0" smtClean="0">
                <a:latin typeface="Bahnschrift Light" panose="020B0502040204020203" pitchFamily="34" charset="0"/>
              </a:rPr>
              <a:t>used for creating </a:t>
            </a:r>
            <a:r>
              <a:rPr lang="en-GB" sz="1600" dirty="0">
                <a:latin typeface="Bahnschrift Light" panose="020B0502040204020203" pitchFamily="34" charset="0"/>
              </a:rPr>
              <a:t>Web pages</a:t>
            </a:r>
            <a:r>
              <a:rPr lang="en-GB" sz="1600" dirty="0" smtClean="0">
                <a:latin typeface="Bahnschrift Light" panose="020B0502040204020203" pitchFamily="34" charset="0"/>
              </a:rPr>
              <a:t>.</a:t>
            </a:r>
            <a:endParaRPr lang="en-GB" sz="1600" dirty="0">
              <a:latin typeface="Bahnschrift Light" panose="020B0502040204020203" pitchFamily="34" charset="0"/>
            </a:endParaRPr>
          </a:p>
          <a:p>
            <a:r>
              <a:rPr lang="en-GB" sz="1600" dirty="0" smtClean="0">
                <a:latin typeface="Bahnschrift Light" panose="020B0502040204020203" pitchFamily="34" charset="0"/>
              </a:rPr>
              <a:t>1991</a:t>
            </a:r>
            <a:r>
              <a:rPr lang="en-GB" sz="1600" dirty="0">
                <a:latin typeface="Bahnschrift Light" panose="020B0502040204020203" pitchFamily="34" charset="0"/>
              </a:rPr>
              <a:t>	Tim Berners-Lee invented HTML</a:t>
            </a:r>
          </a:p>
          <a:p>
            <a:pPr marL="0" indent="0">
              <a:buNone/>
            </a:pPr>
            <a:endParaRPr lang="en-IN" sz="1600" b="0" i="0" dirty="0">
              <a:solidFill>
                <a:schemeClr val="accent3">
                  <a:lumMod val="60000"/>
                  <a:lumOff val="40000"/>
                </a:schemeClr>
              </a:solidFill>
              <a:effectLst/>
              <a:latin typeface="Bahnschrift Light" panose="020B0502040204020203" pitchFamily="34" charset="0"/>
            </a:endParaRPr>
          </a:p>
          <a:p>
            <a:pPr marL="0" indent="0">
              <a:buNone/>
            </a:pPr>
            <a:r>
              <a:rPr lang="en-IN" sz="1600" b="0" i="0" dirty="0">
                <a:solidFill>
                  <a:schemeClr val="accent3">
                    <a:lumMod val="60000"/>
                    <a:lumOff val="40000"/>
                  </a:schemeClr>
                </a:solidFill>
                <a:effectLst/>
                <a:latin typeface="Bahnschrift Light" panose="020B0502040204020203" pitchFamily="34" charset="0"/>
              </a:rPr>
              <a:t>A Simple HTML Document</a:t>
            </a:r>
          </a:p>
          <a:p>
            <a:pPr marL="0" indent="0">
              <a:buNone/>
            </a:pPr>
            <a:r>
              <a:rPr lang="en-GB" sz="1600" dirty="0">
                <a:latin typeface="Bahnschrift Light" panose="020B0502040204020203" pitchFamily="34" charset="0"/>
              </a:rPr>
              <a:t>&lt;!DOCTYPE html&gt;</a:t>
            </a:r>
          </a:p>
          <a:p>
            <a:pPr marL="0" indent="0">
              <a:buNone/>
            </a:pPr>
            <a:r>
              <a:rPr lang="en-GB" sz="1600" dirty="0">
                <a:latin typeface="Bahnschrift Light" panose="020B0502040204020203" pitchFamily="34" charset="0"/>
              </a:rPr>
              <a:t>&lt;html&gt;</a:t>
            </a:r>
          </a:p>
          <a:p>
            <a:pPr marL="0" indent="0">
              <a:buNone/>
            </a:pPr>
            <a:r>
              <a:rPr lang="en-GB" sz="1600" dirty="0">
                <a:latin typeface="Bahnschrift Light" panose="020B0502040204020203" pitchFamily="34" charset="0"/>
              </a:rPr>
              <a:t>&lt;head&gt;</a:t>
            </a:r>
          </a:p>
          <a:p>
            <a:pPr marL="0" indent="0">
              <a:buNone/>
            </a:pPr>
            <a:r>
              <a:rPr lang="en-GB" sz="1600" dirty="0">
                <a:latin typeface="Bahnschrift Light" panose="020B0502040204020203" pitchFamily="34" charset="0"/>
              </a:rPr>
              <a:t>&lt;title&gt;Page Title&lt;/title&gt;</a:t>
            </a:r>
          </a:p>
          <a:p>
            <a:pPr marL="0" indent="0">
              <a:buNone/>
            </a:pPr>
            <a:r>
              <a:rPr lang="en-GB" sz="1600" dirty="0">
                <a:latin typeface="Bahnschrift Light" panose="020B0502040204020203" pitchFamily="34" charset="0"/>
              </a:rPr>
              <a:t>&lt;/head&gt;</a:t>
            </a:r>
          </a:p>
          <a:p>
            <a:pPr marL="0" indent="0">
              <a:buNone/>
            </a:pPr>
            <a:r>
              <a:rPr lang="en-GB" sz="1600" dirty="0">
                <a:latin typeface="Bahnschrift Light" panose="020B0502040204020203" pitchFamily="34" charset="0"/>
              </a:rPr>
              <a:t>&lt;body&gt;</a:t>
            </a:r>
          </a:p>
          <a:p>
            <a:pPr marL="0" indent="0">
              <a:buNone/>
            </a:pPr>
            <a:r>
              <a:rPr lang="en-GB" sz="1600" dirty="0">
                <a:latin typeface="Bahnschrift Light" panose="020B0502040204020203" pitchFamily="34" charset="0"/>
              </a:rPr>
              <a:t>&lt;/body&gt;</a:t>
            </a:r>
          </a:p>
          <a:p>
            <a:pPr marL="0" indent="0">
              <a:buNone/>
            </a:pPr>
            <a:r>
              <a:rPr lang="en-GB" sz="1600" dirty="0">
                <a:latin typeface="Bahnschrift Light" panose="020B0502040204020203" pitchFamily="34" charset="0"/>
              </a:rPr>
              <a:t>&lt;/html&gt;</a:t>
            </a:r>
            <a:endParaRPr lang="en-IN" sz="1600" dirty="0">
              <a:latin typeface="Bahnschrift Light" panose="020B0502040204020203" pitchFamily="34" charset="0"/>
            </a:endParaRPr>
          </a:p>
        </p:txBody>
      </p:sp>
      <p:sp>
        <p:nvSpPr>
          <p:cNvPr id="8" name="Title 7">
            <a:extLst>
              <a:ext uri="{FF2B5EF4-FFF2-40B4-BE49-F238E27FC236}">
                <a16:creationId xmlns="" xmlns:a16="http://schemas.microsoft.com/office/drawing/2014/main" id="{99866E79-ADB4-4B4B-8187-9A1A9FB3028D}"/>
              </a:ext>
            </a:extLst>
          </p:cNvPr>
          <p:cNvSpPr>
            <a:spLocks noGrp="1"/>
          </p:cNvSpPr>
          <p:nvPr>
            <p:ph type="title"/>
          </p:nvPr>
        </p:nvSpPr>
        <p:spPr>
          <a:xfrm>
            <a:off x="685800" y="385481"/>
            <a:ext cx="4271681" cy="668329"/>
          </a:xfrm>
        </p:spPr>
        <p:txBody>
          <a:bodyPr/>
          <a:lstStyle/>
          <a:p>
            <a:r>
              <a:rPr lang="en-IN" dirty="0"/>
              <a:t>Html introduction </a:t>
            </a:r>
          </a:p>
        </p:txBody>
      </p:sp>
    </p:spTree>
    <p:extLst>
      <p:ext uri="{BB962C8B-B14F-4D97-AF65-F5344CB8AC3E}">
        <p14:creationId xmlns:p14="http://schemas.microsoft.com/office/powerpoint/2010/main" val="862656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A528FBEA-1989-416C-B847-043B6C45DA9F}"/>
              </a:ext>
            </a:extLst>
          </p:cNvPr>
          <p:cNvSpPr>
            <a:spLocks noGrp="1"/>
          </p:cNvSpPr>
          <p:nvPr>
            <p:ph idx="1"/>
          </p:nvPr>
        </p:nvSpPr>
        <p:spPr>
          <a:xfrm>
            <a:off x="188259" y="161365"/>
            <a:ext cx="11815482" cy="6371434"/>
          </a:xfrm>
        </p:spPr>
        <p:txBody>
          <a:bodyPr>
            <a:noAutofit/>
          </a:bodyPr>
          <a:lstStyle/>
          <a:p>
            <a:pPr marL="0" indent="0">
              <a:buNone/>
            </a:pPr>
            <a:r>
              <a:rPr lang="en-GB" sz="2000" b="1" dirty="0">
                <a:latin typeface="Bahnschrift Light" panose="020B0502040204020203" pitchFamily="34" charset="0"/>
              </a:rPr>
              <a:t>Marquee Tag:</a:t>
            </a:r>
          </a:p>
          <a:p>
            <a:pPr marL="0" indent="0">
              <a:buNone/>
            </a:pPr>
            <a:r>
              <a:rPr lang="en-GB" sz="2000" dirty="0">
                <a:latin typeface="Bahnschrift Light" panose="020B0502040204020203" pitchFamily="34" charset="0"/>
              </a:rPr>
              <a:t>The &lt;marquee&gt; tag is a container tag of HTML is implemented for creating scrollable text or images within a web page from either left to right or vice versa, or top to bottom or vice versa.</a:t>
            </a:r>
          </a:p>
          <a:p>
            <a:pPr marL="0" indent="0">
              <a:buNone/>
            </a:pPr>
            <a:r>
              <a:rPr lang="en-GB" sz="2000" dirty="0">
                <a:latin typeface="Bahnschrift Light" panose="020B0502040204020203" pitchFamily="34" charset="0"/>
              </a:rPr>
              <a:t>&lt;marquee width="60%" direction="up" height="100px"&gt;</a:t>
            </a:r>
          </a:p>
          <a:p>
            <a:pPr marL="0" indent="0">
              <a:buNone/>
            </a:pPr>
            <a:r>
              <a:rPr lang="en-GB" sz="2000" dirty="0">
                <a:latin typeface="Bahnschrift Light" panose="020B0502040204020203" pitchFamily="34" charset="0"/>
              </a:rPr>
              <a:t>This is a sample scrolling text that has scrolls in the upper direction.</a:t>
            </a:r>
          </a:p>
          <a:p>
            <a:pPr marL="0" indent="0">
              <a:buNone/>
            </a:pPr>
            <a:r>
              <a:rPr lang="en-GB" sz="2000" dirty="0">
                <a:latin typeface="Bahnschrift Light" panose="020B0502040204020203" pitchFamily="34" charset="0"/>
              </a:rPr>
              <a:t>&lt;/marquee&gt;</a:t>
            </a:r>
          </a:p>
          <a:p>
            <a:pPr marL="0" indent="0">
              <a:buNone/>
            </a:pPr>
            <a:r>
              <a:rPr lang="en-GB" sz="2000" b="1" dirty="0">
                <a:latin typeface="Bahnschrift Light" panose="020B0502040204020203" pitchFamily="34" charset="0"/>
              </a:rPr>
              <a:t>Form: </a:t>
            </a:r>
          </a:p>
          <a:p>
            <a:pPr marL="0" indent="0">
              <a:buNone/>
            </a:pPr>
            <a:r>
              <a:rPr lang="en-GB" sz="2000" dirty="0">
                <a:latin typeface="Bahnschrift Light" panose="020B0502040204020203" pitchFamily="34" charset="0"/>
              </a:rPr>
              <a:t>A Web Forms is a part of an HTML document containing HTML form elements such as input, select, checkboxes, radio, buttons, etc. Users typically complete a form by entering texts, selecting options, and modifying form elements before submitting the form for processing.</a:t>
            </a:r>
          </a:p>
          <a:p>
            <a:pPr marL="0" indent="0">
              <a:buNone/>
            </a:pPr>
            <a:r>
              <a:rPr lang="en-GB" sz="2000" dirty="0">
                <a:latin typeface="Bahnschrift Light" panose="020B0502040204020203" pitchFamily="34" charset="0"/>
              </a:rPr>
              <a:t>The &lt;form&gt; element has two important attributes: the action and the method attributes. Here, the form action specifies the location where the form data will be submitted, and the form method specifies the HTTP method that is usually GET / POST.</a:t>
            </a:r>
          </a:p>
          <a:p>
            <a:pPr marL="0" indent="0">
              <a:buNone/>
            </a:pPr>
            <a:r>
              <a:rPr lang="en-GB" sz="2000" dirty="0">
                <a:latin typeface="Bahnschrift Light" panose="020B0502040204020203" pitchFamily="34" charset="0"/>
              </a:rPr>
              <a:t>Common types of web forms are as follows:</a:t>
            </a:r>
          </a:p>
          <a:p>
            <a:pPr>
              <a:buFont typeface="Wingdings" panose="05000000000000000000" pitchFamily="2" charset="2"/>
              <a:buChar char="Ø"/>
            </a:pPr>
            <a:r>
              <a:rPr lang="en-GB" sz="2000" dirty="0">
                <a:latin typeface="Bahnschrift Light" panose="020B0502040204020203" pitchFamily="34" charset="0"/>
              </a:rPr>
              <a:t>Contact form</a:t>
            </a:r>
          </a:p>
          <a:p>
            <a:pPr>
              <a:buFont typeface="Wingdings" panose="05000000000000000000" pitchFamily="2" charset="2"/>
              <a:buChar char="Ø"/>
            </a:pPr>
            <a:r>
              <a:rPr lang="en-GB" sz="2000" dirty="0">
                <a:latin typeface="Bahnschrift Light" panose="020B0502040204020203" pitchFamily="34" charset="0"/>
              </a:rPr>
              <a:t>Registration form</a:t>
            </a:r>
          </a:p>
          <a:p>
            <a:pPr marL="0" indent="0">
              <a:buNone/>
            </a:pPr>
            <a:endParaRPr lang="en-IN" sz="2000" dirty="0">
              <a:latin typeface="Bahnschrift Light" panose="020B0502040204020203" pitchFamily="34" charset="0"/>
            </a:endParaRPr>
          </a:p>
        </p:txBody>
      </p:sp>
    </p:spTree>
    <p:extLst>
      <p:ext uri="{BB962C8B-B14F-4D97-AF65-F5344CB8AC3E}">
        <p14:creationId xmlns:p14="http://schemas.microsoft.com/office/powerpoint/2010/main" val="3248355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A528FBEA-1989-416C-B847-043B6C45DA9F}"/>
              </a:ext>
            </a:extLst>
          </p:cNvPr>
          <p:cNvSpPr>
            <a:spLocks noGrp="1"/>
          </p:cNvSpPr>
          <p:nvPr>
            <p:ph idx="1"/>
          </p:nvPr>
        </p:nvSpPr>
        <p:spPr>
          <a:xfrm>
            <a:off x="188259" y="161365"/>
            <a:ext cx="11815482" cy="6371434"/>
          </a:xfrm>
        </p:spPr>
        <p:txBody>
          <a:bodyPr>
            <a:noAutofit/>
          </a:bodyPr>
          <a:lstStyle/>
          <a:p>
            <a:pPr marL="0" indent="0">
              <a:buNone/>
            </a:pPr>
            <a:r>
              <a:rPr lang="en-GB" b="1" dirty="0">
                <a:latin typeface="Bahnschrift Light" panose="020B0502040204020203" pitchFamily="34" charset="0"/>
              </a:rPr>
              <a:t>Media Tag:-</a:t>
            </a:r>
          </a:p>
          <a:p>
            <a:pPr>
              <a:buFont typeface="Wingdings" panose="05000000000000000000" pitchFamily="2" charset="2"/>
              <a:buChar char="v"/>
            </a:pPr>
            <a:r>
              <a:rPr lang="en-GB" b="1" dirty="0">
                <a:latin typeface="Bahnschrift Light" panose="020B0502040204020203" pitchFamily="34" charset="0"/>
              </a:rPr>
              <a:t>Audio Tag:</a:t>
            </a:r>
          </a:p>
          <a:p>
            <a:pPr marL="0" indent="0">
              <a:buNone/>
            </a:pPr>
            <a:r>
              <a:rPr lang="en-IN" b="1" dirty="0">
                <a:latin typeface="Bahnschrift Light" panose="020B0502040204020203" pitchFamily="34" charset="0"/>
              </a:rPr>
              <a:t>The &lt;audio&gt; tag is used to embed sound content in a document, such as music or other audio streams.</a:t>
            </a:r>
          </a:p>
          <a:p>
            <a:pPr marL="0" indent="0">
              <a:buNone/>
            </a:pPr>
            <a:r>
              <a:rPr lang="en-IN" b="1" dirty="0">
                <a:latin typeface="Bahnschrift Light" panose="020B0502040204020203" pitchFamily="34" charset="0"/>
              </a:rPr>
              <a:t>&lt;audio controls&gt;</a:t>
            </a:r>
          </a:p>
          <a:p>
            <a:pPr marL="0" indent="0">
              <a:buNone/>
            </a:pPr>
            <a:r>
              <a:rPr lang="en-IN" b="1" dirty="0">
                <a:latin typeface="Bahnschrift Light" panose="020B0502040204020203" pitchFamily="34" charset="0"/>
              </a:rPr>
              <a:t>  &lt;source src="horse.ogg" type="audio/ogg"&gt;</a:t>
            </a:r>
          </a:p>
          <a:p>
            <a:pPr marL="0" indent="0">
              <a:buNone/>
            </a:pPr>
            <a:r>
              <a:rPr lang="en-IN" b="1" dirty="0">
                <a:latin typeface="Bahnschrift Light" panose="020B0502040204020203" pitchFamily="34" charset="0"/>
              </a:rPr>
              <a:t>  &lt;source src="horse.mp3" type="audio/mpeg"&gt;</a:t>
            </a:r>
          </a:p>
          <a:p>
            <a:pPr marL="0" indent="0">
              <a:buNone/>
            </a:pPr>
            <a:r>
              <a:rPr lang="en-IN" b="1" dirty="0" smtClean="0">
                <a:latin typeface="Bahnschrift Light" panose="020B0502040204020203" pitchFamily="34" charset="0"/>
              </a:rPr>
              <a:t>&lt;/</a:t>
            </a:r>
            <a:r>
              <a:rPr lang="en-IN" b="1" dirty="0">
                <a:latin typeface="Bahnschrift Light" panose="020B0502040204020203" pitchFamily="34" charset="0"/>
              </a:rPr>
              <a:t>audio&gt;</a:t>
            </a:r>
          </a:p>
          <a:p>
            <a:pPr>
              <a:buFont typeface="Wingdings" panose="05000000000000000000" pitchFamily="2" charset="2"/>
              <a:buChar char="v"/>
            </a:pPr>
            <a:r>
              <a:rPr lang="en-IN" b="1" dirty="0">
                <a:latin typeface="Bahnschrift Light" panose="020B0502040204020203" pitchFamily="34" charset="0"/>
              </a:rPr>
              <a:t>Video Tag:</a:t>
            </a:r>
          </a:p>
          <a:p>
            <a:pPr marL="0" indent="0">
              <a:buNone/>
            </a:pPr>
            <a:r>
              <a:rPr lang="en-IN" b="1" dirty="0">
                <a:latin typeface="Bahnschrift Light" panose="020B0502040204020203" pitchFamily="34" charset="0"/>
              </a:rPr>
              <a:t>The &lt;video&gt; tag is used to embed video content in a document, such as a movie clip or other video streams.</a:t>
            </a:r>
          </a:p>
          <a:p>
            <a:pPr marL="0" indent="0">
              <a:buNone/>
            </a:pPr>
            <a:r>
              <a:rPr lang="en-IN" b="1" dirty="0">
                <a:latin typeface="Bahnschrift Light" panose="020B0502040204020203" pitchFamily="34" charset="0"/>
              </a:rPr>
              <a:t>&lt;video width="320" height="240" controls&gt;</a:t>
            </a:r>
          </a:p>
          <a:p>
            <a:pPr marL="0" indent="0">
              <a:buNone/>
            </a:pPr>
            <a:r>
              <a:rPr lang="en-IN" b="1" dirty="0">
                <a:latin typeface="Bahnschrift Light" panose="020B0502040204020203" pitchFamily="34" charset="0"/>
              </a:rPr>
              <a:t>  &lt;source src="movie.mp4" type="video/mp4"&gt;</a:t>
            </a:r>
          </a:p>
          <a:p>
            <a:pPr marL="0" indent="0">
              <a:buNone/>
            </a:pPr>
            <a:r>
              <a:rPr lang="en-IN" b="1" dirty="0">
                <a:latin typeface="Bahnschrift Light" panose="020B0502040204020203" pitchFamily="34" charset="0"/>
              </a:rPr>
              <a:t>  &lt;source src="movie.ogg" type="video/ogg"&gt;</a:t>
            </a:r>
          </a:p>
          <a:p>
            <a:pPr marL="0" indent="0">
              <a:buNone/>
            </a:pPr>
            <a:r>
              <a:rPr lang="en-IN" b="1" dirty="0" smtClean="0">
                <a:latin typeface="Bahnschrift Light" panose="020B0502040204020203" pitchFamily="34" charset="0"/>
              </a:rPr>
              <a:t>&lt;/</a:t>
            </a:r>
            <a:r>
              <a:rPr lang="en-IN" b="1" dirty="0">
                <a:latin typeface="Bahnschrift Light" panose="020B0502040204020203" pitchFamily="34" charset="0"/>
              </a:rPr>
              <a:t>video&gt;</a:t>
            </a:r>
          </a:p>
        </p:txBody>
      </p:sp>
    </p:spTree>
    <p:extLst>
      <p:ext uri="{BB962C8B-B14F-4D97-AF65-F5344CB8AC3E}">
        <p14:creationId xmlns:p14="http://schemas.microsoft.com/office/powerpoint/2010/main" val="1660602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A528FBEA-1989-416C-B847-043B6C45DA9F}"/>
              </a:ext>
            </a:extLst>
          </p:cNvPr>
          <p:cNvSpPr>
            <a:spLocks noGrp="1"/>
          </p:cNvSpPr>
          <p:nvPr>
            <p:ph idx="1"/>
          </p:nvPr>
        </p:nvSpPr>
        <p:spPr>
          <a:xfrm>
            <a:off x="3998259" y="2680447"/>
            <a:ext cx="4195482" cy="1792941"/>
          </a:xfrm>
        </p:spPr>
        <p:txBody>
          <a:bodyPr>
            <a:noAutofit/>
          </a:bodyPr>
          <a:lstStyle/>
          <a:p>
            <a:pPr marL="0" indent="0" algn="ctr">
              <a:buNone/>
            </a:pPr>
            <a:r>
              <a:rPr lang="en-GB" sz="9600" b="1" dirty="0">
                <a:solidFill>
                  <a:schemeClr val="accent4">
                    <a:lumMod val="40000"/>
                    <a:lumOff val="60000"/>
                  </a:schemeClr>
                </a:solidFill>
                <a:latin typeface="Edwardian Script ITC" panose="030303020407070D0804" pitchFamily="66" charset="0"/>
              </a:rPr>
              <a:t>Thank you </a:t>
            </a:r>
            <a:endParaRPr lang="en-IN" sz="9600" b="1" dirty="0">
              <a:solidFill>
                <a:schemeClr val="accent4">
                  <a:lumMod val="40000"/>
                  <a:lumOff val="60000"/>
                </a:schemeClr>
              </a:solidFill>
              <a:latin typeface="Edwardian Script ITC" panose="030303020407070D0804" pitchFamily="66" charset="0"/>
            </a:endParaRPr>
          </a:p>
        </p:txBody>
      </p:sp>
    </p:spTree>
    <p:extLst>
      <p:ext uri="{BB962C8B-B14F-4D97-AF65-F5344CB8AC3E}">
        <p14:creationId xmlns:p14="http://schemas.microsoft.com/office/powerpoint/2010/main" val="96899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A528FBEA-1989-416C-B847-043B6C45DA9F}"/>
              </a:ext>
            </a:extLst>
          </p:cNvPr>
          <p:cNvSpPr>
            <a:spLocks noGrp="1"/>
          </p:cNvSpPr>
          <p:nvPr>
            <p:ph idx="1"/>
          </p:nvPr>
        </p:nvSpPr>
        <p:spPr>
          <a:xfrm>
            <a:off x="383241" y="1331719"/>
            <a:ext cx="11425517" cy="5400776"/>
          </a:xfrm>
        </p:spPr>
        <p:txBody>
          <a:bodyPr>
            <a:noAutofit/>
          </a:bodyPr>
          <a:lstStyle/>
          <a:p>
            <a:r>
              <a:rPr lang="en-GB" sz="2400" dirty="0" smtClean="0">
                <a:latin typeface="Bahnschrift Light" panose="020B0502040204020203" pitchFamily="34" charset="0"/>
              </a:rPr>
              <a:t>html </a:t>
            </a:r>
            <a:r>
              <a:rPr lang="en-GB" sz="2400" dirty="0">
                <a:latin typeface="Bahnschrift Light" panose="020B0502040204020203" pitchFamily="34" charset="0"/>
              </a:rPr>
              <a:t>paired tag : If any html tag has a separate opening and a separate closing tag, then such html tag is known as paired tag.</a:t>
            </a:r>
          </a:p>
          <a:p>
            <a:r>
              <a:rPr lang="en-GB" sz="2400" dirty="0">
                <a:latin typeface="Bahnschrift Light" panose="020B0502040204020203" pitchFamily="34" charset="0"/>
              </a:rPr>
              <a:t>Ex: &lt;h1&gt;Hello&lt;/h1&gt;</a:t>
            </a:r>
          </a:p>
          <a:p>
            <a:endParaRPr lang="en-GB" sz="2400" dirty="0">
              <a:latin typeface="Bahnschrift Light" panose="020B0502040204020203" pitchFamily="34" charset="0"/>
            </a:endParaRPr>
          </a:p>
          <a:p>
            <a:r>
              <a:rPr lang="en-GB" sz="2400" dirty="0">
                <a:latin typeface="Bahnschrift Light" panose="020B0502040204020203" pitchFamily="34" charset="0"/>
              </a:rPr>
              <a:t>html unpaired tag: If any html tag has both opening and closing tag in a single tag, then such html tag is known as unpaired tag.</a:t>
            </a:r>
          </a:p>
          <a:p>
            <a:r>
              <a:rPr lang="en-GB" sz="2400" dirty="0">
                <a:latin typeface="Bahnschrift Light" panose="020B0502040204020203" pitchFamily="34" charset="0"/>
              </a:rPr>
              <a:t>Ex: &lt;br&gt; </a:t>
            </a:r>
          </a:p>
          <a:p>
            <a:endParaRPr lang="en-GB" sz="1600" dirty="0">
              <a:latin typeface="Bahnschrift Light" panose="020B0502040204020203" pitchFamily="34" charset="0"/>
            </a:endParaRPr>
          </a:p>
          <a:p>
            <a:endParaRPr lang="en-IN" sz="1600" dirty="0">
              <a:latin typeface="Bahnschrift Light" panose="020B0502040204020203" pitchFamily="34" charset="0"/>
            </a:endParaRPr>
          </a:p>
        </p:txBody>
      </p:sp>
      <p:sp>
        <p:nvSpPr>
          <p:cNvPr id="8" name="Title 7">
            <a:extLst>
              <a:ext uri="{FF2B5EF4-FFF2-40B4-BE49-F238E27FC236}">
                <a16:creationId xmlns="" xmlns:a16="http://schemas.microsoft.com/office/drawing/2014/main" id="{99866E79-ADB4-4B4B-8187-9A1A9FB3028D}"/>
              </a:ext>
            </a:extLst>
          </p:cNvPr>
          <p:cNvSpPr>
            <a:spLocks noGrp="1"/>
          </p:cNvSpPr>
          <p:nvPr>
            <p:ph type="title"/>
          </p:nvPr>
        </p:nvSpPr>
        <p:spPr>
          <a:xfrm>
            <a:off x="685800" y="385481"/>
            <a:ext cx="5508812" cy="668329"/>
          </a:xfrm>
        </p:spPr>
        <p:txBody>
          <a:bodyPr>
            <a:normAutofit/>
          </a:bodyPr>
          <a:lstStyle/>
          <a:p>
            <a:r>
              <a:rPr lang="en-IN" dirty="0"/>
              <a:t>paired and unpaired tags</a:t>
            </a:r>
          </a:p>
        </p:txBody>
      </p:sp>
    </p:spTree>
    <p:extLst>
      <p:ext uri="{BB962C8B-B14F-4D97-AF65-F5344CB8AC3E}">
        <p14:creationId xmlns:p14="http://schemas.microsoft.com/office/powerpoint/2010/main" val="1425704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A528FBEA-1989-416C-B847-043B6C45DA9F}"/>
              </a:ext>
            </a:extLst>
          </p:cNvPr>
          <p:cNvSpPr>
            <a:spLocks noGrp="1"/>
          </p:cNvSpPr>
          <p:nvPr>
            <p:ph idx="1"/>
          </p:nvPr>
        </p:nvSpPr>
        <p:spPr>
          <a:xfrm>
            <a:off x="437031" y="325201"/>
            <a:ext cx="10284758" cy="6207598"/>
          </a:xfrm>
        </p:spPr>
        <p:txBody>
          <a:bodyPr>
            <a:noAutofit/>
          </a:bodyPr>
          <a:lstStyle/>
          <a:p>
            <a:pPr>
              <a:buFont typeface="Wingdings" panose="05000000000000000000" pitchFamily="2" charset="2"/>
              <a:buChar char="v"/>
            </a:pPr>
            <a:r>
              <a:rPr lang="en-US" sz="2400" dirty="0">
                <a:latin typeface="Bahnschrift Light" panose="020B0502040204020203" pitchFamily="34" charset="0"/>
              </a:rPr>
              <a:t>List</a:t>
            </a:r>
          </a:p>
          <a:p>
            <a:pPr>
              <a:buFont typeface="Wingdings" panose="05000000000000000000" pitchFamily="2" charset="2"/>
              <a:buChar char="v"/>
            </a:pPr>
            <a:r>
              <a:rPr lang="en-US" sz="2400" dirty="0">
                <a:latin typeface="Bahnschrift Light" panose="020B0502040204020203" pitchFamily="34" charset="0"/>
              </a:rPr>
              <a:t>Table</a:t>
            </a:r>
          </a:p>
          <a:p>
            <a:pPr>
              <a:buFont typeface="Wingdings" panose="05000000000000000000" pitchFamily="2" charset="2"/>
              <a:buChar char="v"/>
            </a:pPr>
            <a:r>
              <a:rPr lang="en-US" sz="2400" dirty="0">
                <a:latin typeface="Bahnschrift Light" panose="020B0502040204020203" pitchFamily="34" charset="0"/>
              </a:rPr>
              <a:t>Forms</a:t>
            </a:r>
          </a:p>
          <a:p>
            <a:pPr>
              <a:buFont typeface="Wingdings" pitchFamily="2" charset="2"/>
              <a:buChar char="§"/>
            </a:pPr>
            <a:endParaRPr lang="en-US" sz="2400" dirty="0">
              <a:latin typeface="Bahnschrift Light" panose="020B0502040204020203" pitchFamily="34" charset="0"/>
            </a:endParaRPr>
          </a:p>
          <a:p>
            <a:pPr>
              <a:buFont typeface="Wingdings" pitchFamily="2" charset="2"/>
              <a:buChar char="Ø"/>
            </a:pPr>
            <a:r>
              <a:rPr lang="en-US" sz="2400" dirty="0">
                <a:latin typeface="Bahnschrift Light" panose="020B0502040204020203" pitchFamily="34" charset="0"/>
              </a:rPr>
              <a:t>List</a:t>
            </a:r>
          </a:p>
          <a:p>
            <a:pPr marL="0" indent="0">
              <a:buNone/>
            </a:pPr>
            <a:r>
              <a:rPr lang="en-US" sz="2400" dirty="0">
                <a:latin typeface="Bahnschrift Light" panose="020B0502040204020203" pitchFamily="34" charset="0"/>
              </a:rPr>
              <a:t>HTML lists allow web developers to group a set of related items in lists.</a:t>
            </a:r>
          </a:p>
          <a:p>
            <a:pPr marL="0" indent="0">
              <a:buNone/>
            </a:pPr>
            <a:endParaRPr lang="en-US" sz="2400" dirty="0">
              <a:latin typeface="Bahnschrift Light" panose="020B0502040204020203" pitchFamily="34" charset="0"/>
            </a:endParaRPr>
          </a:p>
          <a:p>
            <a:pPr marL="0" indent="0">
              <a:buNone/>
            </a:pPr>
            <a:r>
              <a:rPr lang="en-US" sz="2400" dirty="0">
                <a:latin typeface="Bahnschrift Light" panose="020B0502040204020203" pitchFamily="34" charset="0"/>
              </a:rPr>
              <a:t>Types of list</a:t>
            </a:r>
          </a:p>
          <a:p>
            <a:r>
              <a:rPr lang="en-US" sz="2400" dirty="0">
                <a:latin typeface="Bahnschrift Light" panose="020B0502040204020203" pitchFamily="34" charset="0"/>
              </a:rPr>
              <a:t>Order list</a:t>
            </a:r>
          </a:p>
          <a:p>
            <a:r>
              <a:rPr lang="en-US" sz="2400" dirty="0">
                <a:latin typeface="Bahnschrift Light" panose="020B0502040204020203" pitchFamily="34" charset="0"/>
              </a:rPr>
              <a:t>Unorder list</a:t>
            </a:r>
          </a:p>
          <a:p>
            <a:r>
              <a:rPr lang="en-US" sz="2400" dirty="0">
                <a:latin typeface="Bahnschrift Light" panose="020B0502040204020203" pitchFamily="34" charset="0"/>
              </a:rPr>
              <a:t>Definition list/Description list</a:t>
            </a:r>
          </a:p>
          <a:p>
            <a:r>
              <a:rPr lang="en-US" sz="2400" dirty="0">
                <a:latin typeface="Bahnschrift Light" panose="020B0502040204020203" pitchFamily="34" charset="0"/>
              </a:rPr>
              <a:t>Nested list</a:t>
            </a:r>
          </a:p>
          <a:p>
            <a:endParaRPr lang="en-IN" sz="1600" dirty="0">
              <a:latin typeface="Bahnschrift Light" panose="020B0502040204020203" pitchFamily="34" charset="0"/>
            </a:endParaRPr>
          </a:p>
        </p:txBody>
      </p:sp>
    </p:spTree>
    <p:extLst>
      <p:ext uri="{BB962C8B-B14F-4D97-AF65-F5344CB8AC3E}">
        <p14:creationId xmlns:p14="http://schemas.microsoft.com/office/powerpoint/2010/main" val="3142112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A528FBEA-1989-416C-B847-043B6C45DA9F}"/>
              </a:ext>
            </a:extLst>
          </p:cNvPr>
          <p:cNvSpPr>
            <a:spLocks noGrp="1"/>
          </p:cNvSpPr>
          <p:nvPr>
            <p:ph idx="1"/>
          </p:nvPr>
        </p:nvSpPr>
        <p:spPr>
          <a:xfrm>
            <a:off x="723902" y="325201"/>
            <a:ext cx="9702052" cy="6389364"/>
          </a:xfrm>
        </p:spPr>
        <p:txBody>
          <a:bodyPr>
            <a:noAutofit/>
          </a:bodyPr>
          <a:lstStyle/>
          <a:p>
            <a:pPr>
              <a:buFont typeface="Wingdings" panose="05000000000000000000" pitchFamily="2" charset="2"/>
              <a:buChar char="ü"/>
            </a:pPr>
            <a:r>
              <a:rPr lang="en-US" b="1" u="sng" dirty="0">
                <a:latin typeface="Bahnschrift Light" panose="020B0502040204020203" pitchFamily="34" charset="0"/>
              </a:rPr>
              <a:t>Order list</a:t>
            </a:r>
          </a:p>
          <a:p>
            <a:pPr marL="0" indent="0">
              <a:buNone/>
            </a:pPr>
            <a:r>
              <a:rPr lang="en-US" sz="1600" dirty="0">
                <a:latin typeface="Bahnschrift Light" panose="020B0502040204020203" pitchFamily="34" charset="0"/>
              </a:rPr>
              <a:t>An ordered list starts with the &lt;ol&gt; tag. Each list item starts with the &lt;li&gt; tag.</a:t>
            </a:r>
          </a:p>
          <a:p>
            <a:pPr marL="0" indent="0">
              <a:buNone/>
            </a:pPr>
            <a:r>
              <a:rPr lang="en-US" sz="1600" dirty="0">
                <a:latin typeface="Bahnschrift Light" panose="020B0502040204020203" pitchFamily="34" charset="0"/>
              </a:rPr>
              <a:t>Example</a:t>
            </a:r>
          </a:p>
          <a:p>
            <a:pPr marL="0" indent="0">
              <a:buNone/>
            </a:pPr>
            <a:r>
              <a:rPr lang="en-US" sz="1600" dirty="0">
                <a:latin typeface="Bahnschrift Light" panose="020B0502040204020203" pitchFamily="34" charset="0"/>
              </a:rPr>
              <a:t>&lt;</a:t>
            </a:r>
            <a:r>
              <a:rPr lang="en-US" sz="1600" dirty="0" err="1" smtClean="0">
                <a:latin typeface="Bahnschrift Light" panose="020B0502040204020203" pitchFamily="34" charset="0"/>
              </a:rPr>
              <a:t>ol</a:t>
            </a:r>
            <a:r>
              <a:rPr lang="en-US" sz="1600" dirty="0" smtClean="0">
                <a:latin typeface="Bahnschrift Light" panose="020B0502040204020203" pitchFamily="34" charset="0"/>
              </a:rPr>
              <a:t>&gt;</a:t>
            </a:r>
            <a:endParaRPr lang="en-US" sz="1600" dirty="0">
              <a:latin typeface="Bahnschrift Light" panose="020B0502040204020203" pitchFamily="34" charset="0"/>
            </a:endParaRPr>
          </a:p>
          <a:p>
            <a:pPr marL="0" indent="0">
              <a:buNone/>
            </a:pPr>
            <a:r>
              <a:rPr lang="en-US" sz="1600" dirty="0">
                <a:latin typeface="Bahnschrift Light" panose="020B0502040204020203" pitchFamily="34" charset="0"/>
              </a:rPr>
              <a:t>  &lt;li&gt;Coffee&lt;/li&gt;</a:t>
            </a:r>
          </a:p>
          <a:p>
            <a:pPr marL="0" indent="0">
              <a:buNone/>
            </a:pPr>
            <a:r>
              <a:rPr lang="en-US" sz="1600" dirty="0">
                <a:latin typeface="Bahnschrift Light" panose="020B0502040204020203" pitchFamily="34" charset="0"/>
              </a:rPr>
              <a:t>  &lt;li&gt;Tea&lt;/li&gt;</a:t>
            </a:r>
          </a:p>
          <a:p>
            <a:pPr marL="0" indent="0">
              <a:buNone/>
            </a:pPr>
            <a:r>
              <a:rPr lang="en-US" sz="1600" dirty="0">
                <a:latin typeface="Bahnschrift Light" panose="020B0502040204020203" pitchFamily="34" charset="0"/>
              </a:rPr>
              <a:t>  &lt;li&gt;Milk&lt;/li&gt;</a:t>
            </a:r>
          </a:p>
          <a:p>
            <a:pPr marL="0" indent="0">
              <a:buNone/>
            </a:pPr>
            <a:r>
              <a:rPr lang="en-US" sz="1600" dirty="0">
                <a:latin typeface="Bahnschrift Light" panose="020B0502040204020203" pitchFamily="34" charset="0"/>
              </a:rPr>
              <a:t>&lt;/ol&gt;</a:t>
            </a:r>
          </a:p>
          <a:p>
            <a:pPr marL="0" indent="0">
              <a:buNone/>
            </a:pPr>
            <a:endParaRPr lang="en-US" sz="1600" dirty="0">
              <a:latin typeface="Bahnschrift Light" panose="020B0502040204020203" pitchFamily="34" charset="0"/>
            </a:endParaRPr>
          </a:p>
          <a:p>
            <a:pPr>
              <a:buFont typeface="Wingdings" panose="05000000000000000000" pitchFamily="2" charset="2"/>
              <a:buChar char="ü"/>
            </a:pPr>
            <a:r>
              <a:rPr lang="en-US" b="1" u="sng" dirty="0">
                <a:latin typeface="Bahnschrift Light" panose="020B0502040204020203" pitchFamily="34" charset="0"/>
              </a:rPr>
              <a:t>Unorder list</a:t>
            </a:r>
          </a:p>
          <a:p>
            <a:pPr marL="0" indent="0">
              <a:buNone/>
            </a:pPr>
            <a:r>
              <a:rPr lang="en-US" sz="1600" dirty="0">
                <a:latin typeface="Bahnschrift Light" panose="020B0502040204020203" pitchFamily="34" charset="0"/>
              </a:rPr>
              <a:t>An unordered list starts with the &lt;ul&gt; tag. Each list item starts with the &lt;li&gt; tag.</a:t>
            </a:r>
          </a:p>
          <a:p>
            <a:pPr marL="0" indent="0">
              <a:buNone/>
            </a:pPr>
            <a:r>
              <a:rPr lang="en-US" sz="1600" dirty="0">
                <a:latin typeface="Bahnschrift Light" panose="020B0502040204020203" pitchFamily="34" charset="0"/>
              </a:rPr>
              <a:t>Example</a:t>
            </a:r>
          </a:p>
          <a:p>
            <a:pPr marL="0" indent="0">
              <a:buNone/>
            </a:pPr>
            <a:r>
              <a:rPr lang="en-US" sz="1600" dirty="0">
                <a:latin typeface="Bahnschrift Light" panose="020B0502040204020203" pitchFamily="34" charset="0"/>
              </a:rPr>
              <a:t>&lt;ul&gt;</a:t>
            </a:r>
          </a:p>
          <a:p>
            <a:pPr marL="0" indent="0">
              <a:buNone/>
            </a:pPr>
            <a:r>
              <a:rPr lang="en-US" sz="1600" dirty="0">
                <a:latin typeface="Bahnschrift Light" panose="020B0502040204020203" pitchFamily="34" charset="0"/>
              </a:rPr>
              <a:t>  &lt;li&gt;Coffee&lt;/li&gt;</a:t>
            </a:r>
          </a:p>
          <a:p>
            <a:pPr marL="0" indent="0">
              <a:buNone/>
            </a:pPr>
            <a:r>
              <a:rPr lang="en-US" sz="1600" dirty="0">
                <a:latin typeface="Bahnschrift Light" panose="020B0502040204020203" pitchFamily="34" charset="0"/>
              </a:rPr>
              <a:t>  &lt;li&gt;Tea&lt;/li&gt;</a:t>
            </a:r>
          </a:p>
          <a:p>
            <a:pPr marL="0" indent="0">
              <a:buNone/>
            </a:pPr>
            <a:r>
              <a:rPr lang="en-US" sz="1600" dirty="0">
                <a:latin typeface="Bahnschrift Light" panose="020B0502040204020203" pitchFamily="34" charset="0"/>
              </a:rPr>
              <a:t>  &lt;li&gt;Milk&lt;/li&gt;</a:t>
            </a:r>
          </a:p>
          <a:p>
            <a:pPr marL="0" indent="0">
              <a:buNone/>
            </a:pPr>
            <a:r>
              <a:rPr lang="en-US" sz="1600" dirty="0">
                <a:latin typeface="Bahnschrift Light" panose="020B0502040204020203" pitchFamily="34" charset="0"/>
              </a:rPr>
              <a:t>&lt;/ul&gt;</a:t>
            </a:r>
          </a:p>
          <a:p>
            <a:pPr marL="0" indent="0">
              <a:buNone/>
            </a:pPr>
            <a:endParaRPr lang="en-IN" sz="1600" dirty="0">
              <a:latin typeface="Bahnschrift Light" panose="020B0502040204020203" pitchFamily="34" charset="0"/>
            </a:endParaRPr>
          </a:p>
        </p:txBody>
      </p:sp>
    </p:spTree>
    <p:extLst>
      <p:ext uri="{BB962C8B-B14F-4D97-AF65-F5344CB8AC3E}">
        <p14:creationId xmlns:p14="http://schemas.microsoft.com/office/powerpoint/2010/main" val="13735999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A528FBEA-1989-416C-B847-043B6C45DA9F}"/>
              </a:ext>
            </a:extLst>
          </p:cNvPr>
          <p:cNvSpPr>
            <a:spLocks noGrp="1"/>
          </p:cNvSpPr>
          <p:nvPr>
            <p:ph idx="1"/>
          </p:nvPr>
        </p:nvSpPr>
        <p:spPr>
          <a:xfrm>
            <a:off x="723902" y="325201"/>
            <a:ext cx="9702052" cy="6207598"/>
          </a:xfrm>
        </p:spPr>
        <p:txBody>
          <a:bodyPr>
            <a:noAutofit/>
          </a:bodyPr>
          <a:lstStyle/>
          <a:p>
            <a:pPr marL="0" indent="0">
              <a:buNone/>
            </a:pPr>
            <a:r>
              <a:rPr lang="en-IN" sz="2800" b="1" dirty="0">
                <a:latin typeface="Bahnschrift Light" panose="020B0502040204020203" pitchFamily="34" charset="0"/>
              </a:rPr>
              <a:t>HTML Description Lists</a:t>
            </a:r>
          </a:p>
          <a:p>
            <a:pPr marL="0" indent="0">
              <a:buNone/>
            </a:pPr>
            <a:r>
              <a:rPr lang="en-IN" sz="1600" dirty="0">
                <a:latin typeface="Bahnschrift Light" panose="020B0502040204020203" pitchFamily="34" charset="0"/>
              </a:rPr>
              <a:t>HTML also supports description lists.</a:t>
            </a:r>
          </a:p>
          <a:p>
            <a:pPr marL="0" indent="0">
              <a:buNone/>
            </a:pPr>
            <a:r>
              <a:rPr lang="en-IN" sz="1600" dirty="0">
                <a:latin typeface="Bahnschrift Light" panose="020B0502040204020203" pitchFamily="34" charset="0"/>
              </a:rPr>
              <a:t>A description list is a list of terms, with a description of each term.</a:t>
            </a:r>
          </a:p>
          <a:p>
            <a:pPr marL="0" indent="0">
              <a:buNone/>
            </a:pPr>
            <a:endParaRPr lang="en-IN" sz="1600" dirty="0">
              <a:latin typeface="Bahnschrift Light" panose="020B0502040204020203" pitchFamily="34" charset="0"/>
            </a:endParaRPr>
          </a:p>
          <a:p>
            <a:pPr marL="0" indent="0">
              <a:buNone/>
            </a:pPr>
            <a:r>
              <a:rPr lang="en-IN" sz="1600" dirty="0">
                <a:latin typeface="Bahnschrift Light" panose="020B0502040204020203" pitchFamily="34" charset="0"/>
              </a:rPr>
              <a:t>The &lt;dl&gt; tag defines the description list, the &lt;dt&gt; tag defines the term (name), and the &lt;dd&gt; tag describes each term:</a:t>
            </a:r>
          </a:p>
          <a:p>
            <a:pPr marL="0" indent="0">
              <a:buNone/>
            </a:pPr>
            <a:endParaRPr lang="en-IN" sz="1600" dirty="0">
              <a:latin typeface="Bahnschrift Light" panose="020B0502040204020203" pitchFamily="34" charset="0"/>
            </a:endParaRPr>
          </a:p>
          <a:p>
            <a:pPr marL="0" indent="0">
              <a:buNone/>
            </a:pPr>
            <a:r>
              <a:rPr lang="en-IN" sz="1600" dirty="0">
                <a:latin typeface="Bahnschrift Light" panose="020B0502040204020203" pitchFamily="34" charset="0"/>
              </a:rPr>
              <a:t>Example</a:t>
            </a:r>
          </a:p>
          <a:p>
            <a:pPr marL="0" indent="0">
              <a:buNone/>
            </a:pPr>
            <a:r>
              <a:rPr lang="en-IN" sz="1600" dirty="0">
                <a:latin typeface="Bahnschrift Light" panose="020B0502040204020203" pitchFamily="34" charset="0"/>
              </a:rPr>
              <a:t>&lt;dl&gt;</a:t>
            </a:r>
          </a:p>
          <a:p>
            <a:pPr marL="0" indent="0">
              <a:buNone/>
            </a:pPr>
            <a:r>
              <a:rPr lang="en-IN" sz="1600" dirty="0">
                <a:latin typeface="Bahnschrift Light" panose="020B0502040204020203" pitchFamily="34" charset="0"/>
              </a:rPr>
              <a:t>  &lt;dt&gt;Coffee&lt;/dt&gt;</a:t>
            </a:r>
          </a:p>
          <a:p>
            <a:pPr marL="0" indent="0">
              <a:buNone/>
            </a:pPr>
            <a:r>
              <a:rPr lang="en-IN" sz="1600" dirty="0">
                <a:latin typeface="Bahnschrift Light" panose="020B0502040204020203" pitchFamily="34" charset="0"/>
              </a:rPr>
              <a:t>  &lt;dd&gt;- black hot drink&lt;/dd&gt;</a:t>
            </a:r>
          </a:p>
          <a:p>
            <a:pPr marL="0" indent="0">
              <a:buNone/>
            </a:pPr>
            <a:r>
              <a:rPr lang="en-IN" sz="1600" dirty="0">
                <a:latin typeface="Bahnschrift Light" panose="020B0502040204020203" pitchFamily="34" charset="0"/>
              </a:rPr>
              <a:t>  &lt;dt&gt;Milk&lt;/dt&gt;</a:t>
            </a:r>
          </a:p>
          <a:p>
            <a:pPr marL="0" indent="0">
              <a:buNone/>
            </a:pPr>
            <a:r>
              <a:rPr lang="en-IN" sz="1600" dirty="0">
                <a:latin typeface="Bahnschrift Light" panose="020B0502040204020203" pitchFamily="34" charset="0"/>
              </a:rPr>
              <a:t>  &lt;dd&gt;- white cold drink&lt;/dd&gt;</a:t>
            </a:r>
          </a:p>
          <a:p>
            <a:pPr marL="0" indent="0">
              <a:buNone/>
            </a:pPr>
            <a:r>
              <a:rPr lang="en-IN" sz="1600" dirty="0">
                <a:latin typeface="Bahnschrift Light" panose="020B0502040204020203" pitchFamily="34" charset="0"/>
              </a:rPr>
              <a:t>&lt;/dl&gt;</a:t>
            </a:r>
          </a:p>
        </p:txBody>
      </p:sp>
    </p:spTree>
    <p:extLst>
      <p:ext uri="{BB962C8B-B14F-4D97-AF65-F5344CB8AC3E}">
        <p14:creationId xmlns:p14="http://schemas.microsoft.com/office/powerpoint/2010/main" val="345767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A528FBEA-1989-416C-B847-043B6C45DA9F}"/>
              </a:ext>
            </a:extLst>
          </p:cNvPr>
          <p:cNvSpPr>
            <a:spLocks noGrp="1"/>
          </p:cNvSpPr>
          <p:nvPr>
            <p:ph idx="1"/>
          </p:nvPr>
        </p:nvSpPr>
        <p:spPr>
          <a:xfrm>
            <a:off x="723902" y="325201"/>
            <a:ext cx="9702052" cy="6207598"/>
          </a:xfrm>
        </p:spPr>
        <p:txBody>
          <a:bodyPr>
            <a:noAutofit/>
          </a:bodyPr>
          <a:lstStyle/>
          <a:p>
            <a:pPr marL="0" indent="0">
              <a:buNone/>
            </a:pPr>
            <a:r>
              <a:rPr lang="it-IT" sz="2400" b="1" dirty="0">
                <a:latin typeface="Bahnschrift Light" panose="020B0502040204020203" pitchFamily="34" charset="0"/>
              </a:rPr>
              <a:t>Nested HTML Lists</a:t>
            </a:r>
          </a:p>
          <a:p>
            <a:pPr marL="0" indent="0">
              <a:buNone/>
            </a:pPr>
            <a:r>
              <a:rPr lang="it-IT" sz="2000" dirty="0">
                <a:latin typeface="Bahnschrift Light" panose="020B0502040204020203" pitchFamily="34" charset="0"/>
              </a:rPr>
              <a:t>Lists can be nested (list inside list)</a:t>
            </a:r>
          </a:p>
          <a:p>
            <a:pPr marL="0" indent="0">
              <a:buNone/>
            </a:pPr>
            <a:endParaRPr lang="it-IT" sz="2000" dirty="0">
              <a:latin typeface="Bahnschrift Light" panose="020B0502040204020203" pitchFamily="34" charset="0"/>
            </a:endParaRPr>
          </a:p>
          <a:p>
            <a:pPr marL="0" indent="0">
              <a:buNone/>
            </a:pPr>
            <a:r>
              <a:rPr lang="it-IT" sz="2000" dirty="0">
                <a:latin typeface="Bahnschrift Light" panose="020B0502040204020203" pitchFamily="34" charset="0"/>
              </a:rPr>
              <a:t>Example</a:t>
            </a:r>
          </a:p>
          <a:p>
            <a:pPr marL="0" indent="0">
              <a:buNone/>
            </a:pPr>
            <a:r>
              <a:rPr lang="it-IT" sz="2000" dirty="0">
                <a:latin typeface="Bahnschrift Light" panose="020B0502040204020203" pitchFamily="34" charset="0"/>
              </a:rPr>
              <a:t>&lt;ul&gt;</a:t>
            </a:r>
          </a:p>
          <a:p>
            <a:pPr marL="0" indent="0">
              <a:buNone/>
            </a:pPr>
            <a:r>
              <a:rPr lang="it-IT" sz="2000" dirty="0">
                <a:latin typeface="Bahnschrift Light" panose="020B0502040204020203" pitchFamily="34" charset="0"/>
              </a:rPr>
              <a:t>  &lt;li&gt;Coffee&lt;/li&gt;</a:t>
            </a:r>
          </a:p>
          <a:p>
            <a:pPr marL="0" indent="0">
              <a:buNone/>
            </a:pPr>
            <a:r>
              <a:rPr lang="it-IT" sz="2000" dirty="0">
                <a:latin typeface="Bahnschrift Light" panose="020B0502040204020203" pitchFamily="34" charset="0"/>
              </a:rPr>
              <a:t>  &lt;li&gt;Tea</a:t>
            </a:r>
          </a:p>
          <a:p>
            <a:pPr marL="0" indent="0">
              <a:buNone/>
            </a:pPr>
            <a:r>
              <a:rPr lang="it-IT" sz="2000" dirty="0">
                <a:latin typeface="Bahnschrift Light" panose="020B0502040204020203" pitchFamily="34" charset="0"/>
              </a:rPr>
              <a:t>    &lt;ul&gt;</a:t>
            </a:r>
          </a:p>
          <a:p>
            <a:pPr marL="0" indent="0">
              <a:buNone/>
            </a:pPr>
            <a:r>
              <a:rPr lang="it-IT" sz="2000" dirty="0">
                <a:latin typeface="Bahnschrift Light" panose="020B0502040204020203" pitchFamily="34" charset="0"/>
              </a:rPr>
              <a:t>      &lt;li&gt;Black tea&lt;/li&gt;</a:t>
            </a:r>
          </a:p>
          <a:p>
            <a:pPr marL="0" indent="0">
              <a:buNone/>
            </a:pPr>
            <a:r>
              <a:rPr lang="it-IT" sz="2000" dirty="0">
                <a:latin typeface="Bahnschrift Light" panose="020B0502040204020203" pitchFamily="34" charset="0"/>
              </a:rPr>
              <a:t>      &lt;li&gt;Green tea&lt;/li&gt;</a:t>
            </a:r>
          </a:p>
          <a:p>
            <a:pPr marL="0" indent="0">
              <a:buNone/>
            </a:pPr>
            <a:r>
              <a:rPr lang="it-IT" sz="2000" dirty="0">
                <a:latin typeface="Bahnschrift Light" panose="020B0502040204020203" pitchFamily="34" charset="0"/>
              </a:rPr>
              <a:t>    &lt;/ul&gt;</a:t>
            </a:r>
          </a:p>
          <a:p>
            <a:pPr marL="0" indent="0">
              <a:buNone/>
            </a:pPr>
            <a:r>
              <a:rPr lang="it-IT" sz="2000" dirty="0">
                <a:latin typeface="Bahnschrift Light" panose="020B0502040204020203" pitchFamily="34" charset="0"/>
              </a:rPr>
              <a:t>  &lt;/li&gt;</a:t>
            </a:r>
          </a:p>
          <a:p>
            <a:pPr marL="0" indent="0">
              <a:buNone/>
            </a:pPr>
            <a:r>
              <a:rPr lang="it-IT" sz="2000" dirty="0">
                <a:latin typeface="Bahnschrift Light" panose="020B0502040204020203" pitchFamily="34" charset="0"/>
              </a:rPr>
              <a:t>  &lt;li&gt;Milk&lt;/li&gt;</a:t>
            </a:r>
          </a:p>
          <a:p>
            <a:pPr marL="0" indent="0">
              <a:buNone/>
            </a:pPr>
            <a:r>
              <a:rPr lang="it-IT" sz="2000" dirty="0">
                <a:latin typeface="Bahnschrift Light" panose="020B0502040204020203" pitchFamily="34" charset="0"/>
              </a:rPr>
              <a:t>&lt;/ul&gt;</a:t>
            </a:r>
            <a:endParaRPr lang="en-IN" sz="2000" dirty="0">
              <a:latin typeface="Bahnschrift Light" panose="020B0502040204020203" pitchFamily="34" charset="0"/>
            </a:endParaRPr>
          </a:p>
        </p:txBody>
      </p:sp>
    </p:spTree>
    <p:extLst>
      <p:ext uri="{BB962C8B-B14F-4D97-AF65-F5344CB8AC3E}">
        <p14:creationId xmlns:p14="http://schemas.microsoft.com/office/powerpoint/2010/main" val="2857748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A528FBEA-1989-416C-B847-043B6C45DA9F}"/>
              </a:ext>
            </a:extLst>
          </p:cNvPr>
          <p:cNvSpPr>
            <a:spLocks noGrp="1"/>
          </p:cNvSpPr>
          <p:nvPr>
            <p:ph idx="1"/>
          </p:nvPr>
        </p:nvSpPr>
        <p:spPr>
          <a:xfrm>
            <a:off x="723902" y="325201"/>
            <a:ext cx="9702052" cy="6207598"/>
          </a:xfrm>
        </p:spPr>
        <p:txBody>
          <a:bodyPr>
            <a:noAutofit/>
          </a:bodyPr>
          <a:lstStyle/>
          <a:p>
            <a:pPr marL="0" indent="0">
              <a:buNone/>
            </a:pPr>
            <a:r>
              <a:rPr lang="en-GB" sz="2400" b="1" dirty="0">
                <a:latin typeface="Bahnschrift Light" panose="020B0502040204020203" pitchFamily="34" charset="0"/>
              </a:rPr>
              <a:t>Anchor Tag:</a:t>
            </a:r>
          </a:p>
          <a:p>
            <a:pPr marL="0" indent="0">
              <a:buNone/>
            </a:pPr>
            <a:r>
              <a:rPr lang="en-GB" sz="2000" b="1" dirty="0">
                <a:latin typeface="Bahnschrift Light" panose="020B0502040204020203" pitchFamily="34" charset="0"/>
              </a:rPr>
              <a:t>The &lt;a&gt; tag defines a hyperlink, which is used to link from one page to another.</a:t>
            </a:r>
          </a:p>
          <a:p>
            <a:pPr marL="0" indent="0">
              <a:buNone/>
            </a:pPr>
            <a:r>
              <a:rPr lang="en-GB" sz="2000" b="1" dirty="0">
                <a:latin typeface="Bahnschrift Light" panose="020B0502040204020203" pitchFamily="34" charset="0"/>
              </a:rPr>
              <a:t>The most important attribute of the &lt;a&gt; element is the href attribute, which indicates the link's destination.</a:t>
            </a:r>
          </a:p>
          <a:p>
            <a:pPr marL="0" indent="0">
              <a:buNone/>
            </a:pPr>
            <a:r>
              <a:rPr lang="en-GB" sz="2000" b="1" dirty="0">
                <a:latin typeface="Bahnschrift Light" panose="020B0502040204020203" pitchFamily="34" charset="0"/>
              </a:rPr>
              <a:t>&lt;a href="https://www.google.com/"&gt;Visit Google.com!&lt;/a&gt;</a:t>
            </a:r>
          </a:p>
          <a:p>
            <a:pPr marL="0" indent="0">
              <a:buNone/>
            </a:pPr>
            <a:endParaRPr lang="en-GB" sz="2000" b="1" dirty="0">
              <a:latin typeface="Bahnschrift Light" panose="020B0502040204020203" pitchFamily="34" charset="0"/>
            </a:endParaRPr>
          </a:p>
          <a:p>
            <a:pPr marL="0" indent="0">
              <a:buNone/>
            </a:pPr>
            <a:r>
              <a:rPr lang="en-IN" sz="2800" dirty="0">
                <a:latin typeface="Bahnschrift Light" panose="020B0502040204020203" pitchFamily="34" charset="0"/>
              </a:rPr>
              <a:t>Image tag:</a:t>
            </a:r>
          </a:p>
          <a:p>
            <a:pPr marL="0" indent="0">
              <a:buNone/>
            </a:pPr>
            <a:r>
              <a:rPr lang="en-GB" dirty="0">
                <a:latin typeface="Bahnschrift Light" panose="020B0502040204020203" pitchFamily="34" charset="0"/>
              </a:rPr>
              <a:t>The &lt;img&gt; tag is used to embed an image in an HTML page.</a:t>
            </a:r>
          </a:p>
          <a:p>
            <a:pPr marL="0" indent="0">
              <a:buNone/>
            </a:pPr>
            <a:r>
              <a:rPr lang="en-GB" dirty="0" smtClean="0">
                <a:latin typeface="Bahnschrift Light" panose="020B0502040204020203" pitchFamily="34" charset="0"/>
              </a:rPr>
              <a:t>The </a:t>
            </a:r>
            <a:r>
              <a:rPr lang="en-GB" dirty="0">
                <a:latin typeface="Bahnschrift Light" panose="020B0502040204020203" pitchFamily="34" charset="0"/>
              </a:rPr>
              <a:t>&lt;img&gt; tag has two required attributes:</a:t>
            </a:r>
          </a:p>
          <a:p>
            <a:pPr marL="0" indent="0">
              <a:buNone/>
            </a:pPr>
            <a:endParaRPr lang="en-GB" dirty="0">
              <a:latin typeface="Bahnschrift Light" panose="020B0502040204020203" pitchFamily="34" charset="0"/>
            </a:endParaRPr>
          </a:p>
          <a:p>
            <a:pPr marL="0" indent="0">
              <a:buNone/>
            </a:pPr>
            <a:r>
              <a:rPr lang="en-GB" dirty="0">
                <a:latin typeface="Bahnschrift Light" panose="020B0502040204020203" pitchFamily="34" charset="0"/>
              </a:rPr>
              <a:t>src - Specifies the path to the image</a:t>
            </a:r>
          </a:p>
          <a:p>
            <a:pPr marL="0" indent="0">
              <a:buNone/>
            </a:pPr>
            <a:r>
              <a:rPr lang="en-GB" dirty="0">
                <a:latin typeface="Bahnschrift Light" panose="020B0502040204020203" pitchFamily="34" charset="0"/>
              </a:rPr>
              <a:t>alt - Specifies an alternate text for the image, if the image for some reason cannot be displayed.</a:t>
            </a:r>
          </a:p>
          <a:p>
            <a:pPr marL="0" indent="0">
              <a:buNone/>
            </a:pPr>
            <a:r>
              <a:rPr lang="en-GB" dirty="0">
                <a:latin typeface="Bahnschrift Light" panose="020B0502040204020203" pitchFamily="34" charset="0"/>
              </a:rPr>
              <a:t>Ex: &lt;img src="img_girl.jpg" alt="Girl in a jacket" width="500" height="600"&gt;</a:t>
            </a:r>
            <a:endParaRPr lang="en-IN" dirty="0">
              <a:latin typeface="Bahnschrift Light" panose="020B0502040204020203" pitchFamily="34" charset="0"/>
            </a:endParaRPr>
          </a:p>
        </p:txBody>
      </p:sp>
    </p:spTree>
    <p:extLst>
      <p:ext uri="{BB962C8B-B14F-4D97-AF65-F5344CB8AC3E}">
        <p14:creationId xmlns:p14="http://schemas.microsoft.com/office/powerpoint/2010/main" val="3218843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A528FBEA-1989-416C-B847-043B6C45DA9F}"/>
              </a:ext>
            </a:extLst>
          </p:cNvPr>
          <p:cNvSpPr>
            <a:spLocks noGrp="1"/>
          </p:cNvSpPr>
          <p:nvPr>
            <p:ph idx="1"/>
          </p:nvPr>
        </p:nvSpPr>
        <p:spPr>
          <a:xfrm>
            <a:off x="188259" y="161365"/>
            <a:ext cx="11815482" cy="6371434"/>
          </a:xfrm>
        </p:spPr>
        <p:txBody>
          <a:bodyPr>
            <a:noAutofit/>
          </a:bodyPr>
          <a:lstStyle/>
          <a:p>
            <a:pPr marL="0" indent="0">
              <a:buNone/>
            </a:pPr>
            <a:r>
              <a:rPr lang="en-GB" sz="2000" b="1" dirty="0">
                <a:latin typeface="Bahnschrift Light" panose="020B0502040204020203" pitchFamily="34" charset="0"/>
              </a:rPr>
              <a:t>Block-level Elements:</a:t>
            </a:r>
          </a:p>
          <a:p>
            <a:pPr marL="0" indent="0">
              <a:buNone/>
            </a:pPr>
            <a:r>
              <a:rPr lang="en-GB" dirty="0">
                <a:latin typeface="Bahnschrift Light" panose="020B0502040204020203" pitchFamily="34" charset="0"/>
              </a:rPr>
              <a:t>A block-level element always starts on a new line, and the browsers automatically add some space (a margin) before and after the element.</a:t>
            </a:r>
          </a:p>
          <a:p>
            <a:pPr marL="0" indent="0">
              <a:buNone/>
            </a:pPr>
            <a:r>
              <a:rPr lang="en-GB" dirty="0">
                <a:latin typeface="Bahnschrift Light" panose="020B0502040204020203" pitchFamily="34" charset="0"/>
              </a:rPr>
              <a:t>Two commonly used block elements are: &lt;p&gt; and &lt;div&gt;.</a:t>
            </a:r>
          </a:p>
          <a:p>
            <a:pPr marL="0" indent="0">
              <a:buNone/>
            </a:pPr>
            <a:r>
              <a:rPr lang="en-GB" dirty="0">
                <a:latin typeface="Bahnschrift Light" panose="020B0502040204020203" pitchFamily="34" charset="0"/>
              </a:rPr>
              <a:t>The &lt;p&gt; element defines a paragraph in an HTML document.</a:t>
            </a:r>
          </a:p>
          <a:p>
            <a:pPr marL="0" indent="0">
              <a:buNone/>
            </a:pPr>
            <a:r>
              <a:rPr lang="en-GB" dirty="0">
                <a:latin typeface="Bahnschrift Light" panose="020B0502040204020203" pitchFamily="34" charset="0"/>
              </a:rPr>
              <a:t>The &lt;div&gt; element defines a division or a section in an HTML document.</a:t>
            </a:r>
          </a:p>
          <a:p>
            <a:pPr marL="0" indent="0">
              <a:buNone/>
            </a:pPr>
            <a:r>
              <a:rPr lang="en-GB" dirty="0">
                <a:latin typeface="Bahnschrift Light" panose="020B0502040204020203" pitchFamily="34" charset="0"/>
              </a:rPr>
              <a:t>Example</a:t>
            </a:r>
          </a:p>
          <a:p>
            <a:pPr marL="0" indent="0">
              <a:buNone/>
            </a:pPr>
            <a:r>
              <a:rPr lang="en-GB" dirty="0">
                <a:latin typeface="Bahnschrift Light" panose="020B0502040204020203" pitchFamily="34" charset="0"/>
              </a:rPr>
              <a:t>&lt;p&gt;Hello World&lt;/p&gt;</a:t>
            </a:r>
          </a:p>
          <a:p>
            <a:pPr marL="0" indent="0">
              <a:buNone/>
            </a:pPr>
            <a:r>
              <a:rPr lang="en-GB" dirty="0">
                <a:latin typeface="Bahnschrift Light" panose="020B0502040204020203" pitchFamily="34" charset="0"/>
              </a:rPr>
              <a:t>&lt;div&gt;Hello World&lt;/div&gt;</a:t>
            </a:r>
          </a:p>
          <a:p>
            <a:pPr marL="0" indent="0">
              <a:buNone/>
            </a:pPr>
            <a:endParaRPr lang="en-GB" dirty="0">
              <a:latin typeface="Bahnschrift Light" panose="020B0502040204020203" pitchFamily="34" charset="0"/>
            </a:endParaRPr>
          </a:p>
          <a:p>
            <a:pPr marL="0" indent="0">
              <a:buNone/>
            </a:pPr>
            <a:r>
              <a:rPr lang="en-GB" sz="2000" b="1" dirty="0">
                <a:latin typeface="Bahnschrift Light" panose="020B0502040204020203" pitchFamily="34" charset="0"/>
              </a:rPr>
              <a:t>Inline Elements:</a:t>
            </a:r>
          </a:p>
          <a:p>
            <a:pPr marL="0" indent="0">
              <a:buNone/>
            </a:pPr>
            <a:r>
              <a:rPr lang="en-GB" dirty="0" smtClean="0">
                <a:latin typeface="Bahnschrift Light" panose="020B0502040204020203" pitchFamily="34" charset="0"/>
              </a:rPr>
              <a:t>An </a:t>
            </a:r>
            <a:r>
              <a:rPr lang="en-GB" dirty="0">
                <a:latin typeface="Bahnschrift Light" panose="020B0502040204020203" pitchFamily="34" charset="0"/>
              </a:rPr>
              <a:t>inline element only takes up as much width as necessary.</a:t>
            </a:r>
          </a:p>
          <a:p>
            <a:pPr marL="0" indent="0">
              <a:buNone/>
            </a:pPr>
            <a:r>
              <a:rPr lang="en-GB" dirty="0">
                <a:latin typeface="Bahnschrift Light" panose="020B0502040204020203" pitchFamily="34" charset="0"/>
              </a:rPr>
              <a:t>Example</a:t>
            </a:r>
          </a:p>
          <a:p>
            <a:pPr marL="0" indent="0">
              <a:buNone/>
            </a:pPr>
            <a:r>
              <a:rPr lang="en-GB" dirty="0">
                <a:latin typeface="Bahnschrift Light" panose="020B0502040204020203" pitchFamily="34" charset="0"/>
              </a:rPr>
              <a:t>&lt;span&gt;Hello World&lt;/span&gt;</a:t>
            </a:r>
            <a:endParaRPr lang="en-IN" dirty="0">
              <a:latin typeface="Bahnschrift Light" panose="020B0502040204020203" pitchFamily="34" charset="0"/>
            </a:endParaRPr>
          </a:p>
        </p:txBody>
      </p:sp>
    </p:spTree>
    <p:extLst>
      <p:ext uri="{BB962C8B-B14F-4D97-AF65-F5344CB8AC3E}">
        <p14:creationId xmlns:p14="http://schemas.microsoft.com/office/powerpoint/2010/main" val="2310082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A528FBEA-1989-416C-B847-043B6C45DA9F}"/>
              </a:ext>
            </a:extLst>
          </p:cNvPr>
          <p:cNvSpPr>
            <a:spLocks noGrp="1"/>
          </p:cNvSpPr>
          <p:nvPr>
            <p:ph idx="1"/>
          </p:nvPr>
        </p:nvSpPr>
        <p:spPr>
          <a:xfrm>
            <a:off x="188259" y="161365"/>
            <a:ext cx="11815482" cy="6371434"/>
          </a:xfrm>
        </p:spPr>
        <p:txBody>
          <a:bodyPr>
            <a:noAutofit/>
          </a:bodyPr>
          <a:lstStyle/>
          <a:p>
            <a:pPr marL="0" indent="0">
              <a:buNone/>
            </a:pPr>
            <a:r>
              <a:rPr lang="en-GB" sz="2000" b="1" dirty="0">
                <a:latin typeface="Bahnschrift Light" panose="020B0502040204020203" pitchFamily="34" charset="0"/>
              </a:rPr>
              <a:t>Table:</a:t>
            </a:r>
            <a:endParaRPr lang="en-GB" dirty="0">
              <a:latin typeface="Bahnschrift Light" panose="020B0502040204020203" pitchFamily="34" charset="0"/>
            </a:endParaRPr>
          </a:p>
          <a:p>
            <a:pPr marL="0" indent="0">
              <a:buNone/>
            </a:pPr>
            <a:r>
              <a:rPr lang="en-GB" dirty="0">
                <a:latin typeface="Bahnschrift Light" panose="020B0502040204020203" pitchFamily="34" charset="0"/>
              </a:rPr>
              <a:t>A table in HTML consists of table cells inside rows and columns.</a:t>
            </a:r>
          </a:p>
          <a:p>
            <a:pPr marL="0" indent="0">
              <a:buNone/>
            </a:pPr>
            <a:r>
              <a:rPr lang="en-GB" dirty="0">
                <a:latin typeface="Bahnschrift Light" panose="020B0502040204020203" pitchFamily="34" charset="0"/>
              </a:rPr>
              <a:t>&lt;table&gt;</a:t>
            </a:r>
          </a:p>
          <a:p>
            <a:pPr marL="0" indent="0">
              <a:buNone/>
            </a:pPr>
            <a:r>
              <a:rPr lang="en-GB" dirty="0">
                <a:latin typeface="Bahnschrift Light" panose="020B0502040204020203" pitchFamily="34" charset="0"/>
              </a:rPr>
              <a:t>  &lt;tr&gt;</a:t>
            </a:r>
          </a:p>
          <a:p>
            <a:pPr marL="0" indent="0">
              <a:buNone/>
            </a:pPr>
            <a:r>
              <a:rPr lang="en-GB" dirty="0">
                <a:latin typeface="Bahnschrift Light" panose="020B0502040204020203" pitchFamily="34" charset="0"/>
              </a:rPr>
              <a:t>    &lt;td&gt;Email&lt;/td&gt;</a:t>
            </a:r>
          </a:p>
          <a:p>
            <a:pPr marL="0" indent="0">
              <a:buNone/>
            </a:pPr>
            <a:r>
              <a:rPr lang="en-GB" dirty="0">
                <a:latin typeface="Bahnschrift Light" panose="020B0502040204020203" pitchFamily="34" charset="0"/>
              </a:rPr>
              <a:t>    &lt;td&gt;Tools&lt;/td&gt;</a:t>
            </a:r>
          </a:p>
          <a:p>
            <a:pPr marL="0" indent="0">
              <a:buNone/>
            </a:pPr>
            <a:r>
              <a:rPr lang="en-GB" dirty="0">
                <a:latin typeface="Bahnschrift Light" panose="020B0502040204020203" pitchFamily="34" charset="0"/>
              </a:rPr>
              <a:t>    &lt;td&gt;List&lt;/td&gt;</a:t>
            </a:r>
          </a:p>
          <a:p>
            <a:pPr marL="0" indent="0">
              <a:buNone/>
            </a:pPr>
            <a:r>
              <a:rPr lang="en-GB" dirty="0">
                <a:latin typeface="Bahnschrift Light" panose="020B0502040204020203" pitchFamily="34" charset="0"/>
              </a:rPr>
              <a:t>  &lt;/tr&gt;</a:t>
            </a:r>
          </a:p>
          <a:p>
            <a:pPr marL="0" indent="0">
              <a:buNone/>
            </a:pPr>
            <a:r>
              <a:rPr lang="en-GB" dirty="0">
                <a:latin typeface="Bahnschrift Light" panose="020B0502040204020203" pitchFamily="34" charset="0"/>
              </a:rPr>
              <a:t>&lt;/table&gt;</a:t>
            </a:r>
          </a:p>
          <a:p>
            <a:pPr marL="0" indent="0">
              <a:buNone/>
            </a:pPr>
            <a:endParaRPr lang="en-GB" dirty="0">
              <a:latin typeface="Bahnschrift Light" panose="020B0502040204020203" pitchFamily="34" charset="0"/>
            </a:endParaRPr>
          </a:p>
          <a:p>
            <a:pPr marL="0" indent="0">
              <a:buNone/>
            </a:pPr>
            <a:r>
              <a:rPr lang="en-GB" dirty="0">
                <a:latin typeface="Bahnschrift Light" panose="020B0502040204020203" pitchFamily="34" charset="0"/>
              </a:rPr>
              <a:t>Each table cell is defined by a &lt;td&gt; and a &lt;/td&gt; tag.</a:t>
            </a:r>
          </a:p>
          <a:p>
            <a:pPr marL="0" indent="0">
              <a:buNone/>
            </a:pPr>
            <a:r>
              <a:rPr lang="en-GB" dirty="0">
                <a:latin typeface="Bahnschrift Light" panose="020B0502040204020203" pitchFamily="34" charset="0"/>
              </a:rPr>
              <a:t>td stands for table data.</a:t>
            </a:r>
          </a:p>
          <a:p>
            <a:pPr marL="0" indent="0">
              <a:buNone/>
            </a:pPr>
            <a:endParaRPr lang="en-GB" dirty="0">
              <a:latin typeface="Bahnschrift Light" panose="020B0502040204020203" pitchFamily="34" charset="0"/>
            </a:endParaRPr>
          </a:p>
          <a:p>
            <a:pPr marL="0" indent="0">
              <a:buNone/>
            </a:pPr>
            <a:r>
              <a:rPr lang="en-GB" dirty="0">
                <a:latin typeface="Bahnschrift Light" panose="020B0502040204020203" pitchFamily="34" charset="0"/>
              </a:rPr>
              <a:t>Each table row starts with a &lt;tr&gt; and ends with a &lt;/tr&gt; tag.</a:t>
            </a:r>
          </a:p>
          <a:p>
            <a:pPr marL="0" indent="0">
              <a:buNone/>
            </a:pPr>
            <a:r>
              <a:rPr lang="en-GB" dirty="0">
                <a:latin typeface="Bahnschrift Light" panose="020B0502040204020203" pitchFamily="34" charset="0"/>
              </a:rPr>
              <a:t>tr stands for table row.</a:t>
            </a:r>
            <a:endParaRPr lang="en-IN" dirty="0">
              <a:latin typeface="Bahnschrift Light" panose="020B0502040204020203" pitchFamily="34" charset="0"/>
            </a:endParaRPr>
          </a:p>
        </p:txBody>
      </p:sp>
    </p:spTree>
    <p:extLst>
      <p:ext uri="{BB962C8B-B14F-4D97-AF65-F5344CB8AC3E}">
        <p14:creationId xmlns:p14="http://schemas.microsoft.com/office/powerpoint/2010/main" val="25754459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 xmlns:thm15="http://schemas.microsoft.com/office/thememl/2012/main" name="tf22736411_win32_fixed.potx" id="{BC2F7F5B-4979-4A54-84D5-4000EC3D9661}" vid="{81E89C45-4B49-4C30-91F6-68DD81BA82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Famous event in history presentation</Template>
  <TotalTime>486</TotalTime>
  <Words>931</Words>
  <Application>Microsoft Office PowerPoint</Application>
  <PresentationFormat>Custom</PresentationFormat>
  <Paragraphs>141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Celestial</vt:lpstr>
      <vt:lpstr>Html introduction </vt:lpstr>
      <vt:lpstr>paired and unpaired tags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introduction</dc:title>
  <dc:creator>Admin</dc:creator>
  <cp:lastModifiedBy>Manasi</cp:lastModifiedBy>
  <cp:revision>15</cp:revision>
  <dcterms:created xsi:type="dcterms:W3CDTF">2023-03-02T17:49:50Z</dcterms:created>
  <dcterms:modified xsi:type="dcterms:W3CDTF">2023-03-03T03:28:12Z</dcterms:modified>
</cp:coreProperties>
</file>