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6" r:id="rId11"/>
    <p:sldId id="267" r:id="rId12"/>
    <p:sldId id="268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AD41B6-C3C1-4EAC-B57D-999E5B2EDFE5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BFA5F7-A9E5-449E-9C4D-BAA42FD3E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835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C6561-844F-4402-90E3-A039BDBE84EC}" type="datetimeFigureOut">
              <a:rPr lang="en-IN" smtClean="0"/>
              <a:t>07-12-2017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CA114-977F-4C20-8E46-6D098781A0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7408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C6561-844F-4402-90E3-A039BDBE84EC}" type="datetimeFigureOut">
              <a:rPr lang="en-IN" smtClean="0"/>
              <a:t>07-12-2017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CA114-977F-4C20-8E46-6D098781A0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1341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C6561-844F-4402-90E3-A039BDBE84EC}" type="datetimeFigureOut">
              <a:rPr lang="en-IN" smtClean="0"/>
              <a:t>07-12-2017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CA114-977F-4C20-8E46-6D098781A0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6791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C6561-844F-4402-90E3-A039BDBE84EC}" type="datetimeFigureOut">
              <a:rPr lang="en-IN" smtClean="0"/>
              <a:t>07-12-2017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CA114-977F-4C20-8E46-6D098781A0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7354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C6561-844F-4402-90E3-A039BDBE84EC}" type="datetimeFigureOut">
              <a:rPr lang="en-IN" smtClean="0"/>
              <a:t>07-12-2017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CA114-977F-4C20-8E46-6D098781A0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9353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C6561-844F-4402-90E3-A039BDBE84EC}" type="datetimeFigureOut">
              <a:rPr lang="en-IN" smtClean="0"/>
              <a:t>07-12-2017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CA114-977F-4C20-8E46-6D098781A0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7750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C6561-844F-4402-90E3-A039BDBE84EC}" type="datetimeFigureOut">
              <a:rPr lang="en-IN" smtClean="0"/>
              <a:t>07-12-2017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CA114-977F-4C20-8E46-6D098781A0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50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C6561-844F-4402-90E3-A039BDBE84EC}" type="datetimeFigureOut">
              <a:rPr lang="en-IN" smtClean="0"/>
              <a:t>07-12-2017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CA114-977F-4C20-8E46-6D098781A0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4920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C6561-844F-4402-90E3-A039BDBE84EC}" type="datetimeFigureOut">
              <a:rPr lang="en-IN" smtClean="0"/>
              <a:t>07-12-2017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CA114-977F-4C20-8E46-6D098781A0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8912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C6561-844F-4402-90E3-A039BDBE84EC}" type="datetimeFigureOut">
              <a:rPr lang="en-IN" smtClean="0"/>
              <a:t>07-12-2017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CA114-977F-4C20-8E46-6D098781A0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7295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C6561-844F-4402-90E3-A039BDBE84EC}" type="datetimeFigureOut">
              <a:rPr lang="en-IN" smtClean="0"/>
              <a:t>07-12-2017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CA114-977F-4C20-8E46-6D098781A0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4493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C6561-844F-4402-90E3-A039BDBE84EC}" type="datetimeFigureOut">
              <a:rPr lang="en-IN" smtClean="0"/>
              <a:t>07-12-2017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CA114-977F-4C20-8E46-6D098781A0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2953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14400"/>
            <a:ext cx="9144000" cy="153258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Heart Disease Detection Expert System</a:t>
            </a:r>
            <a:br>
              <a:rPr lang="en-IN" dirty="0"/>
            </a:br>
            <a:r>
              <a:rPr lang="en-IN" dirty="0"/>
              <a:t>	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446985"/>
            <a:ext cx="9144000" cy="2810815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b="1" dirty="0"/>
              <a:t>CS549 (Topics in AI)</a:t>
            </a:r>
            <a:endParaRPr lang="en-IN" dirty="0"/>
          </a:p>
          <a:p>
            <a:endParaRPr lang="en-US" dirty="0"/>
          </a:p>
          <a:p>
            <a:r>
              <a:rPr lang="en-US" b="1" dirty="0"/>
              <a:t>Bhushan </a:t>
            </a:r>
            <a:r>
              <a:rPr lang="en-US" b="1" dirty="0" err="1"/>
              <a:t>Bamane</a:t>
            </a:r>
            <a:r>
              <a:rPr lang="en-US" b="1" dirty="0"/>
              <a:t> (916-56-0463)</a:t>
            </a:r>
            <a:endParaRPr lang="en-IN" b="1" dirty="0"/>
          </a:p>
          <a:p>
            <a:r>
              <a:rPr lang="en-US" dirty="0"/>
              <a:t> 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5525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36D012A-2BEF-4EDB-9015-AAEE64109CB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085" y="436880"/>
            <a:ext cx="6708045" cy="57200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66217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FB537-08D8-4E3B-8584-F34F70CA2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Graphical Representation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0EBF1A-A978-420F-9490-D67035782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225" y="1320746"/>
            <a:ext cx="8155738" cy="545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426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03EAE7D-3AB0-48FE-A838-338013149C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096" y="365575"/>
            <a:ext cx="9323129" cy="612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557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system I have designed </a:t>
            </a:r>
            <a:r>
              <a:rPr lang="en-US" b="1" dirty="0"/>
              <a:t>recognizes the Heart Disease</a:t>
            </a:r>
            <a:r>
              <a:rPr lang="en-US" dirty="0"/>
              <a:t>. I have used </a:t>
            </a:r>
            <a:r>
              <a:rPr lang="en-US" b="1" dirty="0"/>
              <a:t>Feed Forward Back Propagation</a:t>
            </a:r>
            <a:r>
              <a:rPr lang="en-US" dirty="0"/>
              <a:t> learning algorithm to test the model based on their ability to diagnosis Heart disease. By considering appropriate activation function for hidden layer and 17 neurons in hidden layer, I have reach to the classification accuracy for heart disease to 85%. Artificial Neural Network showed significant results in heart disease diagnosis.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9957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Definition: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/>
            <a:r>
              <a:rPr lang="en-US" sz="1900" dirty="0"/>
              <a:t>Here we are going to detect Heart Disease and its severity level using diagnosis attributes present in the dataset from UCI(Cleveland dataset).</a:t>
            </a:r>
          </a:p>
          <a:p>
            <a:pPr marL="285750" indent="-285750"/>
            <a:r>
              <a:rPr lang="en-US" sz="1900" dirty="0"/>
              <a:t>The data sets available have different values for their respective diagnosis attributes and are in the form which cannot be directly applied to the Neural Networks input(normalization require).</a:t>
            </a:r>
          </a:p>
          <a:p>
            <a:pPr marL="285750" indent="-285750"/>
            <a:r>
              <a:rPr lang="en-US" sz="1900" dirty="0"/>
              <a:t>I have total 13 diagnosis attributes present in data set which are necessary to detect the Heart Disease of an Individual.</a:t>
            </a:r>
          </a:p>
          <a:p>
            <a:pPr marL="285750" indent="-285750"/>
            <a:r>
              <a:rPr lang="en-US" sz="1900" dirty="0"/>
              <a:t>I have applied here Min-Max normalization process to convert the data sets available into appropriate 0’s and 1’s.</a:t>
            </a:r>
          </a:p>
          <a:p>
            <a:pPr marL="285750" indent="-285750"/>
            <a:r>
              <a:rPr lang="en-US" sz="1900" dirty="0"/>
              <a:t>To classify the input into appropriate output I am using feed forward back propagation algorithm.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924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Data 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0261"/>
            <a:ext cx="10515600" cy="4586702"/>
          </a:xfrm>
        </p:spPr>
        <p:txBody>
          <a:bodyPr/>
          <a:lstStyle/>
          <a:p>
            <a:r>
              <a:rPr lang="en-US" dirty="0"/>
              <a:t>Based on input attributes value, Neural network determines the severity level of heart disease.  </a:t>
            </a:r>
            <a:endParaRPr lang="en-IN" dirty="0"/>
          </a:p>
          <a:p>
            <a:r>
              <a:rPr lang="en-US" dirty="0"/>
              <a:t>Output classification is as follows:</a:t>
            </a:r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  <a:p>
            <a:pPr marL="0" indent="0">
              <a:buNone/>
            </a:pPr>
            <a:r>
              <a:rPr lang="en-US" dirty="0"/>
              <a:t> </a:t>
            </a:r>
            <a:endParaRPr lang="en-IN" dirty="0"/>
          </a:p>
          <a:p>
            <a:endParaRPr lang="en-IN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5259951"/>
              </p:ext>
            </p:extLst>
          </p:nvPr>
        </p:nvGraphicFramePr>
        <p:xfrm>
          <a:off x="980662" y="3260032"/>
          <a:ext cx="9568070" cy="31672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879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91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89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787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Target Output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Multiclass classification (in 0’s and 1’s format)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Heart disease type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787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ysClr val="windowText" lastClr="000000"/>
                          </a:solidFill>
                          <a:effectLst/>
                        </a:rPr>
                        <a:t>0</a:t>
                      </a:r>
                      <a:endParaRPr lang="en-IN" sz="1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1   0    0    0     0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Healthy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787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ysClr val="windowText" lastClr="000000"/>
                          </a:solidFill>
                          <a:effectLst/>
                        </a:rPr>
                        <a:t>1</a:t>
                      </a:r>
                      <a:endParaRPr lang="en-IN" sz="1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0   1    0    0     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Unhealthy - 1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787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ysClr val="windowText" lastClr="000000"/>
                          </a:solidFill>
                          <a:effectLst/>
                        </a:rPr>
                        <a:t>2</a:t>
                      </a:r>
                      <a:endParaRPr lang="en-IN" sz="1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0   0    1    0     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Unhealthy - 2 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787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ysClr val="windowText" lastClr="000000"/>
                          </a:solidFill>
                          <a:effectLst/>
                        </a:rPr>
                        <a:t>3</a:t>
                      </a:r>
                      <a:endParaRPr lang="en-IN" sz="1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0   0    0    1     0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Unhealthy - 3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787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ysClr val="windowText" lastClr="000000"/>
                          </a:solidFill>
                          <a:effectLst/>
                        </a:rPr>
                        <a:t>4</a:t>
                      </a:r>
                      <a:endParaRPr lang="en-IN" sz="1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0   0    0    0     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Serious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5811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8769F1-7237-42EF-9416-C4848739B0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4300" y="523875"/>
            <a:ext cx="4343400" cy="581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338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Implementations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training and test dataset files. </a:t>
            </a:r>
          </a:p>
          <a:p>
            <a:r>
              <a:rPr lang="en-US" dirty="0"/>
              <a:t>Normalization of training and test dataset. </a:t>
            </a:r>
          </a:p>
          <a:p>
            <a:r>
              <a:rPr lang="en-US" dirty="0"/>
              <a:t>Implementation of Feed forward backpropagation algorithm.</a:t>
            </a:r>
          </a:p>
          <a:p>
            <a:r>
              <a:rPr lang="en-US" dirty="0"/>
              <a:t>Testing of test data. </a:t>
            </a:r>
          </a:p>
          <a:p>
            <a:r>
              <a:rPr lang="en-US" dirty="0"/>
              <a:t>GUI to represent statistical details about the system performance. </a:t>
            </a:r>
          </a:p>
          <a:p>
            <a:r>
              <a:rPr lang="en-US" dirty="0"/>
              <a:t>GUI to represent all test data evaluation with all input attributes and expected output.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6983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Experimental Results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Case1 </a:t>
            </a:r>
          </a:p>
          <a:p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9C51AFA-F087-4854-9E36-B9A48074F6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9760513"/>
              </p:ext>
            </p:extLst>
          </p:nvPr>
        </p:nvGraphicFramePr>
        <p:xfrm>
          <a:off x="1041580" y="2675293"/>
          <a:ext cx="10409046" cy="18119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96035">
                  <a:extLst>
                    <a:ext uri="{9D8B030D-6E8A-4147-A177-3AD203B41FA5}">
                      <a16:colId xmlns:a16="http://schemas.microsoft.com/office/drawing/2014/main" val="634024818"/>
                    </a:ext>
                  </a:extLst>
                </a:gridCol>
                <a:gridCol w="910659">
                  <a:extLst>
                    <a:ext uri="{9D8B030D-6E8A-4147-A177-3AD203B41FA5}">
                      <a16:colId xmlns:a16="http://schemas.microsoft.com/office/drawing/2014/main" val="102993349"/>
                    </a:ext>
                  </a:extLst>
                </a:gridCol>
                <a:gridCol w="909741">
                  <a:extLst>
                    <a:ext uri="{9D8B030D-6E8A-4147-A177-3AD203B41FA5}">
                      <a16:colId xmlns:a16="http://schemas.microsoft.com/office/drawing/2014/main" val="1579341993"/>
                    </a:ext>
                  </a:extLst>
                </a:gridCol>
                <a:gridCol w="1386183">
                  <a:extLst>
                    <a:ext uri="{9D8B030D-6E8A-4147-A177-3AD203B41FA5}">
                      <a16:colId xmlns:a16="http://schemas.microsoft.com/office/drawing/2014/main" val="923577430"/>
                    </a:ext>
                  </a:extLst>
                </a:gridCol>
                <a:gridCol w="1335694">
                  <a:extLst>
                    <a:ext uri="{9D8B030D-6E8A-4147-A177-3AD203B41FA5}">
                      <a16:colId xmlns:a16="http://schemas.microsoft.com/office/drawing/2014/main" val="3099197119"/>
                    </a:ext>
                  </a:extLst>
                </a:gridCol>
                <a:gridCol w="1038261">
                  <a:extLst>
                    <a:ext uri="{9D8B030D-6E8A-4147-A177-3AD203B41FA5}">
                      <a16:colId xmlns:a16="http://schemas.microsoft.com/office/drawing/2014/main" val="2746533137"/>
                    </a:ext>
                  </a:extLst>
                </a:gridCol>
                <a:gridCol w="1169535">
                  <a:extLst>
                    <a:ext uri="{9D8B030D-6E8A-4147-A177-3AD203B41FA5}">
                      <a16:colId xmlns:a16="http://schemas.microsoft.com/office/drawing/2014/main" val="877736864"/>
                    </a:ext>
                  </a:extLst>
                </a:gridCol>
                <a:gridCol w="1181469">
                  <a:extLst>
                    <a:ext uri="{9D8B030D-6E8A-4147-A177-3AD203B41FA5}">
                      <a16:colId xmlns:a16="http://schemas.microsoft.com/office/drawing/2014/main" val="2546803423"/>
                    </a:ext>
                  </a:extLst>
                </a:gridCol>
                <a:gridCol w="1181469">
                  <a:extLst>
                    <a:ext uri="{9D8B030D-6E8A-4147-A177-3AD203B41FA5}">
                      <a16:colId xmlns:a16="http://schemas.microsoft.com/office/drawing/2014/main" val="2847876999"/>
                    </a:ext>
                  </a:extLst>
                </a:gridCol>
              </a:tblGrid>
              <a:tr h="144737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No of input Units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No of hidden Units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No of output Units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Total record in training 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dataset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Total record in testing 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dataset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No of epochs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Learning Coefficient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Accuracy of Training dataset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Accuracy of Testing dataset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2220322"/>
                  </a:ext>
                </a:extLst>
              </a:tr>
              <a:tr h="36453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ysClr val="windowText" lastClr="000000"/>
                          </a:solidFill>
                          <a:effectLst/>
                        </a:rPr>
                        <a:t>13</a:t>
                      </a:r>
                      <a:endParaRPr lang="en-US" sz="1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273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30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15000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86.45%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85%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66895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52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05307"/>
            <a:ext cx="10515600" cy="5558777"/>
          </a:xfrm>
        </p:spPr>
        <p:txBody>
          <a:bodyPr/>
          <a:lstStyle/>
          <a:p>
            <a:r>
              <a:rPr lang="en-US" dirty="0"/>
              <a:t>Case 2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Case 3</a:t>
            </a: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D72D754-AE47-40F1-B90B-0D38FEC63B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2020508"/>
              </p:ext>
            </p:extLst>
          </p:nvPr>
        </p:nvGraphicFramePr>
        <p:xfrm>
          <a:off x="925974" y="1399066"/>
          <a:ext cx="10037948" cy="15823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08611">
                  <a:extLst>
                    <a:ext uri="{9D8B030D-6E8A-4147-A177-3AD203B41FA5}">
                      <a16:colId xmlns:a16="http://schemas.microsoft.com/office/drawing/2014/main" val="3495027106"/>
                    </a:ext>
                  </a:extLst>
                </a:gridCol>
                <a:gridCol w="912290">
                  <a:extLst>
                    <a:ext uri="{9D8B030D-6E8A-4147-A177-3AD203B41FA5}">
                      <a16:colId xmlns:a16="http://schemas.microsoft.com/office/drawing/2014/main" val="206193828"/>
                    </a:ext>
                  </a:extLst>
                </a:gridCol>
                <a:gridCol w="911370">
                  <a:extLst>
                    <a:ext uri="{9D8B030D-6E8A-4147-A177-3AD203B41FA5}">
                      <a16:colId xmlns:a16="http://schemas.microsoft.com/office/drawing/2014/main" val="3763384984"/>
                    </a:ext>
                  </a:extLst>
                </a:gridCol>
                <a:gridCol w="1388667">
                  <a:extLst>
                    <a:ext uri="{9D8B030D-6E8A-4147-A177-3AD203B41FA5}">
                      <a16:colId xmlns:a16="http://schemas.microsoft.com/office/drawing/2014/main" val="395039353"/>
                    </a:ext>
                  </a:extLst>
                </a:gridCol>
                <a:gridCol w="1338087">
                  <a:extLst>
                    <a:ext uri="{9D8B030D-6E8A-4147-A177-3AD203B41FA5}">
                      <a16:colId xmlns:a16="http://schemas.microsoft.com/office/drawing/2014/main" val="1666417603"/>
                    </a:ext>
                  </a:extLst>
                </a:gridCol>
                <a:gridCol w="1040121">
                  <a:extLst>
                    <a:ext uri="{9D8B030D-6E8A-4147-A177-3AD203B41FA5}">
                      <a16:colId xmlns:a16="http://schemas.microsoft.com/office/drawing/2014/main" val="3986124679"/>
                    </a:ext>
                  </a:extLst>
                </a:gridCol>
                <a:gridCol w="1171630">
                  <a:extLst>
                    <a:ext uri="{9D8B030D-6E8A-4147-A177-3AD203B41FA5}">
                      <a16:colId xmlns:a16="http://schemas.microsoft.com/office/drawing/2014/main" val="2869410827"/>
                    </a:ext>
                  </a:extLst>
                </a:gridCol>
                <a:gridCol w="1183586">
                  <a:extLst>
                    <a:ext uri="{9D8B030D-6E8A-4147-A177-3AD203B41FA5}">
                      <a16:colId xmlns:a16="http://schemas.microsoft.com/office/drawing/2014/main" val="4065868825"/>
                    </a:ext>
                  </a:extLst>
                </a:gridCol>
                <a:gridCol w="1183586">
                  <a:extLst>
                    <a:ext uri="{9D8B030D-6E8A-4147-A177-3AD203B41FA5}">
                      <a16:colId xmlns:a16="http://schemas.microsoft.com/office/drawing/2014/main" val="1091114415"/>
                    </a:ext>
                  </a:extLst>
                </a:gridCol>
              </a:tblGrid>
              <a:tr h="126403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No of input Units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No of hidden Units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 of output Units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Total record in training 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dataset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Total record in testing 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dataset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No of epochs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Learning Coefficient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Accuracy of Training dataset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Accuracy of Testing dataset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6530017"/>
                  </a:ext>
                </a:extLst>
              </a:tr>
              <a:tr h="31835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273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30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20000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55.31%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51.67%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064720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6C6308F-00EA-46C8-AAEE-76E6DD9E50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5071170"/>
              </p:ext>
            </p:extLst>
          </p:nvPr>
        </p:nvGraphicFramePr>
        <p:xfrm>
          <a:off x="925974" y="3588648"/>
          <a:ext cx="10162238" cy="21552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23586">
                  <a:extLst>
                    <a:ext uri="{9D8B030D-6E8A-4147-A177-3AD203B41FA5}">
                      <a16:colId xmlns:a16="http://schemas.microsoft.com/office/drawing/2014/main" val="1822014040"/>
                    </a:ext>
                  </a:extLst>
                </a:gridCol>
                <a:gridCol w="924517">
                  <a:extLst>
                    <a:ext uri="{9D8B030D-6E8A-4147-A177-3AD203B41FA5}">
                      <a16:colId xmlns:a16="http://schemas.microsoft.com/office/drawing/2014/main" val="3877098353"/>
                    </a:ext>
                  </a:extLst>
                </a:gridCol>
                <a:gridCol w="923586">
                  <a:extLst>
                    <a:ext uri="{9D8B030D-6E8A-4147-A177-3AD203B41FA5}">
                      <a16:colId xmlns:a16="http://schemas.microsoft.com/office/drawing/2014/main" val="308264249"/>
                    </a:ext>
                  </a:extLst>
                </a:gridCol>
                <a:gridCol w="1411448">
                  <a:extLst>
                    <a:ext uri="{9D8B030D-6E8A-4147-A177-3AD203B41FA5}">
                      <a16:colId xmlns:a16="http://schemas.microsoft.com/office/drawing/2014/main" val="840345479"/>
                    </a:ext>
                  </a:extLst>
                </a:gridCol>
                <a:gridCol w="1360241">
                  <a:extLst>
                    <a:ext uri="{9D8B030D-6E8A-4147-A177-3AD203B41FA5}">
                      <a16:colId xmlns:a16="http://schemas.microsoft.com/office/drawing/2014/main" val="2194532131"/>
                    </a:ext>
                  </a:extLst>
                </a:gridCol>
                <a:gridCol w="1055793">
                  <a:extLst>
                    <a:ext uri="{9D8B030D-6E8A-4147-A177-3AD203B41FA5}">
                      <a16:colId xmlns:a16="http://schemas.microsoft.com/office/drawing/2014/main" val="973366813"/>
                    </a:ext>
                  </a:extLst>
                </a:gridCol>
                <a:gridCol w="1162861">
                  <a:extLst>
                    <a:ext uri="{9D8B030D-6E8A-4147-A177-3AD203B41FA5}">
                      <a16:colId xmlns:a16="http://schemas.microsoft.com/office/drawing/2014/main" val="632900404"/>
                    </a:ext>
                  </a:extLst>
                </a:gridCol>
                <a:gridCol w="1200103">
                  <a:extLst>
                    <a:ext uri="{9D8B030D-6E8A-4147-A177-3AD203B41FA5}">
                      <a16:colId xmlns:a16="http://schemas.microsoft.com/office/drawing/2014/main" val="3521031736"/>
                    </a:ext>
                  </a:extLst>
                </a:gridCol>
                <a:gridCol w="1200103">
                  <a:extLst>
                    <a:ext uri="{9D8B030D-6E8A-4147-A177-3AD203B41FA5}">
                      <a16:colId xmlns:a16="http://schemas.microsoft.com/office/drawing/2014/main" val="3209210779"/>
                    </a:ext>
                  </a:extLst>
                </a:gridCol>
              </a:tblGrid>
              <a:tr h="172160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No of input Units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No of hidden Units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 of output Units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Total record in training </a:t>
                      </a:r>
                      <a:endParaRPr lang="en-US" sz="1100">
                        <a:effectLst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dataset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Total record in testing 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dataset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No of epochs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Learning Coefficient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Accuracy of Training dataset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Accuracy of Testing dataset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061536"/>
                  </a:ext>
                </a:extLst>
              </a:tr>
              <a:tr h="4336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273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30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90.11%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75%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312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966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 Module 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01BA8B5-4FB5-471A-94B0-E387633E6C3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7173" y="1303355"/>
            <a:ext cx="8335577" cy="48736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90582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015B90-66B8-46CC-9702-F0964F3C8FC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4640" y="436880"/>
            <a:ext cx="7496921" cy="57400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43090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456</Words>
  <Application>Microsoft Office PowerPoint</Application>
  <PresentationFormat>Widescreen</PresentationFormat>
  <Paragraphs>115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Mangal</vt:lpstr>
      <vt:lpstr>Times New Roman</vt:lpstr>
      <vt:lpstr>Office Theme</vt:lpstr>
      <vt:lpstr>Heart Disease Detection Expert System  </vt:lpstr>
      <vt:lpstr>Problem Definition:</vt:lpstr>
      <vt:lpstr>Output Data  </vt:lpstr>
      <vt:lpstr> </vt:lpstr>
      <vt:lpstr>System Implementations</vt:lpstr>
      <vt:lpstr>Experimental Results</vt:lpstr>
      <vt:lpstr>PowerPoint Presentation</vt:lpstr>
      <vt:lpstr>User Interface Module </vt:lpstr>
      <vt:lpstr>PowerPoint Presentation</vt:lpstr>
      <vt:lpstr>PowerPoint Presentation</vt:lpstr>
      <vt:lpstr>Graphical Representation</vt:lpstr>
      <vt:lpstr>PowerPoint Presentation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 Disease Detection</dc:title>
  <dc:creator>Admin</dc:creator>
  <cp:lastModifiedBy>Bhushan</cp:lastModifiedBy>
  <cp:revision>29</cp:revision>
  <dcterms:created xsi:type="dcterms:W3CDTF">2017-05-04T02:10:10Z</dcterms:created>
  <dcterms:modified xsi:type="dcterms:W3CDTF">2017-12-07T08:30:09Z</dcterms:modified>
</cp:coreProperties>
</file>