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 id="2147483909" r:id="rId2"/>
  </p:sldMasterIdLst>
  <p:sldIdLst>
    <p:sldId id="256" r:id="rId3"/>
    <p:sldId id="289" r:id="rId4"/>
    <p:sldId id="288" r:id="rId5"/>
    <p:sldId id="290" r:id="rId6"/>
    <p:sldId id="297" r:id="rId7"/>
    <p:sldId id="260" r:id="rId8"/>
    <p:sldId id="278" r:id="rId9"/>
    <p:sldId id="280" r:id="rId10"/>
    <p:sldId id="298" r:id="rId11"/>
    <p:sldId id="291" r:id="rId12"/>
    <p:sldId id="292" r:id="rId13"/>
    <p:sldId id="299" r:id="rId14"/>
    <p:sldId id="300" r:id="rId15"/>
    <p:sldId id="301" r:id="rId16"/>
    <p:sldId id="302" r:id="rId17"/>
    <p:sldId id="303" r:id="rId18"/>
    <p:sldId id="281" r:id="rId19"/>
    <p:sldId id="296" r:id="rId20"/>
    <p:sldId id="293" r:id="rId21"/>
    <p:sldId id="28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75" autoAdjust="0"/>
    <p:restoredTop sz="94660"/>
  </p:normalViewPr>
  <p:slideViewPr>
    <p:cSldViewPr snapToGrid="0">
      <p:cViewPr varScale="1">
        <p:scale>
          <a:sx n="67" d="100"/>
          <a:sy n="67" d="100"/>
        </p:scale>
        <p:origin x="7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4191581-8709-4ED0-9E84-EE5A1E93C236}"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27329-F255-4B6A-B279-3B4837DB8B98}" type="slidenum">
              <a:rPr lang="en-US" smtClean="0"/>
              <a:pPr/>
              <a:t>‹#›</a:t>
            </a:fld>
            <a:endParaRPr lang="en-US"/>
          </a:p>
        </p:txBody>
      </p:sp>
    </p:spTree>
    <p:extLst>
      <p:ext uri="{BB962C8B-B14F-4D97-AF65-F5344CB8AC3E}">
        <p14:creationId xmlns:p14="http://schemas.microsoft.com/office/powerpoint/2010/main" val="2738299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191581-8709-4ED0-9E84-EE5A1E93C236}"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27329-F255-4B6A-B279-3B4837DB8B98}" type="slidenum">
              <a:rPr lang="en-US" smtClean="0"/>
              <a:pPr/>
              <a:t>‹#›</a:t>
            </a:fld>
            <a:endParaRPr lang="en-US"/>
          </a:p>
        </p:txBody>
      </p:sp>
    </p:spTree>
    <p:extLst>
      <p:ext uri="{BB962C8B-B14F-4D97-AF65-F5344CB8AC3E}">
        <p14:creationId xmlns:p14="http://schemas.microsoft.com/office/powerpoint/2010/main" val="3293156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191581-8709-4ED0-9E84-EE5A1E93C236}"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27329-F255-4B6A-B279-3B4837DB8B98}" type="slidenum">
              <a:rPr lang="en-US" smtClean="0"/>
              <a:pPr/>
              <a:t>‹#›</a:t>
            </a:fld>
            <a:endParaRPr lang="en-US"/>
          </a:p>
        </p:txBody>
      </p:sp>
    </p:spTree>
    <p:extLst>
      <p:ext uri="{BB962C8B-B14F-4D97-AF65-F5344CB8AC3E}">
        <p14:creationId xmlns:p14="http://schemas.microsoft.com/office/powerpoint/2010/main" val="2472686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4191581-8709-4ED0-9E84-EE5A1E93C236}" type="datetimeFigureOut">
              <a:rPr lang="en-US" smtClean="0"/>
              <a:pPr/>
              <a:t>5/24/2022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B827329-F255-4B6A-B279-3B4837DB8B98}"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9831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191581-8709-4ED0-9E84-EE5A1E93C236}"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27329-F255-4B6A-B279-3B4837DB8B98}" type="slidenum">
              <a:rPr lang="en-US" smtClean="0"/>
              <a:pPr/>
              <a:t>‹#›</a:t>
            </a:fld>
            <a:endParaRPr lang="en-US"/>
          </a:p>
        </p:txBody>
      </p:sp>
    </p:spTree>
    <p:extLst>
      <p:ext uri="{BB962C8B-B14F-4D97-AF65-F5344CB8AC3E}">
        <p14:creationId xmlns:p14="http://schemas.microsoft.com/office/powerpoint/2010/main" val="489751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191581-8709-4ED0-9E84-EE5A1E93C236}"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27329-F255-4B6A-B279-3B4837DB8B98}" type="slidenum">
              <a:rPr lang="en-US" smtClean="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52372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191581-8709-4ED0-9E84-EE5A1E93C236}" type="datetimeFigureOut">
              <a:rPr lang="en-US" smtClean="0"/>
              <a:pPr/>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27329-F255-4B6A-B279-3B4837DB8B98}" type="slidenum">
              <a:rPr lang="en-US" smtClean="0"/>
              <a:pPr/>
              <a:t>‹#›</a:t>
            </a:fld>
            <a:endParaRPr lang="en-US"/>
          </a:p>
        </p:txBody>
      </p:sp>
    </p:spTree>
    <p:extLst>
      <p:ext uri="{BB962C8B-B14F-4D97-AF65-F5344CB8AC3E}">
        <p14:creationId xmlns:p14="http://schemas.microsoft.com/office/powerpoint/2010/main" val="2023720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191581-8709-4ED0-9E84-EE5A1E93C236}" type="datetimeFigureOut">
              <a:rPr lang="en-US" smtClean="0"/>
              <a:pPr/>
              <a:t>5/24/2022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827329-F255-4B6A-B279-3B4837DB8B98}" type="slidenum">
              <a:rPr lang="en-US" smtClean="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3998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191581-8709-4ED0-9E84-EE5A1E93C236}" type="datetimeFigureOut">
              <a:rPr lang="en-US" smtClean="0"/>
              <a:pPr/>
              <a:t>5/24/2022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827329-F255-4B6A-B279-3B4837DB8B98}"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62849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191581-8709-4ED0-9E84-EE5A1E93C236}" type="datetimeFigureOut">
              <a:rPr lang="en-US" smtClean="0"/>
              <a:pPr/>
              <a:t>5/24/2022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827329-F255-4B6A-B279-3B4837DB8B98}" type="slidenum">
              <a:rPr lang="en-US" smtClean="0"/>
              <a:pPr/>
              <a:t>‹#›</a:t>
            </a:fld>
            <a:endParaRPr lang="en-US"/>
          </a:p>
        </p:txBody>
      </p:sp>
    </p:spTree>
    <p:extLst>
      <p:ext uri="{BB962C8B-B14F-4D97-AF65-F5344CB8AC3E}">
        <p14:creationId xmlns:p14="http://schemas.microsoft.com/office/powerpoint/2010/main" val="19178158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191581-8709-4ED0-9E84-EE5A1E93C236}" type="datetimeFigureOut">
              <a:rPr lang="en-US" smtClean="0"/>
              <a:pPr/>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27329-F255-4B6A-B279-3B4837DB8B98}"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0984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191581-8709-4ED0-9E84-EE5A1E93C236}"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27329-F255-4B6A-B279-3B4837DB8B98}" type="slidenum">
              <a:rPr lang="en-US" smtClean="0"/>
              <a:pPr/>
              <a:t>‹#›</a:t>
            </a:fld>
            <a:endParaRPr lang="en-US"/>
          </a:p>
        </p:txBody>
      </p:sp>
    </p:spTree>
    <p:extLst>
      <p:ext uri="{BB962C8B-B14F-4D97-AF65-F5344CB8AC3E}">
        <p14:creationId xmlns:p14="http://schemas.microsoft.com/office/powerpoint/2010/main" val="12996715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191581-8709-4ED0-9E84-EE5A1E93C236}" type="datetimeFigureOut">
              <a:rPr lang="en-US" smtClean="0"/>
              <a:pPr/>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27329-F255-4B6A-B279-3B4837DB8B98}" type="slidenum">
              <a:rPr lang="en-US" smtClean="0"/>
              <a:pPr/>
              <a:t>‹#›</a:t>
            </a:fld>
            <a:endParaRPr lang="en-US"/>
          </a:p>
        </p:txBody>
      </p:sp>
    </p:spTree>
    <p:extLst>
      <p:ext uri="{BB962C8B-B14F-4D97-AF65-F5344CB8AC3E}">
        <p14:creationId xmlns:p14="http://schemas.microsoft.com/office/powerpoint/2010/main" val="29232495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191581-8709-4ED0-9E84-EE5A1E93C236}" type="datetimeFigureOut">
              <a:rPr lang="en-US" smtClean="0"/>
              <a:pPr/>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27329-F255-4B6A-B279-3B4837DB8B98}" type="slidenum">
              <a:rPr lang="en-US" smtClean="0"/>
              <a:pPr/>
              <a:t>‹#›</a:t>
            </a:fld>
            <a:endParaRPr lang="en-US"/>
          </a:p>
        </p:txBody>
      </p:sp>
    </p:spTree>
    <p:extLst>
      <p:ext uri="{BB962C8B-B14F-4D97-AF65-F5344CB8AC3E}">
        <p14:creationId xmlns:p14="http://schemas.microsoft.com/office/powerpoint/2010/main" val="36055365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191581-8709-4ED0-9E84-EE5A1E93C236}"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27329-F255-4B6A-B279-3B4837DB8B98}"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27083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191581-8709-4ED0-9E84-EE5A1E93C236}"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27329-F255-4B6A-B279-3B4837DB8B98}"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55567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191581-8709-4ED0-9E84-EE5A1E93C236}"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27329-F255-4B6A-B279-3B4837DB8B98}" type="slidenum">
              <a:rPr lang="en-US" smtClean="0"/>
              <a:pPr/>
              <a:t>‹#›</a:t>
            </a:fld>
            <a:endParaRPr lang="en-US"/>
          </a:p>
        </p:txBody>
      </p:sp>
    </p:spTree>
    <p:extLst>
      <p:ext uri="{BB962C8B-B14F-4D97-AF65-F5344CB8AC3E}">
        <p14:creationId xmlns:p14="http://schemas.microsoft.com/office/powerpoint/2010/main" val="37200217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191581-8709-4ED0-9E84-EE5A1E93C236}"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27329-F255-4B6A-B279-3B4837DB8B98}"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66281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191581-8709-4ED0-9E84-EE5A1E93C236}"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27329-F255-4B6A-B279-3B4837DB8B98}"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52676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191581-8709-4ED0-9E84-EE5A1E93C236}"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27329-F255-4B6A-B279-3B4837DB8B98}"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45738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191581-8709-4ED0-9E84-EE5A1E93C236}"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27329-F255-4B6A-B279-3B4837DB8B98}" type="slidenum">
              <a:rPr lang="en-US" smtClean="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5693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191581-8709-4ED0-9E84-EE5A1E93C236}"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27329-F255-4B6A-B279-3B4837DB8B98}" type="slidenum">
              <a:rPr lang="en-US" smtClean="0"/>
              <a:pPr/>
              <a:t>‹#›</a:t>
            </a:fld>
            <a:endParaRPr lang="en-US"/>
          </a:p>
        </p:txBody>
      </p:sp>
    </p:spTree>
    <p:extLst>
      <p:ext uri="{BB962C8B-B14F-4D97-AF65-F5344CB8AC3E}">
        <p14:creationId xmlns:p14="http://schemas.microsoft.com/office/powerpoint/2010/main" val="3163099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191581-8709-4ED0-9E84-EE5A1E93C236}" type="datetimeFigureOut">
              <a:rPr lang="en-US" smtClean="0"/>
              <a:pPr/>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27329-F255-4B6A-B279-3B4837DB8B98}" type="slidenum">
              <a:rPr lang="en-US" smtClean="0"/>
              <a:pPr/>
              <a:t>‹#›</a:t>
            </a:fld>
            <a:endParaRPr lang="en-US"/>
          </a:p>
        </p:txBody>
      </p:sp>
    </p:spTree>
    <p:extLst>
      <p:ext uri="{BB962C8B-B14F-4D97-AF65-F5344CB8AC3E}">
        <p14:creationId xmlns:p14="http://schemas.microsoft.com/office/powerpoint/2010/main" val="185394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191581-8709-4ED0-9E84-EE5A1E93C236}" type="datetimeFigureOut">
              <a:rPr lang="en-US" smtClean="0"/>
              <a:pPr/>
              <a:t>5/24/2022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827329-F255-4B6A-B279-3B4837DB8B98}" type="slidenum">
              <a:rPr lang="en-US" smtClean="0"/>
              <a:pPr/>
              <a:t>‹#›</a:t>
            </a:fld>
            <a:endParaRPr lang="en-US"/>
          </a:p>
        </p:txBody>
      </p:sp>
    </p:spTree>
    <p:extLst>
      <p:ext uri="{BB962C8B-B14F-4D97-AF65-F5344CB8AC3E}">
        <p14:creationId xmlns:p14="http://schemas.microsoft.com/office/powerpoint/2010/main" val="263624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191581-8709-4ED0-9E84-EE5A1E93C236}" type="datetimeFigureOut">
              <a:rPr lang="en-US" smtClean="0"/>
              <a:pPr/>
              <a:t>5/24/2022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827329-F255-4B6A-B279-3B4837DB8B98}" type="slidenum">
              <a:rPr lang="en-US" smtClean="0"/>
              <a:pPr/>
              <a:t>‹#›</a:t>
            </a:fld>
            <a:endParaRPr lang="en-US"/>
          </a:p>
        </p:txBody>
      </p:sp>
    </p:spTree>
    <p:extLst>
      <p:ext uri="{BB962C8B-B14F-4D97-AF65-F5344CB8AC3E}">
        <p14:creationId xmlns:p14="http://schemas.microsoft.com/office/powerpoint/2010/main" val="3162314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191581-8709-4ED0-9E84-EE5A1E93C236}" type="datetimeFigureOut">
              <a:rPr lang="en-US" smtClean="0"/>
              <a:pPr/>
              <a:t>5/24/2022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827329-F255-4B6A-B279-3B4837DB8B98}" type="slidenum">
              <a:rPr lang="en-US" smtClean="0"/>
              <a:pPr/>
              <a:t>‹#›</a:t>
            </a:fld>
            <a:endParaRPr lang="en-US"/>
          </a:p>
        </p:txBody>
      </p:sp>
    </p:spTree>
    <p:extLst>
      <p:ext uri="{BB962C8B-B14F-4D97-AF65-F5344CB8AC3E}">
        <p14:creationId xmlns:p14="http://schemas.microsoft.com/office/powerpoint/2010/main" val="1720990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191581-8709-4ED0-9E84-EE5A1E93C236}" type="datetimeFigureOut">
              <a:rPr lang="en-US" smtClean="0"/>
              <a:pPr/>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27329-F255-4B6A-B279-3B4837DB8B98}" type="slidenum">
              <a:rPr lang="en-US" smtClean="0"/>
              <a:pPr/>
              <a:t>‹#›</a:t>
            </a:fld>
            <a:endParaRPr lang="en-US"/>
          </a:p>
        </p:txBody>
      </p:sp>
    </p:spTree>
    <p:extLst>
      <p:ext uri="{BB962C8B-B14F-4D97-AF65-F5344CB8AC3E}">
        <p14:creationId xmlns:p14="http://schemas.microsoft.com/office/powerpoint/2010/main" val="2895055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191581-8709-4ED0-9E84-EE5A1E93C236}" type="datetimeFigureOut">
              <a:rPr lang="en-US" smtClean="0"/>
              <a:pPr/>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27329-F255-4B6A-B279-3B4837DB8B98}" type="slidenum">
              <a:rPr lang="en-US" smtClean="0"/>
              <a:pPr/>
              <a:t>‹#›</a:t>
            </a:fld>
            <a:endParaRPr lang="en-US"/>
          </a:p>
        </p:txBody>
      </p:sp>
    </p:spTree>
    <p:extLst>
      <p:ext uri="{BB962C8B-B14F-4D97-AF65-F5344CB8AC3E}">
        <p14:creationId xmlns:p14="http://schemas.microsoft.com/office/powerpoint/2010/main" val="3519112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191581-8709-4ED0-9E84-EE5A1E93C236}" type="datetimeFigureOut">
              <a:rPr lang="en-US" smtClean="0"/>
              <a:pPr/>
              <a:t>5/24/2022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827329-F255-4B6A-B279-3B4837DB8B98}" type="slidenum">
              <a:rPr lang="en-US" smtClean="0"/>
              <a:pPr/>
              <a:t>‹#›</a:t>
            </a:fld>
            <a:endParaRPr lang="en-US"/>
          </a:p>
        </p:txBody>
      </p:sp>
    </p:spTree>
    <p:extLst>
      <p:ext uri="{BB962C8B-B14F-4D97-AF65-F5344CB8AC3E}">
        <p14:creationId xmlns:p14="http://schemas.microsoft.com/office/powerpoint/2010/main" val="170011827"/>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191581-8709-4ED0-9E84-EE5A1E93C236}" type="datetimeFigureOut">
              <a:rPr lang="en-US" smtClean="0"/>
              <a:pPr/>
              <a:t>5/24/2022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B827329-F255-4B6A-B279-3B4837DB8B98}" type="slidenum">
              <a:rPr lang="en-US" smtClean="0"/>
              <a:pPr/>
              <a:t>‹#›</a:t>
            </a:fld>
            <a:endParaRPr lang="en-US"/>
          </a:p>
        </p:txBody>
      </p:sp>
    </p:spTree>
    <p:extLst>
      <p:ext uri="{BB962C8B-B14F-4D97-AF65-F5344CB8AC3E}">
        <p14:creationId xmlns:p14="http://schemas.microsoft.com/office/powerpoint/2010/main" val="667837948"/>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 id="2147483922" r:id="rId13"/>
    <p:sldLayoutId id="2147483923" r:id="rId14"/>
    <p:sldLayoutId id="2147483924" r:id="rId15"/>
    <p:sldLayoutId id="2147483925" r:id="rId16"/>
    <p:sldLayoutId id="214748392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8.xml"/><Relationship Id="rId1" Type="http://schemas.openxmlformats.org/officeDocument/2006/relationships/themeOverride" Target="../theme/themeOverride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8.xml"/><Relationship Id="rId1" Type="http://schemas.openxmlformats.org/officeDocument/2006/relationships/themeOverride" Target="../theme/themeOverride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s://www.javatpoint.com/best-python-libraries-for-machine-learning" TargetMode="External"/><Relationship Id="rId7" Type="http://schemas.openxmlformats.org/officeDocument/2006/relationships/hyperlink" Target="https://colab.research.google.com/" TargetMode="External"/><Relationship Id="rId2" Type="http://schemas.openxmlformats.org/officeDocument/2006/relationships/hyperlink" Target="https://www.python.org/" TargetMode="External"/><Relationship Id="rId1" Type="http://schemas.openxmlformats.org/officeDocument/2006/relationships/slideLayout" Target="../slideLayouts/slideLayout13.xml"/><Relationship Id="rId6" Type="http://schemas.openxmlformats.org/officeDocument/2006/relationships/hyperlink" Target="https://docs.python.org/3/library/" TargetMode="External"/><Relationship Id="rId5" Type="http://schemas.openxmlformats.org/officeDocument/2006/relationships/hyperlink" Target="https://iq.opengenus.org/basics-of-machine-learning-image-classification-techniques/" TargetMode="External"/><Relationship Id="rId4" Type="http://schemas.openxmlformats.org/officeDocument/2006/relationships/hyperlink" Target="https://medium.com/analytics-vidhya/image-classification-using-machine-learning-support-vector-machine-svm-dc7a0ec92e0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7200" b="1" dirty="0">
                <a:solidFill>
                  <a:srgbClr val="002060"/>
                </a:solidFill>
                <a:latin typeface="Bodoni MT" pitchFamily="18" charset="0"/>
              </a:rPr>
              <a:t>Image Classifier Using ML</a:t>
            </a:r>
          </a:p>
        </p:txBody>
      </p:sp>
      <p:sp>
        <p:nvSpPr>
          <p:cNvPr id="3" name="Subtitle 2"/>
          <p:cNvSpPr>
            <a:spLocks noGrp="1"/>
          </p:cNvSpPr>
          <p:nvPr>
            <p:ph type="subTitle" idx="1"/>
          </p:nvPr>
        </p:nvSpPr>
        <p:spPr>
          <a:xfrm>
            <a:off x="352425" y="4845049"/>
            <a:ext cx="2867025" cy="1470026"/>
          </a:xfrm>
        </p:spPr>
        <p:txBody>
          <a:bodyPr>
            <a:normAutofit/>
          </a:bodyPr>
          <a:lstStyle/>
          <a:p>
            <a:r>
              <a:rPr lang="en-US" sz="2200" dirty="0">
                <a:solidFill>
                  <a:srgbClr val="002060"/>
                </a:solidFill>
              </a:rPr>
              <a:t>By </a:t>
            </a:r>
          </a:p>
          <a:p>
            <a:r>
              <a:rPr lang="en-US" sz="2200" dirty="0">
                <a:solidFill>
                  <a:srgbClr val="002060"/>
                </a:solidFill>
              </a:rPr>
              <a:t>Manas Jain</a:t>
            </a:r>
          </a:p>
          <a:p>
            <a:r>
              <a:rPr lang="en-US" sz="2200" dirty="0">
                <a:solidFill>
                  <a:srgbClr val="002060"/>
                </a:solidFill>
              </a:rPr>
              <a:t>199302120</a:t>
            </a:r>
          </a:p>
          <a:p>
            <a:endParaRPr lang="en-US" dirty="0"/>
          </a:p>
        </p:txBody>
      </p:sp>
      <p:sp>
        <p:nvSpPr>
          <p:cNvPr id="4" name="Subtitle 2">
            <a:extLst>
              <a:ext uri="{FF2B5EF4-FFF2-40B4-BE49-F238E27FC236}">
                <a16:creationId xmlns:a16="http://schemas.microsoft.com/office/drawing/2014/main" id="{923CF540-73E2-4F1A-BC58-3E880E169FFB}"/>
              </a:ext>
            </a:extLst>
          </p:cNvPr>
          <p:cNvSpPr txBox="1">
            <a:spLocks/>
          </p:cNvSpPr>
          <p:nvPr/>
        </p:nvSpPr>
        <p:spPr>
          <a:xfrm>
            <a:off x="8972552" y="5038725"/>
            <a:ext cx="2867025" cy="1276350"/>
          </a:xfrm>
          <a:prstGeom prst="rect">
            <a:avLst/>
          </a:prstGeom>
        </p:spPr>
        <p:txBody>
          <a:bodyPr vert="horz" lIns="91440" tIns="45720" rIns="91440" bIns="45720" rtlCol="0">
            <a:normAutofit fontScale="3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nSpc>
                <a:spcPct val="110000"/>
              </a:lnSpc>
              <a:spcAft>
                <a:spcPts val="800"/>
              </a:spcAft>
            </a:pPr>
            <a:r>
              <a:rPr lang="en-IN" sz="4900" dirty="0">
                <a:solidFill>
                  <a:srgbClr val="002060"/>
                </a:solidFill>
              </a:rPr>
              <a:t>Under the guidance of </a:t>
            </a:r>
          </a:p>
          <a:p>
            <a:pPr>
              <a:lnSpc>
                <a:spcPct val="110000"/>
              </a:lnSpc>
              <a:spcAft>
                <a:spcPts val="800"/>
              </a:spcAft>
            </a:pPr>
            <a:r>
              <a:rPr lang="en-IN" sz="5500" dirty="0">
                <a:solidFill>
                  <a:srgbClr val="002060"/>
                </a:solidFill>
              </a:rPr>
              <a:t>Mr. Dhananjay Kumar Singh </a:t>
            </a:r>
          </a:p>
          <a:p>
            <a:pPr>
              <a:lnSpc>
                <a:spcPct val="110000"/>
              </a:lnSpc>
              <a:spcAft>
                <a:spcPts val="800"/>
              </a:spcAft>
            </a:pPr>
            <a:r>
              <a:rPr lang="en-IN" sz="4900" dirty="0">
                <a:solidFill>
                  <a:srgbClr val="002060"/>
                </a:solidFill>
              </a:rPr>
              <a:t>Assistant Professor</a:t>
            </a:r>
          </a:p>
          <a:p>
            <a:endParaRPr lang="en-US" dirty="0"/>
          </a:p>
        </p:txBody>
      </p:sp>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DA15A-B6A2-4DB8-BB18-075FB3439346}"/>
              </a:ext>
            </a:extLst>
          </p:cNvPr>
          <p:cNvSpPr>
            <a:spLocks noGrp="1"/>
          </p:cNvSpPr>
          <p:nvPr>
            <p:ph type="title" idx="4294967295"/>
          </p:nvPr>
        </p:nvSpPr>
        <p:spPr>
          <a:xfrm>
            <a:off x="2552700" y="744538"/>
            <a:ext cx="7086600" cy="712787"/>
          </a:xfrm>
        </p:spPr>
        <p:txBody>
          <a:bodyPr>
            <a:normAutofit fontScale="90000"/>
          </a:bodyPr>
          <a:lstStyle/>
          <a:p>
            <a:pPr algn="ctr"/>
            <a:r>
              <a:rPr lang="en-US" b="1" u="sng" dirty="0">
                <a:solidFill>
                  <a:srgbClr val="C00000"/>
                </a:solidFill>
              </a:rPr>
              <a:t>Implementation</a:t>
            </a:r>
            <a:endParaRPr lang="en-IN" dirty="0"/>
          </a:p>
        </p:txBody>
      </p:sp>
      <p:sp>
        <p:nvSpPr>
          <p:cNvPr id="7" name="TextBox 6">
            <a:extLst>
              <a:ext uri="{FF2B5EF4-FFF2-40B4-BE49-F238E27FC236}">
                <a16:creationId xmlns:a16="http://schemas.microsoft.com/office/drawing/2014/main" id="{17A951E6-F263-E769-4A53-92BA4C55502C}"/>
              </a:ext>
            </a:extLst>
          </p:cNvPr>
          <p:cNvSpPr txBox="1"/>
          <p:nvPr/>
        </p:nvSpPr>
        <p:spPr>
          <a:xfrm>
            <a:off x="1285874" y="1589147"/>
            <a:ext cx="9763125" cy="4524315"/>
          </a:xfrm>
          <a:prstGeom prst="rect">
            <a:avLst/>
          </a:prstGeom>
          <a:noFill/>
        </p:spPr>
        <p:txBody>
          <a:bodyPr wrap="square">
            <a:spAutoFit/>
          </a:bodyPr>
          <a:lstStyle/>
          <a:p>
            <a:pPr algn="just"/>
            <a:r>
              <a:rPr lang="en-US" b="1" dirty="0"/>
              <a:t>1. Gathering Dataset - </a:t>
            </a:r>
            <a:r>
              <a:rPr lang="en-US" dirty="0"/>
              <a:t>Dataset used in this project to train the model is manually downloaded from the web and stored in google drive. There are 3 categories of image classes in the training dataset namely, ‘pretty sunflower’, ‘rugby ball leather’, ‘ice cream cone’. Each image class has 40 images each resulting total images in the dataset is 40*3 (i.e., 120).</a:t>
            </a:r>
          </a:p>
          <a:p>
            <a:pPr algn="just"/>
            <a:endParaRPr lang="en-US" dirty="0"/>
          </a:p>
          <a:p>
            <a:pPr algn="just"/>
            <a:r>
              <a:rPr lang="en-US" b="1" dirty="0"/>
              <a:t>2. Label encoding the values for CATEGORIES – </a:t>
            </a:r>
            <a:r>
              <a:rPr lang="en-US" dirty="0"/>
              <a:t>Indexing all the three classes in CATEGORIES i.e., 0 for ‘pretty sunflower’, 1 for ‘rugby ball leather’, 2 for ‘ice cream cone’ respectively.</a:t>
            </a:r>
          </a:p>
          <a:p>
            <a:pPr algn="just"/>
            <a:endParaRPr lang="en-US" dirty="0"/>
          </a:p>
          <a:p>
            <a:pPr algn="just"/>
            <a:r>
              <a:rPr lang="en-US" b="1" dirty="0"/>
              <a:t>3. Creating Path </a:t>
            </a:r>
            <a:r>
              <a:rPr lang="en-US" dirty="0"/>
              <a:t>– using </a:t>
            </a:r>
            <a:r>
              <a:rPr lang="en-US" dirty="0" err="1"/>
              <a:t>os</a:t>
            </a:r>
            <a:r>
              <a:rPr lang="en-US" dirty="0"/>
              <a:t> library a path is created to access all the images in the categories by performing join operation</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pic>
        <p:nvPicPr>
          <p:cNvPr id="11" name="Picture 10">
            <a:extLst>
              <a:ext uri="{FF2B5EF4-FFF2-40B4-BE49-F238E27FC236}">
                <a16:creationId xmlns:a16="http://schemas.microsoft.com/office/drawing/2014/main" id="{AC694071-6D5A-B361-AA57-07253AA8AF01}"/>
              </a:ext>
            </a:extLst>
          </p:cNvPr>
          <p:cNvPicPr>
            <a:picLocks noChangeAspect="1"/>
          </p:cNvPicPr>
          <p:nvPr/>
        </p:nvPicPr>
        <p:blipFill>
          <a:blip r:embed="rId3"/>
          <a:stretch>
            <a:fillRect/>
          </a:stretch>
        </p:blipFill>
        <p:spPr>
          <a:xfrm>
            <a:off x="3093085" y="4494847"/>
            <a:ext cx="6005830" cy="1125855"/>
          </a:xfrm>
          <a:prstGeom prst="rect">
            <a:avLst/>
          </a:prstGeom>
        </p:spPr>
      </p:pic>
    </p:spTree>
    <p:extLst>
      <p:ext uri="{BB962C8B-B14F-4D97-AF65-F5344CB8AC3E}">
        <p14:creationId xmlns:p14="http://schemas.microsoft.com/office/powerpoint/2010/main" val="847698398"/>
      </p:ext>
    </p:extLst>
  </p:cSld>
  <p:clrMapOvr>
    <a:overrideClrMapping bg1="lt1" tx1="dk1" bg2="lt2" tx2="dk2" accent1="accent1" accent2="accent2" accent3="accent3" accent4="accent4" accent5="accent5" accent6="accent6" hlink="hlink" folHlink="folHlink"/>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07A89-898B-4ADD-9AD2-3A2018ABC800}"/>
              </a:ext>
            </a:extLst>
          </p:cNvPr>
          <p:cNvSpPr>
            <a:spLocks noGrp="1"/>
          </p:cNvSpPr>
          <p:nvPr>
            <p:ph type="title" idx="4294967295"/>
          </p:nvPr>
        </p:nvSpPr>
        <p:spPr>
          <a:xfrm>
            <a:off x="1757362" y="714375"/>
            <a:ext cx="8677275" cy="742950"/>
          </a:xfrm>
        </p:spPr>
        <p:txBody>
          <a:bodyPr>
            <a:normAutofit fontScale="90000"/>
          </a:bodyPr>
          <a:lstStyle/>
          <a:p>
            <a:pPr algn="ctr"/>
            <a:r>
              <a:rPr lang="en-US" b="1" u="sng" dirty="0">
                <a:solidFill>
                  <a:srgbClr val="C00000"/>
                </a:solidFill>
              </a:rPr>
              <a:t>Implementation</a:t>
            </a:r>
            <a:endParaRPr lang="en-IN" dirty="0"/>
          </a:p>
        </p:txBody>
      </p:sp>
      <p:sp>
        <p:nvSpPr>
          <p:cNvPr id="13" name="TextBox 12">
            <a:extLst>
              <a:ext uri="{FF2B5EF4-FFF2-40B4-BE49-F238E27FC236}">
                <a16:creationId xmlns:a16="http://schemas.microsoft.com/office/drawing/2014/main" id="{84661DFF-16C3-5356-74F8-6A16E4AB518C}"/>
              </a:ext>
            </a:extLst>
          </p:cNvPr>
          <p:cNvSpPr txBox="1"/>
          <p:nvPr/>
        </p:nvSpPr>
        <p:spPr>
          <a:xfrm>
            <a:off x="1290636" y="1939974"/>
            <a:ext cx="9610725" cy="1908215"/>
          </a:xfrm>
          <a:prstGeom prst="rect">
            <a:avLst/>
          </a:prstGeom>
          <a:noFill/>
        </p:spPr>
        <p:txBody>
          <a:bodyPr wrap="square">
            <a:spAutoFit/>
          </a:bodyPr>
          <a:lstStyle/>
          <a:p>
            <a:pPr lvl="1" algn="just" hangingPunct="0">
              <a:buSzPts val="1400"/>
            </a:pPr>
            <a:r>
              <a:rPr lang="en-US" b="1" dirty="0">
                <a:effectLst/>
                <a:ea typeface="Calibri" panose="020F0502020204030204" pitchFamily="34" charset="0"/>
                <a:cs typeface="Arial" panose="020B0604020202020204" pitchFamily="34" charset="0"/>
              </a:rPr>
              <a:t>4. Preprocessing – </a:t>
            </a:r>
          </a:p>
          <a:p>
            <a:pPr lvl="1" algn="just" hangingPunct="0">
              <a:buSzPts val="1400"/>
            </a:pPr>
            <a:r>
              <a:rPr lang="en-US" dirty="0">
                <a:effectLst/>
                <a:ea typeface="Calibri" panose="020F0502020204030204" pitchFamily="34" charset="0"/>
                <a:cs typeface="Arial" panose="020B0604020202020204" pitchFamily="34" charset="0"/>
              </a:rPr>
              <a:t> </a:t>
            </a:r>
            <a:endParaRPr lang="en-IN" sz="1100" dirty="0">
              <a:effectLst/>
              <a:ea typeface="Calibri" panose="020F0502020204030204" pitchFamily="34" charset="0"/>
              <a:cs typeface="Arial" panose="020B0604020202020204" pitchFamily="34" charset="0"/>
            </a:endParaRPr>
          </a:p>
          <a:p>
            <a:pPr marL="1257300" lvl="2" indent="-342900" algn="just" hangingPunct="0">
              <a:buFont typeface="Symbol" panose="05050102010706020507" pitchFamily="18" charset="2"/>
              <a:buChar char=""/>
            </a:pPr>
            <a:r>
              <a:rPr lang="en-US" dirty="0">
                <a:effectLst/>
                <a:ea typeface="Calibri" panose="020F0502020204030204" pitchFamily="34" charset="0"/>
                <a:cs typeface="Arial" panose="020B0604020202020204" pitchFamily="34" charset="0"/>
              </a:rPr>
              <a:t>Resizing – images are resized into dimension of 150,150,3 and pixel values gets normalized between 0 to 1</a:t>
            </a:r>
            <a:endParaRPr lang="en-IN" sz="1100" dirty="0">
              <a:effectLst/>
              <a:ea typeface="Calibri" panose="020F0502020204030204" pitchFamily="34" charset="0"/>
              <a:cs typeface="Arial" panose="020B0604020202020204" pitchFamily="34" charset="0"/>
            </a:endParaRPr>
          </a:p>
          <a:p>
            <a:pPr marL="1257300" lvl="2" indent="-342900" algn="just" hangingPunct="0">
              <a:buFont typeface="Symbol" panose="05050102010706020507" pitchFamily="18" charset="2"/>
              <a:buChar char=""/>
            </a:pPr>
            <a:r>
              <a:rPr lang="en-US" dirty="0">
                <a:effectLst/>
                <a:ea typeface="Calibri" panose="020F0502020204030204" pitchFamily="34" charset="0"/>
                <a:cs typeface="Arial" panose="020B0604020202020204" pitchFamily="34" charset="0"/>
              </a:rPr>
              <a:t>Flattening – resized images are converted from 2D to 1D vector and appended into </a:t>
            </a:r>
            <a:r>
              <a:rPr lang="en-US" dirty="0" err="1">
                <a:effectLst/>
                <a:ea typeface="Calibri" panose="020F0502020204030204" pitchFamily="34" charset="0"/>
                <a:cs typeface="Arial" panose="020B0604020202020204" pitchFamily="34" charset="0"/>
              </a:rPr>
              <a:t>flat_data</a:t>
            </a:r>
            <a:endParaRPr lang="en-US" sz="1400" dirty="0">
              <a:ea typeface="Calibri" panose="020F0502020204030204" pitchFamily="34" charset="0"/>
              <a:cs typeface="Arial" panose="020B0604020202020204" pitchFamily="34" charset="0"/>
            </a:endParaRPr>
          </a:p>
          <a:p>
            <a:pPr lvl="2" algn="just" hangingPunct="0"/>
            <a:endParaRPr lang="en-IN" sz="1000" dirty="0">
              <a:effectLst/>
              <a:ea typeface="Calibri" panose="020F050202020403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4275B1FE-485F-1BD2-B2EC-188A06812C79}"/>
              </a:ext>
            </a:extLst>
          </p:cNvPr>
          <p:cNvPicPr>
            <a:picLocks noChangeAspect="1"/>
          </p:cNvPicPr>
          <p:nvPr/>
        </p:nvPicPr>
        <p:blipFill>
          <a:blip r:embed="rId3"/>
          <a:stretch>
            <a:fillRect/>
          </a:stretch>
        </p:blipFill>
        <p:spPr>
          <a:xfrm>
            <a:off x="3059928" y="4100240"/>
            <a:ext cx="6072142" cy="1896020"/>
          </a:xfrm>
          <a:prstGeom prst="rect">
            <a:avLst/>
          </a:prstGeom>
        </p:spPr>
      </p:pic>
    </p:spTree>
    <p:extLst>
      <p:ext uri="{BB962C8B-B14F-4D97-AF65-F5344CB8AC3E}">
        <p14:creationId xmlns:p14="http://schemas.microsoft.com/office/powerpoint/2010/main" val="2774631196"/>
      </p:ext>
    </p:extLst>
  </p:cSld>
  <p:clrMapOvr>
    <a:overrideClrMapping bg1="lt1" tx1="dk1" bg2="lt2" tx2="dk2" accent1="accent1" accent2="accent2" accent3="accent3" accent4="accent4" accent5="accent5" accent6="accent6" hlink="hlink" folHlink="folHlink"/>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53FAA27-82BE-FC02-5789-EC54617710B0}"/>
              </a:ext>
            </a:extLst>
          </p:cNvPr>
          <p:cNvSpPr txBox="1"/>
          <p:nvPr/>
        </p:nvSpPr>
        <p:spPr>
          <a:xfrm>
            <a:off x="942974" y="1465665"/>
            <a:ext cx="10306049" cy="4801314"/>
          </a:xfrm>
          <a:prstGeom prst="rect">
            <a:avLst/>
          </a:prstGeom>
          <a:noFill/>
        </p:spPr>
        <p:txBody>
          <a:bodyPr wrap="square">
            <a:spAutoFit/>
          </a:bodyPr>
          <a:lstStyle/>
          <a:p>
            <a:r>
              <a:rPr lang="en-US" b="1" dirty="0"/>
              <a:t>5. Plotting a Bar Graph – </a:t>
            </a:r>
            <a:r>
              <a:rPr lang="en-US" dirty="0"/>
              <a:t>A bar Graph is plotted showing each category and number of image data it contains</a:t>
            </a:r>
          </a:p>
          <a:p>
            <a:endParaRPr lang="en-US" dirty="0"/>
          </a:p>
          <a:p>
            <a:endParaRPr lang="en-US" dirty="0"/>
          </a:p>
          <a:p>
            <a:endParaRPr lang="en-US" dirty="0"/>
          </a:p>
          <a:p>
            <a:endParaRPr lang="en-US" dirty="0"/>
          </a:p>
          <a:p>
            <a:endParaRPr lang="en-US" dirty="0"/>
          </a:p>
          <a:p>
            <a:endParaRPr lang="en-US" dirty="0"/>
          </a:p>
          <a:p>
            <a:pPr marL="342900" indent="-342900">
              <a:buAutoNum type="arabicPeriod" startAt="5"/>
            </a:pPr>
            <a:endParaRPr lang="en-US" dirty="0"/>
          </a:p>
          <a:p>
            <a:endParaRPr lang="en-US" dirty="0"/>
          </a:p>
          <a:p>
            <a:endParaRPr lang="en-US" dirty="0"/>
          </a:p>
          <a:p>
            <a:r>
              <a:rPr lang="en-US" dirty="0"/>
              <a:t> </a:t>
            </a:r>
          </a:p>
          <a:p>
            <a:r>
              <a:rPr lang="en-US" b="1" dirty="0"/>
              <a:t>6. Splitting the data into training and testing - </a:t>
            </a:r>
            <a:r>
              <a:rPr lang="en-US" dirty="0"/>
              <a:t>Image data is split into </a:t>
            </a:r>
            <a:r>
              <a:rPr lang="en-US" dirty="0" err="1"/>
              <a:t>x_train</a:t>
            </a:r>
            <a:r>
              <a:rPr lang="en-US" dirty="0"/>
              <a:t> ,</a:t>
            </a:r>
            <a:r>
              <a:rPr lang="en-US" dirty="0" err="1"/>
              <a:t>x_test</a:t>
            </a:r>
            <a:r>
              <a:rPr lang="en-US" dirty="0"/>
              <a:t> and </a:t>
            </a:r>
            <a:r>
              <a:rPr lang="en-US" dirty="0" err="1"/>
              <a:t>y_train</a:t>
            </a:r>
            <a:r>
              <a:rPr lang="en-US" dirty="0"/>
              <a:t>, </a:t>
            </a:r>
            <a:r>
              <a:rPr lang="en-US" dirty="0" err="1"/>
              <a:t>y_test</a:t>
            </a:r>
            <a:r>
              <a:rPr lang="en-US" dirty="0"/>
              <a:t> using </a:t>
            </a:r>
            <a:r>
              <a:rPr lang="en-US" dirty="0" err="1"/>
              <a:t>train_test_split</a:t>
            </a:r>
            <a:r>
              <a:rPr lang="en-US" dirty="0"/>
              <a:t> from </a:t>
            </a:r>
            <a:r>
              <a:rPr lang="en-US" dirty="0" err="1"/>
              <a:t>sklearn.model_selection</a:t>
            </a:r>
            <a:r>
              <a:rPr lang="en-US" dirty="0"/>
              <a:t> library. Test size is kept 30%.</a:t>
            </a:r>
          </a:p>
          <a:p>
            <a:endParaRPr lang="en-US" dirty="0"/>
          </a:p>
          <a:p>
            <a:endParaRPr lang="en-US" dirty="0"/>
          </a:p>
          <a:p>
            <a:endParaRPr lang="en-US" dirty="0"/>
          </a:p>
          <a:p>
            <a:pPr marL="342900" indent="-342900">
              <a:buAutoNum type="arabicPeriod" startAt="5"/>
            </a:pPr>
            <a:endParaRPr lang="en-IN" dirty="0"/>
          </a:p>
        </p:txBody>
      </p:sp>
      <p:pic>
        <p:nvPicPr>
          <p:cNvPr id="9" name="Picture 8">
            <a:extLst>
              <a:ext uri="{FF2B5EF4-FFF2-40B4-BE49-F238E27FC236}">
                <a16:creationId xmlns:a16="http://schemas.microsoft.com/office/drawing/2014/main" id="{21F37FBE-E2D6-430D-0172-09A17C233721}"/>
              </a:ext>
            </a:extLst>
          </p:cNvPr>
          <p:cNvPicPr>
            <a:picLocks noChangeAspect="1"/>
          </p:cNvPicPr>
          <p:nvPr/>
        </p:nvPicPr>
        <p:blipFill>
          <a:blip r:embed="rId2"/>
          <a:stretch>
            <a:fillRect/>
          </a:stretch>
        </p:blipFill>
        <p:spPr>
          <a:xfrm>
            <a:off x="4323554" y="2057593"/>
            <a:ext cx="3544888" cy="2253063"/>
          </a:xfrm>
          <a:prstGeom prst="rect">
            <a:avLst/>
          </a:prstGeom>
        </p:spPr>
      </p:pic>
      <p:pic>
        <p:nvPicPr>
          <p:cNvPr id="10" name="Picture 9">
            <a:extLst>
              <a:ext uri="{FF2B5EF4-FFF2-40B4-BE49-F238E27FC236}">
                <a16:creationId xmlns:a16="http://schemas.microsoft.com/office/drawing/2014/main" id="{4187BAEC-8BC7-EBA8-44E6-2702A25960E1}"/>
              </a:ext>
            </a:extLst>
          </p:cNvPr>
          <p:cNvPicPr>
            <a:picLocks noChangeAspect="1"/>
          </p:cNvPicPr>
          <p:nvPr/>
        </p:nvPicPr>
        <p:blipFill>
          <a:blip r:embed="rId3"/>
          <a:stretch>
            <a:fillRect/>
          </a:stretch>
        </p:blipFill>
        <p:spPr>
          <a:xfrm>
            <a:off x="2294420" y="5289232"/>
            <a:ext cx="7603159" cy="692468"/>
          </a:xfrm>
          <a:prstGeom prst="rect">
            <a:avLst/>
          </a:prstGeom>
        </p:spPr>
      </p:pic>
      <p:sp>
        <p:nvSpPr>
          <p:cNvPr id="12" name="TextBox 11">
            <a:extLst>
              <a:ext uri="{FF2B5EF4-FFF2-40B4-BE49-F238E27FC236}">
                <a16:creationId xmlns:a16="http://schemas.microsoft.com/office/drawing/2014/main" id="{F4E9DA3F-A82E-21FD-13B6-AD35016F8469}"/>
              </a:ext>
            </a:extLst>
          </p:cNvPr>
          <p:cNvSpPr txBox="1"/>
          <p:nvPr/>
        </p:nvSpPr>
        <p:spPr>
          <a:xfrm>
            <a:off x="4238225" y="591021"/>
            <a:ext cx="3715546" cy="707886"/>
          </a:xfrm>
          <a:prstGeom prst="rect">
            <a:avLst/>
          </a:prstGeom>
          <a:noFill/>
        </p:spPr>
        <p:txBody>
          <a:bodyPr wrap="square">
            <a:spAutoFit/>
          </a:bodyPr>
          <a:lstStyle/>
          <a:p>
            <a:r>
              <a:rPr kumimoji="0" lang="en-US" sz="4000" b="1" i="0" u="sng" strike="noStrike" kern="1200" cap="none" spc="0" normalizeH="0" baseline="0" noProof="0" dirty="0">
                <a:ln w="3175" cmpd="sng">
                  <a:noFill/>
                </a:ln>
                <a:solidFill>
                  <a:srgbClr val="C00000"/>
                </a:solidFill>
                <a:effectLst/>
                <a:uLnTx/>
                <a:uFillTx/>
                <a:latin typeface="Garamond" panose="02020404030301010803"/>
                <a:ea typeface="+mj-ea"/>
                <a:cs typeface="+mj-cs"/>
              </a:rPr>
              <a:t>Implementation</a:t>
            </a:r>
            <a:endParaRPr lang="en-IN" sz="1600" dirty="0"/>
          </a:p>
        </p:txBody>
      </p:sp>
    </p:spTree>
    <p:extLst>
      <p:ext uri="{BB962C8B-B14F-4D97-AF65-F5344CB8AC3E}">
        <p14:creationId xmlns:p14="http://schemas.microsoft.com/office/powerpoint/2010/main" val="2334308526"/>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4E846E-4F74-025E-4492-AD05BF7A90F9}"/>
              </a:ext>
            </a:extLst>
          </p:cNvPr>
          <p:cNvSpPr txBox="1"/>
          <p:nvPr/>
        </p:nvSpPr>
        <p:spPr>
          <a:xfrm>
            <a:off x="3038475" y="589032"/>
            <a:ext cx="6115050" cy="70788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sng" strike="noStrike" kern="1200" cap="none" spc="0" normalizeH="0" baseline="0" noProof="0" dirty="0">
                <a:ln w="3175" cmpd="sng">
                  <a:noFill/>
                </a:ln>
                <a:solidFill>
                  <a:srgbClr val="C00000"/>
                </a:solidFill>
                <a:effectLst/>
                <a:uLnTx/>
                <a:uFillTx/>
                <a:latin typeface="+mj-lt"/>
                <a:ea typeface="+mn-ea"/>
                <a:cs typeface="+mn-cs"/>
              </a:rPr>
              <a:t>Im</a:t>
            </a:r>
            <a:r>
              <a:rPr kumimoji="0" lang="en-US" sz="4000" b="1" i="0" u="sng" strike="noStrike" kern="1200" cap="none" spc="0" normalizeH="0" baseline="0" noProof="0" dirty="0">
                <a:ln w="3175" cmpd="sng">
                  <a:noFill/>
                </a:ln>
                <a:solidFill>
                  <a:srgbClr val="C00000"/>
                </a:solidFill>
                <a:effectLst/>
                <a:uLnTx/>
                <a:uFillTx/>
                <a:latin typeface="Garamond" panose="02020404030301010803"/>
                <a:ea typeface="+mn-ea"/>
                <a:cs typeface="+mn-cs"/>
              </a:rPr>
              <a:t>plementation</a:t>
            </a:r>
            <a:endParaRPr kumimoji="0" lang="en-IN" sz="1600" b="0" i="0" u="none" strike="noStrike" kern="1200" cap="none" spc="0" normalizeH="0" baseline="0" noProof="0" dirty="0">
              <a:ln>
                <a:noFill/>
              </a:ln>
              <a:solidFill>
                <a:prstClr val="black"/>
              </a:solidFill>
              <a:effectLst/>
              <a:uLnTx/>
              <a:uFillTx/>
              <a:latin typeface="Garamond" panose="02020404030301010803"/>
              <a:ea typeface="+mn-ea"/>
              <a:cs typeface="+mn-cs"/>
            </a:endParaRPr>
          </a:p>
        </p:txBody>
      </p:sp>
      <p:sp>
        <p:nvSpPr>
          <p:cNvPr id="5" name="TextBox 4">
            <a:extLst>
              <a:ext uri="{FF2B5EF4-FFF2-40B4-BE49-F238E27FC236}">
                <a16:creationId xmlns:a16="http://schemas.microsoft.com/office/drawing/2014/main" id="{51A5619C-3A21-DDF3-AD40-18045ED7BD1F}"/>
              </a:ext>
            </a:extLst>
          </p:cNvPr>
          <p:cNvSpPr txBox="1"/>
          <p:nvPr/>
        </p:nvSpPr>
        <p:spPr>
          <a:xfrm>
            <a:off x="981074" y="1702931"/>
            <a:ext cx="10229850" cy="923330"/>
          </a:xfrm>
          <a:prstGeom prst="rect">
            <a:avLst/>
          </a:prstGeom>
          <a:noFill/>
        </p:spPr>
        <p:txBody>
          <a:bodyPr wrap="square">
            <a:spAutoFit/>
          </a:bodyPr>
          <a:lstStyle/>
          <a:p>
            <a:r>
              <a:rPr lang="en-US" b="1" dirty="0"/>
              <a:t>7. Model Training Using SVM – </a:t>
            </a:r>
            <a:r>
              <a:rPr lang="en-US" dirty="0"/>
              <a:t>With the help of GridSearchCV we determined the parameters in </a:t>
            </a:r>
            <a:r>
              <a:rPr lang="en-US" dirty="0" err="1"/>
              <a:t>param_grid</a:t>
            </a:r>
            <a:r>
              <a:rPr lang="en-US" dirty="0"/>
              <a:t> for SVM. Model is trained using training data in this way:</a:t>
            </a:r>
          </a:p>
          <a:p>
            <a:r>
              <a:rPr lang="en-US" dirty="0"/>
              <a:t>	→ </a:t>
            </a:r>
            <a:r>
              <a:rPr lang="en-US" dirty="0" err="1"/>
              <a:t>model.fit</a:t>
            </a:r>
            <a:r>
              <a:rPr lang="en-US" dirty="0"/>
              <a:t>(</a:t>
            </a:r>
            <a:r>
              <a:rPr lang="en-US" dirty="0" err="1"/>
              <a:t>training_data</a:t>
            </a:r>
            <a:r>
              <a:rPr lang="en-US" dirty="0"/>
              <a:t>, </a:t>
            </a:r>
            <a:r>
              <a:rPr lang="en-US" dirty="0" err="1"/>
              <a:t>expected_output</a:t>
            </a:r>
            <a:r>
              <a:rPr lang="en-US" dirty="0"/>
              <a:t>)</a:t>
            </a:r>
          </a:p>
        </p:txBody>
      </p:sp>
      <p:pic>
        <p:nvPicPr>
          <p:cNvPr id="7" name="Picture 6">
            <a:extLst>
              <a:ext uri="{FF2B5EF4-FFF2-40B4-BE49-F238E27FC236}">
                <a16:creationId xmlns:a16="http://schemas.microsoft.com/office/drawing/2014/main" id="{8F238AEF-7D68-534F-3432-7B3A3FA99C99}"/>
              </a:ext>
            </a:extLst>
          </p:cNvPr>
          <p:cNvPicPr>
            <a:picLocks noChangeAspect="1"/>
          </p:cNvPicPr>
          <p:nvPr/>
        </p:nvPicPr>
        <p:blipFill>
          <a:blip r:embed="rId2"/>
          <a:stretch>
            <a:fillRect/>
          </a:stretch>
        </p:blipFill>
        <p:spPr>
          <a:xfrm>
            <a:off x="2661402" y="3032274"/>
            <a:ext cx="6869196" cy="2122794"/>
          </a:xfrm>
          <a:prstGeom prst="rect">
            <a:avLst/>
          </a:prstGeom>
        </p:spPr>
      </p:pic>
    </p:spTree>
    <p:extLst>
      <p:ext uri="{BB962C8B-B14F-4D97-AF65-F5344CB8AC3E}">
        <p14:creationId xmlns:p14="http://schemas.microsoft.com/office/powerpoint/2010/main" val="1911035353"/>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76D258-D774-126F-F3E1-FAE57F568FE0}"/>
              </a:ext>
            </a:extLst>
          </p:cNvPr>
          <p:cNvSpPr txBox="1"/>
          <p:nvPr/>
        </p:nvSpPr>
        <p:spPr>
          <a:xfrm>
            <a:off x="1109661" y="1175861"/>
            <a:ext cx="9972675" cy="3970318"/>
          </a:xfrm>
          <a:prstGeom prst="rect">
            <a:avLst/>
          </a:prstGeom>
          <a:noFill/>
        </p:spPr>
        <p:txBody>
          <a:bodyPr wrap="square">
            <a:spAutoFit/>
          </a:bodyPr>
          <a:lstStyle/>
          <a:p>
            <a:r>
              <a:rPr lang="en-US" b="1" dirty="0"/>
              <a:t>8. Model testing: </a:t>
            </a:r>
            <a:r>
              <a:rPr lang="en-US" dirty="0"/>
              <a:t>Now the model is tested using testing data in this way</a:t>
            </a:r>
          </a:p>
          <a:p>
            <a:r>
              <a:rPr lang="en-US" dirty="0"/>
              <a:t>    → </a:t>
            </a:r>
            <a:r>
              <a:rPr lang="en-US" dirty="0" err="1"/>
              <a:t>model.predict</a:t>
            </a:r>
            <a:r>
              <a:rPr lang="en-US" dirty="0"/>
              <a:t>(</a:t>
            </a:r>
            <a:r>
              <a:rPr lang="en-US" dirty="0" err="1"/>
              <a:t>testing_data</a:t>
            </a:r>
            <a:r>
              <a:rPr lang="en-US" dirty="0"/>
              <a:t>)</a:t>
            </a:r>
          </a:p>
          <a:p>
            <a:r>
              <a:rPr lang="en-US" dirty="0"/>
              <a:t>    The accuracy of the </a:t>
            </a:r>
            <a:r>
              <a:rPr lang="en-US"/>
              <a:t>model calculated </a:t>
            </a:r>
            <a:r>
              <a:rPr lang="en-US" dirty="0"/>
              <a:t>using the </a:t>
            </a:r>
            <a:r>
              <a:rPr lang="en-US" dirty="0" err="1"/>
              <a:t>accuracy_score</a:t>
            </a:r>
            <a:r>
              <a:rPr lang="en-US" dirty="0"/>
              <a:t>() method  from sklearn.metrics.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a:t>9. Saving and loading the model using Pickle library</a:t>
            </a:r>
          </a:p>
          <a:p>
            <a:endParaRPr lang="en-US" dirty="0"/>
          </a:p>
        </p:txBody>
      </p:sp>
      <p:pic>
        <p:nvPicPr>
          <p:cNvPr id="4" name="Picture 3">
            <a:extLst>
              <a:ext uri="{FF2B5EF4-FFF2-40B4-BE49-F238E27FC236}">
                <a16:creationId xmlns:a16="http://schemas.microsoft.com/office/drawing/2014/main" id="{7CB42E74-4869-79DC-3686-BA5577A76BDE}"/>
              </a:ext>
            </a:extLst>
          </p:cNvPr>
          <p:cNvPicPr>
            <a:picLocks noChangeAspect="1"/>
          </p:cNvPicPr>
          <p:nvPr/>
        </p:nvPicPr>
        <p:blipFill>
          <a:blip r:embed="rId2"/>
          <a:stretch>
            <a:fillRect/>
          </a:stretch>
        </p:blipFill>
        <p:spPr>
          <a:xfrm>
            <a:off x="3586142" y="2184400"/>
            <a:ext cx="5019711" cy="2102404"/>
          </a:xfrm>
          <a:prstGeom prst="rect">
            <a:avLst/>
          </a:prstGeom>
        </p:spPr>
      </p:pic>
      <p:pic>
        <p:nvPicPr>
          <p:cNvPr id="5" name="Picture 4">
            <a:extLst>
              <a:ext uri="{FF2B5EF4-FFF2-40B4-BE49-F238E27FC236}">
                <a16:creationId xmlns:a16="http://schemas.microsoft.com/office/drawing/2014/main" id="{1D99344A-70E8-2F71-D83B-F54FDC379986}"/>
              </a:ext>
            </a:extLst>
          </p:cNvPr>
          <p:cNvPicPr>
            <a:picLocks noChangeAspect="1"/>
          </p:cNvPicPr>
          <p:nvPr/>
        </p:nvPicPr>
        <p:blipFill>
          <a:blip r:embed="rId3"/>
          <a:stretch>
            <a:fillRect/>
          </a:stretch>
        </p:blipFill>
        <p:spPr>
          <a:xfrm>
            <a:off x="2951797" y="4867731"/>
            <a:ext cx="6288405" cy="1280795"/>
          </a:xfrm>
          <a:prstGeom prst="rect">
            <a:avLst/>
          </a:prstGeom>
        </p:spPr>
      </p:pic>
    </p:spTree>
    <p:extLst>
      <p:ext uri="{BB962C8B-B14F-4D97-AF65-F5344CB8AC3E}">
        <p14:creationId xmlns:p14="http://schemas.microsoft.com/office/powerpoint/2010/main" val="1969000693"/>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F0595E-D310-2A98-E6D0-4A7501E6EB78}"/>
              </a:ext>
            </a:extLst>
          </p:cNvPr>
          <p:cNvSpPr txBox="1"/>
          <p:nvPr/>
        </p:nvSpPr>
        <p:spPr>
          <a:xfrm>
            <a:off x="990600" y="1043015"/>
            <a:ext cx="10210800" cy="3139321"/>
          </a:xfrm>
          <a:prstGeom prst="rect">
            <a:avLst/>
          </a:prstGeom>
          <a:noFill/>
        </p:spPr>
        <p:txBody>
          <a:bodyPr wrap="square">
            <a:spAutoFit/>
          </a:bodyPr>
          <a:lstStyle/>
          <a:p>
            <a:pPr algn="just"/>
            <a:r>
              <a:rPr lang="en-US" b="1" dirty="0"/>
              <a:t>10. Model Evaluation: </a:t>
            </a:r>
            <a:r>
              <a:rPr lang="en-US" dirty="0"/>
              <a:t>Finally, in the Model evaluation phase, the model generated can be used to evaluate new data.</a:t>
            </a:r>
          </a:p>
          <a:p>
            <a:pPr algn="just"/>
            <a:r>
              <a:rPr lang="en-US" dirty="0"/>
              <a:t>     </a:t>
            </a:r>
          </a:p>
          <a:p>
            <a:endParaRPr lang="en-US" dirty="0"/>
          </a:p>
          <a:p>
            <a:endParaRPr lang="en-US" dirty="0"/>
          </a:p>
          <a:p>
            <a:endParaRPr lang="en-US" dirty="0"/>
          </a:p>
          <a:p>
            <a:endParaRPr lang="en-US" dirty="0"/>
          </a:p>
          <a:p>
            <a:endParaRPr lang="en-US" dirty="0"/>
          </a:p>
          <a:p>
            <a:endParaRPr lang="en-US" dirty="0"/>
          </a:p>
          <a:p>
            <a:endParaRPr lang="en-US" dirty="0"/>
          </a:p>
          <a:p>
            <a:r>
              <a:rPr lang="en-US" dirty="0"/>
              <a:t> The final output would be like this:</a:t>
            </a:r>
          </a:p>
        </p:txBody>
      </p:sp>
      <p:pic>
        <p:nvPicPr>
          <p:cNvPr id="4" name="Picture 3">
            <a:extLst>
              <a:ext uri="{FF2B5EF4-FFF2-40B4-BE49-F238E27FC236}">
                <a16:creationId xmlns:a16="http://schemas.microsoft.com/office/drawing/2014/main" id="{7AE03949-7779-E07A-1327-49E524204E8A}"/>
              </a:ext>
            </a:extLst>
          </p:cNvPr>
          <p:cNvPicPr>
            <a:picLocks noChangeAspect="1"/>
          </p:cNvPicPr>
          <p:nvPr/>
        </p:nvPicPr>
        <p:blipFill>
          <a:blip r:embed="rId2"/>
          <a:stretch>
            <a:fillRect/>
          </a:stretch>
        </p:blipFill>
        <p:spPr>
          <a:xfrm>
            <a:off x="3488897" y="1568546"/>
            <a:ext cx="5214206" cy="2088257"/>
          </a:xfrm>
          <a:prstGeom prst="rect">
            <a:avLst/>
          </a:prstGeom>
        </p:spPr>
      </p:pic>
      <p:pic>
        <p:nvPicPr>
          <p:cNvPr id="5" name="Picture 4">
            <a:extLst>
              <a:ext uri="{FF2B5EF4-FFF2-40B4-BE49-F238E27FC236}">
                <a16:creationId xmlns:a16="http://schemas.microsoft.com/office/drawing/2014/main" id="{BEA41F79-BAF4-69ED-D20F-87E86A91FA66}"/>
              </a:ext>
            </a:extLst>
          </p:cNvPr>
          <p:cNvPicPr>
            <a:picLocks noChangeAspect="1"/>
          </p:cNvPicPr>
          <p:nvPr/>
        </p:nvPicPr>
        <p:blipFill>
          <a:blip r:embed="rId3"/>
          <a:stretch>
            <a:fillRect/>
          </a:stretch>
        </p:blipFill>
        <p:spPr>
          <a:xfrm>
            <a:off x="4521930" y="3754895"/>
            <a:ext cx="5214206" cy="2350629"/>
          </a:xfrm>
          <a:prstGeom prst="rect">
            <a:avLst/>
          </a:prstGeom>
        </p:spPr>
      </p:pic>
    </p:spTree>
    <p:extLst>
      <p:ext uri="{BB962C8B-B14F-4D97-AF65-F5344CB8AC3E}">
        <p14:creationId xmlns:p14="http://schemas.microsoft.com/office/powerpoint/2010/main" val="2978781838"/>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5E10-C375-7834-C30E-55D1AC0B2719}"/>
              </a:ext>
            </a:extLst>
          </p:cNvPr>
          <p:cNvSpPr>
            <a:spLocks noGrp="1"/>
          </p:cNvSpPr>
          <p:nvPr>
            <p:ph type="title"/>
          </p:nvPr>
        </p:nvSpPr>
        <p:spPr/>
        <p:txBody>
          <a:bodyPr/>
          <a:lstStyle/>
          <a:p>
            <a:r>
              <a:rPr lang="en-IN" b="1" u="sng" dirty="0">
                <a:solidFill>
                  <a:srgbClr val="C00000"/>
                </a:solidFill>
                <a:latin typeface="Garamond" panose="02020404030301010803"/>
              </a:rPr>
              <a:t>Conclusion</a:t>
            </a:r>
            <a:endParaRPr lang="en-IN" dirty="0"/>
          </a:p>
        </p:txBody>
      </p:sp>
      <p:sp>
        <p:nvSpPr>
          <p:cNvPr id="3" name="Content Placeholder 2">
            <a:extLst>
              <a:ext uri="{FF2B5EF4-FFF2-40B4-BE49-F238E27FC236}">
                <a16:creationId xmlns:a16="http://schemas.microsoft.com/office/drawing/2014/main" id="{5D0C489C-59B4-3E19-BECF-E10C71C37319}"/>
              </a:ext>
            </a:extLst>
          </p:cNvPr>
          <p:cNvSpPr>
            <a:spLocks noGrp="1"/>
          </p:cNvSpPr>
          <p:nvPr>
            <p:ph idx="1"/>
          </p:nvPr>
        </p:nvSpPr>
        <p:spPr>
          <a:xfrm>
            <a:off x="1295401" y="2924175"/>
            <a:ext cx="9601196" cy="2124076"/>
          </a:xfrm>
        </p:spPr>
        <p:txBody>
          <a:bodyPr/>
          <a:lstStyle/>
          <a:p>
            <a:pPr marL="0" indent="0">
              <a:buNone/>
            </a:pPr>
            <a:r>
              <a:rPr lang="en-US" dirty="0"/>
              <a:t>In this project work, I assembled and trained the SVM model to classify images of pretty sunflower, rugby ball leather and ice cream cones. I used GridSearchCV to find out the best parameters for SVM to classify the images and have measured the accuracy of the model.</a:t>
            </a:r>
            <a:endParaRPr lang="en-IN" dirty="0"/>
          </a:p>
        </p:txBody>
      </p:sp>
    </p:spTree>
    <p:extLst>
      <p:ext uri="{BB962C8B-B14F-4D97-AF65-F5344CB8AC3E}">
        <p14:creationId xmlns:p14="http://schemas.microsoft.com/office/powerpoint/2010/main" val="1782379928"/>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solidFill>
                  <a:srgbClr val="C00000"/>
                </a:solidFill>
              </a:rPr>
              <a:t>Application Of Image Classification</a:t>
            </a:r>
          </a:p>
        </p:txBody>
      </p:sp>
      <p:sp>
        <p:nvSpPr>
          <p:cNvPr id="3" name="Content Placeholder 2"/>
          <p:cNvSpPr>
            <a:spLocks noGrp="1"/>
          </p:cNvSpPr>
          <p:nvPr>
            <p:ph idx="1"/>
          </p:nvPr>
        </p:nvSpPr>
        <p:spPr/>
        <p:txBody>
          <a:bodyPr/>
          <a:lstStyle/>
          <a:p>
            <a:r>
              <a:rPr lang="en-US" dirty="0">
                <a:solidFill>
                  <a:schemeClr val="tx1">
                    <a:lumMod val="95000"/>
                    <a:lumOff val="5000"/>
                  </a:schemeClr>
                </a:solidFill>
              </a:rPr>
              <a:t>Biomedical imaging </a:t>
            </a:r>
          </a:p>
          <a:p>
            <a:r>
              <a:rPr lang="en-US" dirty="0">
                <a:solidFill>
                  <a:schemeClr val="tx1">
                    <a:lumMod val="95000"/>
                    <a:lumOff val="5000"/>
                  </a:schemeClr>
                </a:solidFill>
              </a:rPr>
              <a:t>Vehicle navigation </a:t>
            </a:r>
          </a:p>
          <a:p>
            <a:r>
              <a:rPr lang="en-US" dirty="0">
                <a:solidFill>
                  <a:schemeClr val="tx1">
                    <a:lumMod val="95000"/>
                    <a:lumOff val="5000"/>
                  </a:schemeClr>
                </a:solidFill>
              </a:rPr>
              <a:t>Robot navigation </a:t>
            </a:r>
          </a:p>
          <a:p>
            <a:r>
              <a:rPr lang="en-US" dirty="0">
                <a:solidFill>
                  <a:schemeClr val="tx1">
                    <a:lumMod val="95000"/>
                    <a:lumOff val="5000"/>
                  </a:schemeClr>
                </a:solidFill>
              </a:rPr>
              <a:t>Remote sensing</a:t>
            </a:r>
          </a:p>
          <a:p>
            <a:r>
              <a:rPr lang="en-US" dirty="0">
                <a:solidFill>
                  <a:schemeClr val="tx1">
                    <a:lumMod val="95000"/>
                    <a:lumOff val="5000"/>
                  </a:schemeClr>
                </a:solidFill>
              </a:rPr>
              <a:t>Industrial visual inspection </a:t>
            </a:r>
          </a:p>
          <a:p>
            <a:r>
              <a:rPr lang="en-US" dirty="0">
                <a:solidFill>
                  <a:schemeClr val="tx1">
                    <a:lumMod val="95000"/>
                    <a:lumOff val="5000"/>
                  </a:schemeClr>
                </a:solidFill>
              </a:rPr>
              <a:t>Biometry </a:t>
            </a:r>
          </a:p>
        </p:txBody>
      </p:sp>
    </p:spTree>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8D464-383B-4479-A2CF-6F55124F8AC9}"/>
              </a:ext>
            </a:extLst>
          </p:cNvPr>
          <p:cNvSpPr>
            <a:spLocks noGrp="1"/>
          </p:cNvSpPr>
          <p:nvPr>
            <p:ph type="title"/>
          </p:nvPr>
        </p:nvSpPr>
        <p:spPr/>
        <p:txBody>
          <a:bodyPr/>
          <a:lstStyle/>
          <a:p>
            <a:pPr algn="ctr"/>
            <a:r>
              <a:rPr lang="en-US" b="1" u="sng" dirty="0">
                <a:solidFill>
                  <a:srgbClr val="C00000"/>
                </a:solidFill>
                <a:latin typeface="+mn-lt"/>
              </a:rPr>
              <a:t>Time Line Chart</a:t>
            </a:r>
            <a:endParaRPr lang="en-IN" dirty="0">
              <a:latin typeface="+mn-lt"/>
            </a:endParaRPr>
          </a:p>
        </p:txBody>
      </p:sp>
      <p:pic>
        <p:nvPicPr>
          <p:cNvPr id="5" name="Content Placeholder 4">
            <a:extLst>
              <a:ext uri="{FF2B5EF4-FFF2-40B4-BE49-F238E27FC236}">
                <a16:creationId xmlns:a16="http://schemas.microsoft.com/office/drawing/2014/main" id="{E0E86E28-68A6-FC13-5D49-8795A8B58208}"/>
              </a:ext>
            </a:extLst>
          </p:cNvPr>
          <p:cNvPicPr>
            <a:picLocks noGrp="1" noChangeAspect="1"/>
          </p:cNvPicPr>
          <p:nvPr>
            <p:ph idx="1"/>
          </p:nvPr>
        </p:nvPicPr>
        <p:blipFill>
          <a:blip r:embed="rId2"/>
          <a:stretch>
            <a:fillRect/>
          </a:stretch>
        </p:blipFill>
        <p:spPr>
          <a:xfrm>
            <a:off x="1560398" y="2808818"/>
            <a:ext cx="9071203" cy="2834220"/>
          </a:xfrm>
          <a:prstGeom prst="rect">
            <a:avLst/>
          </a:prstGeom>
        </p:spPr>
      </p:pic>
    </p:spTree>
    <p:extLst>
      <p:ext uri="{BB962C8B-B14F-4D97-AF65-F5344CB8AC3E}">
        <p14:creationId xmlns:p14="http://schemas.microsoft.com/office/powerpoint/2010/main" val="2560009715"/>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2A2A-57F2-40EB-AE89-2E5412E1F521}"/>
              </a:ext>
            </a:extLst>
          </p:cNvPr>
          <p:cNvSpPr>
            <a:spLocks noGrp="1"/>
          </p:cNvSpPr>
          <p:nvPr>
            <p:ph type="title"/>
          </p:nvPr>
        </p:nvSpPr>
        <p:spPr/>
        <p:txBody>
          <a:bodyPr/>
          <a:lstStyle/>
          <a:p>
            <a:pPr algn="ctr"/>
            <a:r>
              <a:rPr lang="en-US" b="1" u="sng" dirty="0">
                <a:solidFill>
                  <a:srgbClr val="C00000"/>
                </a:solidFill>
              </a:rPr>
              <a:t>References</a:t>
            </a:r>
            <a:endParaRPr lang="en-IN" dirty="0"/>
          </a:p>
        </p:txBody>
      </p:sp>
      <p:sp>
        <p:nvSpPr>
          <p:cNvPr id="3" name="Content Placeholder 2">
            <a:extLst>
              <a:ext uri="{FF2B5EF4-FFF2-40B4-BE49-F238E27FC236}">
                <a16:creationId xmlns:a16="http://schemas.microsoft.com/office/drawing/2014/main" id="{2D03721A-3EFB-4A8C-9EC2-5A488783AE28}"/>
              </a:ext>
            </a:extLst>
          </p:cNvPr>
          <p:cNvSpPr>
            <a:spLocks noGrp="1"/>
          </p:cNvSpPr>
          <p:nvPr>
            <p:ph idx="1"/>
          </p:nvPr>
        </p:nvSpPr>
        <p:spPr>
          <a:xfrm>
            <a:off x="940594" y="2514600"/>
            <a:ext cx="10310812" cy="3667125"/>
          </a:xfrm>
        </p:spPr>
        <p:txBody>
          <a:bodyPr>
            <a:normAutofit fontScale="92500" lnSpcReduction="10000"/>
          </a:bodyPr>
          <a:lstStyle/>
          <a:p>
            <a:pPr marL="0" indent="0" algn="just">
              <a:lnSpc>
                <a:spcPct val="106000"/>
              </a:lnSpc>
              <a:spcAft>
                <a:spcPts val="800"/>
              </a:spcAft>
              <a:buNone/>
            </a:pPr>
            <a:r>
              <a:rPr lang="en-IN" sz="2000" dirty="0">
                <a:effectLst/>
                <a:ea typeface="Times New Roman" panose="02020603050405020304" pitchFamily="18" charset="0"/>
                <a:cs typeface="Times New Roman" panose="02020603050405020304" pitchFamily="18" charset="0"/>
              </a:rPr>
              <a:t>[1] Python: </a:t>
            </a:r>
            <a:r>
              <a:rPr lang="en-IN" sz="2000" u="sng" dirty="0">
                <a:solidFill>
                  <a:srgbClr val="0000FF"/>
                </a:solidFill>
                <a:effectLst/>
                <a:ea typeface="Times New Roman" panose="02020603050405020304" pitchFamily="18" charset="0"/>
                <a:cs typeface="Times New Roman" panose="02020603050405020304" pitchFamily="18" charset="0"/>
                <a:hlinkClick r:id="rId2"/>
              </a:rPr>
              <a:t>https://www.python.org/</a:t>
            </a:r>
            <a:endParaRPr lang="en-IN" sz="1400" dirty="0">
              <a:effectLst/>
              <a:ea typeface="Times New Roman" panose="02020603050405020304" pitchFamily="18" charset="0"/>
              <a:cs typeface="Times New Roman" panose="02020603050405020304" pitchFamily="18" charset="0"/>
            </a:endParaRPr>
          </a:p>
          <a:p>
            <a:pPr marL="0" indent="0" algn="just">
              <a:lnSpc>
                <a:spcPct val="106000"/>
              </a:lnSpc>
              <a:spcAft>
                <a:spcPts val="800"/>
              </a:spcAft>
              <a:buNone/>
            </a:pPr>
            <a:r>
              <a:rPr lang="en-IN" sz="2000" dirty="0">
                <a:effectLst/>
                <a:ea typeface="Times New Roman" panose="02020603050405020304" pitchFamily="18" charset="0"/>
                <a:cs typeface="Times New Roman" panose="02020603050405020304" pitchFamily="18" charset="0"/>
              </a:rPr>
              <a:t>[2] </a:t>
            </a:r>
            <a:r>
              <a:rPr lang="en-IN" sz="2000" dirty="0" err="1">
                <a:effectLst/>
                <a:ea typeface="Times New Roman" panose="02020603050405020304" pitchFamily="18" charset="0"/>
                <a:cs typeface="Times New Roman" panose="02020603050405020304" pitchFamily="18" charset="0"/>
              </a:rPr>
              <a:t>Javatpoint</a:t>
            </a:r>
            <a:r>
              <a:rPr lang="en-IN" sz="2000" dirty="0">
                <a:effectLst/>
                <a:ea typeface="Times New Roman" panose="02020603050405020304" pitchFamily="18" charset="0"/>
                <a:cs typeface="Times New Roman" panose="02020603050405020304" pitchFamily="18" charset="0"/>
              </a:rPr>
              <a:t>. “Best Python libraries for Machine Learning” </a:t>
            </a:r>
            <a:r>
              <a:rPr lang="en-IN" sz="2000" u="sng" dirty="0">
                <a:solidFill>
                  <a:srgbClr val="0000FF"/>
                </a:solidFill>
                <a:effectLst/>
                <a:ea typeface="Times New Roman" panose="02020603050405020304" pitchFamily="18" charset="0"/>
                <a:cs typeface="Times New Roman" panose="02020603050405020304" pitchFamily="18" charset="0"/>
                <a:hlinkClick r:id="rId3"/>
              </a:rPr>
              <a:t>https://www.javatpoint.com/best-python-libraries-for-machine-learning</a:t>
            </a:r>
            <a:endParaRPr lang="en-IN" sz="1400" dirty="0">
              <a:effectLst/>
              <a:ea typeface="Times New Roman" panose="02020603050405020304" pitchFamily="18" charset="0"/>
              <a:cs typeface="Times New Roman" panose="02020603050405020304" pitchFamily="18" charset="0"/>
            </a:endParaRPr>
          </a:p>
          <a:p>
            <a:pPr marL="0" indent="0" algn="just">
              <a:lnSpc>
                <a:spcPct val="106000"/>
              </a:lnSpc>
              <a:spcAft>
                <a:spcPts val="800"/>
              </a:spcAft>
              <a:buNone/>
            </a:pPr>
            <a:r>
              <a:rPr lang="en-IN" sz="2000" dirty="0">
                <a:effectLst/>
                <a:ea typeface="Times New Roman" panose="02020603050405020304" pitchFamily="18" charset="0"/>
                <a:cs typeface="Times New Roman" panose="02020603050405020304" pitchFamily="18" charset="0"/>
              </a:rPr>
              <a:t>[3] </a:t>
            </a:r>
            <a:r>
              <a:rPr lang="en-IN" sz="2000" dirty="0" err="1">
                <a:effectLst/>
                <a:ea typeface="Times New Roman" panose="02020603050405020304" pitchFamily="18" charset="0"/>
                <a:cs typeface="Times New Roman" panose="02020603050405020304" pitchFamily="18" charset="0"/>
              </a:rPr>
              <a:t>Vegi</a:t>
            </a:r>
            <a:r>
              <a:rPr lang="en-IN" sz="2000" dirty="0">
                <a:effectLst/>
                <a:ea typeface="Times New Roman" panose="02020603050405020304" pitchFamily="18" charset="0"/>
                <a:cs typeface="Times New Roman" panose="02020603050405020304" pitchFamily="18" charset="0"/>
              </a:rPr>
              <a:t> </a:t>
            </a:r>
            <a:r>
              <a:rPr lang="en-IN" sz="2000" dirty="0" err="1">
                <a:effectLst/>
                <a:ea typeface="Times New Roman" panose="02020603050405020304" pitchFamily="18" charset="0"/>
                <a:cs typeface="Times New Roman" panose="02020603050405020304" pitchFamily="18" charset="0"/>
              </a:rPr>
              <a:t>Shanmukh</a:t>
            </a:r>
            <a:r>
              <a:rPr lang="en-IN" sz="2000" dirty="0">
                <a:effectLst/>
                <a:ea typeface="Times New Roman" panose="02020603050405020304" pitchFamily="18" charset="0"/>
                <a:cs typeface="Times New Roman" panose="02020603050405020304" pitchFamily="18" charset="0"/>
              </a:rPr>
              <a:t>.“Image Classification Using Machine Learning-SVM”: </a:t>
            </a:r>
            <a:r>
              <a:rPr lang="en-IN" sz="2000" dirty="0">
                <a:solidFill>
                  <a:srgbClr val="4472C4"/>
                </a:solidFill>
                <a:effectLst/>
                <a:ea typeface="Times New Roman" panose="02020603050405020304" pitchFamily="18" charset="0"/>
                <a:cs typeface="Times New Roman" panose="02020603050405020304" pitchFamily="18" charset="0"/>
              </a:rPr>
              <a:t> </a:t>
            </a:r>
            <a:r>
              <a:rPr lang="en-IN" sz="2000" u="sng" dirty="0">
                <a:solidFill>
                  <a:srgbClr val="0000FF"/>
                </a:solidFill>
                <a:effectLst/>
                <a:ea typeface="Times New Roman" panose="02020603050405020304" pitchFamily="18" charset="0"/>
                <a:cs typeface="Times New Roman" panose="02020603050405020304" pitchFamily="18" charset="0"/>
                <a:hlinkClick r:id="rId4"/>
              </a:rPr>
              <a:t>https://medium.com/analytics-vidhya/image-classification-using-machine-learning-support-vector-machine-svm-dc7a0ec92e01</a:t>
            </a:r>
            <a:endParaRPr lang="en-IN" sz="2000" u="sng" dirty="0">
              <a:solidFill>
                <a:srgbClr val="0000FF"/>
              </a:solidFill>
              <a:effectLst/>
              <a:ea typeface="Times New Roman" panose="02020603050405020304" pitchFamily="18" charset="0"/>
              <a:cs typeface="Times New Roman" panose="02020603050405020304" pitchFamily="18" charset="0"/>
            </a:endParaRPr>
          </a:p>
          <a:p>
            <a:pPr marL="0" indent="0" algn="just">
              <a:buNone/>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[4] </a:t>
            </a:r>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Taru</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 Jain. “Basics of Image Classification Techniques in Machine Learning”:</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r>
              <a:rPr lang="en-IN" sz="1800" u="sng" dirty="0">
                <a:solidFill>
                  <a:srgbClr val="0563C1"/>
                </a:solidFill>
                <a:effectLst/>
                <a:latin typeface="Times New Roman" panose="02020603050405020304" pitchFamily="18" charset="0"/>
                <a:ea typeface="Times New Roman" panose="02020603050405020304" pitchFamily="18" charset="0"/>
                <a:cs typeface="Arial" panose="020B0604020202020204" pitchFamily="34" charset="0"/>
                <a:hlinkClick r:id="rId5"/>
              </a:rPr>
              <a:t>https://iq.opengenus.org/basics-of-machine-learning-image-classification-techniques/</a:t>
            </a:r>
            <a:endParaRPr lang="en-IN" sz="1400" dirty="0">
              <a:effectLst/>
              <a:ea typeface="Times New Roman" panose="02020603050405020304" pitchFamily="18" charset="0"/>
              <a:cs typeface="Times New Roman" panose="02020603050405020304" pitchFamily="18" charset="0"/>
            </a:endParaRPr>
          </a:p>
          <a:p>
            <a:pPr marL="0" indent="0" algn="just">
              <a:lnSpc>
                <a:spcPct val="106000"/>
              </a:lnSpc>
              <a:spcAft>
                <a:spcPts val="800"/>
              </a:spcAft>
              <a:buNone/>
            </a:pPr>
            <a:r>
              <a:rPr lang="en-IN" sz="2000" dirty="0">
                <a:effectLst/>
                <a:ea typeface="Times New Roman" panose="02020603050405020304" pitchFamily="18" charset="0"/>
                <a:cs typeface="Times New Roman" panose="02020603050405020304" pitchFamily="18" charset="0"/>
              </a:rPr>
              <a:t>[5]</a:t>
            </a:r>
            <a:r>
              <a:rPr lang="en-IN" sz="1600" dirty="0">
                <a:effectLst/>
                <a:ea typeface="Times New Roman" panose="02020603050405020304" pitchFamily="18" charset="0"/>
                <a:cs typeface="Times New Roman" panose="02020603050405020304" pitchFamily="18" charset="0"/>
              </a:rPr>
              <a:t> </a:t>
            </a:r>
            <a:r>
              <a:rPr lang="en-IN" sz="2000" dirty="0">
                <a:effectLst/>
                <a:ea typeface="Times New Roman" panose="02020603050405020304" pitchFamily="18" charset="0"/>
                <a:cs typeface="Times New Roman" panose="02020603050405020304" pitchFamily="18" charset="0"/>
              </a:rPr>
              <a:t>The Python Standard Library: </a:t>
            </a:r>
            <a:r>
              <a:rPr lang="en-IN" sz="2000" u="sng" dirty="0">
                <a:solidFill>
                  <a:srgbClr val="0000FF"/>
                </a:solidFill>
                <a:effectLst/>
                <a:ea typeface="Times New Roman" panose="02020603050405020304" pitchFamily="18" charset="0"/>
                <a:cs typeface="Times New Roman" panose="02020603050405020304" pitchFamily="18" charset="0"/>
                <a:hlinkClick r:id="rId6"/>
              </a:rPr>
              <a:t>https://docs.python.org/3/library/</a:t>
            </a:r>
            <a:r>
              <a:rPr lang="en-IN" sz="2000" dirty="0">
                <a:solidFill>
                  <a:srgbClr val="4472C4"/>
                </a:solidFill>
                <a:effectLst/>
                <a:ea typeface="Times New Roman" panose="02020603050405020304" pitchFamily="18" charset="0"/>
                <a:cs typeface="Times New Roman" panose="02020603050405020304" pitchFamily="18" charset="0"/>
              </a:rPr>
              <a:t> </a:t>
            </a:r>
            <a:endParaRPr lang="en-IN" sz="1400" dirty="0">
              <a:effectLst/>
              <a:ea typeface="Times New Roman" panose="02020603050405020304" pitchFamily="18" charset="0"/>
              <a:cs typeface="Times New Roman" panose="02020603050405020304" pitchFamily="18" charset="0"/>
            </a:endParaRPr>
          </a:p>
          <a:p>
            <a:pPr marL="0" indent="0" algn="just">
              <a:lnSpc>
                <a:spcPct val="106000"/>
              </a:lnSpc>
              <a:spcAft>
                <a:spcPts val="800"/>
              </a:spcAft>
              <a:buNone/>
            </a:pPr>
            <a:r>
              <a:rPr lang="en-IN" sz="2000" dirty="0">
                <a:effectLst/>
                <a:ea typeface="Times New Roman" panose="02020603050405020304" pitchFamily="18" charset="0"/>
                <a:cs typeface="Times New Roman" panose="02020603050405020304" pitchFamily="18" charset="0"/>
              </a:rPr>
              <a:t>[6] Google </a:t>
            </a:r>
            <a:r>
              <a:rPr lang="en-IN" sz="2000" dirty="0" err="1">
                <a:effectLst/>
                <a:ea typeface="Times New Roman" panose="02020603050405020304" pitchFamily="18" charset="0"/>
                <a:cs typeface="Times New Roman" panose="02020603050405020304" pitchFamily="18" charset="0"/>
              </a:rPr>
              <a:t>Colab</a:t>
            </a:r>
            <a:r>
              <a:rPr lang="en-IN" sz="2000" dirty="0">
                <a:effectLst/>
                <a:ea typeface="Times New Roman" panose="02020603050405020304" pitchFamily="18" charset="0"/>
                <a:cs typeface="Times New Roman" panose="02020603050405020304" pitchFamily="18" charset="0"/>
              </a:rPr>
              <a:t>: </a:t>
            </a:r>
            <a:r>
              <a:rPr lang="en-IN" sz="2000" u="sng" dirty="0">
                <a:solidFill>
                  <a:srgbClr val="0000FF"/>
                </a:solidFill>
                <a:effectLst/>
                <a:ea typeface="Times New Roman" panose="02020603050405020304" pitchFamily="18" charset="0"/>
                <a:cs typeface="Times New Roman" panose="02020603050405020304" pitchFamily="18" charset="0"/>
                <a:hlinkClick r:id="rId7"/>
              </a:rPr>
              <a:t>https://colab.research.google.com/</a:t>
            </a:r>
            <a:endParaRPr lang="en-IN" sz="1400" dirty="0">
              <a:effectLst/>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690724522"/>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DD371-0A46-4F72-9507-B12098AD543B}"/>
              </a:ext>
            </a:extLst>
          </p:cNvPr>
          <p:cNvSpPr>
            <a:spLocks noGrp="1"/>
          </p:cNvSpPr>
          <p:nvPr>
            <p:ph type="title"/>
          </p:nvPr>
        </p:nvSpPr>
        <p:spPr>
          <a:xfrm>
            <a:off x="1166812" y="982132"/>
            <a:ext cx="9858373" cy="1303867"/>
          </a:xfrm>
        </p:spPr>
        <p:txBody>
          <a:bodyPr>
            <a:normAutofit/>
          </a:bodyPr>
          <a:lstStyle/>
          <a:p>
            <a:r>
              <a:rPr lang="en-US" b="1" u="sng" dirty="0">
                <a:solidFill>
                  <a:srgbClr val="C00000"/>
                </a:solidFill>
              </a:rPr>
              <a:t>Introduction</a:t>
            </a:r>
            <a:endParaRPr lang="en-IN" u="sng" dirty="0">
              <a:solidFill>
                <a:srgbClr val="C00000"/>
              </a:solidFill>
            </a:endParaRPr>
          </a:p>
        </p:txBody>
      </p:sp>
      <p:sp>
        <p:nvSpPr>
          <p:cNvPr id="3" name="Content Placeholder 2">
            <a:extLst>
              <a:ext uri="{FF2B5EF4-FFF2-40B4-BE49-F238E27FC236}">
                <a16:creationId xmlns:a16="http://schemas.microsoft.com/office/drawing/2014/main" id="{D1486A47-465E-4064-8681-A908DA57A205}"/>
              </a:ext>
            </a:extLst>
          </p:cNvPr>
          <p:cNvSpPr>
            <a:spLocks noGrp="1"/>
          </p:cNvSpPr>
          <p:nvPr>
            <p:ph idx="1"/>
          </p:nvPr>
        </p:nvSpPr>
        <p:spPr>
          <a:xfrm>
            <a:off x="1231105" y="2556932"/>
            <a:ext cx="9729785" cy="3318936"/>
          </a:xfrm>
        </p:spPr>
        <p:txBody>
          <a:bodyPr>
            <a:normAutofit/>
          </a:bodyPr>
          <a:lstStyle/>
          <a:p>
            <a:pPr algn="just"/>
            <a:r>
              <a:rPr lang="en-US" b="0" i="0" dirty="0">
                <a:solidFill>
                  <a:srgbClr val="383838"/>
                </a:solidFill>
                <a:effectLst/>
              </a:rPr>
              <a:t>Image classification is where a computer can analyze an image and identify the ‘</a:t>
            </a:r>
            <a:r>
              <a:rPr lang="en-US" b="0" i="0" dirty="0">
                <a:effectLst/>
              </a:rPr>
              <a:t>class</a:t>
            </a:r>
            <a:r>
              <a:rPr lang="en-US" b="0" i="0" dirty="0">
                <a:solidFill>
                  <a:srgbClr val="383838"/>
                </a:solidFill>
                <a:effectLst/>
              </a:rPr>
              <a:t>’ the image falls under. (Or a probability of the image being part of a ‘class’.) A class is essentially a label, for instance, ‘car’, ‘animal’, ‘building’ </a:t>
            </a:r>
            <a:r>
              <a:rPr lang="en-US" dirty="0">
                <a:solidFill>
                  <a:srgbClr val="383838"/>
                </a:solidFill>
              </a:rPr>
              <a:t>etc</a:t>
            </a:r>
            <a:r>
              <a:rPr lang="en-US" b="0" i="0" dirty="0">
                <a:solidFill>
                  <a:srgbClr val="383838"/>
                </a:solidFill>
                <a:effectLst/>
              </a:rPr>
              <a:t>. </a:t>
            </a:r>
          </a:p>
          <a:p>
            <a:pPr algn="just"/>
            <a:endParaRPr lang="en-US" b="0" i="0" dirty="0">
              <a:solidFill>
                <a:srgbClr val="383838"/>
              </a:solidFill>
              <a:effectLst/>
            </a:endParaRPr>
          </a:p>
          <a:p>
            <a:pPr algn="just"/>
            <a:r>
              <a:rPr lang="en-US" b="0" i="0" dirty="0">
                <a:solidFill>
                  <a:srgbClr val="383838"/>
                </a:solidFill>
                <a:effectLst/>
              </a:rPr>
              <a:t>For example, you input an image of a </a:t>
            </a:r>
            <a:r>
              <a:rPr lang="en-US" dirty="0">
                <a:solidFill>
                  <a:srgbClr val="383838"/>
                </a:solidFill>
              </a:rPr>
              <a:t>sunflower</a:t>
            </a:r>
            <a:r>
              <a:rPr lang="en-US" b="0" i="0" dirty="0">
                <a:solidFill>
                  <a:srgbClr val="383838"/>
                </a:solidFill>
                <a:effectLst/>
              </a:rPr>
              <a:t>. Image classification is the process of the computer analyzing the image and telling you it’s a sunflower. (Or the probability that it’s a sunflower.)</a:t>
            </a:r>
          </a:p>
          <a:p>
            <a:endParaRPr lang="en-IN" dirty="0"/>
          </a:p>
        </p:txBody>
      </p:sp>
    </p:spTree>
    <p:extLst>
      <p:ext uri="{BB962C8B-B14F-4D97-AF65-F5344CB8AC3E}">
        <p14:creationId xmlns:p14="http://schemas.microsoft.com/office/powerpoint/2010/main" val="1634211919"/>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1AA0D49-079B-6738-0548-617729E5706C}"/>
              </a:ext>
            </a:extLst>
          </p:cNvPr>
          <p:cNvSpPr/>
          <p:nvPr/>
        </p:nvSpPr>
        <p:spPr>
          <a:xfrm>
            <a:off x="1876425" y="2767280"/>
            <a:ext cx="8439150" cy="1323439"/>
          </a:xfrm>
          <a:prstGeom prst="rect">
            <a:avLst/>
          </a:prstGeom>
          <a:noFill/>
        </p:spPr>
        <p:txBody>
          <a:bodyPr wrap="square" lIns="91440" tIns="45720" rIns="91440" bIns="45720">
            <a:spAutoFit/>
          </a:bodyPr>
          <a:lstStyle/>
          <a:p>
            <a:pPr algn="ctr"/>
            <a:r>
              <a:rPr lang="en-US" sz="8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US"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132A2-0DEE-4515-B634-621E051B6831}"/>
              </a:ext>
            </a:extLst>
          </p:cNvPr>
          <p:cNvSpPr>
            <a:spLocks noGrp="1"/>
          </p:cNvSpPr>
          <p:nvPr>
            <p:ph type="title"/>
          </p:nvPr>
        </p:nvSpPr>
        <p:spPr>
          <a:xfrm>
            <a:off x="838200" y="879475"/>
            <a:ext cx="10515600" cy="1044575"/>
          </a:xfrm>
        </p:spPr>
        <p:txBody>
          <a:bodyPr/>
          <a:lstStyle/>
          <a:p>
            <a:pPr algn="ctr"/>
            <a:r>
              <a:rPr lang="en-US" b="1" u="sng" dirty="0">
                <a:solidFill>
                  <a:srgbClr val="C00000"/>
                </a:solidFill>
              </a:rPr>
              <a:t>Statement of Problem </a:t>
            </a:r>
            <a:endParaRPr lang="en-IN" dirty="0">
              <a:solidFill>
                <a:srgbClr val="C00000"/>
              </a:solidFill>
            </a:endParaRPr>
          </a:p>
        </p:txBody>
      </p:sp>
      <p:sp>
        <p:nvSpPr>
          <p:cNvPr id="3" name="Content Placeholder 2">
            <a:extLst>
              <a:ext uri="{FF2B5EF4-FFF2-40B4-BE49-F238E27FC236}">
                <a16:creationId xmlns:a16="http://schemas.microsoft.com/office/drawing/2014/main" id="{C0206DDA-A24C-4AED-999A-90F9203E5649}"/>
              </a:ext>
            </a:extLst>
          </p:cNvPr>
          <p:cNvSpPr>
            <a:spLocks noGrp="1"/>
          </p:cNvSpPr>
          <p:nvPr>
            <p:ph idx="1"/>
          </p:nvPr>
        </p:nvSpPr>
        <p:spPr>
          <a:xfrm>
            <a:off x="1052511" y="2981325"/>
            <a:ext cx="10086977" cy="2552700"/>
          </a:xfrm>
        </p:spPr>
        <p:txBody>
          <a:bodyPr>
            <a:normAutofit/>
          </a:bodyPr>
          <a:lstStyle/>
          <a:p>
            <a:pPr marL="0" indent="0" algn="just">
              <a:buNone/>
            </a:pPr>
            <a:r>
              <a:rPr lang="en-US" dirty="0"/>
              <a:t>To build an image classifier using any machine learning algorithm such that in a given set of images and prior knowledge about the content of the images we will able to find the correct semantic label for the pixels in the image/s</a:t>
            </a:r>
            <a:br>
              <a:rPr lang="en-US" dirty="0"/>
            </a:br>
            <a:endParaRPr lang="en-IN" dirty="0"/>
          </a:p>
        </p:txBody>
      </p:sp>
    </p:spTree>
    <p:extLst>
      <p:ext uri="{BB962C8B-B14F-4D97-AF65-F5344CB8AC3E}">
        <p14:creationId xmlns:p14="http://schemas.microsoft.com/office/powerpoint/2010/main" val="2828335131"/>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814C5-DD3B-459A-8ED4-B1621555B2F5}"/>
              </a:ext>
            </a:extLst>
          </p:cNvPr>
          <p:cNvSpPr>
            <a:spLocks noGrp="1"/>
          </p:cNvSpPr>
          <p:nvPr>
            <p:ph type="title"/>
          </p:nvPr>
        </p:nvSpPr>
        <p:spPr/>
        <p:txBody>
          <a:bodyPr/>
          <a:lstStyle/>
          <a:p>
            <a:pPr algn="ctr"/>
            <a:r>
              <a:rPr lang="en-US" b="1" u="sng" dirty="0">
                <a:solidFill>
                  <a:srgbClr val="C00000"/>
                </a:solidFill>
              </a:rPr>
              <a:t>Objective</a:t>
            </a:r>
            <a:endParaRPr lang="en-IN" u="sng" dirty="0">
              <a:solidFill>
                <a:srgbClr val="C00000"/>
              </a:solidFill>
            </a:endParaRPr>
          </a:p>
        </p:txBody>
      </p:sp>
      <p:sp>
        <p:nvSpPr>
          <p:cNvPr id="3" name="Content Placeholder 2">
            <a:extLst>
              <a:ext uri="{FF2B5EF4-FFF2-40B4-BE49-F238E27FC236}">
                <a16:creationId xmlns:a16="http://schemas.microsoft.com/office/drawing/2014/main" id="{B5935B2B-E29B-4A95-89A0-BD7F39B2A4E2}"/>
              </a:ext>
            </a:extLst>
          </p:cNvPr>
          <p:cNvSpPr>
            <a:spLocks noGrp="1"/>
          </p:cNvSpPr>
          <p:nvPr>
            <p:ph idx="1"/>
          </p:nvPr>
        </p:nvSpPr>
        <p:spPr>
          <a:xfrm>
            <a:off x="909637" y="2857500"/>
            <a:ext cx="10372725" cy="2486026"/>
          </a:xfrm>
        </p:spPr>
        <p:txBody>
          <a:bodyPr>
            <a:normAutofit/>
          </a:bodyPr>
          <a:lstStyle/>
          <a:p>
            <a:pPr algn="just"/>
            <a:r>
              <a:rPr lang="en-IN" sz="2800" dirty="0">
                <a:solidFill>
                  <a:srgbClr val="202124"/>
                </a:solidFill>
                <a:effectLst/>
                <a:ea typeface="Times New Roman" panose="02020603050405020304" pitchFamily="18" charset="0"/>
              </a:rPr>
              <a:t>To design an image classifier program such that it will improve efficiency of the normal user to classify and identify images. </a:t>
            </a:r>
          </a:p>
          <a:p>
            <a:pPr algn="just"/>
            <a:r>
              <a:rPr lang="en-IN" sz="2800" dirty="0">
                <a:solidFill>
                  <a:srgbClr val="202124"/>
                </a:solidFill>
                <a:effectLst/>
                <a:ea typeface="Times New Roman" panose="02020603050405020304" pitchFamily="18" charset="0"/>
              </a:rPr>
              <a:t>No prior knowledge will be needed for the user to use this system. Thus, it will be a user-friendly program.</a:t>
            </a:r>
            <a:endParaRPr lang="en-IN" sz="2400" dirty="0">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2237945793"/>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1AE01-4168-4ABC-B53A-CA5BEF838448}"/>
              </a:ext>
            </a:extLst>
          </p:cNvPr>
          <p:cNvSpPr>
            <a:spLocks noGrp="1"/>
          </p:cNvSpPr>
          <p:nvPr>
            <p:ph type="title"/>
          </p:nvPr>
        </p:nvSpPr>
        <p:spPr/>
        <p:txBody>
          <a:bodyPr/>
          <a:lstStyle/>
          <a:p>
            <a:pPr algn="ctr"/>
            <a:r>
              <a:rPr lang="en-US" b="1" u="sng" dirty="0">
                <a:solidFill>
                  <a:srgbClr val="C00000"/>
                </a:solidFill>
              </a:rPr>
              <a:t>Methodology</a:t>
            </a:r>
            <a:endParaRPr lang="en-IN" dirty="0"/>
          </a:p>
        </p:txBody>
      </p:sp>
      <p:sp>
        <p:nvSpPr>
          <p:cNvPr id="3" name="Content Placeholder 2">
            <a:extLst>
              <a:ext uri="{FF2B5EF4-FFF2-40B4-BE49-F238E27FC236}">
                <a16:creationId xmlns:a16="http://schemas.microsoft.com/office/drawing/2014/main" id="{72679D73-ADA6-4F98-A84D-46704DC5EC11}"/>
              </a:ext>
            </a:extLst>
          </p:cNvPr>
          <p:cNvSpPr>
            <a:spLocks noGrp="1"/>
          </p:cNvSpPr>
          <p:nvPr>
            <p:ph idx="1"/>
          </p:nvPr>
        </p:nvSpPr>
        <p:spPr>
          <a:xfrm>
            <a:off x="904876" y="2651125"/>
            <a:ext cx="10210800" cy="3224743"/>
          </a:xfrm>
        </p:spPr>
        <p:txBody>
          <a:bodyPr>
            <a:normAutofit fontScale="85000" lnSpcReduction="20000"/>
          </a:bodyPr>
          <a:lstStyle/>
          <a:p>
            <a:pPr algn="just"/>
            <a:r>
              <a:rPr lang="en-US" sz="2800" b="0" i="0" u="none" strike="noStrike" baseline="0" dirty="0">
                <a:solidFill>
                  <a:srgbClr val="000000"/>
                </a:solidFill>
              </a:rPr>
              <a:t>ML Algorithm that has been used here is </a:t>
            </a:r>
            <a:r>
              <a:rPr lang="en-US" sz="2800" b="0" u="none" strike="noStrike" baseline="0" dirty="0">
                <a:solidFill>
                  <a:srgbClr val="000000"/>
                </a:solidFill>
              </a:rPr>
              <a:t>SVM. </a:t>
            </a:r>
            <a:r>
              <a:rPr lang="en-US" sz="2800" b="0" i="0" u="none" strike="noStrike" baseline="0" dirty="0">
                <a:solidFill>
                  <a:srgbClr val="000000"/>
                </a:solidFill>
              </a:rPr>
              <a:t>It is a supervised machine learning algorithm which can be used for classification or regression problems.</a:t>
            </a:r>
          </a:p>
          <a:p>
            <a:pPr algn="just"/>
            <a:r>
              <a:rPr lang="en-US" sz="2800" b="0" i="0" u="none" strike="noStrike" baseline="0" dirty="0">
                <a:solidFill>
                  <a:srgbClr val="000000"/>
                </a:solidFill>
              </a:rPr>
              <a:t> It uses a technique called the kernel trick to transform your data and then based on these transformations it finds an optimal boundary between the possible outputs. The most commonly used kernels are:</a:t>
            </a:r>
          </a:p>
          <a:p>
            <a:pPr marL="0" indent="0" algn="just">
              <a:buNone/>
            </a:pPr>
            <a:r>
              <a:rPr lang="en-US" sz="2800" b="0" i="0" u="none" strike="noStrike" baseline="0" dirty="0">
                <a:solidFill>
                  <a:srgbClr val="000000"/>
                </a:solidFill>
              </a:rPr>
              <a:t>	-	Linear Kernel</a:t>
            </a:r>
          </a:p>
          <a:p>
            <a:pPr marL="0" indent="0" algn="just">
              <a:buNone/>
            </a:pPr>
            <a:r>
              <a:rPr lang="en-US" sz="2800" b="0" i="0" u="none" strike="noStrike" baseline="0" dirty="0">
                <a:solidFill>
                  <a:srgbClr val="000000"/>
                </a:solidFill>
              </a:rPr>
              <a:t>	-	Gaussian Kernel</a:t>
            </a:r>
          </a:p>
          <a:p>
            <a:pPr marL="0" indent="0" algn="just">
              <a:buNone/>
            </a:pPr>
            <a:r>
              <a:rPr lang="en-US" sz="2800" b="0" i="0" u="none" strike="noStrike" baseline="0" dirty="0">
                <a:solidFill>
                  <a:srgbClr val="000000"/>
                </a:solidFill>
              </a:rPr>
              <a:t>	-	Polynomial Kernel</a:t>
            </a:r>
          </a:p>
        </p:txBody>
      </p:sp>
    </p:spTree>
    <p:extLst>
      <p:ext uri="{BB962C8B-B14F-4D97-AF65-F5344CB8AC3E}">
        <p14:creationId xmlns:p14="http://schemas.microsoft.com/office/powerpoint/2010/main" val="3043794595"/>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799" y="491673"/>
            <a:ext cx="10058400" cy="1113572"/>
          </a:xfrm>
        </p:spPr>
        <p:txBody>
          <a:bodyPr/>
          <a:lstStyle/>
          <a:p>
            <a:pPr algn="ctr"/>
            <a:r>
              <a:rPr lang="en-US" b="1" u="sng" dirty="0">
                <a:solidFill>
                  <a:srgbClr val="C00000"/>
                </a:solidFill>
              </a:rPr>
              <a:t>Work Flow Chart </a:t>
            </a:r>
            <a:endParaRPr lang="en-US" sz="1800" b="1" u="sng" dirty="0">
              <a:solidFill>
                <a:srgbClr val="C00000"/>
              </a:solidFill>
            </a:endParaRPr>
          </a:p>
        </p:txBody>
      </p:sp>
      <p:pic>
        <p:nvPicPr>
          <p:cNvPr id="5" name="Picture 4" descr="PPTPIC.png"/>
          <p:cNvPicPr>
            <a:picLocks noChangeAspect="1"/>
          </p:cNvPicPr>
          <p:nvPr/>
        </p:nvPicPr>
        <p:blipFill rotWithShape="1">
          <a:blip r:embed="rId3"/>
          <a:srcRect l="31015" r="37500" b="16247"/>
          <a:stretch/>
        </p:blipFill>
        <p:spPr>
          <a:xfrm>
            <a:off x="4604449" y="1868557"/>
            <a:ext cx="2983101" cy="4406273"/>
          </a:xfrm>
          <a:prstGeom prst="rect">
            <a:avLst/>
          </a:prstGeom>
          <a:noFill/>
        </p:spPr>
      </p:pic>
    </p:spTree>
  </p:cSld>
  <p:clrMapOvr>
    <a:overrideClrMapping bg1="lt1" tx1="dk1" bg2="lt2" tx2="dk2" accent1="accent1" accent2="accent2" accent3="accent3" accent4="accent4" accent5="accent5" accent6="accent6" hlink="hlink" folHlink="folHlink"/>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solidFill>
                  <a:srgbClr val="C00000"/>
                </a:solidFill>
              </a:rPr>
              <a:t>Classification Technique - SVM</a:t>
            </a:r>
            <a:endParaRPr lang="en-US" sz="2000" b="1" u="sng" dirty="0">
              <a:solidFill>
                <a:srgbClr val="C00000"/>
              </a:solidFill>
            </a:endParaRPr>
          </a:p>
        </p:txBody>
      </p:sp>
      <p:sp>
        <p:nvSpPr>
          <p:cNvPr id="3" name="Content Placeholder 2"/>
          <p:cNvSpPr>
            <a:spLocks noGrp="1"/>
          </p:cNvSpPr>
          <p:nvPr>
            <p:ph idx="1"/>
          </p:nvPr>
        </p:nvSpPr>
        <p:spPr>
          <a:xfrm>
            <a:off x="1104900" y="2571749"/>
            <a:ext cx="10182226" cy="3057525"/>
          </a:xfrm>
        </p:spPr>
        <p:txBody>
          <a:bodyPr>
            <a:normAutofit fontScale="92500"/>
          </a:bodyPr>
          <a:lstStyle/>
          <a:p>
            <a:pPr algn="just"/>
            <a:r>
              <a:rPr lang="en-US" dirty="0"/>
              <a:t>The goal of the SVM algorithm is to create the best line or decision boundary that can segregate n-dimensional space into classes so that we can easily put the new data point in the correct category in the future. This best decision boundary is called a hyperplane.</a:t>
            </a:r>
          </a:p>
          <a:p>
            <a:pPr algn="just"/>
            <a:r>
              <a:rPr lang="en-US" dirty="0"/>
              <a:t>Good separation is achieved by the hyper plane that has the largest distance to the nearest training data point of any class, generally larger the margin lower the generalization error of the classifier.  </a:t>
            </a:r>
          </a:p>
          <a:p>
            <a:pPr algn="just"/>
            <a:r>
              <a:rPr lang="en-US" dirty="0"/>
              <a:t>Performance and accuracy depends on the Hyper-plane selections and kernel parameter.  </a:t>
            </a:r>
          </a:p>
        </p:txBody>
      </p:sp>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903818"/>
          </a:xfrm>
        </p:spPr>
        <p:txBody>
          <a:bodyPr>
            <a:normAutofit/>
          </a:bodyPr>
          <a:lstStyle/>
          <a:p>
            <a:pPr algn="ctr"/>
            <a:r>
              <a:rPr lang="en-US" b="1" u="sng" dirty="0">
                <a:solidFill>
                  <a:srgbClr val="C00000"/>
                </a:solidFill>
              </a:rPr>
              <a:t>WHY SVM ?</a:t>
            </a:r>
            <a:endParaRPr lang="en-US" sz="2000" b="1" u="sng" dirty="0">
              <a:solidFill>
                <a:srgbClr val="C00000"/>
              </a:solidFill>
            </a:endParaRPr>
          </a:p>
        </p:txBody>
      </p:sp>
      <p:sp>
        <p:nvSpPr>
          <p:cNvPr id="3" name="Content Placeholder 2"/>
          <p:cNvSpPr>
            <a:spLocks noGrp="1"/>
          </p:cNvSpPr>
          <p:nvPr>
            <p:ph idx="1"/>
          </p:nvPr>
        </p:nvSpPr>
        <p:spPr>
          <a:xfrm>
            <a:off x="1295402" y="2581274"/>
            <a:ext cx="9601196" cy="2971799"/>
          </a:xfrm>
        </p:spPr>
        <p:txBody>
          <a:bodyPr>
            <a:normAutofit/>
          </a:bodyPr>
          <a:lstStyle/>
          <a:p>
            <a:pPr marL="457200" lvl="1" indent="0">
              <a:buNone/>
            </a:pPr>
            <a:endParaRPr lang="en-US" sz="2000" dirty="0"/>
          </a:p>
          <a:p>
            <a:pPr lvl="1"/>
            <a:r>
              <a:rPr lang="en-US" sz="2000" dirty="0"/>
              <a:t>It has good generalization capabilities which prevent it from over-fitting.</a:t>
            </a:r>
          </a:p>
          <a:p>
            <a:pPr lvl="1"/>
            <a:r>
              <a:rPr lang="en-US" sz="2000" dirty="0"/>
              <a:t>A small change to the data does not greatly affect the hyperplane and hence a SVM model is stable.</a:t>
            </a:r>
          </a:p>
          <a:p>
            <a:pPr lvl="1"/>
            <a:r>
              <a:rPr lang="en-US" sz="2000" dirty="0"/>
              <a:t>SVM can efficiently handle non-linear data using Kernel trick</a:t>
            </a:r>
          </a:p>
          <a:p>
            <a:pPr lvl="1"/>
            <a:r>
              <a:rPr lang="en-US" dirty="0"/>
              <a:t>It</a:t>
            </a:r>
            <a:r>
              <a:rPr lang="en-US" sz="2000" dirty="0"/>
              <a:t> is relatively memory efficient.</a:t>
            </a:r>
          </a:p>
        </p:txBody>
      </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323E5-394A-BC9A-5F4B-FB288F71872C}"/>
              </a:ext>
            </a:extLst>
          </p:cNvPr>
          <p:cNvSpPr>
            <a:spLocks noGrp="1"/>
          </p:cNvSpPr>
          <p:nvPr>
            <p:ph type="title"/>
          </p:nvPr>
        </p:nvSpPr>
        <p:spPr>
          <a:xfrm>
            <a:off x="1295402" y="382058"/>
            <a:ext cx="9601196" cy="941918"/>
          </a:xfrm>
        </p:spPr>
        <p:txBody>
          <a:bodyPr/>
          <a:lstStyle/>
          <a:p>
            <a:r>
              <a:rPr lang="en-IN" b="1" u="sng" dirty="0">
                <a:solidFill>
                  <a:srgbClr val="C00000"/>
                </a:solidFill>
              </a:rPr>
              <a:t>System Architecture</a:t>
            </a:r>
          </a:p>
        </p:txBody>
      </p:sp>
      <p:pic>
        <p:nvPicPr>
          <p:cNvPr id="4" name="Content Placeholder 3">
            <a:extLst>
              <a:ext uri="{FF2B5EF4-FFF2-40B4-BE49-F238E27FC236}">
                <a16:creationId xmlns:a16="http://schemas.microsoft.com/office/drawing/2014/main" id="{44B2AD74-A431-B5D8-A4D6-574D1513D77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5793" t="4929" r="7683" b="4104"/>
          <a:stretch/>
        </p:blipFill>
        <p:spPr bwMode="auto">
          <a:xfrm>
            <a:off x="3390901" y="1576239"/>
            <a:ext cx="5648324" cy="508861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06834914"/>
      </p:ext>
    </p:extLst>
  </p:cSld>
  <p:clrMapOvr>
    <a:overrideClrMapping bg1="lt1" tx1="dk1" bg2="lt2" tx2="dk2" accent1="accent1" accent2="accent2" accent3="accent3" accent4="accent4" accent5="accent5" accent6="accent6" hlink="hlink" folHlink="folHlink"/>
  </p:clrMapOvr>
  <p:transition spd="med">
    <p:pull/>
  </p:transition>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Override1.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themeOverride>
</file>

<file path=ppt/theme/themeOverride2.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themeOverride>
</file>

<file path=ppt/theme/themeOverride3.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themeOverride>
</file>

<file path=ppt/theme/themeOverride4.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themeOverride>
</file>

<file path=docProps/app.xml><?xml version="1.0" encoding="utf-8"?>
<Properties xmlns="http://schemas.openxmlformats.org/officeDocument/2006/extended-properties" xmlns:vt="http://schemas.openxmlformats.org/officeDocument/2006/docPropsVTypes">
  <Template>Office Theme</Template>
  <TotalTime>8221</TotalTime>
  <Words>1028</Words>
  <Application>Microsoft Office PowerPoint</Application>
  <PresentationFormat>Widescreen</PresentationFormat>
  <Paragraphs>109</Paragraphs>
  <Slides>20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Bodoni MT</vt:lpstr>
      <vt:lpstr>Calibri</vt:lpstr>
      <vt:lpstr>Garamond</vt:lpstr>
      <vt:lpstr>Symbol</vt:lpstr>
      <vt:lpstr>Times New Roman</vt:lpstr>
      <vt:lpstr>1_Office Theme</vt:lpstr>
      <vt:lpstr>Organic</vt:lpstr>
      <vt:lpstr>Image Classifier Using ML</vt:lpstr>
      <vt:lpstr>Introduction</vt:lpstr>
      <vt:lpstr>Statement of Problem </vt:lpstr>
      <vt:lpstr>Objective</vt:lpstr>
      <vt:lpstr>Methodology</vt:lpstr>
      <vt:lpstr>Work Flow Chart </vt:lpstr>
      <vt:lpstr>Classification Technique - SVM</vt:lpstr>
      <vt:lpstr>WHY SVM ?</vt:lpstr>
      <vt:lpstr>System Architecture</vt:lpstr>
      <vt:lpstr>Implementation</vt:lpstr>
      <vt:lpstr>Implementation</vt:lpstr>
      <vt:lpstr>PowerPoint Presentation</vt:lpstr>
      <vt:lpstr>PowerPoint Presentation</vt:lpstr>
      <vt:lpstr>PowerPoint Presentation</vt:lpstr>
      <vt:lpstr>PowerPoint Presentation</vt:lpstr>
      <vt:lpstr>Conclusion</vt:lpstr>
      <vt:lpstr>Application Of Image Classification</vt:lpstr>
      <vt:lpstr>Time Line Chart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Manas Jain</dc:creator>
  <cp:lastModifiedBy>Manas Jain</cp:lastModifiedBy>
  <cp:revision>22</cp:revision>
  <dcterms:created xsi:type="dcterms:W3CDTF">2022-02-10T11:39:09Z</dcterms:created>
  <dcterms:modified xsi:type="dcterms:W3CDTF">2022-05-24T03:51:03Z</dcterms:modified>
</cp:coreProperties>
</file>