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1" r:id="rId31"/>
    <p:sldId id="282" r:id="rId32"/>
    <p:sldId id="285" r:id="rId33"/>
    <p:sldId id="286" r:id="rId34"/>
    <p:sldId id="287" r:id="rId35"/>
    <p:sldId id="295" r:id="rId36"/>
    <p:sldId id="296" r:id="rId37"/>
    <p:sldId id="297" r:id="rId38"/>
    <p:sldId id="294" r:id="rId39"/>
    <p:sldId id="293" r:id="rId40"/>
    <p:sldId id="298" r:id="rId41"/>
    <p:sldId id="299" r:id="rId42"/>
    <p:sldId id="291" r:id="rId43"/>
    <p:sldId id="292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Quattrocento Sans" panose="020B05020500000200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49D458-69EA-4856-ACB6-CD3F34D175D4}">
  <a:tblStyle styleId="{D749D458-69EA-4856-ACB6-CD3F34D17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df126535f_9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4df126535f_9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fb9130ef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fb9130ef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fb9130ef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fb9130ef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fb9130ef8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fb9130ef8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fb9130ef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fb9130ef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fb9130ef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fb9130ef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fb9130ef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fb9130ef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fb9130ef8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fb9130ef8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fb9130ef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fb9130ef8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b9130ef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b9130ef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df126535f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df126535f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df126535f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df126535f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df126535f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df126535f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df126535f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df126535f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df126535f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df126535f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df126535f_5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df126535f_5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ff1d314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ff1d314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df126535f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4df126535f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df126535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df126535f_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f126535f_6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f126535f_6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df126535f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df126535f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df126535f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4df126535f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df126535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df126535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fb9130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fb9130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fb9130ef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fb9130ef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fb9130e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fb9130e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fb9130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fb9130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174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fb9130ef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fb9130ef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00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fb9130e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fb9130e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207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0072a8c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0072a8c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31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0072a8c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0072a8c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85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0072a8c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0072a8c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342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90072a8c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90072a8c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79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fb9130e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fb9130e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e046604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e046604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4e046604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4e046604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df126535f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df126535f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e0d20d9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e0d20d9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fb9130e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fb9130e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e0d20d9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e0d20d9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fb9130ef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fb9130ef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4114800" y="2430434"/>
            <a:ext cx="4343400" cy="153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7886700" cy="359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86200" cy="359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29150" y="1035886"/>
            <a:ext cx="3886200" cy="359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150" cy="6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150" cy="29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29150" y="1035886"/>
            <a:ext cx="3886201" cy="6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1" cy="29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94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94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94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94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 rot="5400000">
            <a:off x="2777587" y="-1107855"/>
            <a:ext cx="359921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 rot="5400000">
            <a:off x="5350073" y="1463873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 rot="5400000">
            <a:off x="1349574" y="-450652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71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246" cy="359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9050" cy="359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96" cy="6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96" cy="3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9050" cy="6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9050" cy="30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940" cy="275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940" cy="111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15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940" cy="275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940" cy="111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894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5"/>
            <a:ext cx="1872939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 rot="5400000">
            <a:off x="2786894" y="-1122358"/>
            <a:ext cx="3575408" cy="789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127" cy="6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6314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214/ijraset.2022.474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um.sdum.uminho.pt/bitstream/1822/39169/1/main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ctrTitle"/>
          </p:nvPr>
        </p:nvSpPr>
        <p:spPr>
          <a:xfrm>
            <a:off x="696200" y="786878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</a:pPr>
            <a:r>
              <a:rPr lang="en" dirty="0"/>
              <a:t>Endsem Project Presentation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>
            <a:off x="696200" y="23977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</a:pPr>
            <a:r>
              <a:rPr lang="en" dirty="0"/>
              <a:t>Classification of Online News Articles based on Popularity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2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/>
        </p:nvSpPr>
        <p:spPr>
          <a:xfrm>
            <a:off x="404425" y="3816150"/>
            <a:ext cx="81714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Weekends perform consistently better till the 75th percentile. At the 95th percentile Monday also performs well.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7600"/>
            <a:ext cx="8839200" cy="20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/>
        </p:nvSpPr>
        <p:spPr>
          <a:xfrm>
            <a:off x="435550" y="3753925"/>
            <a:ext cx="79641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Gives us a rough estimate of how well different subjects perform.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(Some Visualizations)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3193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2"/>
          <p:cNvSpPr txBox="1"/>
          <p:nvPr/>
        </p:nvSpPr>
        <p:spPr>
          <a:xfrm>
            <a:off x="5744950" y="1306625"/>
            <a:ext cx="2883000" cy="3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For shares within 150,000 range (i.e. in the non outlier range). We observe a normal distribution around 10-11 world in the title being the mean.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(Some Visualizations)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803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5724225" y="1285875"/>
            <a:ext cx="2976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Words in the Article on the other hand for values within non outlier range, actually shows a distribution, that is closer to exponential for the most part.</a:t>
            </a:r>
            <a:br>
              <a:rPr lang="en" sz="1900">
                <a:solidFill>
                  <a:schemeClr val="dk2"/>
                </a:solidFill>
              </a:rPr>
            </a:br>
            <a:r>
              <a:rPr lang="en" sz="1900">
                <a:solidFill>
                  <a:schemeClr val="dk2"/>
                </a:solidFill>
              </a:rPr>
              <a:t>With the most popular articles being within the range of a few hundred words. i.e. shorter articles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</a:t>
            </a:r>
            <a:br>
              <a:rPr lang="en"/>
            </a:br>
            <a:r>
              <a:rPr lang="en"/>
              <a:t>(Some Visualizations)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3223"/>
            <a:ext cx="4225826" cy="305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225" y="112400"/>
            <a:ext cx="4613374" cy="33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008700" y="3588000"/>
            <a:ext cx="38235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Similar distributions for images and hyperlinks as well, confirmed by our correlation coefficients.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(Some Visualizations)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961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5"/>
          <p:cNvSpPr txBox="1"/>
          <p:nvPr/>
        </p:nvSpPr>
        <p:spPr>
          <a:xfrm>
            <a:off x="5744950" y="1368825"/>
            <a:ext cx="28413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Global Subjectivity is similar to a gaussian distribution around 50 (suggesting a balance between factual articles and opinion pieces). </a:t>
            </a:r>
            <a:br>
              <a:rPr lang="en" sz="1900">
                <a:solidFill>
                  <a:schemeClr val="dk2"/>
                </a:solidFill>
              </a:rPr>
            </a:br>
            <a:r>
              <a:rPr lang="en" sz="1900">
                <a:solidFill>
                  <a:schemeClr val="dk2"/>
                </a:solidFill>
              </a:rPr>
              <a:t>But also a significant 0 score (purely factual) articles have a highly varied score.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(Some Visualizations)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3001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6"/>
          <p:cNvSpPr txBox="1"/>
          <p:nvPr/>
        </p:nvSpPr>
        <p:spPr>
          <a:xfrm>
            <a:off x="5734600" y="1389575"/>
            <a:ext cx="2986500" cy="31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The frequency of articles also suggests a similar pattern as with the number of shares against the subjectivity score.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(Some Visualizations)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609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7"/>
          <p:cNvSpPr txBox="1"/>
          <p:nvPr/>
        </p:nvSpPr>
        <p:spPr>
          <a:xfrm>
            <a:off x="6139025" y="1379200"/>
            <a:ext cx="2592600" cy="3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Global Sentiment on the other hand has a flatter gaussian suggesting a varied consumption of positive, negative and neutral articles.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Pre-Processing of Data	</a:t>
            </a: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20"/>
          </a:p>
        </p:txBody>
      </p:sp>
      <p:sp>
        <p:nvSpPr>
          <p:cNvPr id="321" name="Google Shape;321;p48"/>
          <p:cNvSpPr txBox="1">
            <a:spLocks noGrp="1"/>
          </p:cNvSpPr>
          <p:nvPr>
            <p:ph type="body" idx="1"/>
          </p:nvPr>
        </p:nvSpPr>
        <p:spPr>
          <a:xfrm>
            <a:off x="311700" y="1495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As observed in the dataset description, the dataset has some redundancies and some wasteful features. We perform pre-processing to improve the performance on the dataset.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We utilise techniques such as removing outliers, confounding variables and performing dimensionality reduction.</a:t>
            </a:r>
            <a:endParaRPr sz="2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BB2C-5EEA-DF8E-47B6-C0D8C4C3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continuous to discrete 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F7BC-D0C6-6BE6-8C2D-3E3CD9E38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clusters were decided using the ‘elbow’ in the k-means clustering graph. The values of k in the cluster were utilized and the one giving best accuracy (k=4) was selected.</a:t>
            </a:r>
          </a:p>
          <a:p>
            <a:r>
              <a:rPr lang="en-US" dirty="0"/>
              <a:t>We then used percentile approach to spilt the dataset into 4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7DF2C-1F71-73B1-54E1-5B28CA8D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571750"/>
            <a:ext cx="3234267" cy="24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1454650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 b="1"/>
              <a:t>MOTIVATION</a:t>
            </a:r>
            <a:endParaRPr sz="592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outliers (based on output values)</a:t>
            </a:r>
            <a:endParaRPr dirty="0"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By the histogram of the data, we can see that the dataset has some drastically low values and drastically large values, which can be treated as outliers.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Hence, we have removed</a:t>
            </a:r>
            <a:r>
              <a:rPr lang="en" b="1" dirty="0"/>
              <a:t> 5% of samples with the lowest values of shares, and 5% of samples with the highest</a:t>
            </a:r>
            <a:r>
              <a:rPr lang="en" dirty="0"/>
              <a:t>, to interpret the actual distribution of the sample values.</a:t>
            </a:r>
            <a:endParaRPr dirty="0"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5" y="3179425"/>
            <a:ext cx="4075601" cy="18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725" y="3179425"/>
            <a:ext cx="3747075" cy="18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non-predictive attributes</a:t>
            </a:r>
            <a:endParaRPr dirty="0"/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 present just for the identification of the sample and had no predictive value were removed: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URL: </a:t>
            </a:r>
            <a:r>
              <a:rPr lang="en" dirty="0"/>
              <a:t>URL of the article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371250" y="2479075"/>
            <a:ext cx="87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Subjects of Article</a:t>
            </a:r>
            <a:endParaRPr dirty="0"/>
          </a:p>
        </p:txBody>
      </p:sp>
      <p:sp>
        <p:nvSpPr>
          <p:cNvPr id="337" name="Google Shape;337;p50"/>
          <p:cNvSpPr txBox="1">
            <a:spLocks noGrp="1"/>
          </p:cNvSpPr>
          <p:nvPr>
            <p:ph type="body" idx="1"/>
          </p:nvPr>
        </p:nvSpPr>
        <p:spPr>
          <a:xfrm>
            <a:off x="469200" y="3051775"/>
            <a:ext cx="85206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Articles belong to six different categories - Life, Medicine, Tech, Entertainment, Business,World.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plotting the violin plots of the categories,we realise that articles perform better in the following categories -</a:t>
            </a:r>
            <a:endParaRPr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Life ≥ Medicine ≥ Tech ≥ Entertainment ≥ Business ≥ World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Dealing with Weekdays and Weekends</a:t>
            </a:r>
            <a:endParaRPr dirty="0"/>
          </a:p>
        </p:txBody>
      </p:sp>
      <p:sp>
        <p:nvSpPr>
          <p:cNvPr id="343" name="Google Shape;34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the weekdays perform equally after removing the outliers.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attribute ‘is weekend’ gives enough information to interpret the weightages of days in predicting the number of shares.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the other attributes are removed from the dataset.</a:t>
            </a:r>
            <a:endParaRPr dirty="0"/>
          </a:p>
        </p:txBody>
      </p:sp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311700" y="270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the average attributes due to high correlation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311700" y="3188450"/>
            <a:ext cx="8520600" cy="20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see in multiple fields like keyword share rate, polarity rate, we can see that three attributes - max, min, as well as average are given.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in these cases, average has high correlation (above 0.5 and in some cases around 0.9) with the min-max attributes, which is not desirable.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Hence, we have removed the average attributes and left the min-max attributes.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75" y="200050"/>
            <a:ext cx="5630649" cy="45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1313100" y="4531125"/>
            <a:ext cx="6333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 of Average, Maximum and Minimum Keyword attributes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Transforming output data to Classes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needed to define some classes in order to transform the task into a classification problem.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have used a percentile based approach to divide our data into 5 classes.</a:t>
            </a:r>
            <a:endParaRPr dirty="0"/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647" y="2119447"/>
            <a:ext cx="4018526" cy="29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Standardizing the dataset</a:t>
            </a:r>
            <a:endParaRPr dirty="0"/>
          </a:p>
        </p:txBody>
      </p:sp>
      <p:sp>
        <p:nvSpPr>
          <p:cNvPr id="364" name="Google Shape;364;p5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 was standardised using the mean and variance of the samples.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Z = (X − µ)/σ</a:t>
            </a:r>
            <a:endParaRPr sz="2100" dirty="0"/>
          </a:p>
        </p:txBody>
      </p:sp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311700" y="27703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Outlier Factor </a:t>
            </a:r>
            <a:endParaRPr dirty="0"/>
          </a:p>
        </p:txBody>
      </p:sp>
      <p:sp>
        <p:nvSpPr>
          <p:cNvPr id="366" name="Google Shape;366;p54"/>
          <p:cNvSpPr txBox="1">
            <a:spLocks noGrp="1"/>
          </p:cNvSpPr>
          <p:nvPr>
            <p:ph type="body" idx="1"/>
          </p:nvPr>
        </p:nvSpPr>
        <p:spPr>
          <a:xfrm>
            <a:off x="311700" y="3343013"/>
            <a:ext cx="8207320" cy="62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removing outliers.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94525" y="1890525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 b="1"/>
              <a:t>METHODOLOGY</a:t>
            </a:r>
            <a:endParaRPr sz="592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>
            <a:spLocks noGrp="1"/>
          </p:cNvSpPr>
          <p:nvPr>
            <p:ph type="title"/>
          </p:nvPr>
        </p:nvSpPr>
        <p:spPr>
          <a:xfrm>
            <a:off x="219925" y="44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 dirty="0"/>
              <a:t>Multiclass Logistic Regression</a:t>
            </a:r>
            <a:endParaRPr sz="2920" b="1" dirty="0"/>
          </a:p>
        </p:txBody>
      </p:sp>
      <p:sp>
        <p:nvSpPr>
          <p:cNvPr id="391" name="Google Shape;391;p58"/>
          <p:cNvSpPr txBox="1">
            <a:spLocks noGrp="1"/>
          </p:cNvSpPr>
          <p:nvPr>
            <p:ph type="body" idx="1"/>
          </p:nvPr>
        </p:nvSpPr>
        <p:spPr>
          <a:xfrm>
            <a:off x="311700" y="1251250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What is Multiclass Logistic Regression?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Extends binary logistic regression to handle multiple classes.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Obtains a linear combination of the input features.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Linear combination is converted into a probability using a logistic function. 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We define a decision boundary to obtain our output.</a:t>
            </a:r>
            <a:endParaRPr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>
            <a:spLocks noGrp="1"/>
          </p:cNvSpPr>
          <p:nvPr>
            <p:ph type="title"/>
          </p:nvPr>
        </p:nvSpPr>
        <p:spPr>
          <a:xfrm>
            <a:off x="311700" y="16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20" b="1" dirty="0"/>
              <a:t>Multiclass Logistic Regression</a:t>
            </a:r>
            <a:endParaRPr sz="2900" b="1" dirty="0"/>
          </a:p>
        </p:txBody>
      </p:sp>
      <p:sp>
        <p:nvSpPr>
          <p:cNvPr id="397" name="Google Shape;397;p59"/>
          <p:cNvSpPr txBox="1">
            <a:spLocks noGrp="1"/>
          </p:cNvSpPr>
          <p:nvPr>
            <p:ph type="body" idx="1"/>
          </p:nvPr>
        </p:nvSpPr>
        <p:spPr>
          <a:xfrm>
            <a:off x="311700" y="832025"/>
            <a:ext cx="8520600" cy="42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Advantages: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Computationally efficient, suitable for large datasets, easy to interpret, low memory footprint, easy to implement, efficient with high dimensional data, probabilistic output.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Implementation: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Used StandardScaler for feature scaling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Used PCA to reduce the number of components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Applied built-in multinomial LogisticRegression from sklearn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Ran the model for a maximum of 10000 iterations</a:t>
            </a:r>
            <a:endParaRPr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>
            <a:spLocks noGrp="1"/>
          </p:cNvSpPr>
          <p:nvPr>
            <p:ph type="title"/>
          </p:nvPr>
        </p:nvSpPr>
        <p:spPr>
          <a:xfrm>
            <a:off x="185625" y="17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/>
              <a:t>Random Forest Classifier</a:t>
            </a:r>
            <a:endParaRPr sz="2920" b="1"/>
          </a:p>
        </p:txBody>
      </p:sp>
      <p:sp>
        <p:nvSpPr>
          <p:cNvPr id="379" name="Google Shape;379;p56"/>
          <p:cNvSpPr txBox="1">
            <a:spLocks noGrp="1"/>
          </p:cNvSpPr>
          <p:nvPr>
            <p:ph type="body" idx="1"/>
          </p:nvPr>
        </p:nvSpPr>
        <p:spPr>
          <a:xfrm>
            <a:off x="311700" y="972100"/>
            <a:ext cx="8520600" cy="4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What is Random Forest?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Efficient machine learning algorithm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Amalgamates outputs from multiple decision trees. 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Result is the mode of individual tree outputs.</a:t>
            </a:r>
            <a:endParaRPr sz="24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/>
              <a:t>Advantages: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High accuracy, robust to overfitting, implicit feature selection, parallelization, handles missing values, works well with imbalanced data, out-of-bag error estimation, versatile.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Understanding and predicting the </a:t>
            </a:r>
            <a:r>
              <a:rPr lang="en" sz="2100" b="1"/>
              <a:t>popularity of online news articles</a:t>
            </a:r>
            <a:r>
              <a:rPr lang="en" sz="2100"/>
              <a:t> is crucial for content creators, marketers, and media outlets.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Accurately forecasting the popularity of news articles can help in optimizing </a:t>
            </a:r>
            <a:r>
              <a:rPr lang="en" sz="2100" b="1"/>
              <a:t>content distribution</a:t>
            </a:r>
            <a:r>
              <a:rPr lang="en" sz="2100"/>
              <a:t>, enhancing </a:t>
            </a:r>
            <a:r>
              <a:rPr lang="en" sz="2100" b="1"/>
              <a:t>engagement</a:t>
            </a:r>
            <a:r>
              <a:rPr lang="en" sz="2100"/>
              <a:t>, and tailoring </a:t>
            </a:r>
            <a:r>
              <a:rPr lang="en" sz="2100" b="1"/>
              <a:t>marketing strategies</a:t>
            </a:r>
            <a:r>
              <a:rPr lang="en" sz="2100"/>
              <a:t>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Accurate forecasting of online popularity rates can be achieved using various analysis techniques and machine learning algorithms.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>
            <a:spLocks noGrp="1"/>
          </p:cNvSpPr>
          <p:nvPr>
            <p:ph type="title"/>
          </p:nvPr>
        </p:nvSpPr>
        <p:spPr>
          <a:xfrm>
            <a:off x="311700" y="16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900" b="1"/>
              <a:t>Random Forest Classifier</a:t>
            </a:r>
            <a:endParaRPr sz="2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385" name="Google Shape;38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Implementation:</a:t>
            </a:r>
            <a:endParaRPr sz="2400" b="1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Used StandardScaler from sklearn to standardise our data.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Used LocalOutlierFactor to remove outliers.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Applied PCA to reduce the number of components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Used the built-in RandomForestClassifier from sklearn</a:t>
            </a:r>
            <a:endParaRPr sz="2400" dirty="0"/>
          </a:p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We used 100 decision trees for our classifier.</a:t>
            </a:r>
            <a:endParaRPr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185625" y="7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 dirty="0"/>
              <a:t>Gaussian Na</a:t>
            </a:r>
            <a:r>
              <a:rPr lang="en-IN" sz="2920" b="1" dirty="0"/>
              <a:t>ï</a:t>
            </a:r>
            <a:r>
              <a:rPr lang="en" sz="2920" b="1" dirty="0"/>
              <a:t>ve Bayes(GNB)</a:t>
            </a:r>
            <a:endParaRPr sz="2920" b="1" dirty="0"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357425" y="758950"/>
            <a:ext cx="8520600" cy="4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+mn-lt"/>
              </a:rPr>
              <a:t>What is GNB?</a:t>
            </a:r>
            <a:endParaRPr sz="1700" b="1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Probabilistic Classifier:</a:t>
            </a:r>
            <a:r>
              <a:rPr lang="en-US" sz="1700" b="0" i="0" dirty="0">
                <a:effectLst/>
                <a:latin typeface="+mn-lt"/>
              </a:rPr>
              <a:t> Utilizes probability theory to classify data based on the Gaussian distribution assumption for feature likelihoods.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Gaussian Distribution Assumption:</a:t>
            </a:r>
            <a:r>
              <a:rPr lang="en-US" sz="1700" b="0" i="0" dirty="0">
                <a:effectLst/>
                <a:latin typeface="+mn-lt"/>
              </a:rPr>
              <a:t> Assumes that features within each class follow a Gaussian (normal)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Naive Independence Assumption:</a:t>
            </a:r>
            <a:r>
              <a:rPr lang="en-US" sz="1700" b="0" i="0" dirty="0">
                <a:effectLst/>
                <a:latin typeface="+mn-lt"/>
              </a:rPr>
              <a:t> Assumes independence between features, simplifying computations despite the potentially correlated nature of real-world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Efficient Computation:</a:t>
            </a:r>
            <a:r>
              <a:rPr lang="en-US" sz="1700" b="0" i="0" dirty="0">
                <a:effectLst/>
                <a:latin typeface="+mn-lt"/>
              </a:rPr>
              <a:t> Performs calculations efficiently, making it suitable for high-dimensional datasets and real-time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Effective for Continuous Data:</a:t>
            </a:r>
            <a:r>
              <a:rPr lang="en-US" sz="1700" b="0" i="0" dirty="0">
                <a:effectLst/>
                <a:latin typeface="+mn-lt"/>
              </a:rPr>
              <a:t> Particularly effective when dealing with continuous or real-valued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+mn-lt"/>
              </a:rPr>
              <a:t>Widely Used for Classification:</a:t>
            </a:r>
            <a:r>
              <a:rPr lang="en-US" sz="1700" b="0" i="0" dirty="0">
                <a:effectLst/>
                <a:latin typeface="+mn-lt"/>
              </a:rPr>
              <a:t> Commonly applied in classification tasks, especially when the data distribution aligns with Gaussian characteristics.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185625" y="17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 dirty="0"/>
              <a:t>Gaussian Na</a:t>
            </a:r>
            <a:r>
              <a:rPr lang="en-IN" sz="2920" b="1" dirty="0"/>
              <a:t>ï</a:t>
            </a:r>
            <a:r>
              <a:rPr lang="en" sz="2920" b="1" dirty="0"/>
              <a:t>ve Bayes(GNB)</a:t>
            </a:r>
            <a:endParaRPr sz="2920" dirty="0"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311700" y="1216150"/>
            <a:ext cx="85206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n-lt"/>
              </a:rPr>
              <a:t>Advantages:</a:t>
            </a:r>
            <a:endParaRPr sz="2400" b="1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n-lt"/>
              </a:rPr>
              <a:t>Simple and Fast:</a:t>
            </a:r>
            <a:r>
              <a:rPr lang="en-US" sz="2400" b="0" i="0" dirty="0">
                <a:effectLst/>
                <a:latin typeface="+mn-lt"/>
              </a:rPr>
              <a:t> Gaussian Naive Bayes is computationally efficient and easy to implement, making it suitable for quick prototyping and processing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+mn-lt"/>
              </a:rPr>
              <a:t>Effective for Continuous Features:</a:t>
            </a:r>
            <a:r>
              <a:rPr lang="en-US" sz="2400" b="0" i="0" dirty="0">
                <a:effectLst/>
                <a:latin typeface="+mn-lt"/>
              </a:rPr>
              <a:t> Particularly effective when dealing with continuous or real-valued features due to its assumption of Gaussian distribution.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/>
          </p:nvPr>
        </p:nvSpPr>
        <p:spPr>
          <a:xfrm>
            <a:off x="185625" y="17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 dirty="0"/>
              <a:t>Gaussian Na</a:t>
            </a:r>
            <a:r>
              <a:rPr lang="en-IN" sz="2920" b="1" dirty="0"/>
              <a:t>ï</a:t>
            </a:r>
            <a:r>
              <a:rPr lang="en" sz="2920" b="1" dirty="0"/>
              <a:t>ve Bayes(GNB)</a:t>
            </a:r>
            <a:endParaRPr sz="2920" dirty="0"/>
          </a:p>
        </p:txBody>
      </p:sp>
      <p:sp>
        <p:nvSpPr>
          <p:cNvPr id="415" name="Google Shape;415;p62"/>
          <p:cNvSpPr txBox="1">
            <a:spLocks noGrp="1"/>
          </p:cNvSpPr>
          <p:nvPr>
            <p:ph type="body" idx="1"/>
          </p:nvPr>
        </p:nvSpPr>
        <p:spPr>
          <a:xfrm>
            <a:off x="311700" y="874050"/>
            <a:ext cx="8520600" cy="4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Implementation: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Pre-processing- No preprocessing needed since the variables were already independent of each other.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Standardization is done internally in the Gaussian Naïve Bayes, hence it wasn’t performed on the dataset.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185625" y="7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920" b="1" dirty="0"/>
              <a:t>Support Vector Machines (SVM)</a:t>
            </a:r>
            <a:endParaRPr sz="2920" b="1" dirty="0"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1"/>
          </p:nvPr>
        </p:nvSpPr>
        <p:spPr>
          <a:xfrm>
            <a:off x="357425" y="758950"/>
            <a:ext cx="8520600" cy="4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+mn-lt"/>
              </a:rPr>
              <a:t>What is SVM?</a:t>
            </a:r>
            <a:endParaRPr sz="1700" b="1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Effective in High-Dimensional Spaces:</a:t>
            </a:r>
            <a:r>
              <a:rPr lang="en-US" sz="1600" b="0" i="0" dirty="0">
                <a:effectLst/>
                <a:latin typeface="+mn-lt"/>
              </a:rPr>
              <a:t> Support Vector Machines (SVM) work well in high-dimensional spaces, making them suitable for problems with many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Kernel Trick:</a:t>
            </a:r>
            <a:r>
              <a:rPr lang="en-US" sz="1600" b="0" i="0" dirty="0">
                <a:effectLst/>
                <a:latin typeface="+mn-lt"/>
              </a:rPr>
              <a:t> SVM can handle both linear and non-linear relationships through the use of kernel functions, allowing it to capture complex patterns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Robust to Overfitting:</a:t>
            </a:r>
            <a:r>
              <a:rPr lang="en-US" sz="1600" b="0" i="0" dirty="0">
                <a:effectLst/>
                <a:latin typeface="+mn-lt"/>
              </a:rPr>
              <a:t> SVM is less prone to overfitting, especially in high-dimensional spaces, thanks to the margin maximization objective.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Versatile Kernel Options:</a:t>
            </a:r>
            <a:r>
              <a:rPr lang="en-US" sz="1600" b="0" i="0" dirty="0">
                <a:effectLst/>
                <a:latin typeface="+mn-lt"/>
              </a:rPr>
              <a:t> SVM supports various kernel functions, such as linear, polynomial, and radial basis function (RBF), enabling flexibility in capturing different types of relationships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Effective in Small Sample Size:</a:t>
            </a:r>
            <a:r>
              <a:rPr lang="en-US" sz="1600" b="0" i="0" dirty="0">
                <a:effectLst/>
                <a:latin typeface="+mn-lt"/>
              </a:rPr>
              <a:t> SVM can perform well even with a relatively small dataset, making it suitable for scenarios with limited labeled data.</a:t>
            </a:r>
          </a:p>
        </p:txBody>
      </p:sp>
    </p:spTree>
    <p:extLst>
      <p:ext uri="{BB962C8B-B14F-4D97-AF65-F5344CB8AC3E}">
        <p14:creationId xmlns:p14="http://schemas.microsoft.com/office/powerpoint/2010/main" val="1190340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185625" y="17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920" b="1" dirty="0"/>
              <a:t>Support Vector Machines (SVM)</a:t>
            </a:r>
            <a:endParaRPr sz="2920" dirty="0"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311700" y="1216150"/>
            <a:ext cx="85206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+mn-lt"/>
              </a:rPr>
              <a:t>Advantages:</a:t>
            </a:r>
            <a:endParaRPr sz="2200" b="1" dirty="0"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+mn-lt"/>
              </a:rPr>
              <a:t>Effective in High-Dimensional Spaces:</a:t>
            </a:r>
            <a:r>
              <a:rPr lang="en-US" sz="2200" b="0" i="0" dirty="0">
                <a:effectLst/>
                <a:latin typeface="+mn-lt"/>
              </a:rPr>
              <a:t> SVMs perform well in datasets with a high number of features, making them suitable for complex problems with many variables.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+mn-lt"/>
              </a:rPr>
              <a:t>Robust to Overfitting:</a:t>
            </a:r>
            <a:r>
              <a:rPr lang="en-US" sz="2200" b="0" i="0" dirty="0">
                <a:effectLst/>
                <a:latin typeface="+mn-lt"/>
              </a:rPr>
              <a:t> SVMs are less prone to overfitting, providing good generalization even in situations with relatively small datasets. The margin maximization principle helps in achieving a balance between fitting the training data and avoiding excessive complexity.</a:t>
            </a:r>
          </a:p>
        </p:txBody>
      </p:sp>
    </p:spTree>
    <p:extLst>
      <p:ext uri="{BB962C8B-B14F-4D97-AF65-F5344CB8AC3E}">
        <p14:creationId xmlns:p14="http://schemas.microsoft.com/office/powerpoint/2010/main" val="327586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/>
          </p:nvPr>
        </p:nvSpPr>
        <p:spPr>
          <a:xfrm>
            <a:off x="185625" y="17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920" b="1" dirty="0"/>
              <a:t>Support Vector Machines (SVM)</a:t>
            </a:r>
            <a:endParaRPr sz="2920" dirty="0"/>
          </a:p>
        </p:txBody>
      </p:sp>
      <p:sp>
        <p:nvSpPr>
          <p:cNvPr id="415" name="Google Shape;415;p62"/>
          <p:cNvSpPr txBox="1">
            <a:spLocks noGrp="1"/>
          </p:cNvSpPr>
          <p:nvPr>
            <p:ph type="body" idx="1"/>
          </p:nvPr>
        </p:nvSpPr>
        <p:spPr>
          <a:xfrm>
            <a:off x="311700" y="874050"/>
            <a:ext cx="8520600" cy="4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Implementation: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Split the dataset into training and testing sets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Used </a:t>
            </a:r>
            <a:r>
              <a:rPr lang="en-US" sz="2400" dirty="0" err="1"/>
              <a:t>StandardScaler</a:t>
            </a:r>
            <a:r>
              <a:rPr lang="en-US" sz="2400" dirty="0"/>
              <a:t> to standardize the data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Used SVC(SVM classifier) from </a:t>
            </a:r>
            <a:r>
              <a:rPr lang="en-US" sz="2400" dirty="0" err="1"/>
              <a:t>sklearn</a:t>
            </a:r>
            <a:r>
              <a:rPr lang="en-US" sz="2400" dirty="0"/>
              <a:t> with linear kernel and C=1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Used </a:t>
            </a:r>
            <a:r>
              <a:rPr lang="en-US" sz="2400" dirty="0" err="1"/>
              <a:t>accuracy_score</a:t>
            </a:r>
            <a:r>
              <a:rPr lang="en-US" sz="2400" dirty="0"/>
              <a:t> from </a:t>
            </a:r>
            <a:r>
              <a:rPr lang="en-US" sz="2400" dirty="0" err="1"/>
              <a:t>sklearn</a:t>
            </a:r>
            <a:r>
              <a:rPr lang="en-US" sz="2400" dirty="0"/>
              <a:t> to calculate the model accuracy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Performed 10-fold cross validation on the data</a:t>
            </a:r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324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>
            <a:spLocks noGrp="1"/>
          </p:cNvSpPr>
          <p:nvPr>
            <p:ph type="title"/>
          </p:nvPr>
        </p:nvSpPr>
        <p:spPr>
          <a:xfrm>
            <a:off x="311700" y="23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Results and analysis</a:t>
            </a:r>
            <a:endParaRPr sz="29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B2FBC-DE42-0272-F93A-06E112F5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9579"/>
              </p:ext>
            </p:extLst>
          </p:nvPr>
        </p:nvGraphicFramePr>
        <p:xfrm>
          <a:off x="1524000" y="1536776"/>
          <a:ext cx="6096000" cy="22961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49040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12377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99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Standard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10-Fold Cross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Multiclass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71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12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Gaussian 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0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5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3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>
            <a:spLocks noGrp="1"/>
          </p:cNvSpPr>
          <p:nvPr>
            <p:ph type="title"/>
          </p:nvPr>
        </p:nvSpPr>
        <p:spPr>
          <a:xfrm>
            <a:off x="311700" y="23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Results and analysis</a:t>
            </a:r>
            <a:endParaRPr sz="2900" b="1"/>
          </a:p>
        </p:txBody>
      </p:sp>
      <p:sp>
        <p:nvSpPr>
          <p:cNvPr id="421" name="Google Shape;421;p63"/>
          <p:cNvSpPr txBox="1">
            <a:spLocks noGrp="1"/>
          </p:cNvSpPr>
          <p:nvPr>
            <p:ph type="body" idx="1"/>
          </p:nvPr>
        </p:nvSpPr>
        <p:spPr>
          <a:xfrm>
            <a:off x="311700" y="1192800"/>
            <a:ext cx="8520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 b="0" i="0" dirty="0">
                <a:effectLst/>
                <a:latin typeface="Arial" panose="020B0604020202020204" pitchFamily="34" charset="0"/>
              </a:rPr>
              <a:t>Random Forest Classifier and Support Vector Machine (SVM) demonstrated exceptional accuracy, achieving approximately 0.97, whereas the Gaussian Naive Bayes (GNB) classifier achieved an accuracy of 0.89.</a:t>
            </a: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 b="0" i="0" dirty="0">
                <a:effectLst/>
                <a:latin typeface="Arial" panose="020B0604020202020204" pitchFamily="34" charset="0"/>
              </a:rPr>
              <a:t>During 10-fold cross-validation, the GNB Classifier maintained its accuracy at 0.89, whereas the other models experienced a decrease of nearly 0.1 in accuracy.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divergence can be attributed to the inherent robustness of GNB against overfitting, a quality not shown by the other models.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21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>
            <a:spLocks noGrp="1"/>
          </p:cNvSpPr>
          <p:nvPr>
            <p:ph type="title"/>
          </p:nvPr>
        </p:nvSpPr>
        <p:spPr>
          <a:xfrm>
            <a:off x="311700" y="23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Results and analysis</a:t>
            </a:r>
            <a:endParaRPr sz="2900" b="1"/>
          </a:p>
        </p:txBody>
      </p:sp>
      <p:sp>
        <p:nvSpPr>
          <p:cNvPr id="421" name="Google Shape;421;p63"/>
          <p:cNvSpPr txBox="1">
            <a:spLocks noGrp="1"/>
          </p:cNvSpPr>
          <p:nvPr>
            <p:ph type="body" idx="1"/>
          </p:nvPr>
        </p:nvSpPr>
        <p:spPr>
          <a:xfrm>
            <a:off x="311700" y="1192800"/>
            <a:ext cx="8520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IN" sz="1530" dirty="0">
                <a:solidFill>
                  <a:schemeClr val="dk1"/>
                </a:solidFill>
                <a:highlight>
                  <a:srgbClr val="FFFFFF"/>
                </a:highlight>
              </a:rPr>
              <a:t>Random Forest</a:t>
            </a: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endParaRPr lang="en-IN"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endParaRPr lang="en-IN"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144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1FDD9-4407-80F6-4213-0BEBEFAF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99" y="1787920"/>
            <a:ext cx="5531601" cy="29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11700" y="1454650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 b="1"/>
              <a:t>LITERATURE REVIEW</a:t>
            </a:r>
            <a:endParaRPr sz="5920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>
            <a:spLocks noGrp="1"/>
          </p:cNvSpPr>
          <p:nvPr>
            <p:ph type="title"/>
          </p:nvPr>
        </p:nvSpPr>
        <p:spPr>
          <a:xfrm>
            <a:off x="311700" y="23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/>
              <a:t>Results and analysis</a:t>
            </a:r>
            <a:endParaRPr sz="2900" b="1"/>
          </a:p>
        </p:txBody>
      </p:sp>
      <p:sp>
        <p:nvSpPr>
          <p:cNvPr id="421" name="Google Shape;421;p63"/>
          <p:cNvSpPr txBox="1">
            <a:spLocks noGrp="1"/>
          </p:cNvSpPr>
          <p:nvPr>
            <p:ph type="body" idx="1"/>
          </p:nvPr>
        </p:nvSpPr>
        <p:spPr>
          <a:xfrm>
            <a:off x="311700" y="1192800"/>
            <a:ext cx="8520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lang="en-IN" sz="1530" dirty="0">
                <a:solidFill>
                  <a:schemeClr val="dk1"/>
                </a:solidFill>
                <a:highlight>
                  <a:srgbClr val="FFFFFF"/>
                </a:highlight>
              </a:rPr>
              <a:t>Gaussian Naive Bayes</a:t>
            </a: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endParaRPr lang="en-IN"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endParaRPr lang="en-IN"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144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53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EFAD1-4F52-52C8-4AF8-C14E5977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04" y="1715740"/>
            <a:ext cx="5805191" cy="30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7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Contributions</a:t>
            </a:r>
            <a:endParaRPr dirty="0"/>
          </a:p>
        </p:txBody>
      </p:sp>
      <p:sp>
        <p:nvSpPr>
          <p:cNvPr id="455" name="Google Shape;45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 - Abhishek Sushil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EDA and Data Preprocessing - Abhishek Sushil and Ayush Srivastava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 Selection and Implementation - Ayush Srivastava and Manas Narang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Model Result Analysis and Conclusion - Anurag Gupta and Manas Narang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 dirty="0"/>
              <a:t>Thank you </a:t>
            </a:r>
            <a:endParaRPr sz="47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 b="1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News Articles Popularity Prediction System</a:t>
            </a:r>
            <a:br>
              <a:rPr lang="en" sz="1900" b="1">
                <a:solidFill>
                  <a:srgbClr val="121212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Riya Talwar, Apoorva Sharma, Nishita Badola, Lakshay , Yamini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311700" y="144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"/>
              <a:buFont typeface="Arial"/>
              <a:buNone/>
            </a:pPr>
            <a:r>
              <a:rPr lang="en" sz="1150"/>
              <a:t>The paper by presents an overview of binary classification models, providing insights into their configuration and characteristics. Here's a concise summary of each model:</a:t>
            </a:r>
            <a:endParaRPr sz="11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1"/>
              <a:buFont typeface="Arial"/>
              <a:buNone/>
            </a:pPr>
            <a:r>
              <a:rPr lang="en" sz="1150"/>
              <a:t>A. </a:t>
            </a:r>
            <a:r>
              <a:rPr lang="en" sz="1150" b="1"/>
              <a:t>Linear Regression</a:t>
            </a:r>
            <a:r>
              <a:rPr lang="en" sz="1150"/>
              <a:t>: Used for binary classification by converting predicted shares to a classification result based on a threshold. Utilizes all 58 predictive features. Assumes feature independence and linear class separability, </a:t>
            </a:r>
            <a:r>
              <a:rPr lang="en" sz="1150" b="1"/>
              <a:t>not ideal for classification</a:t>
            </a:r>
            <a:r>
              <a:rPr lang="en" sz="1150"/>
              <a:t>.</a:t>
            </a:r>
            <a:br>
              <a:rPr lang="en" sz="1150"/>
            </a:br>
            <a:r>
              <a:rPr lang="en" sz="1150"/>
              <a:t>B.</a:t>
            </a:r>
            <a:r>
              <a:rPr lang="en" sz="1150" b="1"/>
              <a:t> Logistic Regression</a:t>
            </a:r>
            <a:r>
              <a:rPr lang="en" sz="1150"/>
              <a:t>: Selects the</a:t>
            </a:r>
            <a:r>
              <a:rPr lang="en" sz="1150" b="1"/>
              <a:t> top 20</a:t>
            </a:r>
            <a:r>
              <a:rPr lang="en" sz="1150"/>
              <a:t> features using Recursive Feature Elimination (RFE). Employs a non-linear sigmoid activation function for contrast. Utilizes L2 regularization.</a:t>
            </a:r>
            <a:br>
              <a:rPr lang="en" sz="1150"/>
            </a:br>
            <a:r>
              <a:rPr lang="en" sz="1150"/>
              <a:t>C. </a:t>
            </a:r>
            <a:r>
              <a:rPr lang="en" sz="1150" b="1"/>
              <a:t>Support Vector Machine (SVM)</a:t>
            </a:r>
            <a:r>
              <a:rPr lang="en" sz="1150"/>
              <a:t>: Employs RFE for feature selection and uses an RBF kernel with C = 10. Chose </a:t>
            </a:r>
            <a:r>
              <a:rPr lang="en" sz="1150" b="1"/>
              <a:t>RBF for better accuracy</a:t>
            </a:r>
            <a:r>
              <a:rPr lang="en" sz="1150"/>
              <a:t>. Provides good generalization but has longer computation times and lacks probabilistic confidence.</a:t>
            </a:r>
            <a:br>
              <a:rPr lang="en" sz="1150"/>
            </a:br>
            <a:r>
              <a:rPr lang="en" sz="1150"/>
              <a:t>D. </a:t>
            </a:r>
            <a:r>
              <a:rPr lang="en" sz="1150" b="1"/>
              <a:t>Random Forest</a:t>
            </a:r>
            <a:r>
              <a:rPr lang="en" sz="1150"/>
              <a:t>: Uses 100 decision trees, considering a maximum of 6 features at each node. Known for good generalization and non-overfitting, learning non-linear hypotheses.</a:t>
            </a:r>
            <a:br>
              <a:rPr lang="en" sz="1150"/>
            </a:br>
            <a:r>
              <a:rPr lang="en" sz="1150"/>
              <a:t>E.</a:t>
            </a:r>
            <a:r>
              <a:rPr lang="en" sz="1150" b="1"/>
              <a:t> Adaboost Classifier</a:t>
            </a:r>
            <a:r>
              <a:rPr lang="en" sz="1150"/>
              <a:t>: Utilizes decision stumps as base estimators. Found the best performance with 100 decision stumps using bagging and boosting. Achieved the </a:t>
            </a:r>
            <a:r>
              <a:rPr lang="en" sz="1150" b="1"/>
              <a:t>best performance among the classifiers</a:t>
            </a:r>
            <a:r>
              <a:rPr lang="en" sz="1150"/>
              <a:t>.</a:t>
            </a:r>
            <a:br>
              <a:rPr lang="en" sz="1150"/>
            </a:br>
            <a:r>
              <a:rPr lang="en" sz="1150"/>
              <a:t>F. </a:t>
            </a:r>
            <a:r>
              <a:rPr lang="en" sz="1150" b="1"/>
              <a:t>K-Nearest Neighbors (KNN)</a:t>
            </a:r>
            <a:r>
              <a:rPr lang="en" sz="1150"/>
              <a:t>: Determines the class based on majority votes from k nearest training samples. The optimal k value is selected through a search for the </a:t>
            </a:r>
            <a:r>
              <a:rPr lang="en" sz="1150" b="1"/>
              <a:t>best AUC score</a:t>
            </a:r>
            <a:r>
              <a:rPr lang="en" sz="1150"/>
              <a:t>. Robust to feature value fluctuations, but choice of distance metric depends on the features.</a:t>
            </a:r>
            <a:br>
              <a:rPr lang="en" sz="1150"/>
            </a:br>
            <a:r>
              <a:rPr lang="en" sz="1150"/>
              <a:t>The paper provides a comprehensive overview of these models, their configurations, strengths, and weaknesses in binary classification.</a:t>
            </a:r>
            <a:endParaRPr sz="115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1"/>
              <a:buFont typeface="Arial"/>
              <a:buNone/>
            </a:pPr>
            <a:r>
              <a:rPr lang="en" sz="1150"/>
              <a:t>The paper concluded with the usage of Support Vector Regression and Neural Networks, which provided an accuracies of around 70%</a:t>
            </a:r>
            <a:endParaRPr sz="115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625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6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/>
        </p:nvSpPr>
        <p:spPr>
          <a:xfrm>
            <a:off x="311700" y="1752550"/>
            <a:ext cx="85206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2"/>
                </a:solidFill>
              </a:rPr>
              <a:t>The study examined five classification models: Random Forest (RF), AdaBoost, Support Vector Machine with an RBF kernel, K-Nearest Neighbors (KNN), and Naïve Bayes (NB). These models were thoroughly evaluated and compared, providing insights into their strengths and weaknesses.</a:t>
            </a:r>
            <a:endParaRPr sz="115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2"/>
                </a:solidFill>
              </a:rPr>
              <a:t>To enhance model performance, grid search techniques were employed. </a:t>
            </a:r>
            <a:r>
              <a:rPr lang="en" sz="1150" b="1" dirty="0">
                <a:solidFill>
                  <a:schemeClr val="dk2"/>
                </a:solidFill>
              </a:rPr>
              <a:t>Random Forest and AdaBoost</a:t>
            </a:r>
            <a:r>
              <a:rPr lang="en" sz="1150" dirty="0">
                <a:solidFill>
                  <a:schemeClr val="dk2"/>
                </a:solidFill>
              </a:rPr>
              <a:t> were tuned by systematically exploring the hyperparameter space, focusing on the number of trees. Similarly, </a:t>
            </a:r>
            <a:r>
              <a:rPr lang="en" sz="1150" b="1" dirty="0">
                <a:solidFill>
                  <a:schemeClr val="dk2"/>
                </a:solidFill>
              </a:rPr>
              <a:t>SVM with an RBF</a:t>
            </a:r>
            <a:r>
              <a:rPr lang="en" sz="1150" dirty="0">
                <a:solidFill>
                  <a:schemeClr val="dk2"/>
                </a:solidFill>
              </a:rPr>
              <a:t> kernel and </a:t>
            </a:r>
            <a:r>
              <a:rPr lang="en" sz="1150" b="1" dirty="0">
                <a:solidFill>
                  <a:schemeClr val="dk2"/>
                </a:solidFill>
              </a:rPr>
              <a:t>KNN </a:t>
            </a:r>
            <a:r>
              <a:rPr lang="en" sz="1150" dirty="0">
                <a:solidFill>
                  <a:schemeClr val="dk2"/>
                </a:solidFill>
              </a:rPr>
              <a:t>underwent an exhaustive search to optimize the </a:t>
            </a:r>
            <a:r>
              <a:rPr lang="en" sz="1150" b="1" dirty="0">
                <a:solidFill>
                  <a:schemeClr val="dk2"/>
                </a:solidFill>
              </a:rPr>
              <a:t>C trade-off parameter</a:t>
            </a:r>
            <a:r>
              <a:rPr lang="en" sz="1150" dirty="0">
                <a:solidFill>
                  <a:schemeClr val="dk2"/>
                </a:solidFill>
              </a:rPr>
              <a:t> and the number of neighbors.</a:t>
            </a:r>
            <a:endParaRPr sz="115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2"/>
                </a:solidFill>
              </a:rPr>
              <a:t>During grid search, the training data was thoughtfully divided, with </a:t>
            </a:r>
            <a:r>
              <a:rPr lang="en" sz="1150" b="1" dirty="0">
                <a:solidFill>
                  <a:schemeClr val="dk2"/>
                </a:solidFill>
              </a:rPr>
              <a:t>70%</a:t>
            </a:r>
            <a:r>
              <a:rPr lang="en" sz="1150" dirty="0">
                <a:solidFill>
                  <a:schemeClr val="dk2"/>
                </a:solidFill>
              </a:rPr>
              <a:t> allocated to the training set and </a:t>
            </a:r>
            <a:r>
              <a:rPr lang="en" sz="1150" b="1" dirty="0">
                <a:solidFill>
                  <a:schemeClr val="dk2"/>
                </a:solidFill>
              </a:rPr>
              <a:t>30%</a:t>
            </a:r>
            <a:r>
              <a:rPr lang="en" sz="1150" dirty="0">
                <a:solidFill>
                  <a:schemeClr val="dk2"/>
                </a:solidFill>
              </a:rPr>
              <a:t> reserved for validation. Random Forest (RF) emerged as the top-performing model, achieving an impressive </a:t>
            </a:r>
            <a:r>
              <a:rPr lang="en" sz="1150" b="1" dirty="0">
                <a:solidFill>
                  <a:schemeClr val="dk2"/>
                </a:solidFill>
              </a:rPr>
              <a:t>ROC Area Under the Curve of 73%</a:t>
            </a:r>
            <a:r>
              <a:rPr lang="en" sz="1150" dirty="0">
                <a:solidFill>
                  <a:schemeClr val="dk2"/>
                </a:solidFill>
              </a:rPr>
              <a:t>, indicating its acceptable discrimination ability.</a:t>
            </a:r>
            <a:endParaRPr sz="115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2"/>
                </a:solidFill>
              </a:rPr>
              <a:t>An in-depth analysis of the RF model's inputs highlighted the importance of </a:t>
            </a:r>
            <a:r>
              <a:rPr lang="en" sz="1150" b="1" dirty="0">
                <a:solidFill>
                  <a:schemeClr val="dk2"/>
                </a:solidFill>
              </a:rPr>
              <a:t>keyword-based</a:t>
            </a:r>
            <a:r>
              <a:rPr lang="en" sz="1150" dirty="0">
                <a:solidFill>
                  <a:schemeClr val="dk2"/>
                </a:solidFill>
              </a:rPr>
              <a:t> features, followed by Natural Language Processing</a:t>
            </a:r>
            <a:r>
              <a:rPr lang="en" sz="1150" b="1" dirty="0">
                <a:solidFill>
                  <a:schemeClr val="dk2"/>
                </a:solidFill>
              </a:rPr>
              <a:t> (NLP) features</a:t>
            </a:r>
            <a:r>
              <a:rPr lang="en" sz="1150" dirty="0">
                <a:solidFill>
                  <a:schemeClr val="dk2"/>
                </a:solidFill>
              </a:rPr>
              <a:t> and historical </a:t>
            </a:r>
            <a:r>
              <a:rPr lang="en" sz="1150" b="1" dirty="0">
                <a:solidFill>
                  <a:schemeClr val="dk2"/>
                </a:solidFill>
              </a:rPr>
              <a:t>shares of Mashable links</a:t>
            </a:r>
            <a:r>
              <a:rPr lang="en" sz="1150" dirty="0">
                <a:solidFill>
                  <a:schemeClr val="dk2"/>
                </a:solidFill>
              </a:rPr>
              <a:t>. These insights reveal critical factors contributing to the model's predictive accuracy.</a:t>
            </a:r>
            <a:endParaRPr sz="115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chemeClr val="dk2"/>
              </a:solidFill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11700" y="570375"/>
            <a:ext cx="83166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Proactive Intelligent Decision Support System for Predicting the Popularity of Online News</a:t>
            </a:r>
            <a:br>
              <a:rPr lang="en" sz="1900" b="1">
                <a:solidFill>
                  <a:srgbClr val="121212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444444"/>
                </a:solidFill>
                <a:highlight>
                  <a:schemeClr val="lt1"/>
                </a:highlight>
              </a:rPr>
              <a:t>Kelwin Fernandes, Pedro Vinagre ,and Paulo Cortez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11700" y="1454650"/>
            <a:ext cx="85206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 b="1"/>
              <a:t>DATASET DESCRIPTION</a:t>
            </a:r>
            <a:endParaRPr sz="592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 Description	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This dataset summarizes a heterogeneous set of features about articles published by Mashable in a period of two years. The goal is to predict the number of shares in social networks (popularity). </a:t>
            </a:r>
            <a:endParaRPr sz="21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dirty="0"/>
              <a:t>The dataset contains various features extracted through natural language process techniques.</a:t>
            </a:r>
            <a:endParaRPr sz="21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/>
              <a:t>The unique and non-unique </a:t>
            </a:r>
            <a:r>
              <a:rPr lang="en" sz="1727" b="1"/>
              <a:t>tokens </a:t>
            </a:r>
            <a:r>
              <a:rPr lang="en" sz="1727"/>
              <a:t>in the title, article, metadata.</a:t>
            </a:r>
            <a:endParaRPr sz="1727"/>
          </a:p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/>
              <a:t>They also include the number of </a:t>
            </a:r>
            <a:r>
              <a:rPr lang="en" sz="1727" b="1"/>
              <a:t>images, videos, hyperlinks</a:t>
            </a:r>
            <a:r>
              <a:rPr lang="en" sz="1727"/>
              <a:t> to both Mashable and non-Mashable articles.</a:t>
            </a:r>
            <a:endParaRPr sz="1727"/>
          </a:p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/>
              <a:t>Various categories of the </a:t>
            </a:r>
            <a:r>
              <a:rPr lang="en" sz="1727" b="1"/>
              <a:t>maximum, minimum and mean</a:t>
            </a:r>
            <a:r>
              <a:rPr lang="en" sz="1727"/>
              <a:t> shares of the best and worst </a:t>
            </a:r>
            <a:r>
              <a:rPr lang="en" sz="1727" b="1"/>
              <a:t>keyword </a:t>
            </a:r>
            <a:r>
              <a:rPr lang="en" sz="1727"/>
              <a:t>have been analysed as well.</a:t>
            </a:r>
            <a:endParaRPr sz="1727"/>
          </a:p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 b="1"/>
              <a:t>Global Subjectivity</a:t>
            </a:r>
            <a:r>
              <a:rPr lang="en" sz="1727"/>
              <a:t> scores have been provided for each article that determine the performance of opinion pieces versus reporting facts. Several metrics for </a:t>
            </a:r>
            <a:r>
              <a:rPr lang="en" sz="1727" b="1"/>
              <a:t>Global Sentiment Polarity</a:t>
            </a:r>
            <a:r>
              <a:rPr lang="en" sz="1727"/>
              <a:t> have been provided as well, such as rate of positivity and negativity and the maximum, minimum and mean values for the same.</a:t>
            </a:r>
            <a:endParaRPr sz="1727"/>
          </a:p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/>
              <a:t>The </a:t>
            </a:r>
            <a:r>
              <a:rPr lang="en" sz="1727" b="1"/>
              <a:t>day of the week</a:t>
            </a:r>
            <a:r>
              <a:rPr lang="en" sz="1727"/>
              <a:t> of article publishing has been provided and whether the article was published on a weekend or weekday.</a:t>
            </a:r>
            <a:endParaRPr sz="1727"/>
          </a:p>
          <a:p>
            <a:pPr marL="457200" lvl="0" indent="-33829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8"/>
              <a:buChar char="●"/>
            </a:pPr>
            <a:r>
              <a:rPr lang="en" sz="1727"/>
              <a:t>Finally </a:t>
            </a:r>
            <a:r>
              <a:rPr lang="en" sz="1727" b="1"/>
              <a:t>Latent Dirichlet Allocation</a:t>
            </a:r>
            <a:r>
              <a:rPr lang="en" sz="1727"/>
              <a:t> was performed that subdivided the data into 5 topics.</a:t>
            </a:r>
            <a:endParaRPr sz="17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2440</Words>
  <Application>Microsoft Office PowerPoint</Application>
  <PresentationFormat>On-screen Show (16:9)</PresentationFormat>
  <Paragraphs>283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Noto Sans Symbols</vt:lpstr>
      <vt:lpstr>Quattrocento Sans</vt:lpstr>
      <vt:lpstr>Calibri</vt:lpstr>
      <vt:lpstr>Arial</vt:lpstr>
      <vt:lpstr>Simple Light</vt:lpstr>
      <vt:lpstr>Office Theme</vt:lpstr>
      <vt:lpstr>Endsem Project Presentation</vt:lpstr>
      <vt:lpstr>MOTIVATION</vt:lpstr>
      <vt:lpstr>PowerPoint Presentation</vt:lpstr>
      <vt:lpstr>LITERATURE REVIEW</vt:lpstr>
      <vt:lpstr>Online News Articles Popularity Prediction System Riya Talwar, Apoorva Sharma, Nishita Badola, Lakshay , Yamini           </vt:lpstr>
      <vt:lpstr>PowerPoint Presentation</vt:lpstr>
      <vt:lpstr>DATASET DESCRIPTION</vt:lpstr>
      <vt:lpstr>Data Set Description            </vt:lpstr>
      <vt:lpstr>Data Set Description            </vt:lpstr>
      <vt:lpstr>Data Set Description            </vt:lpstr>
      <vt:lpstr>Data Set Description            </vt:lpstr>
      <vt:lpstr>Data Set Description (Some Visualizations)            </vt:lpstr>
      <vt:lpstr>Data Set Description (Some Visualizations)           </vt:lpstr>
      <vt:lpstr>Data Set Description  (Some Visualizations)            </vt:lpstr>
      <vt:lpstr>Data Set Description (Some Visualizations)           </vt:lpstr>
      <vt:lpstr>Data Set Description (Some Visualizations)           </vt:lpstr>
      <vt:lpstr>Data Set Description (Some Visualizations)           </vt:lpstr>
      <vt:lpstr>Pre-Processing of Data            </vt:lpstr>
      <vt:lpstr>Converting continuous to discrete output</vt:lpstr>
      <vt:lpstr>Removing outliers (based on output values)</vt:lpstr>
      <vt:lpstr>Removing non-predictive attributes</vt:lpstr>
      <vt:lpstr>Dealing with Weekdays and Weekends</vt:lpstr>
      <vt:lpstr>PowerPoint Presentation</vt:lpstr>
      <vt:lpstr>Transforming output data to Classes</vt:lpstr>
      <vt:lpstr>Standardizing the dataset</vt:lpstr>
      <vt:lpstr>METHODOLOGY</vt:lpstr>
      <vt:lpstr>Multiclass Logistic Regression</vt:lpstr>
      <vt:lpstr>Multiclass Logistic Regression</vt:lpstr>
      <vt:lpstr>Random Forest Classifier</vt:lpstr>
      <vt:lpstr>Random Forest Classifier </vt:lpstr>
      <vt:lpstr>Gaussian Naïve Bayes(GNB)</vt:lpstr>
      <vt:lpstr>Gaussian Naïve Bayes(GNB)</vt:lpstr>
      <vt:lpstr>Gaussian Naïve Bayes(GNB)</vt:lpstr>
      <vt:lpstr>Support Vector Machines (SVM)</vt:lpstr>
      <vt:lpstr>Support Vector Machines (SVM)</vt:lpstr>
      <vt:lpstr>Support Vector Machines (SVM)</vt:lpstr>
      <vt:lpstr>Results and analysis</vt:lpstr>
      <vt:lpstr>Results and analysis</vt:lpstr>
      <vt:lpstr>Results and analysis</vt:lpstr>
      <vt:lpstr>Results and analysis</vt:lpstr>
      <vt:lpstr>Individual Contributions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Presentation</dc:title>
  <dc:creator>Abhishek Sushil</dc:creator>
  <cp:lastModifiedBy>Ankit Srivastava</cp:lastModifiedBy>
  <cp:revision>8</cp:revision>
  <dcterms:modified xsi:type="dcterms:W3CDTF">2023-11-23T06:25:23Z</dcterms:modified>
</cp:coreProperties>
</file>