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77" r:id="rId3"/>
    <p:sldId id="326" r:id="rId4"/>
    <p:sldId id="278" r:id="rId5"/>
    <p:sldId id="352" r:id="rId6"/>
    <p:sldId id="258" r:id="rId7"/>
    <p:sldId id="262" r:id="rId8"/>
    <p:sldId id="263" r:id="rId9"/>
    <p:sldId id="283" r:id="rId10"/>
    <p:sldId id="311" r:id="rId11"/>
    <p:sldId id="312" r:id="rId12"/>
    <p:sldId id="327" r:id="rId13"/>
    <p:sldId id="287" r:id="rId14"/>
    <p:sldId id="288" r:id="rId15"/>
    <p:sldId id="334" r:id="rId16"/>
    <p:sldId id="335" r:id="rId17"/>
    <p:sldId id="336" r:id="rId18"/>
    <p:sldId id="289" r:id="rId19"/>
    <p:sldId id="290" r:id="rId20"/>
    <p:sldId id="291" r:id="rId21"/>
    <p:sldId id="293" r:id="rId22"/>
    <p:sldId id="294" r:id="rId23"/>
    <p:sldId id="295" r:id="rId24"/>
    <p:sldId id="296" r:id="rId25"/>
    <p:sldId id="297" r:id="rId26"/>
    <p:sldId id="328" r:id="rId27"/>
    <p:sldId id="298" r:id="rId28"/>
    <p:sldId id="299" r:id="rId29"/>
    <p:sldId id="273" r:id="rId30"/>
    <p:sldId id="272" r:id="rId31"/>
    <p:sldId id="342" r:id="rId32"/>
    <p:sldId id="268" r:id="rId33"/>
    <p:sldId id="301" r:id="rId34"/>
    <p:sldId id="329" r:id="rId35"/>
    <p:sldId id="330" r:id="rId36"/>
    <p:sldId id="332" r:id="rId37"/>
    <p:sldId id="331" r:id="rId38"/>
    <p:sldId id="333" r:id="rId39"/>
    <p:sldId id="265" r:id="rId40"/>
    <p:sldId id="266" r:id="rId41"/>
    <p:sldId id="267" r:id="rId42"/>
    <p:sldId id="304" r:id="rId43"/>
    <p:sldId id="303" r:id="rId44"/>
    <p:sldId id="285" r:id="rId45"/>
    <p:sldId id="286" r:id="rId46"/>
    <p:sldId id="313" r:id="rId47"/>
    <p:sldId id="315" r:id="rId48"/>
    <p:sldId id="318" r:id="rId49"/>
    <p:sldId id="316" r:id="rId50"/>
    <p:sldId id="317" r:id="rId51"/>
    <p:sldId id="337" r:id="rId52"/>
    <p:sldId id="338" r:id="rId53"/>
    <p:sldId id="339" r:id="rId54"/>
    <p:sldId id="340" r:id="rId55"/>
    <p:sldId id="341" r:id="rId56"/>
    <p:sldId id="321" r:id="rId57"/>
    <p:sldId id="314" r:id="rId58"/>
    <p:sldId id="319" r:id="rId59"/>
    <p:sldId id="323" r:id="rId60"/>
    <p:sldId id="324" r:id="rId61"/>
    <p:sldId id="325" r:id="rId62"/>
    <p:sldId id="348" r:id="rId63"/>
    <p:sldId id="351" r:id="rId64"/>
    <p:sldId id="353" r:id="rId65"/>
    <p:sldId id="259" r:id="rId66"/>
    <p:sldId id="260" r:id="rId67"/>
    <p:sldId id="261" r:id="rId68"/>
    <p:sldId id="343" r:id="rId69"/>
    <p:sldId id="306" r:id="rId70"/>
    <p:sldId id="308" r:id="rId71"/>
    <p:sldId id="305" r:id="rId72"/>
    <p:sldId id="307" r:id="rId73"/>
    <p:sldId id="344" r:id="rId74"/>
    <p:sldId id="345" r:id="rId75"/>
    <p:sldId id="346" r:id="rId76"/>
    <p:sldId id="347" r:id="rId77"/>
    <p:sldId id="349" r:id="rId78"/>
    <p:sldId id="350"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5BEE2-8FD8-4F47-998D-721156C13864}" v="103" dt="2024-05-07T17:57:34.453"/>
    <p1510:client id="{D050F536-32E2-4E91-9CD5-48C47B2B72E2}" v="66" dt="2024-05-07T08:32:58.820"/>
    <p1510:client id="{D4E67D0E-9BFA-4BB7-90DA-C0CC876FA611}" v="775" dt="2024-05-07T13:04:16.532"/>
    <p1510:client id="{E2F9CD2D-0F10-4CC6-A4D1-AF61251F4A21}" v="10" dt="2024-05-07T15:09:53.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5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94C46-CA3E-40DA-973D-8212E99D10EF}" type="doc">
      <dgm:prSet loTypeId="urn:microsoft.com/office/officeart/2017/3/layout/DropPinTimeline" loCatId="timeline" qsTypeId="urn:microsoft.com/office/officeart/2005/8/quickstyle/simple2" qsCatId="simple" csTypeId="urn:microsoft.com/office/officeart/2005/8/colors/accent2_2" csCatId="accent2" phldr="1"/>
      <dgm:spPr/>
      <dgm:t>
        <a:bodyPr/>
        <a:lstStyle/>
        <a:p>
          <a:endParaRPr lang="en-US"/>
        </a:p>
      </dgm:t>
    </dgm:pt>
    <dgm:pt modelId="{E1F9BDEB-0336-4E3E-8CEC-365747319409}">
      <dgm:prSet phldrT="[Text]" phldr="0"/>
      <dgm:spPr/>
      <dgm:t>
        <a:bodyPr/>
        <a:lstStyle/>
        <a:p>
          <a:pPr>
            <a:defRPr b="1"/>
          </a:pPr>
          <a:r>
            <a:rPr lang="en-US">
              <a:latin typeface="Source Sans Pro"/>
            </a:rPr>
            <a:t>LOAD THE MRI AND PREPARE THE SCANS</a:t>
          </a:r>
          <a:endParaRPr lang="en-US"/>
        </a:p>
      </dgm:t>
    </dgm:pt>
    <dgm:pt modelId="{7B3F8ADA-D098-4188-BC5A-E9F52F4D5FEE}" type="parTrans" cxnId="{A3527B62-B027-4083-B9DB-C9F02684725D}">
      <dgm:prSet/>
      <dgm:spPr/>
      <dgm:t>
        <a:bodyPr/>
        <a:lstStyle/>
        <a:p>
          <a:endParaRPr lang="en-US"/>
        </a:p>
      </dgm:t>
    </dgm:pt>
    <dgm:pt modelId="{70784D4B-9484-49C7-B23F-3A3FD1DB227D}" type="sibTrans" cxnId="{A3527B62-B027-4083-B9DB-C9F02684725D}">
      <dgm:prSet/>
      <dgm:spPr/>
      <dgm:t>
        <a:bodyPr/>
        <a:lstStyle/>
        <a:p>
          <a:endParaRPr lang="en-US"/>
        </a:p>
      </dgm:t>
    </dgm:pt>
    <dgm:pt modelId="{D76FB8AB-9452-4528-84DD-A33C9715D232}">
      <dgm:prSet phldrT="[Text]" phldr="0"/>
      <dgm:spPr/>
      <dgm:t>
        <a:bodyPr/>
        <a:lstStyle/>
        <a:p>
          <a:pPr>
            <a:defRPr b="1"/>
          </a:pPr>
          <a:r>
            <a:rPr lang="en-US">
              <a:latin typeface="Source Sans Pro"/>
            </a:rPr>
            <a:t>DC-GAN </a:t>
          </a:r>
          <a:endParaRPr lang="en-US"/>
        </a:p>
      </dgm:t>
    </dgm:pt>
    <dgm:pt modelId="{9C1CE2EE-CFC8-40EB-8FA0-BB77BE93CB23}" type="parTrans" cxnId="{A5BF03B4-2962-48DC-83BF-FCF16CE54089}">
      <dgm:prSet/>
      <dgm:spPr/>
      <dgm:t>
        <a:bodyPr/>
        <a:lstStyle/>
        <a:p>
          <a:endParaRPr lang="en-US"/>
        </a:p>
      </dgm:t>
    </dgm:pt>
    <dgm:pt modelId="{2F4B2853-D67D-4A19-B815-62D1C9FFADA9}" type="sibTrans" cxnId="{A5BF03B4-2962-48DC-83BF-FCF16CE54089}">
      <dgm:prSet/>
      <dgm:spPr/>
      <dgm:t>
        <a:bodyPr/>
        <a:lstStyle/>
        <a:p>
          <a:endParaRPr lang="en-US"/>
        </a:p>
      </dgm:t>
    </dgm:pt>
    <dgm:pt modelId="{78C4CBDB-5D19-418A-A3F3-A77D3FF1E897}">
      <dgm:prSet phldrT="[Text]" phldr="0"/>
      <dgm:spPr/>
      <dgm:t>
        <a:bodyPr/>
        <a:lstStyle/>
        <a:p>
          <a:pPr>
            <a:defRPr b="1"/>
          </a:pPr>
          <a:r>
            <a:rPr lang="en-US">
              <a:latin typeface="Source Sans Pro"/>
            </a:rPr>
            <a:t>HISTOGRAM MATCHING</a:t>
          </a:r>
          <a:endParaRPr lang="en-US"/>
        </a:p>
      </dgm:t>
    </dgm:pt>
    <dgm:pt modelId="{65979358-6F95-46B3-AB26-F4D768FB9B99}" type="parTrans" cxnId="{ABDA245C-C362-44DE-8D55-2C32D65D40DC}">
      <dgm:prSet/>
      <dgm:spPr/>
      <dgm:t>
        <a:bodyPr/>
        <a:lstStyle/>
        <a:p>
          <a:endParaRPr lang="en-US"/>
        </a:p>
      </dgm:t>
    </dgm:pt>
    <dgm:pt modelId="{20A808D0-D5C7-45A9-9822-A341D88C615C}" type="sibTrans" cxnId="{ABDA245C-C362-44DE-8D55-2C32D65D40DC}">
      <dgm:prSet/>
      <dgm:spPr/>
      <dgm:t>
        <a:bodyPr/>
        <a:lstStyle/>
        <a:p>
          <a:endParaRPr lang="en-US"/>
        </a:p>
      </dgm:t>
    </dgm:pt>
    <dgm:pt modelId="{A9848C2D-2ABC-4455-B851-9CA7DAB3180B}">
      <dgm:prSet phldrT="[Text]" phldr="0"/>
      <dgm:spPr/>
      <dgm:t>
        <a:bodyPr/>
        <a:lstStyle/>
        <a:p>
          <a:pPr>
            <a:defRPr b="1"/>
          </a:pPr>
          <a:r>
            <a:rPr lang="en-US">
              <a:latin typeface="Source Sans Pro"/>
            </a:rPr>
            <a:t>BALANCING?</a:t>
          </a:r>
          <a:endParaRPr lang="en-US"/>
        </a:p>
      </dgm:t>
    </dgm:pt>
    <dgm:pt modelId="{AD3303D4-BEED-456A-8171-CFCB0DCB496F}" type="parTrans" cxnId="{1F2529D9-EF57-4A04-9F98-C8CA759FEDF0}">
      <dgm:prSet/>
      <dgm:spPr/>
      <dgm:t>
        <a:bodyPr/>
        <a:lstStyle/>
        <a:p>
          <a:endParaRPr lang="en-US"/>
        </a:p>
      </dgm:t>
    </dgm:pt>
    <dgm:pt modelId="{E4A3CF13-3042-459D-A323-0AE63D96E61F}" type="sibTrans" cxnId="{1F2529D9-EF57-4A04-9F98-C8CA759FEDF0}">
      <dgm:prSet/>
      <dgm:spPr/>
      <dgm:t>
        <a:bodyPr/>
        <a:lstStyle/>
        <a:p>
          <a:endParaRPr lang="en-US"/>
        </a:p>
      </dgm:t>
    </dgm:pt>
    <dgm:pt modelId="{416D9A04-A882-4CE1-9BC8-D70A215B1839}">
      <dgm:prSet phldrT="[Text]" phldr="0"/>
      <dgm:spPr/>
      <dgm:t>
        <a:bodyPr/>
        <a:lstStyle/>
        <a:p>
          <a:pPr>
            <a:defRPr b="1"/>
          </a:pPr>
          <a:r>
            <a:rPr lang="en-US">
              <a:latin typeface="Source Sans Pro"/>
            </a:rPr>
            <a:t>ALZH-NET</a:t>
          </a:r>
          <a:endParaRPr lang="en-US"/>
        </a:p>
      </dgm:t>
    </dgm:pt>
    <dgm:pt modelId="{CE81C936-35ED-4CFE-954B-17FF9D7F6B9B}" type="parTrans" cxnId="{D8F5569E-21E2-43E2-9B68-82EFD945549F}">
      <dgm:prSet/>
      <dgm:spPr/>
      <dgm:t>
        <a:bodyPr/>
        <a:lstStyle/>
        <a:p>
          <a:endParaRPr lang="en-US"/>
        </a:p>
      </dgm:t>
    </dgm:pt>
    <dgm:pt modelId="{88ABDBE4-3C75-4B61-9648-1BF3C626DF59}" type="sibTrans" cxnId="{D8F5569E-21E2-43E2-9B68-82EFD945549F}">
      <dgm:prSet/>
      <dgm:spPr/>
      <dgm:t>
        <a:bodyPr/>
        <a:lstStyle/>
        <a:p>
          <a:endParaRPr lang="en-US"/>
        </a:p>
      </dgm:t>
    </dgm:pt>
    <dgm:pt modelId="{A09A6340-98C4-4938-B317-B29F40CB289E}">
      <dgm:prSet phldr="0"/>
      <dgm:spPr/>
      <dgm:t>
        <a:bodyPr/>
        <a:lstStyle/>
        <a:p>
          <a:pPr>
            <a:defRPr b="1"/>
          </a:pPr>
          <a:r>
            <a:rPr lang="en-US">
              <a:latin typeface="Source Sans Pro"/>
            </a:rPr>
            <a:t>TESTING THE MODEL</a:t>
          </a:r>
        </a:p>
      </dgm:t>
    </dgm:pt>
    <dgm:pt modelId="{1DDEA385-4891-4511-A767-27C60E11383E}" type="parTrans" cxnId="{87F2146D-C363-4902-BF95-8B1DE750B6C7}">
      <dgm:prSet/>
      <dgm:spPr/>
    </dgm:pt>
    <dgm:pt modelId="{D0835D91-9098-4597-8EC8-BBB0F685E6F7}" type="sibTrans" cxnId="{87F2146D-C363-4902-BF95-8B1DE750B6C7}">
      <dgm:prSet/>
      <dgm:spPr/>
    </dgm:pt>
    <dgm:pt modelId="{8FA68A74-2372-4B9C-92EA-AB7B40D8E94A}">
      <dgm:prSet phldr="0"/>
      <dgm:spPr/>
      <dgm:t>
        <a:bodyPr/>
        <a:lstStyle/>
        <a:p>
          <a:pPr>
            <a:defRPr b="1"/>
          </a:pPr>
          <a:r>
            <a:rPr lang="en-US">
              <a:latin typeface="Source Sans Pro"/>
            </a:rPr>
            <a:t>EVALUATION METRICS AND HEAT MAPS</a:t>
          </a:r>
        </a:p>
      </dgm:t>
    </dgm:pt>
    <dgm:pt modelId="{BF439342-D2A3-4ACF-BDDB-D0516FD6F1DA}" type="parTrans" cxnId="{FFD69EBD-FCFB-4A54-B503-F49360FD6D09}">
      <dgm:prSet/>
      <dgm:spPr/>
    </dgm:pt>
    <dgm:pt modelId="{AAE1CE7A-A5B4-470A-9EF0-E67F63787C8F}" type="sibTrans" cxnId="{FFD69EBD-FCFB-4A54-B503-F49360FD6D09}">
      <dgm:prSet/>
      <dgm:spPr/>
    </dgm:pt>
    <dgm:pt modelId="{A2D60D8A-4836-4F1D-9C56-0CF77565B9EF}" type="pres">
      <dgm:prSet presAssocID="{2C294C46-CA3E-40DA-973D-8212E99D10EF}" presName="root" presStyleCnt="0">
        <dgm:presLayoutVars>
          <dgm:chMax/>
          <dgm:chPref/>
          <dgm:animLvl val="lvl"/>
        </dgm:presLayoutVars>
      </dgm:prSet>
      <dgm:spPr/>
    </dgm:pt>
    <dgm:pt modelId="{C74ABB07-5556-4F1F-961D-2355EDDF9924}" type="pres">
      <dgm:prSet presAssocID="{2C294C46-CA3E-40DA-973D-8212E99D10EF}" presName="divider" presStyleLbl="fgAcc1" presStyleIdx="0" presStyleCnt="8"/>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175B8810-931D-43FC-9D56-DB78BC748258}" type="pres">
      <dgm:prSet presAssocID="{2C294C46-CA3E-40DA-973D-8212E99D10EF}" presName="nodes" presStyleCnt="0">
        <dgm:presLayoutVars>
          <dgm:chMax/>
          <dgm:chPref/>
          <dgm:animLvl val="lvl"/>
        </dgm:presLayoutVars>
      </dgm:prSet>
      <dgm:spPr/>
    </dgm:pt>
    <dgm:pt modelId="{570FBD6D-D5B4-434D-966F-F3AA59359FF2}" type="pres">
      <dgm:prSet presAssocID="{E1F9BDEB-0336-4E3E-8CEC-365747319409}" presName="composite" presStyleCnt="0"/>
      <dgm:spPr/>
    </dgm:pt>
    <dgm:pt modelId="{05DE0839-A0A4-4D3D-BAAC-DC6734685749}" type="pres">
      <dgm:prSet presAssocID="{E1F9BDEB-0336-4E3E-8CEC-365747319409}" presName="ConnectorPoint" presStyleLbl="lnNode1" presStyleIdx="0" presStyleCnt="7"/>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9EA70D53-8D7A-48C2-B4CF-2FCD2D1527B2}" type="pres">
      <dgm:prSet presAssocID="{E1F9BDEB-0336-4E3E-8CEC-365747319409}" presName="DropPinPlaceHolder" presStyleCnt="0"/>
      <dgm:spPr/>
    </dgm:pt>
    <dgm:pt modelId="{3832A858-0D23-49B0-991D-F2A1E6C1CDE3}" type="pres">
      <dgm:prSet presAssocID="{E1F9BDEB-0336-4E3E-8CEC-365747319409}" presName="DropPin" presStyleLbl="alignNode1" presStyleIdx="0" presStyleCnt="7"/>
      <dgm:spPr/>
    </dgm:pt>
    <dgm:pt modelId="{71122C62-F2A3-4D86-AD71-12F827317C68}" type="pres">
      <dgm:prSet presAssocID="{E1F9BDEB-0336-4E3E-8CEC-365747319409}" presName="Ellipse" presStyleLbl="fgAcc1" presStyleIdx="1" presStyleCnt="8"/>
      <dgm:spPr>
        <a:solidFill>
          <a:schemeClr val="lt1">
            <a:alpha val="90000"/>
            <a:hueOff val="0"/>
            <a:satOff val="0"/>
            <a:lumOff val="0"/>
            <a:alphaOff val="0"/>
          </a:schemeClr>
        </a:solidFill>
        <a:ln w="12700" cap="flat" cmpd="sng" algn="ctr">
          <a:noFill/>
          <a:prstDash val="solid"/>
          <a:miter lim="800000"/>
        </a:ln>
        <a:effectLst/>
      </dgm:spPr>
    </dgm:pt>
    <dgm:pt modelId="{7C602D70-92B7-41E5-B604-807C6314C9FB}" type="pres">
      <dgm:prSet presAssocID="{E1F9BDEB-0336-4E3E-8CEC-365747319409}" presName="L2TextContainer" presStyleLbl="revTx" presStyleIdx="0" presStyleCnt="14">
        <dgm:presLayoutVars>
          <dgm:bulletEnabled val="1"/>
        </dgm:presLayoutVars>
      </dgm:prSet>
      <dgm:spPr/>
    </dgm:pt>
    <dgm:pt modelId="{18E99974-92E2-4051-A945-906EB499BC0D}" type="pres">
      <dgm:prSet presAssocID="{E1F9BDEB-0336-4E3E-8CEC-365747319409}" presName="L1TextContainer" presStyleLbl="revTx" presStyleIdx="1" presStyleCnt="14">
        <dgm:presLayoutVars>
          <dgm:chMax val="1"/>
          <dgm:chPref val="1"/>
          <dgm:bulletEnabled val="1"/>
        </dgm:presLayoutVars>
      </dgm:prSet>
      <dgm:spPr/>
    </dgm:pt>
    <dgm:pt modelId="{AFB4578D-CDAC-412C-9BC4-9453E11CA0F7}" type="pres">
      <dgm:prSet presAssocID="{E1F9BDEB-0336-4E3E-8CEC-365747319409}" presName="ConnectLine" presStyleLbl="sibTrans1D1" presStyleIdx="0" presStyleCnt="7"/>
      <dgm:spPr>
        <a:noFill/>
        <a:ln w="12700" cap="flat" cmpd="sng" algn="ctr">
          <a:solidFill>
            <a:schemeClr val="accent2">
              <a:hueOff val="0"/>
              <a:satOff val="0"/>
              <a:lumOff val="0"/>
              <a:alphaOff val="0"/>
            </a:schemeClr>
          </a:solidFill>
          <a:prstDash val="dash"/>
          <a:miter lim="800000"/>
        </a:ln>
        <a:effectLst/>
      </dgm:spPr>
    </dgm:pt>
    <dgm:pt modelId="{04623EE2-0685-4116-BD3B-686075AF2652}" type="pres">
      <dgm:prSet presAssocID="{E1F9BDEB-0336-4E3E-8CEC-365747319409}" presName="EmptyPlaceHolder" presStyleCnt="0"/>
      <dgm:spPr/>
    </dgm:pt>
    <dgm:pt modelId="{1A8A240E-E417-4F2D-9166-407EE702286B}" type="pres">
      <dgm:prSet presAssocID="{70784D4B-9484-49C7-B23F-3A3FD1DB227D}" presName="spaceBetweenRectangles" presStyleCnt="0"/>
      <dgm:spPr/>
    </dgm:pt>
    <dgm:pt modelId="{86636CFD-AB17-45CB-A26C-1D53B531269E}" type="pres">
      <dgm:prSet presAssocID="{D76FB8AB-9452-4528-84DD-A33C9715D232}" presName="composite" presStyleCnt="0"/>
      <dgm:spPr/>
    </dgm:pt>
    <dgm:pt modelId="{12A0FEFE-70B1-47DC-8AB2-9424E4424F86}" type="pres">
      <dgm:prSet presAssocID="{D76FB8AB-9452-4528-84DD-A33C9715D232}" presName="ConnectorPoint" presStyleLbl="lnNode1" presStyleIdx="1" presStyleCnt="7"/>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73B824C5-8A5E-449C-88F3-0E7C4C361077}" type="pres">
      <dgm:prSet presAssocID="{D76FB8AB-9452-4528-84DD-A33C9715D232}" presName="DropPinPlaceHolder" presStyleCnt="0"/>
      <dgm:spPr/>
    </dgm:pt>
    <dgm:pt modelId="{D1774444-178B-431D-AA37-5CC352C17FED}" type="pres">
      <dgm:prSet presAssocID="{D76FB8AB-9452-4528-84DD-A33C9715D232}" presName="DropPin" presStyleLbl="alignNode1" presStyleIdx="1" presStyleCnt="7"/>
      <dgm:spPr/>
    </dgm:pt>
    <dgm:pt modelId="{DA9C8E83-230C-4138-99E4-1369FD307ED8}" type="pres">
      <dgm:prSet presAssocID="{D76FB8AB-9452-4528-84DD-A33C9715D232}" presName="Ellipse" presStyleLbl="fgAcc1" presStyleIdx="2" presStyleCnt="8"/>
      <dgm:spPr>
        <a:solidFill>
          <a:schemeClr val="lt1">
            <a:alpha val="90000"/>
            <a:hueOff val="0"/>
            <a:satOff val="0"/>
            <a:lumOff val="0"/>
            <a:alphaOff val="0"/>
          </a:schemeClr>
        </a:solidFill>
        <a:ln w="12700" cap="flat" cmpd="sng" algn="ctr">
          <a:noFill/>
          <a:prstDash val="solid"/>
          <a:miter lim="800000"/>
        </a:ln>
        <a:effectLst/>
      </dgm:spPr>
    </dgm:pt>
    <dgm:pt modelId="{9B8B063A-628C-4116-B5FB-FEBE70219D8D}" type="pres">
      <dgm:prSet presAssocID="{D76FB8AB-9452-4528-84DD-A33C9715D232}" presName="L2TextContainer" presStyleLbl="revTx" presStyleIdx="2" presStyleCnt="14">
        <dgm:presLayoutVars>
          <dgm:bulletEnabled val="1"/>
        </dgm:presLayoutVars>
      </dgm:prSet>
      <dgm:spPr/>
    </dgm:pt>
    <dgm:pt modelId="{091FCE69-CDF1-4742-94CF-915136EF0F6B}" type="pres">
      <dgm:prSet presAssocID="{D76FB8AB-9452-4528-84DD-A33C9715D232}" presName="L1TextContainer" presStyleLbl="revTx" presStyleIdx="3" presStyleCnt="14">
        <dgm:presLayoutVars>
          <dgm:chMax val="1"/>
          <dgm:chPref val="1"/>
          <dgm:bulletEnabled val="1"/>
        </dgm:presLayoutVars>
      </dgm:prSet>
      <dgm:spPr/>
    </dgm:pt>
    <dgm:pt modelId="{887DBDB6-40A1-422D-8D5C-13149A1BBA94}" type="pres">
      <dgm:prSet presAssocID="{D76FB8AB-9452-4528-84DD-A33C9715D232}" presName="ConnectLine" presStyleLbl="sibTrans1D1" presStyleIdx="1" presStyleCnt="7"/>
      <dgm:spPr>
        <a:noFill/>
        <a:ln w="12700" cap="flat" cmpd="sng" algn="ctr">
          <a:solidFill>
            <a:schemeClr val="accent2">
              <a:hueOff val="0"/>
              <a:satOff val="0"/>
              <a:lumOff val="0"/>
              <a:alphaOff val="0"/>
            </a:schemeClr>
          </a:solidFill>
          <a:prstDash val="dash"/>
          <a:miter lim="800000"/>
        </a:ln>
        <a:effectLst/>
      </dgm:spPr>
    </dgm:pt>
    <dgm:pt modelId="{7FE69678-48BB-4687-9143-51E0ED46C1B7}" type="pres">
      <dgm:prSet presAssocID="{D76FB8AB-9452-4528-84DD-A33C9715D232}" presName="EmptyPlaceHolder" presStyleCnt="0"/>
      <dgm:spPr/>
    </dgm:pt>
    <dgm:pt modelId="{99CED922-C3C1-4172-8C15-F24269B66401}" type="pres">
      <dgm:prSet presAssocID="{2F4B2853-D67D-4A19-B815-62D1C9FFADA9}" presName="spaceBetweenRectangles" presStyleCnt="0"/>
      <dgm:spPr/>
    </dgm:pt>
    <dgm:pt modelId="{1660EDAD-4DFE-448E-9898-BF6017CC2DF3}" type="pres">
      <dgm:prSet presAssocID="{78C4CBDB-5D19-418A-A3F3-A77D3FF1E897}" presName="composite" presStyleCnt="0"/>
      <dgm:spPr/>
    </dgm:pt>
    <dgm:pt modelId="{C35987EC-A509-40BF-BF37-90376795AE32}" type="pres">
      <dgm:prSet presAssocID="{78C4CBDB-5D19-418A-A3F3-A77D3FF1E897}" presName="ConnectorPoint" presStyleLbl="lnNode1" presStyleIdx="2" presStyleCnt="7"/>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7823108-CB17-45F9-8B27-4C667FB34F2F}" type="pres">
      <dgm:prSet presAssocID="{78C4CBDB-5D19-418A-A3F3-A77D3FF1E897}" presName="DropPinPlaceHolder" presStyleCnt="0"/>
      <dgm:spPr/>
    </dgm:pt>
    <dgm:pt modelId="{9D1AF0D5-0DF9-439B-9DF4-70CC7880C32C}" type="pres">
      <dgm:prSet presAssocID="{78C4CBDB-5D19-418A-A3F3-A77D3FF1E897}" presName="DropPin" presStyleLbl="alignNode1" presStyleIdx="2" presStyleCnt="7"/>
      <dgm:spPr/>
    </dgm:pt>
    <dgm:pt modelId="{3066EF01-6540-44E4-A39D-5E5B7FBEAD8A}" type="pres">
      <dgm:prSet presAssocID="{78C4CBDB-5D19-418A-A3F3-A77D3FF1E897}" presName="Ellipse" presStyleLbl="fgAcc1" presStyleIdx="3" presStyleCnt="8"/>
      <dgm:spPr>
        <a:solidFill>
          <a:schemeClr val="lt1">
            <a:alpha val="90000"/>
            <a:hueOff val="0"/>
            <a:satOff val="0"/>
            <a:lumOff val="0"/>
            <a:alphaOff val="0"/>
          </a:schemeClr>
        </a:solidFill>
        <a:ln w="12700" cap="flat" cmpd="sng" algn="ctr">
          <a:noFill/>
          <a:prstDash val="solid"/>
          <a:miter lim="800000"/>
        </a:ln>
        <a:effectLst/>
      </dgm:spPr>
    </dgm:pt>
    <dgm:pt modelId="{CCD250A2-A766-4B3C-9B75-692FB17E2DFB}" type="pres">
      <dgm:prSet presAssocID="{78C4CBDB-5D19-418A-A3F3-A77D3FF1E897}" presName="L2TextContainer" presStyleLbl="revTx" presStyleIdx="4" presStyleCnt="14">
        <dgm:presLayoutVars>
          <dgm:bulletEnabled val="1"/>
        </dgm:presLayoutVars>
      </dgm:prSet>
      <dgm:spPr/>
    </dgm:pt>
    <dgm:pt modelId="{46D597A0-54A3-42AB-9AB9-CCB8C85A80A0}" type="pres">
      <dgm:prSet presAssocID="{78C4CBDB-5D19-418A-A3F3-A77D3FF1E897}" presName="L1TextContainer" presStyleLbl="revTx" presStyleIdx="5" presStyleCnt="14">
        <dgm:presLayoutVars>
          <dgm:chMax val="1"/>
          <dgm:chPref val="1"/>
          <dgm:bulletEnabled val="1"/>
        </dgm:presLayoutVars>
      </dgm:prSet>
      <dgm:spPr/>
    </dgm:pt>
    <dgm:pt modelId="{F1D5176E-0A71-43C2-9E52-83900505863A}" type="pres">
      <dgm:prSet presAssocID="{78C4CBDB-5D19-418A-A3F3-A77D3FF1E897}" presName="ConnectLine" presStyleLbl="sibTrans1D1" presStyleIdx="2" presStyleCnt="7"/>
      <dgm:spPr>
        <a:noFill/>
        <a:ln w="12700" cap="flat" cmpd="sng" algn="ctr">
          <a:solidFill>
            <a:schemeClr val="accent2">
              <a:hueOff val="0"/>
              <a:satOff val="0"/>
              <a:lumOff val="0"/>
              <a:alphaOff val="0"/>
            </a:schemeClr>
          </a:solidFill>
          <a:prstDash val="dash"/>
          <a:miter lim="800000"/>
        </a:ln>
        <a:effectLst/>
      </dgm:spPr>
    </dgm:pt>
    <dgm:pt modelId="{2540AA01-0ACB-4BA8-806C-8ADE18C53EE7}" type="pres">
      <dgm:prSet presAssocID="{78C4CBDB-5D19-418A-A3F3-A77D3FF1E897}" presName="EmptyPlaceHolder" presStyleCnt="0"/>
      <dgm:spPr/>
    </dgm:pt>
    <dgm:pt modelId="{5686553C-D6F9-48C6-8685-F20D6C2B1014}" type="pres">
      <dgm:prSet presAssocID="{20A808D0-D5C7-45A9-9822-A341D88C615C}" presName="spaceBetweenRectangles" presStyleCnt="0"/>
      <dgm:spPr/>
    </dgm:pt>
    <dgm:pt modelId="{325C75EC-58EC-4A16-8B0D-19F3D21338E4}" type="pres">
      <dgm:prSet presAssocID="{A9848C2D-2ABC-4455-B851-9CA7DAB3180B}" presName="composite" presStyleCnt="0"/>
      <dgm:spPr/>
    </dgm:pt>
    <dgm:pt modelId="{34A601BB-A774-4074-9D9D-E1AB8DA32FE7}" type="pres">
      <dgm:prSet presAssocID="{A9848C2D-2ABC-4455-B851-9CA7DAB3180B}" presName="ConnectorPoint" presStyleLbl="lnNode1" presStyleIdx="3" presStyleCnt="7"/>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C26BC6E7-ED80-4973-9F17-A006FE534B52}" type="pres">
      <dgm:prSet presAssocID="{A9848C2D-2ABC-4455-B851-9CA7DAB3180B}" presName="DropPinPlaceHolder" presStyleCnt="0"/>
      <dgm:spPr/>
    </dgm:pt>
    <dgm:pt modelId="{B49DD51C-7C43-448F-B245-B646AF46193C}" type="pres">
      <dgm:prSet presAssocID="{A9848C2D-2ABC-4455-B851-9CA7DAB3180B}" presName="DropPin" presStyleLbl="alignNode1" presStyleIdx="3" presStyleCnt="7"/>
      <dgm:spPr/>
    </dgm:pt>
    <dgm:pt modelId="{8CD54A37-5967-4EFC-9404-87FF0187E40A}" type="pres">
      <dgm:prSet presAssocID="{A9848C2D-2ABC-4455-B851-9CA7DAB3180B}" presName="Ellipse" presStyleLbl="fgAcc1" presStyleIdx="4" presStyleCnt="8"/>
      <dgm:spPr>
        <a:solidFill>
          <a:schemeClr val="lt1">
            <a:alpha val="90000"/>
            <a:hueOff val="0"/>
            <a:satOff val="0"/>
            <a:lumOff val="0"/>
            <a:alphaOff val="0"/>
          </a:schemeClr>
        </a:solidFill>
        <a:ln w="12700" cap="flat" cmpd="sng" algn="ctr">
          <a:noFill/>
          <a:prstDash val="solid"/>
          <a:miter lim="800000"/>
        </a:ln>
        <a:effectLst/>
      </dgm:spPr>
    </dgm:pt>
    <dgm:pt modelId="{72DF562B-98A2-45F5-B1F2-EC53CCC69403}" type="pres">
      <dgm:prSet presAssocID="{A9848C2D-2ABC-4455-B851-9CA7DAB3180B}" presName="L2TextContainer" presStyleLbl="revTx" presStyleIdx="6" presStyleCnt="14">
        <dgm:presLayoutVars>
          <dgm:bulletEnabled val="1"/>
        </dgm:presLayoutVars>
      </dgm:prSet>
      <dgm:spPr/>
    </dgm:pt>
    <dgm:pt modelId="{71D0A00A-CB06-4CE7-9DBA-D842AEBD2186}" type="pres">
      <dgm:prSet presAssocID="{A9848C2D-2ABC-4455-B851-9CA7DAB3180B}" presName="L1TextContainer" presStyleLbl="revTx" presStyleIdx="7" presStyleCnt="14">
        <dgm:presLayoutVars>
          <dgm:chMax val="1"/>
          <dgm:chPref val="1"/>
          <dgm:bulletEnabled val="1"/>
        </dgm:presLayoutVars>
      </dgm:prSet>
      <dgm:spPr/>
    </dgm:pt>
    <dgm:pt modelId="{F448F4DC-ECDF-46D4-94DB-59AE86936821}" type="pres">
      <dgm:prSet presAssocID="{A9848C2D-2ABC-4455-B851-9CA7DAB3180B}" presName="ConnectLine" presStyleLbl="sibTrans1D1" presStyleIdx="3" presStyleCnt="7"/>
      <dgm:spPr>
        <a:noFill/>
        <a:ln w="12700" cap="flat" cmpd="sng" algn="ctr">
          <a:solidFill>
            <a:schemeClr val="accent2">
              <a:hueOff val="0"/>
              <a:satOff val="0"/>
              <a:lumOff val="0"/>
              <a:alphaOff val="0"/>
            </a:schemeClr>
          </a:solidFill>
          <a:prstDash val="dash"/>
          <a:miter lim="800000"/>
        </a:ln>
        <a:effectLst/>
      </dgm:spPr>
    </dgm:pt>
    <dgm:pt modelId="{3F7DAA48-284C-49EA-AE94-6B7457DEB7FD}" type="pres">
      <dgm:prSet presAssocID="{A9848C2D-2ABC-4455-B851-9CA7DAB3180B}" presName="EmptyPlaceHolder" presStyleCnt="0"/>
      <dgm:spPr/>
    </dgm:pt>
    <dgm:pt modelId="{ECC60B37-AB7D-492E-A618-39D9149FC318}" type="pres">
      <dgm:prSet presAssocID="{E4A3CF13-3042-459D-A323-0AE63D96E61F}" presName="spaceBetweenRectangles" presStyleCnt="0"/>
      <dgm:spPr/>
    </dgm:pt>
    <dgm:pt modelId="{E39572E2-429A-44A1-899A-C7B78D476B78}" type="pres">
      <dgm:prSet presAssocID="{416D9A04-A882-4CE1-9BC8-D70A215B1839}" presName="composite" presStyleCnt="0"/>
      <dgm:spPr/>
    </dgm:pt>
    <dgm:pt modelId="{B5C00375-1573-4F83-AE0E-A8A5ADC600F1}" type="pres">
      <dgm:prSet presAssocID="{416D9A04-A882-4CE1-9BC8-D70A215B1839}" presName="ConnectorPoint" presStyleLbl="lnNode1" presStyleIdx="4" presStyleCnt="7"/>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95DA2300-6B62-4FA8-BA1A-DA792EB9EA5B}" type="pres">
      <dgm:prSet presAssocID="{416D9A04-A882-4CE1-9BC8-D70A215B1839}" presName="DropPinPlaceHolder" presStyleCnt="0"/>
      <dgm:spPr/>
    </dgm:pt>
    <dgm:pt modelId="{A22B5DED-0B26-4385-A0AC-B5D21CB9D4C0}" type="pres">
      <dgm:prSet presAssocID="{416D9A04-A882-4CE1-9BC8-D70A215B1839}" presName="DropPin" presStyleLbl="alignNode1" presStyleIdx="4" presStyleCnt="7"/>
      <dgm:spPr/>
    </dgm:pt>
    <dgm:pt modelId="{A5824341-9EE7-4633-8957-D8FA5E54FCFF}" type="pres">
      <dgm:prSet presAssocID="{416D9A04-A882-4CE1-9BC8-D70A215B1839}" presName="Ellipse" presStyleLbl="fgAcc1" presStyleIdx="5" presStyleCnt="8"/>
      <dgm:spPr>
        <a:solidFill>
          <a:schemeClr val="lt1">
            <a:alpha val="90000"/>
            <a:hueOff val="0"/>
            <a:satOff val="0"/>
            <a:lumOff val="0"/>
            <a:alphaOff val="0"/>
          </a:schemeClr>
        </a:solidFill>
        <a:ln w="12700" cap="flat" cmpd="sng" algn="ctr">
          <a:noFill/>
          <a:prstDash val="solid"/>
          <a:miter lim="800000"/>
        </a:ln>
        <a:effectLst/>
      </dgm:spPr>
    </dgm:pt>
    <dgm:pt modelId="{A26D2B7D-47D0-47A8-88AD-5EBEF2BBE3BB}" type="pres">
      <dgm:prSet presAssocID="{416D9A04-A882-4CE1-9BC8-D70A215B1839}" presName="L2TextContainer" presStyleLbl="revTx" presStyleIdx="8" presStyleCnt="14">
        <dgm:presLayoutVars>
          <dgm:bulletEnabled val="1"/>
        </dgm:presLayoutVars>
      </dgm:prSet>
      <dgm:spPr/>
    </dgm:pt>
    <dgm:pt modelId="{A4F8AC83-8C5A-47C5-AD59-773CE7F3A8C8}" type="pres">
      <dgm:prSet presAssocID="{416D9A04-A882-4CE1-9BC8-D70A215B1839}" presName="L1TextContainer" presStyleLbl="revTx" presStyleIdx="9" presStyleCnt="14">
        <dgm:presLayoutVars>
          <dgm:chMax val="1"/>
          <dgm:chPref val="1"/>
          <dgm:bulletEnabled val="1"/>
        </dgm:presLayoutVars>
      </dgm:prSet>
      <dgm:spPr/>
    </dgm:pt>
    <dgm:pt modelId="{F5501B5E-5E41-4BDF-9BE1-C710F3A52DD4}" type="pres">
      <dgm:prSet presAssocID="{416D9A04-A882-4CE1-9BC8-D70A215B1839}" presName="ConnectLine" presStyleLbl="sibTrans1D1" presStyleIdx="4" presStyleCnt="7"/>
      <dgm:spPr>
        <a:noFill/>
        <a:ln w="12700" cap="flat" cmpd="sng" algn="ctr">
          <a:solidFill>
            <a:schemeClr val="accent2">
              <a:hueOff val="0"/>
              <a:satOff val="0"/>
              <a:lumOff val="0"/>
              <a:alphaOff val="0"/>
            </a:schemeClr>
          </a:solidFill>
          <a:prstDash val="dash"/>
          <a:miter lim="800000"/>
        </a:ln>
        <a:effectLst/>
      </dgm:spPr>
    </dgm:pt>
    <dgm:pt modelId="{5B10B8D3-8AA9-4BD6-8991-000A0D8D7E5E}" type="pres">
      <dgm:prSet presAssocID="{416D9A04-A882-4CE1-9BC8-D70A215B1839}" presName="EmptyPlaceHolder" presStyleCnt="0"/>
      <dgm:spPr/>
    </dgm:pt>
    <dgm:pt modelId="{4315FD4C-AD4F-4F79-8617-116CDF9D5564}" type="pres">
      <dgm:prSet presAssocID="{88ABDBE4-3C75-4B61-9648-1BF3C626DF59}" presName="spaceBetweenRectangles" presStyleCnt="0"/>
      <dgm:spPr/>
    </dgm:pt>
    <dgm:pt modelId="{BC4BCA95-99A9-475A-8EF1-431C7D147B58}" type="pres">
      <dgm:prSet presAssocID="{A09A6340-98C4-4938-B317-B29F40CB289E}" presName="composite" presStyleCnt="0"/>
      <dgm:spPr/>
    </dgm:pt>
    <dgm:pt modelId="{22CB6375-92D7-48DC-A2BA-3E5011556140}" type="pres">
      <dgm:prSet presAssocID="{A09A6340-98C4-4938-B317-B29F40CB289E}" presName="ConnectorPoint" presStyleLbl="lnNode1" presStyleIdx="5" presStyleCnt="7"/>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C2F938B7-DCA2-4013-9140-064A61486E9A}" type="pres">
      <dgm:prSet presAssocID="{A09A6340-98C4-4938-B317-B29F40CB289E}" presName="DropPinPlaceHolder" presStyleCnt="0"/>
      <dgm:spPr/>
    </dgm:pt>
    <dgm:pt modelId="{71D8E09E-ADED-426E-80FE-FE542E2A69BE}" type="pres">
      <dgm:prSet presAssocID="{A09A6340-98C4-4938-B317-B29F40CB289E}" presName="DropPin" presStyleLbl="alignNode1" presStyleIdx="5" presStyleCnt="7"/>
      <dgm:spPr/>
    </dgm:pt>
    <dgm:pt modelId="{F64A2BC5-3D7C-4DEB-97AA-9118F912C711}" type="pres">
      <dgm:prSet presAssocID="{A09A6340-98C4-4938-B317-B29F40CB289E}" presName="Ellipse" presStyleLbl="fgAcc1" presStyleIdx="6" presStyleCnt="8"/>
      <dgm:spPr>
        <a:solidFill>
          <a:schemeClr val="lt1">
            <a:alpha val="90000"/>
            <a:hueOff val="0"/>
            <a:satOff val="0"/>
            <a:lumOff val="0"/>
            <a:alphaOff val="0"/>
          </a:schemeClr>
        </a:solidFill>
        <a:ln w="12700" cap="flat" cmpd="sng" algn="ctr">
          <a:noFill/>
          <a:prstDash val="solid"/>
          <a:miter lim="800000"/>
        </a:ln>
        <a:effectLst/>
      </dgm:spPr>
    </dgm:pt>
    <dgm:pt modelId="{98A5C0C5-2456-4DFF-8D65-E46368CCB740}" type="pres">
      <dgm:prSet presAssocID="{A09A6340-98C4-4938-B317-B29F40CB289E}" presName="L2TextContainer" presStyleLbl="revTx" presStyleIdx="10" presStyleCnt="14">
        <dgm:presLayoutVars>
          <dgm:bulletEnabled val="1"/>
        </dgm:presLayoutVars>
      </dgm:prSet>
      <dgm:spPr/>
    </dgm:pt>
    <dgm:pt modelId="{5D00397E-32A8-4460-BDD4-AEB20EBB821F}" type="pres">
      <dgm:prSet presAssocID="{A09A6340-98C4-4938-B317-B29F40CB289E}" presName="L1TextContainer" presStyleLbl="revTx" presStyleIdx="11" presStyleCnt="14">
        <dgm:presLayoutVars>
          <dgm:chMax val="1"/>
          <dgm:chPref val="1"/>
          <dgm:bulletEnabled val="1"/>
        </dgm:presLayoutVars>
      </dgm:prSet>
      <dgm:spPr/>
    </dgm:pt>
    <dgm:pt modelId="{C3B27E62-B995-425F-BAC2-20C2F376862E}" type="pres">
      <dgm:prSet presAssocID="{A09A6340-98C4-4938-B317-B29F40CB289E}" presName="ConnectLine" presStyleLbl="sibTrans1D1" presStyleIdx="5" presStyleCnt="7"/>
      <dgm:spPr>
        <a:noFill/>
        <a:ln w="12700" cap="flat" cmpd="sng" algn="ctr">
          <a:solidFill>
            <a:schemeClr val="accent2">
              <a:hueOff val="0"/>
              <a:satOff val="0"/>
              <a:lumOff val="0"/>
              <a:alphaOff val="0"/>
            </a:schemeClr>
          </a:solidFill>
          <a:prstDash val="dash"/>
          <a:miter lim="800000"/>
        </a:ln>
        <a:effectLst/>
      </dgm:spPr>
    </dgm:pt>
    <dgm:pt modelId="{DCE8CF56-8972-43CD-B44D-DC1C5683FEC8}" type="pres">
      <dgm:prSet presAssocID="{A09A6340-98C4-4938-B317-B29F40CB289E}" presName="EmptyPlaceHolder" presStyleCnt="0"/>
      <dgm:spPr/>
    </dgm:pt>
    <dgm:pt modelId="{5C356D1D-4615-4395-A72C-0C0D695ED740}" type="pres">
      <dgm:prSet presAssocID="{D0835D91-9098-4597-8EC8-BBB0F685E6F7}" presName="spaceBetweenRectangles" presStyleCnt="0"/>
      <dgm:spPr/>
    </dgm:pt>
    <dgm:pt modelId="{171DFFAC-F71A-4A5A-B531-325C877D37F5}" type="pres">
      <dgm:prSet presAssocID="{8FA68A74-2372-4B9C-92EA-AB7B40D8E94A}" presName="composite" presStyleCnt="0"/>
      <dgm:spPr/>
    </dgm:pt>
    <dgm:pt modelId="{EB960406-C830-4BCF-A8F2-5EE9D4D45557}" type="pres">
      <dgm:prSet presAssocID="{8FA68A74-2372-4B9C-92EA-AB7B40D8E94A}" presName="ConnectorPoint" presStyleLbl="lnNode1" presStyleIdx="6" presStyleCnt="7"/>
      <dgm:spPr>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806955DC-4C36-4F11-869E-BF8ED169DC48}" type="pres">
      <dgm:prSet presAssocID="{8FA68A74-2372-4B9C-92EA-AB7B40D8E94A}" presName="DropPinPlaceHolder" presStyleCnt="0"/>
      <dgm:spPr/>
    </dgm:pt>
    <dgm:pt modelId="{2BE78D0D-7E15-4B87-97C6-D5E0887EC27A}" type="pres">
      <dgm:prSet presAssocID="{8FA68A74-2372-4B9C-92EA-AB7B40D8E94A}" presName="DropPin" presStyleLbl="alignNode1" presStyleIdx="6" presStyleCnt="7"/>
      <dgm:spPr/>
    </dgm:pt>
    <dgm:pt modelId="{4F089AC9-5EDA-4525-BFC4-1B85988EFCBF}" type="pres">
      <dgm:prSet presAssocID="{8FA68A74-2372-4B9C-92EA-AB7B40D8E94A}" presName="Ellipse" presStyleLbl="fgAcc1" presStyleIdx="7" presStyleCnt="8"/>
      <dgm:spPr>
        <a:solidFill>
          <a:schemeClr val="lt1">
            <a:alpha val="90000"/>
            <a:hueOff val="0"/>
            <a:satOff val="0"/>
            <a:lumOff val="0"/>
            <a:alphaOff val="0"/>
          </a:schemeClr>
        </a:solidFill>
        <a:ln w="12700" cap="flat" cmpd="sng" algn="ctr">
          <a:noFill/>
          <a:prstDash val="solid"/>
          <a:miter lim="800000"/>
        </a:ln>
        <a:effectLst/>
      </dgm:spPr>
    </dgm:pt>
    <dgm:pt modelId="{10BDBC11-30F3-4BD5-B6D4-8B7526328BC1}" type="pres">
      <dgm:prSet presAssocID="{8FA68A74-2372-4B9C-92EA-AB7B40D8E94A}" presName="L2TextContainer" presStyleLbl="revTx" presStyleIdx="12" presStyleCnt="14">
        <dgm:presLayoutVars>
          <dgm:bulletEnabled val="1"/>
        </dgm:presLayoutVars>
      </dgm:prSet>
      <dgm:spPr/>
    </dgm:pt>
    <dgm:pt modelId="{71B9E85D-2487-4654-A91B-80D1005601AE}" type="pres">
      <dgm:prSet presAssocID="{8FA68A74-2372-4B9C-92EA-AB7B40D8E94A}" presName="L1TextContainer" presStyleLbl="revTx" presStyleIdx="13" presStyleCnt="14">
        <dgm:presLayoutVars>
          <dgm:chMax val="1"/>
          <dgm:chPref val="1"/>
          <dgm:bulletEnabled val="1"/>
        </dgm:presLayoutVars>
      </dgm:prSet>
      <dgm:spPr/>
    </dgm:pt>
    <dgm:pt modelId="{EB4F60E1-24FC-47AC-AD8B-FBAA4CDD26CC}" type="pres">
      <dgm:prSet presAssocID="{8FA68A74-2372-4B9C-92EA-AB7B40D8E94A}" presName="ConnectLine" presStyleLbl="sibTrans1D1" presStyleIdx="6" presStyleCnt="7"/>
      <dgm:spPr>
        <a:noFill/>
        <a:ln w="12700" cap="flat" cmpd="sng" algn="ctr">
          <a:solidFill>
            <a:schemeClr val="accent2">
              <a:hueOff val="0"/>
              <a:satOff val="0"/>
              <a:lumOff val="0"/>
              <a:alphaOff val="0"/>
            </a:schemeClr>
          </a:solidFill>
          <a:prstDash val="dash"/>
          <a:miter lim="800000"/>
        </a:ln>
        <a:effectLst/>
      </dgm:spPr>
    </dgm:pt>
    <dgm:pt modelId="{B28FFA7A-8E88-4649-BCD1-5F59701056FE}" type="pres">
      <dgm:prSet presAssocID="{8FA68A74-2372-4B9C-92EA-AB7B40D8E94A}" presName="EmptyPlaceHolder" presStyleCnt="0"/>
      <dgm:spPr/>
    </dgm:pt>
  </dgm:ptLst>
  <dgm:cxnLst>
    <dgm:cxn modelId="{CF3AFE09-9BAA-4267-A2E1-B4A3CB3340F5}" type="presOf" srcId="{A9848C2D-2ABC-4455-B851-9CA7DAB3180B}" destId="{71D0A00A-CB06-4CE7-9DBA-D842AEBD2186}" srcOrd="0" destOrd="0" presId="urn:microsoft.com/office/officeart/2017/3/layout/DropPinTimeline"/>
    <dgm:cxn modelId="{6F38D82C-6252-44CC-963C-F4785541B4BF}" type="presOf" srcId="{E1F9BDEB-0336-4E3E-8CEC-365747319409}" destId="{18E99974-92E2-4051-A945-906EB499BC0D}" srcOrd="0" destOrd="0" presId="urn:microsoft.com/office/officeart/2017/3/layout/DropPinTimeline"/>
    <dgm:cxn modelId="{ABDA245C-C362-44DE-8D55-2C32D65D40DC}" srcId="{2C294C46-CA3E-40DA-973D-8212E99D10EF}" destId="{78C4CBDB-5D19-418A-A3F3-A77D3FF1E897}" srcOrd="2" destOrd="0" parTransId="{65979358-6F95-46B3-AB26-F4D768FB9B99}" sibTransId="{20A808D0-D5C7-45A9-9822-A341D88C615C}"/>
    <dgm:cxn modelId="{A3527B62-B027-4083-B9DB-C9F02684725D}" srcId="{2C294C46-CA3E-40DA-973D-8212E99D10EF}" destId="{E1F9BDEB-0336-4E3E-8CEC-365747319409}" srcOrd="0" destOrd="0" parTransId="{7B3F8ADA-D098-4188-BC5A-E9F52F4D5FEE}" sibTransId="{70784D4B-9484-49C7-B23F-3A3FD1DB227D}"/>
    <dgm:cxn modelId="{92AC146C-A9E8-4ECE-B034-F0D5EAD4ACCD}" type="presOf" srcId="{D76FB8AB-9452-4528-84DD-A33C9715D232}" destId="{091FCE69-CDF1-4742-94CF-915136EF0F6B}" srcOrd="0" destOrd="0" presId="urn:microsoft.com/office/officeart/2017/3/layout/DropPinTimeline"/>
    <dgm:cxn modelId="{87F2146D-C363-4902-BF95-8B1DE750B6C7}" srcId="{2C294C46-CA3E-40DA-973D-8212E99D10EF}" destId="{A09A6340-98C4-4938-B317-B29F40CB289E}" srcOrd="5" destOrd="0" parTransId="{1DDEA385-4891-4511-A767-27C60E11383E}" sibTransId="{D0835D91-9098-4597-8EC8-BBB0F685E6F7}"/>
    <dgm:cxn modelId="{E440DE52-6687-4DAD-AAC5-8E34B6A93F10}" type="presOf" srcId="{2C294C46-CA3E-40DA-973D-8212E99D10EF}" destId="{A2D60D8A-4836-4F1D-9C56-0CF77565B9EF}" srcOrd="0" destOrd="0" presId="urn:microsoft.com/office/officeart/2017/3/layout/DropPinTimeline"/>
    <dgm:cxn modelId="{E7746E76-EDB7-4DA2-8E43-32EA8137B378}" type="presOf" srcId="{A09A6340-98C4-4938-B317-B29F40CB289E}" destId="{5D00397E-32A8-4460-BDD4-AEB20EBB821F}" srcOrd="0" destOrd="0" presId="urn:microsoft.com/office/officeart/2017/3/layout/DropPinTimeline"/>
    <dgm:cxn modelId="{8007AD7B-81F3-420F-89C2-8529673CDBD6}" type="presOf" srcId="{78C4CBDB-5D19-418A-A3F3-A77D3FF1E897}" destId="{46D597A0-54A3-42AB-9AB9-CCB8C85A80A0}" srcOrd="0" destOrd="0" presId="urn:microsoft.com/office/officeart/2017/3/layout/DropPinTimeline"/>
    <dgm:cxn modelId="{D8F5569E-21E2-43E2-9B68-82EFD945549F}" srcId="{2C294C46-CA3E-40DA-973D-8212E99D10EF}" destId="{416D9A04-A882-4CE1-9BC8-D70A215B1839}" srcOrd="4" destOrd="0" parTransId="{CE81C936-35ED-4CFE-954B-17FF9D7F6B9B}" sibTransId="{88ABDBE4-3C75-4B61-9648-1BF3C626DF59}"/>
    <dgm:cxn modelId="{E36941AE-F774-4B59-BC5E-D9EBA63E41C0}" type="presOf" srcId="{8FA68A74-2372-4B9C-92EA-AB7B40D8E94A}" destId="{71B9E85D-2487-4654-A91B-80D1005601AE}" srcOrd="0" destOrd="0" presId="urn:microsoft.com/office/officeart/2017/3/layout/DropPinTimeline"/>
    <dgm:cxn modelId="{A5BF03B4-2962-48DC-83BF-FCF16CE54089}" srcId="{2C294C46-CA3E-40DA-973D-8212E99D10EF}" destId="{D76FB8AB-9452-4528-84DD-A33C9715D232}" srcOrd="1" destOrd="0" parTransId="{9C1CE2EE-CFC8-40EB-8FA0-BB77BE93CB23}" sibTransId="{2F4B2853-D67D-4A19-B815-62D1C9FFADA9}"/>
    <dgm:cxn modelId="{FFD69EBD-FCFB-4A54-B503-F49360FD6D09}" srcId="{2C294C46-CA3E-40DA-973D-8212E99D10EF}" destId="{8FA68A74-2372-4B9C-92EA-AB7B40D8E94A}" srcOrd="6" destOrd="0" parTransId="{BF439342-D2A3-4ACF-BDDB-D0516FD6F1DA}" sibTransId="{AAE1CE7A-A5B4-470A-9EF0-E67F63787C8F}"/>
    <dgm:cxn modelId="{1F2529D9-EF57-4A04-9F98-C8CA759FEDF0}" srcId="{2C294C46-CA3E-40DA-973D-8212E99D10EF}" destId="{A9848C2D-2ABC-4455-B851-9CA7DAB3180B}" srcOrd="3" destOrd="0" parTransId="{AD3303D4-BEED-456A-8171-CFCB0DCB496F}" sibTransId="{E4A3CF13-3042-459D-A323-0AE63D96E61F}"/>
    <dgm:cxn modelId="{376A8FE4-BCAC-4456-83F5-6A59DCC00086}" type="presOf" srcId="{416D9A04-A882-4CE1-9BC8-D70A215B1839}" destId="{A4F8AC83-8C5A-47C5-AD59-773CE7F3A8C8}" srcOrd="0" destOrd="0" presId="urn:microsoft.com/office/officeart/2017/3/layout/DropPinTimeline"/>
    <dgm:cxn modelId="{40E7902A-CB3E-4D5D-9963-CB506CFE8118}" type="presParOf" srcId="{A2D60D8A-4836-4F1D-9C56-0CF77565B9EF}" destId="{C74ABB07-5556-4F1F-961D-2355EDDF9924}" srcOrd="0" destOrd="0" presId="urn:microsoft.com/office/officeart/2017/3/layout/DropPinTimeline"/>
    <dgm:cxn modelId="{981665FF-0E68-4DE8-A27B-2521826B9478}" type="presParOf" srcId="{A2D60D8A-4836-4F1D-9C56-0CF77565B9EF}" destId="{175B8810-931D-43FC-9D56-DB78BC748258}" srcOrd="1" destOrd="0" presId="urn:microsoft.com/office/officeart/2017/3/layout/DropPinTimeline"/>
    <dgm:cxn modelId="{BD880E34-C605-43C2-9CF7-542B9919E1A3}" type="presParOf" srcId="{175B8810-931D-43FC-9D56-DB78BC748258}" destId="{570FBD6D-D5B4-434D-966F-F3AA59359FF2}" srcOrd="0" destOrd="0" presId="urn:microsoft.com/office/officeart/2017/3/layout/DropPinTimeline"/>
    <dgm:cxn modelId="{082E588E-5C3F-4ACD-B534-D2B650E6FDB8}" type="presParOf" srcId="{570FBD6D-D5B4-434D-966F-F3AA59359FF2}" destId="{05DE0839-A0A4-4D3D-BAAC-DC6734685749}" srcOrd="0" destOrd="0" presId="urn:microsoft.com/office/officeart/2017/3/layout/DropPinTimeline"/>
    <dgm:cxn modelId="{6248FCD6-065D-4178-A8AC-79FAA9E6CBFC}" type="presParOf" srcId="{570FBD6D-D5B4-434D-966F-F3AA59359FF2}" destId="{9EA70D53-8D7A-48C2-B4CF-2FCD2D1527B2}" srcOrd="1" destOrd="0" presId="urn:microsoft.com/office/officeart/2017/3/layout/DropPinTimeline"/>
    <dgm:cxn modelId="{212005D3-5C52-4855-B6E8-787D13002021}" type="presParOf" srcId="{9EA70D53-8D7A-48C2-B4CF-2FCD2D1527B2}" destId="{3832A858-0D23-49B0-991D-F2A1E6C1CDE3}" srcOrd="0" destOrd="0" presId="urn:microsoft.com/office/officeart/2017/3/layout/DropPinTimeline"/>
    <dgm:cxn modelId="{5C463102-2D75-4A3A-89FE-ABDB80FF9134}" type="presParOf" srcId="{9EA70D53-8D7A-48C2-B4CF-2FCD2D1527B2}" destId="{71122C62-F2A3-4D86-AD71-12F827317C68}" srcOrd="1" destOrd="0" presId="urn:microsoft.com/office/officeart/2017/3/layout/DropPinTimeline"/>
    <dgm:cxn modelId="{82B03F3C-7733-4689-9231-5E8EECBD02B5}" type="presParOf" srcId="{570FBD6D-D5B4-434D-966F-F3AA59359FF2}" destId="{7C602D70-92B7-41E5-B604-807C6314C9FB}" srcOrd="2" destOrd="0" presId="urn:microsoft.com/office/officeart/2017/3/layout/DropPinTimeline"/>
    <dgm:cxn modelId="{83350F72-BC23-4294-B74E-86843A253C1A}" type="presParOf" srcId="{570FBD6D-D5B4-434D-966F-F3AA59359FF2}" destId="{18E99974-92E2-4051-A945-906EB499BC0D}" srcOrd="3" destOrd="0" presId="urn:microsoft.com/office/officeart/2017/3/layout/DropPinTimeline"/>
    <dgm:cxn modelId="{020EAA63-8E0F-4E97-8CF9-F50FB7A8C8D1}" type="presParOf" srcId="{570FBD6D-D5B4-434D-966F-F3AA59359FF2}" destId="{AFB4578D-CDAC-412C-9BC4-9453E11CA0F7}" srcOrd="4" destOrd="0" presId="urn:microsoft.com/office/officeart/2017/3/layout/DropPinTimeline"/>
    <dgm:cxn modelId="{883E6098-24E2-4835-A8A1-CA9ABBC2BE04}" type="presParOf" srcId="{570FBD6D-D5B4-434D-966F-F3AA59359FF2}" destId="{04623EE2-0685-4116-BD3B-686075AF2652}" srcOrd="5" destOrd="0" presId="urn:microsoft.com/office/officeart/2017/3/layout/DropPinTimeline"/>
    <dgm:cxn modelId="{6179582F-851A-43D3-B0C9-9657C7B502D3}" type="presParOf" srcId="{175B8810-931D-43FC-9D56-DB78BC748258}" destId="{1A8A240E-E417-4F2D-9166-407EE702286B}" srcOrd="1" destOrd="0" presId="urn:microsoft.com/office/officeart/2017/3/layout/DropPinTimeline"/>
    <dgm:cxn modelId="{3617BE56-C841-4DDD-B0F9-2EB86FE0D383}" type="presParOf" srcId="{175B8810-931D-43FC-9D56-DB78BC748258}" destId="{86636CFD-AB17-45CB-A26C-1D53B531269E}" srcOrd="2" destOrd="0" presId="urn:microsoft.com/office/officeart/2017/3/layout/DropPinTimeline"/>
    <dgm:cxn modelId="{D59DD7F4-A384-4B4D-B621-B3C3EE86D92F}" type="presParOf" srcId="{86636CFD-AB17-45CB-A26C-1D53B531269E}" destId="{12A0FEFE-70B1-47DC-8AB2-9424E4424F86}" srcOrd="0" destOrd="0" presId="urn:microsoft.com/office/officeart/2017/3/layout/DropPinTimeline"/>
    <dgm:cxn modelId="{C6D27E2C-C048-4F5F-9A55-9795179DB083}" type="presParOf" srcId="{86636CFD-AB17-45CB-A26C-1D53B531269E}" destId="{73B824C5-8A5E-449C-88F3-0E7C4C361077}" srcOrd="1" destOrd="0" presId="urn:microsoft.com/office/officeart/2017/3/layout/DropPinTimeline"/>
    <dgm:cxn modelId="{6457C492-E1A7-49D0-BA82-013AB0EC0D03}" type="presParOf" srcId="{73B824C5-8A5E-449C-88F3-0E7C4C361077}" destId="{D1774444-178B-431D-AA37-5CC352C17FED}" srcOrd="0" destOrd="0" presId="urn:microsoft.com/office/officeart/2017/3/layout/DropPinTimeline"/>
    <dgm:cxn modelId="{C9EE72B8-3713-456B-838A-0E88F14504C4}" type="presParOf" srcId="{73B824C5-8A5E-449C-88F3-0E7C4C361077}" destId="{DA9C8E83-230C-4138-99E4-1369FD307ED8}" srcOrd="1" destOrd="0" presId="urn:microsoft.com/office/officeart/2017/3/layout/DropPinTimeline"/>
    <dgm:cxn modelId="{2C5D6692-E5CC-4685-B727-3AD460C177DB}" type="presParOf" srcId="{86636CFD-AB17-45CB-A26C-1D53B531269E}" destId="{9B8B063A-628C-4116-B5FB-FEBE70219D8D}" srcOrd="2" destOrd="0" presId="urn:microsoft.com/office/officeart/2017/3/layout/DropPinTimeline"/>
    <dgm:cxn modelId="{56A99261-0BC6-4F49-9760-7EA6932A11A9}" type="presParOf" srcId="{86636CFD-AB17-45CB-A26C-1D53B531269E}" destId="{091FCE69-CDF1-4742-94CF-915136EF0F6B}" srcOrd="3" destOrd="0" presId="urn:microsoft.com/office/officeart/2017/3/layout/DropPinTimeline"/>
    <dgm:cxn modelId="{D0F54DF1-A4A6-4699-B529-E7F848DE77F0}" type="presParOf" srcId="{86636CFD-AB17-45CB-A26C-1D53B531269E}" destId="{887DBDB6-40A1-422D-8D5C-13149A1BBA94}" srcOrd="4" destOrd="0" presId="urn:microsoft.com/office/officeart/2017/3/layout/DropPinTimeline"/>
    <dgm:cxn modelId="{65C195F4-2E72-4C02-95A8-5733B2CE95E8}" type="presParOf" srcId="{86636CFD-AB17-45CB-A26C-1D53B531269E}" destId="{7FE69678-48BB-4687-9143-51E0ED46C1B7}" srcOrd="5" destOrd="0" presId="urn:microsoft.com/office/officeart/2017/3/layout/DropPinTimeline"/>
    <dgm:cxn modelId="{1675184F-EC7C-4E8C-A3ED-F526AA264377}" type="presParOf" srcId="{175B8810-931D-43FC-9D56-DB78BC748258}" destId="{99CED922-C3C1-4172-8C15-F24269B66401}" srcOrd="3" destOrd="0" presId="urn:microsoft.com/office/officeart/2017/3/layout/DropPinTimeline"/>
    <dgm:cxn modelId="{1D59D737-3716-4BF6-9A75-899688471209}" type="presParOf" srcId="{175B8810-931D-43FC-9D56-DB78BC748258}" destId="{1660EDAD-4DFE-448E-9898-BF6017CC2DF3}" srcOrd="4" destOrd="0" presId="urn:microsoft.com/office/officeart/2017/3/layout/DropPinTimeline"/>
    <dgm:cxn modelId="{A7A4FC0B-7F9D-4FD9-A9EC-7A6F68CD10EE}" type="presParOf" srcId="{1660EDAD-4DFE-448E-9898-BF6017CC2DF3}" destId="{C35987EC-A509-40BF-BF37-90376795AE32}" srcOrd="0" destOrd="0" presId="urn:microsoft.com/office/officeart/2017/3/layout/DropPinTimeline"/>
    <dgm:cxn modelId="{63F02956-A5DD-4FE7-BBD5-C99DFEC7ABC8}" type="presParOf" srcId="{1660EDAD-4DFE-448E-9898-BF6017CC2DF3}" destId="{07823108-CB17-45F9-8B27-4C667FB34F2F}" srcOrd="1" destOrd="0" presId="urn:microsoft.com/office/officeart/2017/3/layout/DropPinTimeline"/>
    <dgm:cxn modelId="{E17F7AB9-CC7B-47AC-A9C2-C96070323C1D}" type="presParOf" srcId="{07823108-CB17-45F9-8B27-4C667FB34F2F}" destId="{9D1AF0D5-0DF9-439B-9DF4-70CC7880C32C}" srcOrd="0" destOrd="0" presId="urn:microsoft.com/office/officeart/2017/3/layout/DropPinTimeline"/>
    <dgm:cxn modelId="{ACB98DED-C140-456F-9164-A3951A9491F2}" type="presParOf" srcId="{07823108-CB17-45F9-8B27-4C667FB34F2F}" destId="{3066EF01-6540-44E4-A39D-5E5B7FBEAD8A}" srcOrd="1" destOrd="0" presId="urn:microsoft.com/office/officeart/2017/3/layout/DropPinTimeline"/>
    <dgm:cxn modelId="{D3A044F5-20BD-405E-B543-4287A7F72585}" type="presParOf" srcId="{1660EDAD-4DFE-448E-9898-BF6017CC2DF3}" destId="{CCD250A2-A766-4B3C-9B75-692FB17E2DFB}" srcOrd="2" destOrd="0" presId="urn:microsoft.com/office/officeart/2017/3/layout/DropPinTimeline"/>
    <dgm:cxn modelId="{DD5CB4D5-D2A3-432B-B95F-733B15341B1C}" type="presParOf" srcId="{1660EDAD-4DFE-448E-9898-BF6017CC2DF3}" destId="{46D597A0-54A3-42AB-9AB9-CCB8C85A80A0}" srcOrd="3" destOrd="0" presId="urn:microsoft.com/office/officeart/2017/3/layout/DropPinTimeline"/>
    <dgm:cxn modelId="{9F2E4675-696F-4C47-98B9-463461169292}" type="presParOf" srcId="{1660EDAD-4DFE-448E-9898-BF6017CC2DF3}" destId="{F1D5176E-0A71-43C2-9E52-83900505863A}" srcOrd="4" destOrd="0" presId="urn:microsoft.com/office/officeart/2017/3/layout/DropPinTimeline"/>
    <dgm:cxn modelId="{7E65383D-E9BC-445F-9B16-72F28FA3D71D}" type="presParOf" srcId="{1660EDAD-4DFE-448E-9898-BF6017CC2DF3}" destId="{2540AA01-0ACB-4BA8-806C-8ADE18C53EE7}" srcOrd="5" destOrd="0" presId="urn:microsoft.com/office/officeart/2017/3/layout/DropPinTimeline"/>
    <dgm:cxn modelId="{D49E5CED-37BC-4384-9A8F-806B41250C63}" type="presParOf" srcId="{175B8810-931D-43FC-9D56-DB78BC748258}" destId="{5686553C-D6F9-48C6-8685-F20D6C2B1014}" srcOrd="5" destOrd="0" presId="urn:microsoft.com/office/officeart/2017/3/layout/DropPinTimeline"/>
    <dgm:cxn modelId="{EFE34E88-4F7A-461D-BF61-C1900716A7D2}" type="presParOf" srcId="{175B8810-931D-43FC-9D56-DB78BC748258}" destId="{325C75EC-58EC-4A16-8B0D-19F3D21338E4}" srcOrd="6" destOrd="0" presId="urn:microsoft.com/office/officeart/2017/3/layout/DropPinTimeline"/>
    <dgm:cxn modelId="{D31D3E27-6FB1-44DA-9B2D-B4FC9CA36CCC}" type="presParOf" srcId="{325C75EC-58EC-4A16-8B0D-19F3D21338E4}" destId="{34A601BB-A774-4074-9D9D-E1AB8DA32FE7}" srcOrd="0" destOrd="0" presId="urn:microsoft.com/office/officeart/2017/3/layout/DropPinTimeline"/>
    <dgm:cxn modelId="{DF39F844-DA66-4D0B-A944-1D456F4BD87D}" type="presParOf" srcId="{325C75EC-58EC-4A16-8B0D-19F3D21338E4}" destId="{C26BC6E7-ED80-4973-9F17-A006FE534B52}" srcOrd="1" destOrd="0" presId="urn:microsoft.com/office/officeart/2017/3/layout/DropPinTimeline"/>
    <dgm:cxn modelId="{7172C196-FA74-44BF-BB1F-CC4DD5703F79}" type="presParOf" srcId="{C26BC6E7-ED80-4973-9F17-A006FE534B52}" destId="{B49DD51C-7C43-448F-B245-B646AF46193C}" srcOrd="0" destOrd="0" presId="urn:microsoft.com/office/officeart/2017/3/layout/DropPinTimeline"/>
    <dgm:cxn modelId="{6819E118-FF89-4B0B-9C3E-E4BD608ACE12}" type="presParOf" srcId="{C26BC6E7-ED80-4973-9F17-A006FE534B52}" destId="{8CD54A37-5967-4EFC-9404-87FF0187E40A}" srcOrd="1" destOrd="0" presId="urn:microsoft.com/office/officeart/2017/3/layout/DropPinTimeline"/>
    <dgm:cxn modelId="{26CAE65B-3646-4BD1-A5F3-FF24EFC01929}" type="presParOf" srcId="{325C75EC-58EC-4A16-8B0D-19F3D21338E4}" destId="{72DF562B-98A2-45F5-B1F2-EC53CCC69403}" srcOrd="2" destOrd="0" presId="urn:microsoft.com/office/officeart/2017/3/layout/DropPinTimeline"/>
    <dgm:cxn modelId="{972F0A11-748A-4E2E-BB19-F255C6D27A9C}" type="presParOf" srcId="{325C75EC-58EC-4A16-8B0D-19F3D21338E4}" destId="{71D0A00A-CB06-4CE7-9DBA-D842AEBD2186}" srcOrd="3" destOrd="0" presId="urn:microsoft.com/office/officeart/2017/3/layout/DropPinTimeline"/>
    <dgm:cxn modelId="{B0CDF051-9617-4F72-BDDF-86CD64106C18}" type="presParOf" srcId="{325C75EC-58EC-4A16-8B0D-19F3D21338E4}" destId="{F448F4DC-ECDF-46D4-94DB-59AE86936821}" srcOrd="4" destOrd="0" presId="urn:microsoft.com/office/officeart/2017/3/layout/DropPinTimeline"/>
    <dgm:cxn modelId="{68086193-3E5B-4352-9EEC-110E50A7F246}" type="presParOf" srcId="{325C75EC-58EC-4A16-8B0D-19F3D21338E4}" destId="{3F7DAA48-284C-49EA-AE94-6B7457DEB7FD}" srcOrd="5" destOrd="0" presId="urn:microsoft.com/office/officeart/2017/3/layout/DropPinTimeline"/>
    <dgm:cxn modelId="{E1EFFB46-095D-42C7-A4EC-779C2C1BC255}" type="presParOf" srcId="{175B8810-931D-43FC-9D56-DB78BC748258}" destId="{ECC60B37-AB7D-492E-A618-39D9149FC318}" srcOrd="7" destOrd="0" presId="urn:microsoft.com/office/officeart/2017/3/layout/DropPinTimeline"/>
    <dgm:cxn modelId="{EE4E20E2-89A5-4F2E-9BF2-F9699F7EEC15}" type="presParOf" srcId="{175B8810-931D-43FC-9D56-DB78BC748258}" destId="{E39572E2-429A-44A1-899A-C7B78D476B78}" srcOrd="8" destOrd="0" presId="urn:microsoft.com/office/officeart/2017/3/layout/DropPinTimeline"/>
    <dgm:cxn modelId="{14090F54-0F17-4136-AC1C-5C759544BA49}" type="presParOf" srcId="{E39572E2-429A-44A1-899A-C7B78D476B78}" destId="{B5C00375-1573-4F83-AE0E-A8A5ADC600F1}" srcOrd="0" destOrd="0" presId="urn:microsoft.com/office/officeart/2017/3/layout/DropPinTimeline"/>
    <dgm:cxn modelId="{C67AD1F2-324F-4232-BAF4-905214B3EC78}" type="presParOf" srcId="{E39572E2-429A-44A1-899A-C7B78D476B78}" destId="{95DA2300-6B62-4FA8-BA1A-DA792EB9EA5B}" srcOrd="1" destOrd="0" presId="urn:microsoft.com/office/officeart/2017/3/layout/DropPinTimeline"/>
    <dgm:cxn modelId="{C5FEC868-D07F-489B-AF86-80B485754EFF}" type="presParOf" srcId="{95DA2300-6B62-4FA8-BA1A-DA792EB9EA5B}" destId="{A22B5DED-0B26-4385-A0AC-B5D21CB9D4C0}" srcOrd="0" destOrd="0" presId="urn:microsoft.com/office/officeart/2017/3/layout/DropPinTimeline"/>
    <dgm:cxn modelId="{FABA3A91-409E-483A-BC43-96FC73988120}" type="presParOf" srcId="{95DA2300-6B62-4FA8-BA1A-DA792EB9EA5B}" destId="{A5824341-9EE7-4633-8957-D8FA5E54FCFF}" srcOrd="1" destOrd="0" presId="urn:microsoft.com/office/officeart/2017/3/layout/DropPinTimeline"/>
    <dgm:cxn modelId="{4BBF712E-E9EB-4A78-84ED-6BAE1C2B9B9B}" type="presParOf" srcId="{E39572E2-429A-44A1-899A-C7B78D476B78}" destId="{A26D2B7D-47D0-47A8-88AD-5EBEF2BBE3BB}" srcOrd="2" destOrd="0" presId="urn:microsoft.com/office/officeart/2017/3/layout/DropPinTimeline"/>
    <dgm:cxn modelId="{B3302EE2-AB25-4CF3-89A2-388631854F69}" type="presParOf" srcId="{E39572E2-429A-44A1-899A-C7B78D476B78}" destId="{A4F8AC83-8C5A-47C5-AD59-773CE7F3A8C8}" srcOrd="3" destOrd="0" presId="urn:microsoft.com/office/officeart/2017/3/layout/DropPinTimeline"/>
    <dgm:cxn modelId="{6A88B30B-624E-409E-BA1C-F3774612154D}" type="presParOf" srcId="{E39572E2-429A-44A1-899A-C7B78D476B78}" destId="{F5501B5E-5E41-4BDF-9BE1-C710F3A52DD4}" srcOrd="4" destOrd="0" presId="urn:microsoft.com/office/officeart/2017/3/layout/DropPinTimeline"/>
    <dgm:cxn modelId="{48DDAE01-8666-4E80-BEF2-098761831252}" type="presParOf" srcId="{E39572E2-429A-44A1-899A-C7B78D476B78}" destId="{5B10B8D3-8AA9-4BD6-8991-000A0D8D7E5E}" srcOrd="5" destOrd="0" presId="urn:microsoft.com/office/officeart/2017/3/layout/DropPinTimeline"/>
    <dgm:cxn modelId="{1E74A999-3293-4B31-97C9-A32909C75E84}" type="presParOf" srcId="{175B8810-931D-43FC-9D56-DB78BC748258}" destId="{4315FD4C-AD4F-4F79-8617-116CDF9D5564}" srcOrd="9" destOrd="0" presId="urn:microsoft.com/office/officeart/2017/3/layout/DropPinTimeline"/>
    <dgm:cxn modelId="{4ABE2BBC-1CB9-4CD6-AB83-18D62DEFAE7B}" type="presParOf" srcId="{175B8810-931D-43FC-9D56-DB78BC748258}" destId="{BC4BCA95-99A9-475A-8EF1-431C7D147B58}" srcOrd="10" destOrd="0" presId="urn:microsoft.com/office/officeart/2017/3/layout/DropPinTimeline"/>
    <dgm:cxn modelId="{4FFB0D7D-96DF-4AB4-A712-ACD6E30EDB41}" type="presParOf" srcId="{BC4BCA95-99A9-475A-8EF1-431C7D147B58}" destId="{22CB6375-92D7-48DC-A2BA-3E5011556140}" srcOrd="0" destOrd="0" presId="urn:microsoft.com/office/officeart/2017/3/layout/DropPinTimeline"/>
    <dgm:cxn modelId="{A29506C5-3588-4737-93FF-C66355F8F0A3}" type="presParOf" srcId="{BC4BCA95-99A9-475A-8EF1-431C7D147B58}" destId="{C2F938B7-DCA2-4013-9140-064A61486E9A}" srcOrd="1" destOrd="0" presId="urn:microsoft.com/office/officeart/2017/3/layout/DropPinTimeline"/>
    <dgm:cxn modelId="{72B5CF5A-8AE2-460A-84DE-52A5A79AEFBF}" type="presParOf" srcId="{C2F938B7-DCA2-4013-9140-064A61486E9A}" destId="{71D8E09E-ADED-426E-80FE-FE542E2A69BE}" srcOrd="0" destOrd="0" presId="urn:microsoft.com/office/officeart/2017/3/layout/DropPinTimeline"/>
    <dgm:cxn modelId="{AF5B7A93-72C2-4260-94F7-D03C16FB319A}" type="presParOf" srcId="{C2F938B7-DCA2-4013-9140-064A61486E9A}" destId="{F64A2BC5-3D7C-4DEB-97AA-9118F912C711}" srcOrd="1" destOrd="0" presId="urn:microsoft.com/office/officeart/2017/3/layout/DropPinTimeline"/>
    <dgm:cxn modelId="{0A39E4C9-9E80-43EA-BABF-A115E196E198}" type="presParOf" srcId="{BC4BCA95-99A9-475A-8EF1-431C7D147B58}" destId="{98A5C0C5-2456-4DFF-8D65-E46368CCB740}" srcOrd="2" destOrd="0" presId="urn:microsoft.com/office/officeart/2017/3/layout/DropPinTimeline"/>
    <dgm:cxn modelId="{D3CEC3F2-E6AE-47FB-A840-D32A757518DF}" type="presParOf" srcId="{BC4BCA95-99A9-475A-8EF1-431C7D147B58}" destId="{5D00397E-32A8-4460-BDD4-AEB20EBB821F}" srcOrd="3" destOrd="0" presId="urn:microsoft.com/office/officeart/2017/3/layout/DropPinTimeline"/>
    <dgm:cxn modelId="{80CF16AC-E9BB-4662-861C-2E23B8AB1A5A}" type="presParOf" srcId="{BC4BCA95-99A9-475A-8EF1-431C7D147B58}" destId="{C3B27E62-B995-425F-BAC2-20C2F376862E}" srcOrd="4" destOrd="0" presId="urn:microsoft.com/office/officeart/2017/3/layout/DropPinTimeline"/>
    <dgm:cxn modelId="{9EC12648-7B42-4BEF-BE10-6D1C7D78FFDE}" type="presParOf" srcId="{BC4BCA95-99A9-475A-8EF1-431C7D147B58}" destId="{DCE8CF56-8972-43CD-B44D-DC1C5683FEC8}" srcOrd="5" destOrd="0" presId="urn:microsoft.com/office/officeart/2017/3/layout/DropPinTimeline"/>
    <dgm:cxn modelId="{F70AF7DF-95E2-4F41-858C-D91E140C4E6D}" type="presParOf" srcId="{175B8810-931D-43FC-9D56-DB78BC748258}" destId="{5C356D1D-4615-4395-A72C-0C0D695ED740}" srcOrd="11" destOrd="0" presId="urn:microsoft.com/office/officeart/2017/3/layout/DropPinTimeline"/>
    <dgm:cxn modelId="{E2D288E7-AC01-4D9C-8531-CD2541FCBC8D}" type="presParOf" srcId="{175B8810-931D-43FC-9D56-DB78BC748258}" destId="{171DFFAC-F71A-4A5A-B531-325C877D37F5}" srcOrd="12" destOrd="0" presId="urn:microsoft.com/office/officeart/2017/3/layout/DropPinTimeline"/>
    <dgm:cxn modelId="{D787BE42-4444-41EE-880E-97B0CAC70127}" type="presParOf" srcId="{171DFFAC-F71A-4A5A-B531-325C877D37F5}" destId="{EB960406-C830-4BCF-A8F2-5EE9D4D45557}" srcOrd="0" destOrd="0" presId="urn:microsoft.com/office/officeart/2017/3/layout/DropPinTimeline"/>
    <dgm:cxn modelId="{8DFFB2F6-86F0-49C1-9B92-3EA86D4033DD}" type="presParOf" srcId="{171DFFAC-F71A-4A5A-B531-325C877D37F5}" destId="{806955DC-4C36-4F11-869E-BF8ED169DC48}" srcOrd="1" destOrd="0" presId="urn:microsoft.com/office/officeart/2017/3/layout/DropPinTimeline"/>
    <dgm:cxn modelId="{3F312677-98E0-4E3F-B0E5-31AB19DB299D}" type="presParOf" srcId="{806955DC-4C36-4F11-869E-BF8ED169DC48}" destId="{2BE78D0D-7E15-4B87-97C6-D5E0887EC27A}" srcOrd="0" destOrd="0" presId="urn:microsoft.com/office/officeart/2017/3/layout/DropPinTimeline"/>
    <dgm:cxn modelId="{B832F475-EC4C-401E-9922-0FFF518C954D}" type="presParOf" srcId="{806955DC-4C36-4F11-869E-BF8ED169DC48}" destId="{4F089AC9-5EDA-4525-BFC4-1B85988EFCBF}" srcOrd="1" destOrd="0" presId="urn:microsoft.com/office/officeart/2017/3/layout/DropPinTimeline"/>
    <dgm:cxn modelId="{E11DEB4C-C73B-434E-9764-13A3B73AAEC0}" type="presParOf" srcId="{171DFFAC-F71A-4A5A-B531-325C877D37F5}" destId="{10BDBC11-30F3-4BD5-B6D4-8B7526328BC1}" srcOrd="2" destOrd="0" presId="urn:microsoft.com/office/officeart/2017/3/layout/DropPinTimeline"/>
    <dgm:cxn modelId="{6D10D102-3BF3-4843-A523-16BE72CC70C7}" type="presParOf" srcId="{171DFFAC-F71A-4A5A-B531-325C877D37F5}" destId="{71B9E85D-2487-4654-A91B-80D1005601AE}" srcOrd="3" destOrd="0" presId="urn:microsoft.com/office/officeart/2017/3/layout/DropPinTimeline"/>
    <dgm:cxn modelId="{5628C497-8CDF-4BC2-93F7-F28F9E00F3DF}" type="presParOf" srcId="{171DFFAC-F71A-4A5A-B531-325C877D37F5}" destId="{EB4F60E1-24FC-47AC-AD8B-FBAA4CDD26CC}" srcOrd="4" destOrd="0" presId="urn:microsoft.com/office/officeart/2017/3/layout/DropPinTimeline"/>
    <dgm:cxn modelId="{42DDE621-8132-464B-AB22-B2E1B9AC49C8}" type="presParOf" srcId="{171DFFAC-F71A-4A5A-B531-325C877D37F5}" destId="{B28FFA7A-8E88-4649-BCD1-5F59701056FE}"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ABB07-5556-4F1F-961D-2355EDDF9924}">
      <dsp:nvSpPr>
        <dsp:cNvPr id="0" name=""/>
        <dsp:cNvSpPr/>
      </dsp:nvSpPr>
      <dsp:spPr>
        <a:xfrm>
          <a:off x="0" y="1969783"/>
          <a:ext cx="9776400"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3832A858-0D23-49B0-991D-F2A1E6C1CDE3}">
      <dsp:nvSpPr>
        <dsp:cNvPr id="0" name=""/>
        <dsp:cNvSpPr/>
      </dsp:nvSpPr>
      <dsp:spPr>
        <a:xfrm rot="8100000">
          <a:off x="63691" y="453957"/>
          <a:ext cx="289712" cy="28971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1122C62-F2A3-4D86-AD71-12F827317C68}">
      <dsp:nvSpPr>
        <dsp:cNvPr id="0" name=""/>
        <dsp:cNvSpPr/>
      </dsp:nvSpPr>
      <dsp:spPr>
        <a:xfrm>
          <a:off x="95876" y="486142"/>
          <a:ext cx="225343" cy="22534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C602D70-92B7-41E5-B604-807C6314C9FB}">
      <dsp:nvSpPr>
        <dsp:cNvPr id="0" name=""/>
        <dsp:cNvSpPr/>
      </dsp:nvSpPr>
      <dsp:spPr>
        <a:xfrm>
          <a:off x="413405" y="803671"/>
          <a:ext cx="2032822" cy="1166111"/>
        </a:xfrm>
        <a:prstGeom prst="rect">
          <a:avLst/>
        </a:prstGeom>
        <a:noFill/>
        <a:ln>
          <a:noFill/>
        </a:ln>
        <a:effectLst/>
      </dsp:spPr>
      <dsp:style>
        <a:lnRef idx="0">
          <a:scrgbClr r="0" g="0" b="0"/>
        </a:lnRef>
        <a:fillRef idx="0">
          <a:scrgbClr r="0" g="0" b="0"/>
        </a:fillRef>
        <a:effectRef idx="0">
          <a:scrgbClr r="0" g="0" b="0"/>
        </a:effectRef>
        <a:fontRef idx="minor"/>
      </dsp:style>
    </dsp:sp>
    <dsp:sp modelId="{18E99974-92E2-4051-A945-906EB499BC0D}">
      <dsp:nvSpPr>
        <dsp:cNvPr id="0" name=""/>
        <dsp:cNvSpPr/>
      </dsp:nvSpPr>
      <dsp:spPr>
        <a:xfrm>
          <a:off x="413405" y="393956"/>
          <a:ext cx="2032822" cy="40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latin typeface="Source Sans Pro"/>
            </a:rPr>
            <a:t>LOAD THE MRI AND PREPARE THE SCANS</a:t>
          </a:r>
          <a:endParaRPr lang="en-US" sz="1400" kern="1200"/>
        </a:p>
      </dsp:txBody>
      <dsp:txXfrm>
        <a:off x="413405" y="393956"/>
        <a:ext cx="2032822" cy="409714"/>
      </dsp:txXfrm>
    </dsp:sp>
    <dsp:sp modelId="{AFB4578D-CDAC-412C-9BC4-9453E11CA0F7}">
      <dsp:nvSpPr>
        <dsp:cNvPr id="0" name=""/>
        <dsp:cNvSpPr/>
      </dsp:nvSpPr>
      <dsp:spPr>
        <a:xfrm>
          <a:off x="208547" y="803671"/>
          <a:ext cx="0" cy="1166111"/>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5DE0839-A0A4-4D3D-BAAC-DC6734685749}">
      <dsp:nvSpPr>
        <dsp:cNvPr id="0" name=""/>
        <dsp:cNvSpPr/>
      </dsp:nvSpPr>
      <dsp:spPr>
        <a:xfrm>
          <a:off x="170903" y="1932908"/>
          <a:ext cx="73748" cy="73748"/>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1774444-178B-431D-AA37-5CC352C17FED}">
      <dsp:nvSpPr>
        <dsp:cNvPr id="0" name=""/>
        <dsp:cNvSpPr/>
      </dsp:nvSpPr>
      <dsp:spPr>
        <a:xfrm rot="18900000">
          <a:off x="1283664" y="3195895"/>
          <a:ext cx="289712" cy="28971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A9C8E83-230C-4138-99E4-1369FD307ED8}">
      <dsp:nvSpPr>
        <dsp:cNvPr id="0" name=""/>
        <dsp:cNvSpPr/>
      </dsp:nvSpPr>
      <dsp:spPr>
        <a:xfrm>
          <a:off x="1315848" y="3228080"/>
          <a:ext cx="225343" cy="22534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B8B063A-628C-4116-B5FB-FEBE70219D8D}">
      <dsp:nvSpPr>
        <dsp:cNvPr id="0" name=""/>
        <dsp:cNvSpPr/>
      </dsp:nvSpPr>
      <dsp:spPr>
        <a:xfrm>
          <a:off x="1633377" y="1969783"/>
          <a:ext cx="2032822" cy="1166111"/>
        </a:xfrm>
        <a:prstGeom prst="rect">
          <a:avLst/>
        </a:prstGeom>
        <a:noFill/>
        <a:ln>
          <a:noFill/>
        </a:ln>
        <a:effectLst/>
      </dsp:spPr>
      <dsp:style>
        <a:lnRef idx="0">
          <a:scrgbClr r="0" g="0" b="0"/>
        </a:lnRef>
        <a:fillRef idx="0">
          <a:scrgbClr r="0" g="0" b="0"/>
        </a:fillRef>
        <a:effectRef idx="0">
          <a:scrgbClr r="0" g="0" b="0"/>
        </a:effectRef>
        <a:fontRef idx="minor"/>
      </dsp:style>
    </dsp:sp>
    <dsp:sp modelId="{091FCE69-CDF1-4742-94CF-915136EF0F6B}">
      <dsp:nvSpPr>
        <dsp:cNvPr id="0" name=""/>
        <dsp:cNvSpPr/>
      </dsp:nvSpPr>
      <dsp:spPr>
        <a:xfrm>
          <a:off x="1633377" y="3135894"/>
          <a:ext cx="2032822" cy="40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latin typeface="Source Sans Pro"/>
            </a:rPr>
            <a:t>DC-GAN </a:t>
          </a:r>
          <a:endParaRPr lang="en-US" sz="1400" kern="1200"/>
        </a:p>
      </dsp:txBody>
      <dsp:txXfrm>
        <a:off x="1633377" y="3135894"/>
        <a:ext cx="2032822" cy="409714"/>
      </dsp:txXfrm>
    </dsp:sp>
    <dsp:sp modelId="{887DBDB6-40A1-422D-8D5C-13149A1BBA94}">
      <dsp:nvSpPr>
        <dsp:cNvPr id="0" name=""/>
        <dsp:cNvSpPr/>
      </dsp:nvSpPr>
      <dsp:spPr>
        <a:xfrm>
          <a:off x="1428520" y="1969783"/>
          <a:ext cx="0" cy="1166111"/>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2A0FEFE-70B1-47DC-8AB2-9424E4424F86}">
      <dsp:nvSpPr>
        <dsp:cNvPr id="0" name=""/>
        <dsp:cNvSpPr/>
      </dsp:nvSpPr>
      <dsp:spPr>
        <a:xfrm>
          <a:off x="1390876" y="1932908"/>
          <a:ext cx="73748" cy="73748"/>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D1AF0D5-0DF9-439B-9DF4-70CC7880C32C}">
      <dsp:nvSpPr>
        <dsp:cNvPr id="0" name=""/>
        <dsp:cNvSpPr/>
      </dsp:nvSpPr>
      <dsp:spPr>
        <a:xfrm rot="8100000">
          <a:off x="2503637" y="453957"/>
          <a:ext cx="289712" cy="28971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066EF01-6540-44E4-A39D-5E5B7FBEAD8A}">
      <dsp:nvSpPr>
        <dsp:cNvPr id="0" name=""/>
        <dsp:cNvSpPr/>
      </dsp:nvSpPr>
      <dsp:spPr>
        <a:xfrm>
          <a:off x="2535821" y="486142"/>
          <a:ext cx="225343" cy="22534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CD250A2-A766-4B3C-9B75-692FB17E2DFB}">
      <dsp:nvSpPr>
        <dsp:cNvPr id="0" name=""/>
        <dsp:cNvSpPr/>
      </dsp:nvSpPr>
      <dsp:spPr>
        <a:xfrm>
          <a:off x="2853350" y="803671"/>
          <a:ext cx="2032822" cy="1166111"/>
        </a:xfrm>
        <a:prstGeom prst="rect">
          <a:avLst/>
        </a:prstGeom>
        <a:noFill/>
        <a:ln>
          <a:noFill/>
        </a:ln>
        <a:effectLst/>
      </dsp:spPr>
      <dsp:style>
        <a:lnRef idx="0">
          <a:scrgbClr r="0" g="0" b="0"/>
        </a:lnRef>
        <a:fillRef idx="0">
          <a:scrgbClr r="0" g="0" b="0"/>
        </a:fillRef>
        <a:effectRef idx="0">
          <a:scrgbClr r="0" g="0" b="0"/>
        </a:effectRef>
        <a:fontRef idx="minor"/>
      </dsp:style>
    </dsp:sp>
    <dsp:sp modelId="{46D597A0-54A3-42AB-9AB9-CCB8C85A80A0}">
      <dsp:nvSpPr>
        <dsp:cNvPr id="0" name=""/>
        <dsp:cNvSpPr/>
      </dsp:nvSpPr>
      <dsp:spPr>
        <a:xfrm>
          <a:off x="2853350" y="393956"/>
          <a:ext cx="2032822" cy="40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latin typeface="Source Sans Pro"/>
            </a:rPr>
            <a:t>HISTOGRAM MATCHING</a:t>
          </a:r>
          <a:endParaRPr lang="en-US" sz="1400" kern="1200"/>
        </a:p>
      </dsp:txBody>
      <dsp:txXfrm>
        <a:off x="2853350" y="393956"/>
        <a:ext cx="2032822" cy="409714"/>
      </dsp:txXfrm>
    </dsp:sp>
    <dsp:sp modelId="{F1D5176E-0A71-43C2-9E52-83900505863A}">
      <dsp:nvSpPr>
        <dsp:cNvPr id="0" name=""/>
        <dsp:cNvSpPr/>
      </dsp:nvSpPr>
      <dsp:spPr>
        <a:xfrm>
          <a:off x="2648493" y="803671"/>
          <a:ext cx="0" cy="1166111"/>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C35987EC-A509-40BF-BF37-90376795AE32}">
      <dsp:nvSpPr>
        <dsp:cNvPr id="0" name=""/>
        <dsp:cNvSpPr/>
      </dsp:nvSpPr>
      <dsp:spPr>
        <a:xfrm>
          <a:off x="2610849" y="1932908"/>
          <a:ext cx="73748" cy="73748"/>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49DD51C-7C43-448F-B245-B646AF46193C}">
      <dsp:nvSpPr>
        <dsp:cNvPr id="0" name=""/>
        <dsp:cNvSpPr/>
      </dsp:nvSpPr>
      <dsp:spPr>
        <a:xfrm rot="18900000">
          <a:off x="3723609" y="3195895"/>
          <a:ext cx="289712" cy="28971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CD54A37-5967-4EFC-9404-87FF0187E40A}">
      <dsp:nvSpPr>
        <dsp:cNvPr id="0" name=""/>
        <dsp:cNvSpPr/>
      </dsp:nvSpPr>
      <dsp:spPr>
        <a:xfrm>
          <a:off x="3755794" y="3228080"/>
          <a:ext cx="225343" cy="22534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2DF562B-98A2-45F5-B1F2-EC53CCC69403}">
      <dsp:nvSpPr>
        <dsp:cNvPr id="0" name=""/>
        <dsp:cNvSpPr/>
      </dsp:nvSpPr>
      <dsp:spPr>
        <a:xfrm>
          <a:off x="4073323" y="1969783"/>
          <a:ext cx="2032822" cy="1166111"/>
        </a:xfrm>
        <a:prstGeom prst="rect">
          <a:avLst/>
        </a:prstGeom>
        <a:noFill/>
        <a:ln>
          <a:noFill/>
        </a:ln>
        <a:effectLst/>
      </dsp:spPr>
      <dsp:style>
        <a:lnRef idx="0">
          <a:scrgbClr r="0" g="0" b="0"/>
        </a:lnRef>
        <a:fillRef idx="0">
          <a:scrgbClr r="0" g="0" b="0"/>
        </a:fillRef>
        <a:effectRef idx="0">
          <a:scrgbClr r="0" g="0" b="0"/>
        </a:effectRef>
        <a:fontRef idx="minor"/>
      </dsp:style>
    </dsp:sp>
    <dsp:sp modelId="{71D0A00A-CB06-4CE7-9DBA-D842AEBD2186}">
      <dsp:nvSpPr>
        <dsp:cNvPr id="0" name=""/>
        <dsp:cNvSpPr/>
      </dsp:nvSpPr>
      <dsp:spPr>
        <a:xfrm>
          <a:off x="4073323" y="3135894"/>
          <a:ext cx="2032822" cy="40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latin typeface="Source Sans Pro"/>
            </a:rPr>
            <a:t>BALANCING?</a:t>
          </a:r>
          <a:endParaRPr lang="en-US" sz="1400" kern="1200"/>
        </a:p>
      </dsp:txBody>
      <dsp:txXfrm>
        <a:off x="4073323" y="3135894"/>
        <a:ext cx="2032822" cy="409714"/>
      </dsp:txXfrm>
    </dsp:sp>
    <dsp:sp modelId="{F448F4DC-ECDF-46D4-94DB-59AE86936821}">
      <dsp:nvSpPr>
        <dsp:cNvPr id="0" name=""/>
        <dsp:cNvSpPr/>
      </dsp:nvSpPr>
      <dsp:spPr>
        <a:xfrm>
          <a:off x="3868465" y="1969783"/>
          <a:ext cx="0" cy="1166111"/>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4A601BB-A774-4074-9D9D-E1AB8DA32FE7}">
      <dsp:nvSpPr>
        <dsp:cNvPr id="0" name=""/>
        <dsp:cNvSpPr/>
      </dsp:nvSpPr>
      <dsp:spPr>
        <a:xfrm>
          <a:off x="3830821" y="1932908"/>
          <a:ext cx="73748" cy="73748"/>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22B5DED-0B26-4385-A0AC-B5D21CB9D4C0}">
      <dsp:nvSpPr>
        <dsp:cNvPr id="0" name=""/>
        <dsp:cNvSpPr/>
      </dsp:nvSpPr>
      <dsp:spPr>
        <a:xfrm rot="8100000">
          <a:off x="4943582" y="453957"/>
          <a:ext cx="289712" cy="28971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5824341-9EE7-4633-8957-D8FA5E54FCFF}">
      <dsp:nvSpPr>
        <dsp:cNvPr id="0" name=""/>
        <dsp:cNvSpPr/>
      </dsp:nvSpPr>
      <dsp:spPr>
        <a:xfrm>
          <a:off x="4975766" y="486142"/>
          <a:ext cx="225343" cy="22534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6D2B7D-47D0-47A8-88AD-5EBEF2BBE3BB}">
      <dsp:nvSpPr>
        <dsp:cNvPr id="0" name=""/>
        <dsp:cNvSpPr/>
      </dsp:nvSpPr>
      <dsp:spPr>
        <a:xfrm>
          <a:off x="5293295" y="803671"/>
          <a:ext cx="2032822" cy="1166111"/>
        </a:xfrm>
        <a:prstGeom prst="rect">
          <a:avLst/>
        </a:prstGeom>
        <a:noFill/>
        <a:ln>
          <a:noFill/>
        </a:ln>
        <a:effectLst/>
      </dsp:spPr>
      <dsp:style>
        <a:lnRef idx="0">
          <a:scrgbClr r="0" g="0" b="0"/>
        </a:lnRef>
        <a:fillRef idx="0">
          <a:scrgbClr r="0" g="0" b="0"/>
        </a:fillRef>
        <a:effectRef idx="0">
          <a:scrgbClr r="0" g="0" b="0"/>
        </a:effectRef>
        <a:fontRef idx="minor"/>
      </dsp:style>
    </dsp:sp>
    <dsp:sp modelId="{A4F8AC83-8C5A-47C5-AD59-773CE7F3A8C8}">
      <dsp:nvSpPr>
        <dsp:cNvPr id="0" name=""/>
        <dsp:cNvSpPr/>
      </dsp:nvSpPr>
      <dsp:spPr>
        <a:xfrm>
          <a:off x="5293295" y="393956"/>
          <a:ext cx="2032822" cy="40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latin typeface="Source Sans Pro"/>
            </a:rPr>
            <a:t>ALZH-NET</a:t>
          </a:r>
          <a:endParaRPr lang="en-US" sz="1400" kern="1200"/>
        </a:p>
      </dsp:txBody>
      <dsp:txXfrm>
        <a:off x="5293295" y="393956"/>
        <a:ext cx="2032822" cy="409714"/>
      </dsp:txXfrm>
    </dsp:sp>
    <dsp:sp modelId="{F5501B5E-5E41-4BDF-9BE1-C710F3A52DD4}">
      <dsp:nvSpPr>
        <dsp:cNvPr id="0" name=""/>
        <dsp:cNvSpPr/>
      </dsp:nvSpPr>
      <dsp:spPr>
        <a:xfrm>
          <a:off x="5088438" y="803671"/>
          <a:ext cx="0" cy="1166111"/>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5C00375-1573-4F83-AE0E-A8A5ADC600F1}">
      <dsp:nvSpPr>
        <dsp:cNvPr id="0" name=""/>
        <dsp:cNvSpPr/>
      </dsp:nvSpPr>
      <dsp:spPr>
        <a:xfrm>
          <a:off x="5050794" y="1932908"/>
          <a:ext cx="73748" cy="73748"/>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1D8E09E-ADED-426E-80FE-FE542E2A69BE}">
      <dsp:nvSpPr>
        <dsp:cNvPr id="0" name=""/>
        <dsp:cNvSpPr/>
      </dsp:nvSpPr>
      <dsp:spPr>
        <a:xfrm rot="18900000">
          <a:off x="6163555" y="3195895"/>
          <a:ext cx="289712" cy="28971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64A2BC5-3D7C-4DEB-97AA-9118F912C711}">
      <dsp:nvSpPr>
        <dsp:cNvPr id="0" name=""/>
        <dsp:cNvSpPr/>
      </dsp:nvSpPr>
      <dsp:spPr>
        <a:xfrm>
          <a:off x="6195739" y="3228080"/>
          <a:ext cx="225343" cy="22534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8A5C0C5-2456-4DFF-8D65-E46368CCB740}">
      <dsp:nvSpPr>
        <dsp:cNvPr id="0" name=""/>
        <dsp:cNvSpPr/>
      </dsp:nvSpPr>
      <dsp:spPr>
        <a:xfrm>
          <a:off x="6513268" y="1969783"/>
          <a:ext cx="2032822" cy="1166111"/>
        </a:xfrm>
        <a:prstGeom prst="rect">
          <a:avLst/>
        </a:prstGeom>
        <a:noFill/>
        <a:ln>
          <a:noFill/>
        </a:ln>
        <a:effectLst/>
      </dsp:spPr>
      <dsp:style>
        <a:lnRef idx="0">
          <a:scrgbClr r="0" g="0" b="0"/>
        </a:lnRef>
        <a:fillRef idx="0">
          <a:scrgbClr r="0" g="0" b="0"/>
        </a:fillRef>
        <a:effectRef idx="0">
          <a:scrgbClr r="0" g="0" b="0"/>
        </a:effectRef>
        <a:fontRef idx="minor"/>
      </dsp:style>
    </dsp:sp>
    <dsp:sp modelId="{5D00397E-32A8-4460-BDD4-AEB20EBB821F}">
      <dsp:nvSpPr>
        <dsp:cNvPr id="0" name=""/>
        <dsp:cNvSpPr/>
      </dsp:nvSpPr>
      <dsp:spPr>
        <a:xfrm>
          <a:off x="6513268" y="3135894"/>
          <a:ext cx="2032822" cy="40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latin typeface="Source Sans Pro"/>
            </a:rPr>
            <a:t>TESTING THE MODEL</a:t>
          </a:r>
        </a:p>
      </dsp:txBody>
      <dsp:txXfrm>
        <a:off x="6513268" y="3135894"/>
        <a:ext cx="2032822" cy="409714"/>
      </dsp:txXfrm>
    </dsp:sp>
    <dsp:sp modelId="{C3B27E62-B995-425F-BAC2-20C2F376862E}">
      <dsp:nvSpPr>
        <dsp:cNvPr id="0" name=""/>
        <dsp:cNvSpPr/>
      </dsp:nvSpPr>
      <dsp:spPr>
        <a:xfrm>
          <a:off x="6308411" y="1969783"/>
          <a:ext cx="0" cy="1166111"/>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2CB6375-92D7-48DC-A2BA-3E5011556140}">
      <dsp:nvSpPr>
        <dsp:cNvPr id="0" name=""/>
        <dsp:cNvSpPr/>
      </dsp:nvSpPr>
      <dsp:spPr>
        <a:xfrm>
          <a:off x="6270767" y="1932908"/>
          <a:ext cx="73748" cy="73748"/>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BE78D0D-7E15-4B87-97C6-D5E0887EC27A}">
      <dsp:nvSpPr>
        <dsp:cNvPr id="0" name=""/>
        <dsp:cNvSpPr/>
      </dsp:nvSpPr>
      <dsp:spPr>
        <a:xfrm rot="8100000">
          <a:off x="7383527" y="453957"/>
          <a:ext cx="289712" cy="289712"/>
        </a:xfrm>
        <a:prstGeom prst="teardrop">
          <a:avLst>
            <a:gd name="adj" fmla="val 11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F089AC9-5EDA-4525-BFC4-1B85988EFCBF}">
      <dsp:nvSpPr>
        <dsp:cNvPr id="0" name=""/>
        <dsp:cNvSpPr/>
      </dsp:nvSpPr>
      <dsp:spPr>
        <a:xfrm>
          <a:off x="7415712" y="486142"/>
          <a:ext cx="225343" cy="225343"/>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0BDBC11-30F3-4BD5-B6D4-8B7526328BC1}">
      <dsp:nvSpPr>
        <dsp:cNvPr id="0" name=""/>
        <dsp:cNvSpPr/>
      </dsp:nvSpPr>
      <dsp:spPr>
        <a:xfrm>
          <a:off x="7733241" y="803671"/>
          <a:ext cx="2032822" cy="1166111"/>
        </a:xfrm>
        <a:prstGeom prst="rect">
          <a:avLst/>
        </a:prstGeom>
        <a:noFill/>
        <a:ln>
          <a:noFill/>
        </a:ln>
        <a:effectLst/>
      </dsp:spPr>
      <dsp:style>
        <a:lnRef idx="0">
          <a:scrgbClr r="0" g="0" b="0"/>
        </a:lnRef>
        <a:fillRef idx="0">
          <a:scrgbClr r="0" g="0" b="0"/>
        </a:fillRef>
        <a:effectRef idx="0">
          <a:scrgbClr r="0" g="0" b="0"/>
        </a:effectRef>
        <a:fontRef idx="minor"/>
      </dsp:style>
    </dsp:sp>
    <dsp:sp modelId="{71B9E85D-2487-4654-A91B-80D1005601AE}">
      <dsp:nvSpPr>
        <dsp:cNvPr id="0" name=""/>
        <dsp:cNvSpPr/>
      </dsp:nvSpPr>
      <dsp:spPr>
        <a:xfrm>
          <a:off x="7733241" y="393956"/>
          <a:ext cx="2032822" cy="409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88900" bIns="0" numCol="1" spcCol="1270" anchor="ctr" anchorCtr="0">
          <a:noAutofit/>
        </a:bodyPr>
        <a:lstStyle/>
        <a:p>
          <a:pPr marL="0" lvl="0" indent="0" algn="l" defTabSz="622300">
            <a:lnSpc>
              <a:spcPct val="90000"/>
            </a:lnSpc>
            <a:spcBef>
              <a:spcPct val="0"/>
            </a:spcBef>
            <a:spcAft>
              <a:spcPct val="35000"/>
            </a:spcAft>
            <a:buNone/>
            <a:defRPr b="1"/>
          </a:pPr>
          <a:r>
            <a:rPr lang="en-US" sz="1400" kern="1200">
              <a:latin typeface="Source Sans Pro"/>
            </a:rPr>
            <a:t>EVALUATION METRICS AND HEAT MAPS</a:t>
          </a:r>
        </a:p>
      </dsp:txBody>
      <dsp:txXfrm>
        <a:off x="7733241" y="393956"/>
        <a:ext cx="2032822" cy="409714"/>
      </dsp:txXfrm>
    </dsp:sp>
    <dsp:sp modelId="{EB4F60E1-24FC-47AC-AD8B-FBAA4CDD26CC}">
      <dsp:nvSpPr>
        <dsp:cNvPr id="0" name=""/>
        <dsp:cNvSpPr/>
      </dsp:nvSpPr>
      <dsp:spPr>
        <a:xfrm>
          <a:off x="7528383" y="803671"/>
          <a:ext cx="0" cy="1166111"/>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B960406-C830-4BCF-A8F2-5EE9D4D45557}">
      <dsp:nvSpPr>
        <dsp:cNvPr id="0" name=""/>
        <dsp:cNvSpPr/>
      </dsp:nvSpPr>
      <dsp:spPr>
        <a:xfrm>
          <a:off x="7490739" y="1932908"/>
          <a:ext cx="73748" cy="73748"/>
        </a:xfrm>
        <a:prstGeom prst="ellipse">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7/29/2025</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0492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7/29/2025</a:t>
            </a:fld>
            <a:endParaRPr lang="en-US"/>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263623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7/29/2025</a:t>
            </a:fld>
            <a:endParaRPr lang="en-US"/>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65009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7/29/2025</a:t>
            </a:fld>
            <a:endParaRPr lang="en-US"/>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83683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7/29/2025</a:t>
            </a:fld>
            <a:endParaRPr lang="en-US"/>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0412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7/29/2025</a:t>
            </a:fld>
            <a:endParaRPr lang="en-US"/>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3007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7/29/2025</a:t>
            </a:fld>
            <a:endParaRPr lang="en-US"/>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93020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7/29/2025</a:t>
            </a:fld>
            <a:endParaRPr lang="en-US"/>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47785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7/29/2025</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98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7/29/2025</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2698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7/29/2025</a:t>
            </a:fld>
            <a:endParaRPr lang="en-US"/>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307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7/29/2025</a:t>
            </a:fld>
            <a:endParaRPr lang="en-US"/>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a:p>
        </p:txBody>
      </p:sp>
    </p:spTree>
    <p:extLst>
      <p:ext uri="{BB962C8B-B14F-4D97-AF65-F5344CB8AC3E}">
        <p14:creationId xmlns:p14="http://schemas.microsoft.com/office/powerpoint/2010/main" val="397224597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002/alz.071202"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ncbi.nlm.nih.gov/pmc/articles/PMC6747694/"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doi.org/10.1016/S0140-6736(20)32205-4" TargetMode="External"/><Relationship Id="rId2" Type="http://schemas.openxmlformats.org/officeDocument/2006/relationships/hyperlink" Target="https://doi.org/10.1111/joim.12178"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arxiv.org/abs/1409.1556"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image-net.org/challenges/LSVRC/2015/" TargetMode="External"/><Relationship Id="rId2" Type="http://schemas.openxmlformats.org/officeDocument/2006/relationships/hyperlink" Target="http://arxiv.org/abs/1409.4842"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2DA1274F-9232-42BF-B9FE-B95EA14C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BE5AF1D6-62CC-4988-9174-993F112DC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accent3">
              <a:alpha val="20000"/>
            </a:schemeClr>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 name="Freeform: Shape 19">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2" name="Freeform: Shape 21">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eform: Shape 23">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ectangle 25">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886765" y="1159934"/>
            <a:ext cx="6418471" cy="2095330"/>
          </a:xfrm>
        </p:spPr>
        <p:txBody>
          <a:bodyPr>
            <a:normAutofit/>
          </a:bodyPr>
          <a:lstStyle/>
          <a:p>
            <a:r>
              <a:rPr lang="en-US" dirty="0">
                <a:ea typeface="Calibri Light"/>
                <a:cs typeface="Calibri Light"/>
              </a:rPr>
              <a:t>Review-1 </a:t>
            </a:r>
            <a:endParaRPr lang="en-US" dirty="0"/>
          </a:p>
        </p:txBody>
      </p:sp>
      <p:sp>
        <p:nvSpPr>
          <p:cNvPr id="3" name="Subtitle 2"/>
          <p:cNvSpPr>
            <a:spLocks noGrp="1"/>
          </p:cNvSpPr>
          <p:nvPr>
            <p:ph type="subTitle" idx="1"/>
          </p:nvPr>
        </p:nvSpPr>
        <p:spPr>
          <a:xfrm>
            <a:off x="2886765" y="4280081"/>
            <a:ext cx="6418471" cy="1566152"/>
          </a:xfrm>
        </p:spPr>
        <p:txBody>
          <a:bodyPr vert="horz" lIns="91440" tIns="45720" rIns="91440" bIns="45720" rtlCol="0" anchor="t">
            <a:normAutofit/>
          </a:bodyPr>
          <a:lstStyle/>
          <a:p>
            <a:r>
              <a:rPr lang="en-US" sz="2200" dirty="0">
                <a:ea typeface="Calibri"/>
                <a:cs typeface="Calibri"/>
              </a:rPr>
              <a:t>Manas ojha(22BCE3283)</a:t>
            </a:r>
          </a:p>
          <a:p>
            <a:r>
              <a:rPr lang="en-US" sz="2200" dirty="0">
                <a:ea typeface="Calibri"/>
                <a:cs typeface="Calibri"/>
              </a:rPr>
              <a:t>Anish umate(22BCE2490)</a:t>
            </a:r>
          </a:p>
        </p:txBody>
      </p:sp>
      <p:sp>
        <p:nvSpPr>
          <p:cNvPr id="32" name="Oval 3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D3DF-FC45-FA52-D382-96FEE7B3DDA9}"/>
              </a:ext>
            </a:extLst>
          </p:cNvPr>
          <p:cNvSpPr>
            <a:spLocks noGrp="1"/>
          </p:cNvSpPr>
          <p:nvPr>
            <p:ph type="title"/>
          </p:nvPr>
        </p:nvSpPr>
        <p:spPr/>
        <p:txBody>
          <a:bodyPr/>
          <a:lstStyle/>
          <a:p>
            <a:r>
              <a:rPr lang="en-US" dirty="0">
                <a:ea typeface="Source Sans Pro"/>
              </a:rPr>
              <a:t>HOW THE PROPSED MODEL DETECTS AD</a:t>
            </a:r>
            <a:endParaRPr lang="en-US" dirty="0"/>
          </a:p>
        </p:txBody>
      </p:sp>
      <p:sp>
        <p:nvSpPr>
          <p:cNvPr id="3" name="Content Placeholder 2">
            <a:extLst>
              <a:ext uri="{FF2B5EF4-FFF2-40B4-BE49-F238E27FC236}">
                <a16:creationId xmlns:a16="http://schemas.microsoft.com/office/drawing/2014/main" id="{F1EBE86A-66EF-84A6-1F42-EB5F3686751D}"/>
              </a:ext>
            </a:extLst>
          </p:cNvPr>
          <p:cNvSpPr>
            <a:spLocks noGrp="1"/>
          </p:cNvSpPr>
          <p:nvPr>
            <p:ph idx="1"/>
          </p:nvPr>
        </p:nvSpPr>
        <p:spPr/>
        <p:txBody>
          <a:bodyPr vert="horz" lIns="91440" tIns="45720" rIns="91440" bIns="45720" rtlCol="0" anchor="t">
            <a:normAutofit/>
          </a:bodyPr>
          <a:lstStyle/>
          <a:p>
            <a:pPr algn="just"/>
            <a:r>
              <a:rPr lang="en-US" sz="2600" dirty="0">
                <a:ea typeface="Source Sans Pro"/>
              </a:rPr>
              <a:t>Alzheimer's disease obliterates connections between brain cells, leading to cell death and brain shrinkage. Key affected areas include the hippocampal region (impacting memory), frontal lobe (affecting judgment and executive processes), temporal lobe (impacting memory and language), and parietal lobe (impacting language).</a:t>
            </a:r>
          </a:p>
          <a:p>
            <a:pPr algn="just"/>
            <a:r>
              <a:rPr lang="en-US" sz="2600" dirty="0">
                <a:ea typeface="Source Sans Pro"/>
              </a:rPr>
              <a:t>The temporal lobe, associated with memory processing and language comprehension, undergoes significant alterations in Alzheimer's patients, reflecting cognitive decline. Similarly, anomalies in the frontal lobe impair executive processes like problem-solving and decision-making, affecting judgment and thinking.</a:t>
            </a:r>
          </a:p>
        </p:txBody>
      </p:sp>
    </p:spTree>
    <p:extLst>
      <p:ext uri="{BB962C8B-B14F-4D97-AF65-F5344CB8AC3E}">
        <p14:creationId xmlns:p14="http://schemas.microsoft.com/office/powerpoint/2010/main" val="263879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ACD65-C254-15C8-2DF2-CAB9A5C2BFFE}"/>
              </a:ext>
            </a:extLst>
          </p:cNvPr>
          <p:cNvSpPr>
            <a:spLocks noGrp="1"/>
          </p:cNvSpPr>
          <p:nvPr>
            <p:ph idx="1"/>
          </p:nvPr>
        </p:nvSpPr>
        <p:spPr>
          <a:xfrm>
            <a:off x="838200" y="1830168"/>
            <a:ext cx="10515600" cy="5662977"/>
          </a:xfrm>
        </p:spPr>
        <p:txBody>
          <a:bodyPr vert="horz" lIns="91440" tIns="45720" rIns="91440" bIns="45720" rtlCol="0" anchor="t">
            <a:normAutofit/>
          </a:bodyPr>
          <a:lstStyle/>
          <a:p>
            <a:pPr algn="just"/>
            <a:r>
              <a:rPr lang="en-US" dirty="0">
                <a:ea typeface="Source Sans Pro"/>
              </a:rPr>
              <a:t>The brain shrinks when cells die. The hippocampal region, which aids in the formation of new memories, is one of the brain's damaged sections. Cognitive, behavioral, and judgment issues eventually result from damage to the frontal lobe of the brain. </a:t>
            </a:r>
            <a:endParaRPr lang="en-US" dirty="0"/>
          </a:p>
          <a:p>
            <a:pPr algn="just"/>
            <a:r>
              <a:rPr lang="en-US" dirty="0">
                <a:ea typeface="Source Sans Pro"/>
              </a:rPr>
              <a:t>This focuses on the shrinkage observed in Hippocampus, Frontal, Parietal and Temporal lobe.</a:t>
            </a:r>
          </a:p>
        </p:txBody>
      </p:sp>
      <p:sp>
        <p:nvSpPr>
          <p:cNvPr id="4" name="Title 1">
            <a:extLst>
              <a:ext uri="{FF2B5EF4-FFF2-40B4-BE49-F238E27FC236}">
                <a16:creationId xmlns:a16="http://schemas.microsoft.com/office/drawing/2014/main" id="{F57B6F16-5A72-D0EA-C3EA-23C58AA72E82}"/>
              </a:ext>
            </a:extLst>
          </p:cNvPr>
          <p:cNvSpPr>
            <a:spLocks noGrp="1"/>
          </p:cNvSpPr>
          <p:nvPr>
            <p:ph type="title"/>
          </p:nvPr>
        </p:nvSpPr>
        <p:spPr>
          <a:xfrm>
            <a:off x="838200" y="365125"/>
            <a:ext cx="10515600" cy="1325563"/>
          </a:xfrm>
        </p:spPr>
        <p:txBody>
          <a:bodyPr/>
          <a:lstStyle/>
          <a:p>
            <a:r>
              <a:rPr lang="en-US" dirty="0">
                <a:ea typeface="Source Sans Pro"/>
              </a:rPr>
              <a:t>HOW THE PROPSED MODEL DETECTS AD</a:t>
            </a:r>
            <a:endParaRPr lang="en-US" dirty="0"/>
          </a:p>
        </p:txBody>
      </p:sp>
    </p:spTree>
    <p:extLst>
      <p:ext uri="{BB962C8B-B14F-4D97-AF65-F5344CB8AC3E}">
        <p14:creationId xmlns:p14="http://schemas.microsoft.com/office/powerpoint/2010/main" val="305079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A9E53-48C8-57B6-D140-CA6CD12C9BF1}"/>
              </a:ext>
            </a:extLst>
          </p:cNvPr>
          <p:cNvSpPr>
            <a:spLocks noGrp="1"/>
          </p:cNvSpPr>
          <p:nvPr>
            <p:ph type="title"/>
          </p:nvPr>
        </p:nvSpPr>
        <p:spPr/>
        <p:txBody>
          <a:bodyPr/>
          <a:lstStyle/>
          <a:p>
            <a:r>
              <a:rPr lang="en-US" dirty="0">
                <a:ea typeface="Source Sans Pro"/>
              </a:rPr>
              <a:t>Supplementary References to support the working of this Model</a:t>
            </a:r>
            <a:endParaRPr lang="en-US" dirty="0"/>
          </a:p>
        </p:txBody>
      </p:sp>
      <p:sp>
        <p:nvSpPr>
          <p:cNvPr id="3" name="Content Placeholder 2">
            <a:extLst>
              <a:ext uri="{FF2B5EF4-FFF2-40B4-BE49-F238E27FC236}">
                <a16:creationId xmlns:a16="http://schemas.microsoft.com/office/drawing/2014/main" id="{FBCB9A93-EFF6-FA46-8209-E08BD9D078DA}"/>
              </a:ext>
            </a:extLst>
          </p:cNvPr>
          <p:cNvSpPr>
            <a:spLocks noGrp="1"/>
          </p:cNvSpPr>
          <p:nvPr>
            <p:ph idx="1"/>
          </p:nvPr>
        </p:nvSpPr>
        <p:spPr/>
        <p:txBody>
          <a:bodyPr vert="horz" lIns="91440" tIns="45720" rIns="91440" bIns="45720" rtlCol="0" anchor="t">
            <a:normAutofit fontScale="77500" lnSpcReduction="20000"/>
          </a:bodyPr>
          <a:lstStyle/>
          <a:p>
            <a:r>
              <a:rPr lang="en-US">
                <a:ea typeface="Source Sans Pro"/>
              </a:rPr>
              <a:t>Frontal lobe and executive dysfunction:</a:t>
            </a:r>
          </a:p>
          <a:p>
            <a:pPr lvl="1">
              <a:buFont typeface="Courier New" panose="020B0604020202020204" pitchFamily="34" charset="0"/>
              <a:buChar char="o"/>
            </a:pPr>
            <a:r>
              <a:rPr lang="en-US">
                <a:ea typeface="Source Sans Pro"/>
              </a:rPr>
              <a:t>Pennington, C., Hodges, J. R., &amp; Hornberger, M. (2011). Neural correlates of episodic memory in behavioral variant frontotemporal dementia. Journal of Alzheimer's Disease, 24(Suppl 2), 199–209.</a:t>
            </a:r>
          </a:p>
          <a:p>
            <a:pPr lvl="1">
              <a:buFont typeface="Courier New" panose="020B0604020202020204" pitchFamily="34" charset="0"/>
              <a:buChar char="o"/>
            </a:pPr>
            <a:r>
              <a:rPr lang="en-US">
                <a:ea typeface="Source Sans Pro"/>
              </a:rPr>
              <a:t>Perry, R. J., &amp; Hodges, J. R. (1999). Attention and executive deficits in Alzheimer's disease: A critical review. Brain, 122(Pt 3), 383–404.</a:t>
            </a:r>
          </a:p>
          <a:p>
            <a:r>
              <a:rPr lang="en-US">
                <a:ea typeface="Source Sans Pro"/>
              </a:rPr>
              <a:t>Temporal lobe alterations and language impairment:</a:t>
            </a:r>
            <a:endParaRPr lang="en-US"/>
          </a:p>
          <a:p>
            <a:pPr lvl="1">
              <a:buFont typeface="Courier New" panose="020B0604020202020204" pitchFamily="34" charset="0"/>
              <a:buChar char="o"/>
            </a:pPr>
            <a:r>
              <a:rPr lang="en-US">
                <a:ea typeface="Source Sans Pro"/>
              </a:rPr>
              <a:t>Catani, M., Jones, D. K., &amp; </a:t>
            </a:r>
            <a:r>
              <a:rPr lang="en-US" err="1">
                <a:ea typeface="Source Sans Pro"/>
              </a:rPr>
              <a:t>Ffytche</a:t>
            </a:r>
            <a:r>
              <a:rPr lang="en-US">
                <a:ea typeface="Source Sans Pro"/>
              </a:rPr>
              <a:t>, D. H. (2005). </a:t>
            </a:r>
            <a:r>
              <a:rPr lang="en-US" err="1">
                <a:ea typeface="Source Sans Pro"/>
              </a:rPr>
              <a:t>Perisylvian</a:t>
            </a:r>
            <a:r>
              <a:rPr lang="en-US">
                <a:ea typeface="Source Sans Pro"/>
              </a:rPr>
              <a:t> language networks of the human brain. Annals of Neurology, 57(1), 8–16.</a:t>
            </a:r>
          </a:p>
          <a:p>
            <a:pPr lvl="1">
              <a:buFont typeface="Courier New" panose="020B0604020202020204" pitchFamily="34" charset="0"/>
              <a:buChar char="o"/>
            </a:pPr>
            <a:r>
              <a:rPr lang="en-US">
                <a:ea typeface="Source Sans Pro"/>
              </a:rPr>
              <a:t>Warren, J. D., Rohrer, J. D., </a:t>
            </a:r>
            <a:r>
              <a:rPr lang="en-US" err="1">
                <a:ea typeface="Source Sans Pro"/>
              </a:rPr>
              <a:t>Rossor</a:t>
            </a:r>
            <a:r>
              <a:rPr lang="en-US">
                <a:ea typeface="Source Sans Pro"/>
              </a:rPr>
              <a:t>, M. N., &amp; Warren, J. E. (2013). Clinical review. Progressive non-fluent aphasia: Language, cognitive, and neuroimaging findings. Neuropathology and Applied Neurobiology, 39(2), 170–180.</a:t>
            </a:r>
          </a:p>
          <a:p>
            <a:r>
              <a:rPr lang="en-US">
                <a:ea typeface="Source Sans Pro"/>
              </a:rPr>
              <a:t>Parietal lobe and language dysfunction:</a:t>
            </a:r>
            <a:endParaRPr lang="en-US"/>
          </a:p>
          <a:p>
            <a:pPr lvl="1">
              <a:buFont typeface="Courier New" panose="020B0604020202020204" pitchFamily="34" charset="0"/>
              <a:buChar char="o"/>
            </a:pPr>
            <a:r>
              <a:rPr lang="en-US">
                <a:ea typeface="Source Sans Pro"/>
              </a:rPr>
              <a:t>Gorno-</a:t>
            </a:r>
            <a:r>
              <a:rPr lang="en-US" err="1">
                <a:ea typeface="Source Sans Pro"/>
              </a:rPr>
              <a:t>Tempini</a:t>
            </a:r>
            <a:r>
              <a:rPr lang="en-US">
                <a:ea typeface="Source Sans Pro"/>
              </a:rPr>
              <a:t>, M. L., &amp; Price, C. J. (2001). Identification of famous faces and buildings: A functional neuroimaging study of semantically unique items. Brain, 124(Pt 10), 2087–2097.</a:t>
            </a:r>
          </a:p>
          <a:p>
            <a:pPr lvl="1">
              <a:buFont typeface="Courier New" panose="020B0604020202020204" pitchFamily="34" charset="0"/>
              <a:buChar char="o"/>
            </a:pPr>
            <a:r>
              <a:rPr lang="en-US">
                <a:ea typeface="Source Sans Pro"/>
              </a:rPr>
              <a:t>Grossman, M. (2010). Primary progressive aphasia: Clinicopathological correlations. Nature Reviews Neurology, 6(2), 88–97.</a:t>
            </a:r>
          </a:p>
          <a:p>
            <a:endParaRPr lang="en-US">
              <a:ea typeface="Source Sans Pro"/>
            </a:endParaRPr>
          </a:p>
        </p:txBody>
      </p:sp>
    </p:spTree>
    <p:extLst>
      <p:ext uri="{BB962C8B-B14F-4D97-AF65-F5344CB8AC3E}">
        <p14:creationId xmlns:p14="http://schemas.microsoft.com/office/powerpoint/2010/main" val="1054230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1D247-CBC6-0123-CE57-81CA17CC5B9E}"/>
              </a:ext>
            </a:extLst>
          </p:cNvPr>
          <p:cNvSpPr>
            <a:spLocks noGrp="1"/>
          </p:cNvSpPr>
          <p:nvPr>
            <p:ph type="title"/>
          </p:nvPr>
        </p:nvSpPr>
        <p:spPr>
          <a:xfrm>
            <a:off x="838200" y="865542"/>
            <a:ext cx="10515600" cy="1124949"/>
          </a:xfrm>
        </p:spPr>
        <p:txBody>
          <a:bodyPr>
            <a:normAutofit fontScale="90000"/>
          </a:bodyPr>
          <a:lstStyle/>
          <a:p>
            <a:r>
              <a:rPr lang="en-US">
                <a:solidFill>
                  <a:srgbClr val="222222"/>
                </a:solidFill>
                <a:latin typeface="Arial"/>
                <a:ea typeface="Source Sans Pro"/>
                <a:cs typeface="Arial"/>
              </a:rPr>
              <a:t>WORKING PRINCIPLE:</a:t>
            </a:r>
            <a:br>
              <a:rPr lang="en-US">
                <a:solidFill>
                  <a:srgbClr val="222222"/>
                </a:solidFill>
                <a:latin typeface="Arial"/>
                <a:ea typeface="Source Sans Pro"/>
                <a:cs typeface="Arial"/>
              </a:rPr>
            </a:br>
            <a:br>
              <a:rPr lang="en-US">
                <a:latin typeface="Arial"/>
                <a:ea typeface="Source Sans Pro"/>
                <a:cs typeface="Arial"/>
              </a:rPr>
            </a:br>
            <a:r>
              <a:rPr lang="en-US">
                <a:ea typeface="Source Sans Pro"/>
              </a:rPr>
              <a:t>PREPROCESSING FOR ALZH-NET PIPELINE</a:t>
            </a:r>
          </a:p>
        </p:txBody>
      </p:sp>
      <p:grpSp>
        <p:nvGrpSpPr>
          <p:cNvPr id="75"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76" name="Freeform: Shape 75">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79"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81"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4" name="Content Placeholder 3">
            <a:extLst>
              <a:ext uri="{FF2B5EF4-FFF2-40B4-BE49-F238E27FC236}">
                <a16:creationId xmlns:a16="http://schemas.microsoft.com/office/drawing/2014/main" id="{454211BE-D46C-A817-C681-8D14799CB644}"/>
              </a:ext>
            </a:extLst>
          </p:cNvPr>
          <p:cNvGraphicFramePr>
            <a:graphicFrameLocks/>
          </p:cNvGraphicFramePr>
          <p:nvPr>
            <p:extLst>
              <p:ext uri="{D42A27DB-BD31-4B8C-83A1-F6EECF244321}">
                <p14:modId xmlns:p14="http://schemas.microsoft.com/office/powerpoint/2010/main" val="275401842"/>
              </p:ext>
            </p:extLst>
          </p:nvPr>
        </p:nvGraphicFramePr>
        <p:xfrm>
          <a:off x="837937" y="2113572"/>
          <a:ext cx="9776400" cy="3939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1017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2BD21-EAD3-1AF9-7F1E-89BDC22CEF22}"/>
              </a:ext>
            </a:extLst>
          </p:cNvPr>
          <p:cNvSpPr>
            <a:spLocks noGrp="1"/>
          </p:cNvSpPr>
          <p:nvPr>
            <p:ph type="title"/>
          </p:nvPr>
        </p:nvSpPr>
        <p:spPr/>
        <p:txBody>
          <a:bodyPr/>
          <a:lstStyle/>
          <a:p>
            <a:r>
              <a:rPr lang="en-US">
                <a:ea typeface="Source Sans Pro"/>
              </a:rPr>
              <a:t>SAMPLE RAW MRI SCANS</a:t>
            </a:r>
            <a:endParaRPr lang="en-US"/>
          </a:p>
        </p:txBody>
      </p:sp>
      <p:pic>
        <p:nvPicPr>
          <p:cNvPr id="4" name="Picture 3" descr="A close-up of a brain scan&#10;&#10;Description automatically generated">
            <a:extLst>
              <a:ext uri="{FF2B5EF4-FFF2-40B4-BE49-F238E27FC236}">
                <a16:creationId xmlns:a16="http://schemas.microsoft.com/office/drawing/2014/main" id="{65AB5B00-4DFA-28DE-D197-6DDACFEF7DDD}"/>
              </a:ext>
            </a:extLst>
          </p:cNvPr>
          <p:cNvPicPr>
            <a:picLocks noChangeAspect="1"/>
          </p:cNvPicPr>
          <p:nvPr/>
        </p:nvPicPr>
        <p:blipFill>
          <a:blip r:embed="rId2"/>
          <a:stretch>
            <a:fillRect/>
          </a:stretch>
        </p:blipFill>
        <p:spPr>
          <a:xfrm>
            <a:off x="579506" y="2686050"/>
            <a:ext cx="11010900" cy="1485900"/>
          </a:xfrm>
          <a:prstGeom prst="rect">
            <a:avLst/>
          </a:prstGeom>
        </p:spPr>
      </p:pic>
    </p:spTree>
    <p:extLst>
      <p:ext uri="{BB962C8B-B14F-4D97-AF65-F5344CB8AC3E}">
        <p14:creationId xmlns:p14="http://schemas.microsoft.com/office/powerpoint/2010/main" val="3666277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16F83-58FA-CA23-2583-EF74C1BFE60B}"/>
              </a:ext>
            </a:extLst>
          </p:cNvPr>
          <p:cNvSpPr>
            <a:spLocks noGrp="1"/>
          </p:cNvSpPr>
          <p:nvPr>
            <p:ph type="title"/>
          </p:nvPr>
        </p:nvSpPr>
        <p:spPr/>
        <p:txBody>
          <a:bodyPr/>
          <a:lstStyle/>
          <a:p>
            <a:r>
              <a:rPr lang="en-US">
                <a:ea typeface="Source Sans Pro"/>
              </a:rPr>
              <a:t>HOW MRI SCANS ARE CHOSEN?</a:t>
            </a:r>
            <a:endParaRPr lang="en-US"/>
          </a:p>
        </p:txBody>
      </p:sp>
      <p:sp>
        <p:nvSpPr>
          <p:cNvPr id="4" name="TextBox 2">
            <a:extLst>
              <a:ext uri="{FF2B5EF4-FFF2-40B4-BE49-F238E27FC236}">
                <a16:creationId xmlns:a16="http://schemas.microsoft.com/office/drawing/2014/main" id="{CAB2A983-D1EA-0906-F899-C0F10DA8AADB}"/>
              </a:ext>
            </a:extLst>
          </p:cNvPr>
          <p:cNvSpPr txBox="1"/>
          <p:nvPr/>
        </p:nvSpPr>
        <p:spPr>
          <a:xfrm>
            <a:off x="842065" y="1689652"/>
            <a:ext cx="10173804" cy="369331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a:solidFill>
                  <a:srgbClr val="040C28"/>
                </a:solidFill>
                <a:ea typeface="+mn-lt"/>
                <a:cs typeface="+mn-lt"/>
              </a:rPr>
              <a:t>At an early stage of AD, the CSF (Cerebro Spinal Fluid) circulation in the subarachnoid space could be correlated with beta-Amyloid deposition</a:t>
            </a:r>
            <a:r>
              <a:rPr lang="en-US">
                <a:solidFill>
                  <a:srgbClr val="202124"/>
                </a:solidFill>
                <a:ea typeface="+mn-lt"/>
                <a:cs typeface="+mn-lt"/>
              </a:rPr>
              <a:t>. Therefore, CSF flow in the subarachnoid space could be a useful imaging marker to predict the presence of beta-amyloid in the brain. The beta-amyloid protein involved in Alzheimer's is </a:t>
            </a:r>
            <a:r>
              <a:rPr lang="en-US">
                <a:solidFill>
                  <a:srgbClr val="040C28"/>
                </a:solidFill>
                <a:ea typeface="+mn-lt"/>
                <a:cs typeface="+mn-lt"/>
              </a:rPr>
              <a:t>formed from the breakdown of a larger protein called the amyloid precursor</a:t>
            </a:r>
            <a:r>
              <a:rPr lang="en-US">
                <a:solidFill>
                  <a:srgbClr val="202124"/>
                </a:solidFill>
                <a:ea typeface="+mn-lt"/>
                <a:cs typeface="+mn-lt"/>
              </a:rPr>
              <a:t>. It comes in several different molecular forms that collect between neurons. Hence we chose images where CSF spaces were clearly visible.</a:t>
            </a:r>
          </a:p>
          <a:p>
            <a:pPr algn="just"/>
            <a:endParaRPr lang="en-US">
              <a:solidFill>
                <a:srgbClr val="202124"/>
              </a:solidFill>
              <a:ea typeface="Source Sans Pro"/>
            </a:endParaRPr>
          </a:p>
          <a:p>
            <a:pPr algn="just"/>
            <a:endParaRPr lang="en-US">
              <a:solidFill>
                <a:srgbClr val="202124"/>
              </a:solidFill>
              <a:ea typeface="Source Sans Pro"/>
            </a:endParaRPr>
          </a:p>
          <a:p>
            <a:pPr algn="just"/>
            <a:r>
              <a:rPr lang="en-US">
                <a:solidFill>
                  <a:srgbClr val="040C28"/>
                </a:solidFill>
                <a:ea typeface="+mn-lt"/>
                <a:cs typeface="+mn-lt"/>
              </a:rPr>
              <a:t>Reference : Kim, J., Barcus, R.A., Lipford, M.E., Yuan, H., Hudson, J.P., Sai, K.K.S., Lockhart, S.N., Craft, S. and Whitlow, C.T. (2023), The Role of Cerebrospinal Fluid Flow in the Subarachnoid Space in Beta-Amyloid Clearance. Alzheimer's Dement., 19: e071202. </a:t>
            </a:r>
            <a:r>
              <a:rPr lang="en-US">
                <a:solidFill>
                  <a:srgbClr val="040C28"/>
                </a:solidFill>
                <a:ea typeface="+mn-lt"/>
                <a:cs typeface="+mn-lt"/>
                <a:hlinkClick r:id="rId2">
                  <a:extLst>
                    <a:ext uri="{A12FA001-AC4F-418D-AE19-62706E023703}">
                      <ahyp:hlinkClr xmlns:ahyp="http://schemas.microsoft.com/office/drawing/2018/hyperlinkcolor" val="tx"/>
                    </a:ext>
                  </a:extLst>
                </a:hlinkClick>
              </a:rPr>
              <a:t>https://doi.org/10.1002/alz.071202</a:t>
            </a:r>
          </a:p>
          <a:p>
            <a:pPr algn="just"/>
            <a:endParaRPr lang="en-US">
              <a:solidFill>
                <a:srgbClr val="040C28"/>
              </a:solidFill>
              <a:ea typeface="+mn-lt"/>
              <a:cs typeface="+mn-lt"/>
            </a:endParaRPr>
          </a:p>
          <a:p>
            <a:pPr algn="just"/>
            <a:r>
              <a:rPr lang="en-US">
                <a:solidFill>
                  <a:srgbClr val="040C28"/>
                </a:solidFill>
                <a:ea typeface="+mn-lt"/>
                <a:cs typeface="+mn-lt"/>
              </a:rPr>
              <a:t>Journal: Alzheimer's &amp; Dementia. Journal of the Alzheimer's Association.</a:t>
            </a:r>
          </a:p>
        </p:txBody>
      </p:sp>
    </p:spTree>
    <p:extLst>
      <p:ext uri="{BB962C8B-B14F-4D97-AF65-F5344CB8AC3E}">
        <p14:creationId xmlns:p14="http://schemas.microsoft.com/office/powerpoint/2010/main" val="2625669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brain&#10;&#10;Description automatically generated">
            <a:extLst>
              <a:ext uri="{FF2B5EF4-FFF2-40B4-BE49-F238E27FC236}">
                <a16:creationId xmlns:a16="http://schemas.microsoft.com/office/drawing/2014/main" id="{C94A9390-9568-4844-7E4A-E238581CC3BC}"/>
              </a:ext>
            </a:extLst>
          </p:cNvPr>
          <p:cNvPicPr>
            <a:picLocks noChangeAspect="1"/>
          </p:cNvPicPr>
          <p:nvPr/>
        </p:nvPicPr>
        <p:blipFill>
          <a:blip r:embed="rId2"/>
          <a:stretch>
            <a:fillRect/>
          </a:stretch>
        </p:blipFill>
        <p:spPr>
          <a:xfrm>
            <a:off x="1862137" y="1042988"/>
            <a:ext cx="8467725" cy="4772025"/>
          </a:xfrm>
          <a:prstGeom prst="rect">
            <a:avLst/>
          </a:prstGeom>
        </p:spPr>
      </p:pic>
    </p:spTree>
    <p:extLst>
      <p:ext uri="{BB962C8B-B14F-4D97-AF65-F5344CB8AC3E}">
        <p14:creationId xmlns:p14="http://schemas.microsoft.com/office/powerpoint/2010/main" val="3623582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3BD655-E29C-C81A-9439-450B87F6EE3E}"/>
              </a:ext>
            </a:extLst>
          </p:cNvPr>
          <p:cNvSpPr>
            <a:spLocks noGrp="1"/>
          </p:cNvSpPr>
          <p:nvPr>
            <p:ph idx="1"/>
          </p:nvPr>
        </p:nvSpPr>
        <p:spPr>
          <a:xfrm>
            <a:off x="838200" y="456234"/>
            <a:ext cx="10515600" cy="5720729"/>
          </a:xfrm>
        </p:spPr>
        <p:txBody>
          <a:bodyPr vert="horz" lIns="91440" tIns="45720" rIns="91440" bIns="45720" rtlCol="0" anchor="t">
            <a:normAutofit/>
          </a:bodyPr>
          <a:lstStyle/>
          <a:p>
            <a:r>
              <a:rPr lang="en-US" sz="1800" b="1" u="sng">
                <a:ea typeface="Source Sans Pro"/>
              </a:rPr>
              <a:t>Interhemispheric Fissure </a:t>
            </a:r>
            <a:r>
              <a:rPr lang="en-US" sz="1800">
                <a:ea typeface="Source Sans Pro"/>
              </a:rPr>
              <a:t>: Separates Left and Right Hemisphere.</a:t>
            </a:r>
          </a:p>
          <a:p>
            <a:r>
              <a:rPr lang="en-US" sz="1800" b="1" u="sng">
                <a:ea typeface="Source Sans Pro"/>
              </a:rPr>
              <a:t>Lateral Ventricle</a:t>
            </a:r>
            <a:r>
              <a:rPr lang="en-US" sz="1800">
                <a:ea typeface="Source Sans Pro"/>
              </a:rPr>
              <a:t> : The lateral ventricles are paired C-shaped structures comprising a body and atrium along with 3 projections into the frontal, temporal, and occipital lobes, termed “horns.”</a:t>
            </a:r>
            <a:r>
              <a:rPr lang="en-US" sz="1800">
                <a:solidFill>
                  <a:srgbClr val="000000"/>
                </a:solidFill>
                <a:ea typeface="+mn-lt"/>
                <a:cs typeface="+mn-lt"/>
              </a:rPr>
              <a:t> </a:t>
            </a:r>
          </a:p>
          <a:p>
            <a:r>
              <a:rPr lang="en-US" sz="1800">
                <a:ea typeface="Source Sans Pro"/>
              </a:rPr>
              <a:t>Any change of volume or shape occurring in these structures must affect the volume and shape of the ventricles. It is well known that ventricular volume is significantly higher in AD patients compared to age-matched healthy subjects. </a:t>
            </a:r>
          </a:p>
          <a:p>
            <a:pPr marL="0" indent="0">
              <a:buNone/>
            </a:pPr>
            <a:r>
              <a:rPr lang="en-US" sz="1800" u="sng">
                <a:ea typeface="Source Sans Pro"/>
              </a:rPr>
              <a:t>Reference : Ferrarini L, Palm WM, Olofsen H, van </a:t>
            </a:r>
            <a:r>
              <a:rPr lang="en-US" sz="1800" u="sng" err="1">
                <a:ea typeface="Source Sans Pro"/>
              </a:rPr>
              <a:t>Buchem</a:t>
            </a:r>
            <a:r>
              <a:rPr lang="en-US" sz="1800" u="sng">
                <a:ea typeface="Source Sans Pro"/>
              </a:rPr>
              <a:t> MA, Reiber JH, Admiraal-</a:t>
            </a:r>
            <a:r>
              <a:rPr lang="en-US" sz="1800" u="sng" err="1">
                <a:ea typeface="Source Sans Pro"/>
              </a:rPr>
              <a:t>Behloul</a:t>
            </a:r>
            <a:r>
              <a:rPr lang="en-US" sz="1800" u="sng">
                <a:ea typeface="Source Sans Pro"/>
              </a:rPr>
              <a:t> F. Shape differences of the brain ventricles in Alzheimer's disease. Neuroimage. 2006;32(3):1060-1069. doi:10.1016/j.neuroimage.2006.05.048</a:t>
            </a:r>
          </a:p>
          <a:p>
            <a:r>
              <a:rPr lang="en-US" sz="1800" b="1" u="sng">
                <a:ea typeface="Source Sans Pro"/>
              </a:rPr>
              <a:t>Foreman Monro</a:t>
            </a:r>
            <a:r>
              <a:rPr lang="en-US" sz="1800">
                <a:ea typeface="Source Sans Pro"/>
              </a:rPr>
              <a:t>:  is a short conduit connecting the paired lateral ventricles with the third ventricle of the brain. </a:t>
            </a:r>
          </a:p>
          <a:p>
            <a:r>
              <a:rPr lang="en-US" sz="1800" b="1" u="sng">
                <a:ea typeface="Source Sans Pro"/>
              </a:rPr>
              <a:t>Sylvian Fissure</a:t>
            </a:r>
            <a:r>
              <a:rPr lang="en-US" sz="1800">
                <a:ea typeface="Source Sans Pro"/>
              </a:rPr>
              <a:t>:  A large diagonal fissure on the lateral surface of the brain which separates off the temporal lobe. </a:t>
            </a:r>
          </a:p>
          <a:p>
            <a:r>
              <a:rPr lang="en-US" sz="1800">
                <a:ea typeface="Source Sans Pro"/>
              </a:rPr>
              <a:t>The width of the Sylvian fissure is the most sensitive sulcal measures and could be useful neuroanatomical markers for detecting early-stage AD. </a:t>
            </a:r>
          </a:p>
          <a:p>
            <a:pPr marL="0" indent="0">
              <a:buNone/>
            </a:pPr>
            <a:r>
              <a:rPr lang="en-US" sz="1800" u="sng">
                <a:ea typeface="Source Sans Pro"/>
              </a:rPr>
              <a:t>Reference : Cai K, Xu H, Guan H, et al. Identification of Early-Stage Alzheimer's Disease Using Sulcal Morphology and Other Common Neuroimaging Indices. </a:t>
            </a:r>
            <a:r>
              <a:rPr lang="en-US" sz="1800" u="sng" err="1">
                <a:ea typeface="Source Sans Pro"/>
              </a:rPr>
              <a:t>PLoS</a:t>
            </a:r>
            <a:r>
              <a:rPr lang="en-US" sz="1800" u="sng">
                <a:ea typeface="Source Sans Pro"/>
              </a:rPr>
              <a:t> One. 2017;12(1):e0170875. Published 2017 Jan 27. doi:10.1371/journal.pone.0170875</a:t>
            </a:r>
          </a:p>
          <a:p>
            <a:endParaRPr lang="en-US" sz="1800">
              <a:ea typeface="Source Sans Pro"/>
            </a:endParaRPr>
          </a:p>
          <a:p>
            <a:endParaRPr lang="en-US" sz="1800">
              <a:ea typeface="Source Sans Pro"/>
            </a:endParaRPr>
          </a:p>
        </p:txBody>
      </p:sp>
    </p:spTree>
    <p:extLst>
      <p:ext uri="{BB962C8B-B14F-4D97-AF65-F5344CB8AC3E}">
        <p14:creationId xmlns:p14="http://schemas.microsoft.com/office/powerpoint/2010/main" val="134566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E3AFD-565D-0523-46F2-5809EEDF3A40}"/>
              </a:ext>
            </a:extLst>
          </p:cNvPr>
          <p:cNvSpPr>
            <a:spLocks noGrp="1"/>
          </p:cNvSpPr>
          <p:nvPr>
            <p:ph type="title"/>
          </p:nvPr>
        </p:nvSpPr>
        <p:spPr/>
        <p:txBody>
          <a:bodyPr/>
          <a:lstStyle/>
          <a:p>
            <a:r>
              <a:rPr lang="en-US">
                <a:ea typeface="Source Sans Pro"/>
              </a:rPr>
              <a:t>DC-GANs</a:t>
            </a:r>
            <a:endParaRPr lang="en-US"/>
          </a:p>
        </p:txBody>
      </p:sp>
      <p:sp>
        <p:nvSpPr>
          <p:cNvPr id="3" name="Content Placeholder 2">
            <a:extLst>
              <a:ext uri="{FF2B5EF4-FFF2-40B4-BE49-F238E27FC236}">
                <a16:creationId xmlns:a16="http://schemas.microsoft.com/office/drawing/2014/main" id="{3D86146D-8B56-C4A7-D2D0-6DF189C6F008}"/>
              </a:ext>
            </a:extLst>
          </p:cNvPr>
          <p:cNvSpPr>
            <a:spLocks noGrp="1"/>
          </p:cNvSpPr>
          <p:nvPr>
            <p:ph idx="1"/>
          </p:nvPr>
        </p:nvSpPr>
        <p:spPr>
          <a:xfrm>
            <a:off x="838200" y="1338445"/>
            <a:ext cx="10515600" cy="4838518"/>
          </a:xfrm>
        </p:spPr>
        <p:txBody>
          <a:bodyPr vert="horz" lIns="91440" tIns="45720" rIns="91440" bIns="45720" rtlCol="0" anchor="t">
            <a:normAutofit fontScale="70000" lnSpcReduction="20000"/>
          </a:bodyPr>
          <a:lstStyle/>
          <a:p>
            <a:pPr algn="just">
              <a:lnSpc>
                <a:spcPct val="150000"/>
              </a:lnSpc>
            </a:pPr>
            <a:r>
              <a:rPr lang="en-US" sz="2400">
                <a:solidFill>
                  <a:srgbClr val="000000"/>
                </a:solidFill>
                <a:latin typeface="Arial"/>
                <a:ea typeface="+mn-lt"/>
                <a:cs typeface="Arial"/>
              </a:rPr>
              <a:t>DC-GANs: Abbreviation for Deep Convolutional Generative Adversarial Networks, specialized for generating images by learning from a dataset's statistical distribution.</a:t>
            </a:r>
            <a:endParaRPr lang="en-US" sz="2400">
              <a:solidFill>
                <a:srgbClr val="000000"/>
              </a:solidFill>
              <a:latin typeface="Arial"/>
              <a:cs typeface="Arial"/>
            </a:endParaRPr>
          </a:p>
          <a:p>
            <a:pPr algn="just">
              <a:lnSpc>
                <a:spcPct val="150000"/>
              </a:lnSpc>
            </a:pPr>
            <a:r>
              <a:rPr lang="en-US" sz="2400">
                <a:solidFill>
                  <a:srgbClr val="000000"/>
                </a:solidFill>
                <a:latin typeface="Arial"/>
                <a:ea typeface="+mn-lt"/>
                <a:cs typeface="Arial"/>
              </a:rPr>
              <a:t>Deep Generative Models: Learn data distribution from a sample and generate diverse data while preserving original data qualities.</a:t>
            </a:r>
            <a:endParaRPr lang="en-US">
              <a:ea typeface="Source Sans Pro"/>
            </a:endParaRPr>
          </a:p>
          <a:p>
            <a:pPr algn="just">
              <a:lnSpc>
                <a:spcPct val="150000"/>
              </a:lnSpc>
            </a:pPr>
            <a:r>
              <a:rPr lang="en-US" sz="2400">
                <a:solidFill>
                  <a:srgbClr val="000000"/>
                </a:solidFill>
                <a:latin typeface="Arial"/>
                <a:ea typeface="+mn-lt"/>
                <a:cs typeface="Arial"/>
              </a:rPr>
              <a:t>GANs: Implicit probability models comprising a generator and a discriminator network that compete to produce realistic data samples.</a:t>
            </a:r>
            <a:endParaRPr lang="en-US">
              <a:ea typeface="Source Sans Pro"/>
            </a:endParaRPr>
          </a:p>
          <a:p>
            <a:pPr algn="just">
              <a:lnSpc>
                <a:spcPct val="150000"/>
              </a:lnSpc>
            </a:pPr>
            <a:r>
              <a:rPr lang="en-US" sz="2400">
                <a:solidFill>
                  <a:srgbClr val="000000"/>
                </a:solidFill>
                <a:latin typeface="Arial"/>
                <a:ea typeface="+mn-lt"/>
                <a:cs typeface="Arial"/>
              </a:rPr>
              <a:t>Generator: Produces synthetic data samples, while the discriminator distinguishes between real and generated samples.</a:t>
            </a:r>
            <a:endParaRPr lang="en-US">
              <a:ea typeface="Source Sans Pro"/>
            </a:endParaRPr>
          </a:p>
          <a:p>
            <a:pPr algn="just">
              <a:lnSpc>
                <a:spcPct val="150000"/>
              </a:lnSpc>
            </a:pPr>
            <a:r>
              <a:rPr lang="en-US" sz="2400">
                <a:solidFill>
                  <a:srgbClr val="000000"/>
                </a:solidFill>
                <a:latin typeface="Arial"/>
                <a:ea typeface="+mn-lt"/>
                <a:cs typeface="Arial"/>
              </a:rPr>
              <a:t>Deep Convolutional GANs (DC-GANs): Specifically designed for image generation tasks, employing convolutional neural networks in both generator and discriminator for high-fidelity image generation.</a:t>
            </a:r>
            <a:endParaRPr lang="en-US">
              <a:ea typeface="Source Sans Pro"/>
            </a:endParaRPr>
          </a:p>
          <a:p>
            <a:pPr algn="just">
              <a:lnSpc>
                <a:spcPct val="150000"/>
              </a:lnSpc>
            </a:pPr>
            <a:r>
              <a:rPr lang="en-US" sz="2400">
                <a:solidFill>
                  <a:srgbClr val="000000"/>
                </a:solidFill>
                <a:latin typeface="Arial"/>
                <a:ea typeface="+mn-lt"/>
                <a:cs typeface="Arial"/>
              </a:rPr>
              <a:t>Image Generation: DC-GANs leverage CNNs to generate images with realistic details, learning features directly from the data distribution.</a:t>
            </a:r>
            <a:endParaRPr lang="en-US">
              <a:ea typeface="Source Sans Pro"/>
            </a:endParaRPr>
          </a:p>
          <a:p>
            <a:pPr algn="just">
              <a:lnSpc>
                <a:spcPct val="150000"/>
              </a:lnSpc>
            </a:pPr>
            <a:endParaRPr lang="en-US" sz="2400">
              <a:latin typeface="Arial"/>
              <a:ea typeface="Source Sans Pro"/>
              <a:cs typeface="Arial"/>
            </a:endParaRPr>
          </a:p>
        </p:txBody>
      </p:sp>
    </p:spTree>
    <p:extLst>
      <p:ext uri="{BB962C8B-B14F-4D97-AF65-F5344CB8AC3E}">
        <p14:creationId xmlns:p14="http://schemas.microsoft.com/office/powerpoint/2010/main" val="3522420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6146D-8B56-C4A7-D2D0-6DF189C6F008}"/>
              </a:ext>
            </a:extLst>
          </p:cNvPr>
          <p:cNvSpPr>
            <a:spLocks noGrp="1"/>
          </p:cNvSpPr>
          <p:nvPr>
            <p:ph idx="1"/>
          </p:nvPr>
        </p:nvSpPr>
        <p:spPr>
          <a:xfrm>
            <a:off x="781565" y="291240"/>
            <a:ext cx="10694894" cy="5913177"/>
          </a:xfrm>
        </p:spPr>
        <p:txBody>
          <a:bodyPr vert="horz" lIns="91440" tIns="45720" rIns="91440" bIns="45720" rtlCol="0" anchor="t">
            <a:noAutofit/>
          </a:bodyPr>
          <a:lstStyle/>
          <a:p>
            <a:pPr algn="just">
              <a:lnSpc>
                <a:spcPct val="150000"/>
              </a:lnSpc>
            </a:pPr>
            <a:r>
              <a:rPr lang="en-US" sz="1800">
                <a:solidFill>
                  <a:srgbClr val="000000"/>
                </a:solidFill>
                <a:latin typeface="Arial"/>
                <a:ea typeface="+mn-lt"/>
                <a:cs typeface="Arial"/>
              </a:rPr>
              <a:t>DCGAN Architecture: Features symmetrical architectures in both generator and discriminator, employing convolutional and convolutional-transpose layers. The generator </a:t>
            </a:r>
            <a:r>
              <a:rPr lang="en-US" sz="1800" err="1">
                <a:solidFill>
                  <a:srgbClr val="000000"/>
                </a:solidFill>
                <a:latin typeface="Arial"/>
                <a:ea typeface="+mn-lt"/>
                <a:cs typeface="Arial"/>
              </a:rPr>
              <a:t>upsamples</a:t>
            </a:r>
            <a:r>
              <a:rPr lang="en-US" sz="1800">
                <a:solidFill>
                  <a:srgbClr val="000000"/>
                </a:solidFill>
                <a:latin typeface="Arial"/>
                <a:ea typeface="+mn-lt"/>
                <a:cs typeface="Arial"/>
              </a:rPr>
              <a:t> random noise (e.g., MRI scans) to produce images with increasing resolution.</a:t>
            </a:r>
            <a:endParaRPr lang="en-US" sz="1800">
              <a:solidFill>
                <a:srgbClr val="000000"/>
              </a:solidFill>
              <a:latin typeface="Arial"/>
              <a:cs typeface="Arial"/>
            </a:endParaRPr>
          </a:p>
          <a:p>
            <a:pPr algn="just">
              <a:lnSpc>
                <a:spcPct val="150000"/>
              </a:lnSpc>
            </a:pPr>
            <a:r>
              <a:rPr lang="en-US" sz="1800">
                <a:solidFill>
                  <a:srgbClr val="000000"/>
                </a:solidFill>
                <a:latin typeface="Arial"/>
                <a:ea typeface="+mn-lt"/>
                <a:cs typeface="Arial"/>
              </a:rPr>
              <a:t>Generative Adversarial Networks (GANs): Implicit likelihood models generating data samples from the dataset's statistical distribution, capturing its variations. Comprises generator and discriminator networks.</a:t>
            </a:r>
            <a:endParaRPr lang="en-US" sz="1800">
              <a:ea typeface="Source Sans Pro"/>
            </a:endParaRPr>
          </a:p>
          <a:p>
            <a:pPr algn="just">
              <a:lnSpc>
                <a:spcPct val="150000"/>
              </a:lnSpc>
            </a:pPr>
            <a:r>
              <a:rPr lang="en-US" sz="1800">
                <a:solidFill>
                  <a:srgbClr val="000000"/>
                </a:solidFill>
                <a:latin typeface="Arial"/>
                <a:ea typeface="+mn-lt"/>
                <a:cs typeface="Arial"/>
              </a:rPr>
              <a:t>Generator Loss: Reflects how effectively the generator deceives the discriminator.</a:t>
            </a:r>
            <a:endParaRPr lang="en-US" sz="1800">
              <a:ea typeface="Source Sans Pro"/>
            </a:endParaRPr>
          </a:p>
          <a:p>
            <a:pPr algn="just">
              <a:lnSpc>
                <a:spcPct val="150000"/>
              </a:lnSpc>
            </a:pPr>
            <a:r>
              <a:rPr lang="en-US" sz="1800">
                <a:solidFill>
                  <a:srgbClr val="000000"/>
                </a:solidFill>
                <a:latin typeface="Arial"/>
                <a:ea typeface="+mn-lt"/>
                <a:cs typeface="Arial"/>
              </a:rPr>
              <a:t>Ideal Generator Loss: Should decrease over time as the generator produces more realistic data, but a too rapid decrease or early convergence to zero may indicate lack of diversity.</a:t>
            </a:r>
            <a:endParaRPr lang="en-US" sz="1800">
              <a:ea typeface="Source Sans Pro"/>
            </a:endParaRPr>
          </a:p>
          <a:p>
            <a:pPr algn="just">
              <a:lnSpc>
                <a:spcPct val="150000"/>
              </a:lnSpc>
            </a:pPr>
            <a:r>
              <a:rPr lang="en-US" sz="1800">
                <a:solidFill>
                  <a:srgbClr val="000000"/>
                </a:solidFill>
                <a:latin typeface="Arial"/>
                <a:ea typeface="+mn-lt"/>
                <a:cs typeface="Arial"/>
              </a:rPr>
              <a:t>Diversity in Generated Data: While decreasing generator loss is desirable, rapid convergence to zero suggests limited sample variety, undermining the model's effectiveness.</a:t>
            </a:r>
            <a:endParaRPr lang="en-US" sz="1800">
              <a:ea typeface="Source Sans Pro"/>
            </a:endParaRPr>
          </a:p>
          <a:p>
            <a:pPr algn="just">
              <a:lnSpc>
                <a:spcPct val="150000"/>
              </a:lnSpc>
            </a:pPr>
            <a:r>
              <a:rPr lang="en-US" sz="1800">
                <a:latin typeface="Arial"/>
                <a:ea typeface="Source Sans Pro"/>
                <a:cs typeface="Arial"/>
              </a:rPr>
              <a:t>Generator Loss Monitoring: Crucial to ensure generator loss decreases gradually over time, maintaining diversity and fidelity in generated samples.</a:t>
            </a:r>
            <a:endParaRPr lang="en-US" sz="1800">
              <a:ea typeface="Source Sans Pro"/>
            </a:endParaRPr>
          </a:p>
          <a:p>
            <a:pPr algn="just">
              <a:lnSpc>
                <a:spcPct val="150000"/>
              </a:lnSpc>
            </a:pPr>
            <a:endParaRPr lang="en-US" sz="1800">
              <a:solidFill>
                <a:srgbClr val="000000"/>
              </a:solidFill>
              <a:latin typeface="Arial"/>
              <a:ea typeface="Source Sans Pro"/>
              <a:cs typeface="Arial"/>
            </a:endParaRPr>
          </a:p>
        </p:txBody>
      </p:sp>
    </p:spTree>
    <p:extLst>
      <p:ext uri="{BB962C8B-B14F-4D97-AF65-F5344CB8AC3E}">
        <p14:creationId xmlns:p14="http://schemas.microsoft.com/office/powerpoint/2010/main" val="4006256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0" name="Rectangle 229">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Shape 230">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77454" y="3965691"/>
            <a:ext cx="3014546" cy="28923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2" name="Freeform: Shape 231">
            <a:extLst>
              <a:ext uri="{FF2B5EF4-FFF2-40B4-BE49-F238E27FC236}">
                <a16:creationId xmlns:a16="http://schemas.microsoft.com/office/drawing/2014/main" id="{42B987A8-3C5A-4495-85A2-B7BBC3EAC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77454" y="3965691"/>
            <a:ext cx="3014546" cy="28923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3" name="Rectangle 232">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6453" y="857546"/>
            <a:ext cx="6964685"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AB32CDD2-9715-425B-9CCC-CF8CE92BE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46453" y="857546"/>
            <a:ext cx="6964685" cy="5402463"/>
          </a:xfrm>
          <a:prstGeom prst="rect">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Shape 234">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3799266" cy="401991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36" name="Freeform: Shape 235">
            <a:extLst>
              <a:ext uri="{FF2B5EF4-FFF2-40B4-BE49-F238E27FC236}">
                <a16:creationId xmlns:a16="http://schemas.microsoft.com/office/drawing/2014/main" id="{EB013C47-A4B4-4108-87AF-82C5CD7DF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3799266" cy="401991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useBgFill="1">
        <p:nvSpPr>
          <p:cNvPr id="53" name="Rectangle 52">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0971" y="136525"/>
            <a:ext cx="1035526" cy="103552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8" name="Graphic 212">
            <a:extLst>
              <a:ext uri="{FF2B5EF4-FFF2-40B4-BE49-F238E27FC236}">
                <a16:creationId xmlns:a16="http://schemas.microsoft.com/office/drawing/2014/main" id="{BC8E4194-D60D-466F-B2E4-E0A0C145F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0971" y="136525"/>
            <a:ext cx="1035526" cy="103552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Subtitle 2"/>
          <p:cNvSpPr>
            <a:spLocks noGrp="1"/>
          </p:cNvSpPr>
          <p:nvPr>
            <p:ph type="subTitle" idx="1"/>
          </p:nvPr>
        </p:nvSpPr>
        <p:spPr>
          <a:xfrm>
            <a:off x="2886765" y="2373745"/>
            <a:ext cx="6418471" cy="3466823"/>
          </a:xfrm>
        </p:spPr>
        <p:txBody>
          <a:bodyPr vert="horz" lIns="91440" tIns="45720" rIns="91440" bIns="45720" rtlCol="0">
            <a:normAutofit/>
          </a:bodyPr>
          <a:lstStyle/>
          <a:p>
            <a:r>
              <a:rPr lang="en-US" b="1" dirty="0">
                <a:ea typeface="+mn-lt"/>
                <a:cs typeface="+mn-lt"/>
              </a:rPr>
              <a:t>Alzheimer's Detection through MRI Scan using</a:t>
            </a:r>
            <a:endParaRPr lang="en-US" dirty="0">
              <a:ea typeface="+mn-lt"/>
              <a:cs typeface="+mn-lt"/>
            </a:endParaRPr>
          </a:p>
          <a:p>
            <a:r>
              <a:rPr lang="en-IN" b="1" dirty="0"/>
              <a:t>convolutional neural network</a:t>
            </a:r>
            <a:r>
              <a:rPr lang="en-US" b="1" dirty="0">
                <a:ea typeface="+mn-lt"/>
                <a:cs typeface="+mn-lt"/>
              </a:rPr>
              <a:t> (</a:t>
            </a:r>
            <a:r>
              <a:rPr lang="en-US" b="1" dirty="0" err="1">
                <a:ea typeface="+mn-lt"/>
                <a:cs typeface="+mn-lt"/>
              </a:rPr>
              <a:t>cnn</a:t>
            </a:r>
            <a:r>
              <a:rPr lang="en-US" b="1" dirty="0">
                <a:ea typeface="+mn-lt"/>
                <a:cs typeface="+mn-lt"/>
              </a:rPr>
              <a:t>)</a:t>
            </a:r>
            <a:endParaRPr lang="en-US" b="1" dirty="0">
              <a:ea typeface="Source Sans Pro"/>
            </a:endParaRPr>
          </a:p>
        </p:txBody>
      </p:sp>
      <p:sp>
        <p:nvSpPr>
          <p:cNvPr id="239" name="Freeform: Shape 23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1" name="Freeform: Shape 60">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grpSp>
        <p:nvGrpSpPr>
          <p:cNvPr id="63"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1751" y="5783167"/>
            <a:ext cx="1054466" cy="469689"/>
            <a:chOff x="9841624" y="4115729"/>
            <a:chExt cx="602169" cy="268223"/>
          </a:xfrm>
          <a:solidFill>
            <a:schemeClr val="tx1"/>
          </a:solidFill>
        </p:grpSpPr>
        <p:sp>
          <p:nvSpPr>
            <p:cNvPr id="64" name="Freeform: Shape 6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Title 4">
            <a:extLst>
              <a:ext uri="{FF2B5EF4-FFF2-40B4-BE49-F238E27FC236}">
                <a16:creationId xmlns:a16="http://schemas.microsoft.com/office/drawing/2014/main" id="{8191339C-999D-49B2-DF32-3107A906C5F5}"/>
              </a:ext>
            </a:extLst>
          </p:cNvPr>
          <p:cNvSpPr>
            <a:spLocks noGrp="1"/>
          </p:cNvSpPr>
          <p:nvPr>
            <p:ph type="ctrTitle"/>
          </p:nvPr>
        </p:nvSpPr>
        <p:spPr/>
        <p:txBody>
          <a:bodyPr/>
          <a:lstStyle/>
          <a:p>
            <a:br>
              <a:rPr lang="en-IN" dirty="0"/>
            </a:br>
            <a:endParaRPr lang="en-IN" dirty="0"/>
          </a:p>
        </p:txBody>
      </p:sp>
    </p:spTree>
    <p:extLst>
      <p:ext uri="{BB962C8B-B14F-4D97-AF65-F5344CB8AC3E}">
        <p14:creationId xmlns:p14="http://schemas.microsoft.com/office/powerpoint/2010/main" val="1432575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86146D-8B56-C4A7-D2D0-6DF189C6F008}"/>
              </a:ext>
            </a:extLst>
          </p:cNvPr>
          <p:cNvSpPr>
            <a:spLocks noGrp="1"/>
          </p:cNvSpPr>
          <p:nvPr>
            <p:ph idx="1"/>
          </p:nvPr>
        </p:nvSpPr>
        <p:spPr>
          <a:xfrm>
            <a:off x="815182" y="538504"/>
            <a:ext cx="10515600" cy="5598678"/>
          </a:xfrm>
        </p:spPr>
        <p:txBody>
          <a:bodyPr vert="horz" lIns="91440" tIns="45720" rIns="91440" bIns="45720" rtlCol="0" anchor="t">
            <a:normAutofit fontScale="62500" lnSpcReduction="20000"/>
          </a:bodyPr>
          <a:lstStyle/>
          <a:p>
            <a:pPr algn="just">
              <a:lnSpc>
                <a:spcPct val="160000"/>
              </a:lnSpc>
            </a:pPr>
            <a:r>
              <a:rPr lang="en-US">
                <a:solidFill>
                  <a:srgbClr val="000000"/>
                </a:solidFill>
                <a:ea typeface="+mn-lt"/>
                <a:cs typeface="+mn-lt"/>
              </a:rPr>
              <a:t>Generator Components: Comprises a dense layer to map noise to higher-dimensional space, a reshape layer, and transposed convolutional layers for gradual </a:t>
            </a:r>
            <a:r>
              <a:rPr lang="en-US" err="1">
                <a:solidFill>
                  <a:srgbClr val="000000"/>
                </a:solidFill>
                <a:ea typeface="+mn-lt"/>
                <a:cs typeface="+mn-lt"/>
              </a:rPr>
              <a:t>upsampling</a:t>
            </a:r>
            <a:r>
              <a:rPr lang="en-US">
                <a:solidFill>
                  <a:srgbClr val="000000"/>
                </a:solidFill>
                <a:ea typeface="+mn-lt"/>
                <a:cs typeface="+mn-lt"/>
              </a:rPr>
              <a:t> to the desired image size.</a:t>
            </a:r>
            <a:endParaRPr lang="en-US">
              <a:ea typeface="Source Sans Pro"/>
            </a:endParaRPr>
          </a:p>
          <a:p>
            <a:pPr algn="just">
              <a:lnSpc>
                <a:spcPct val="160000"/>
              </a:lnSpc>
            </a:pPr>
            <a:r>
              <a:rPr lang="en-US">
                <a:solidFill>
                  <a:srgbClr val="000000"/>
                </a:solidFill>
                <a:ea typeface="+mn-lt"/>
                <a:cs typeface="+mn-lt"/>
              </a:rPr>
              <a:t>Discriminator Function: Takes an image as input, utilizing convolutional layers followed by fully connected layers to classify real vs. fake.</a:t>
            </a:r>
            <a:endParaRPr lang="en-US">
              <a:ea typeface="Source Sans Pro"/>
            </a:endParaRPr>
          </a:p>
          <a:p>
            <a:pPr algn="just">
              <a:lnSpc>
                <a:spcPct val="160000"/>
              </a:lnSpc>
            </a:pPr>
            <a:r>
              <a:rPr lang="en-US">
                <a:solidFill>
                  <a:srgbClr val="000000"/>
                </a:solidFill>
                <a:ea typeface="+mn-lt"/>
                <a:cs typeface="+mn-lt"/>
              </a:rPr>
              <a:t>Loss Function in GANs: Min-max game where the discriminator aims to classify real/fake images accurately, while the generator seeks to minimize this probability.</a:t>
            </a:r>
            <a:endParaRPr lang="en-US">
              <a:ea typeface="Source Sans Pro"/>
            </a:endParaRPr>
          </a:p>
          <a:p>
            <a:pPr algn="just">
              <a:lnSpc>
                <a:spcPct val="160000"/>
              </a:lnSpc>
            </a:pPr>
            <a:r>
              <a:rPr lang="en-US">
                <a:solidFill>
                  <a:srgbClr val="000000"/>
                </a:solidFill>
                <a:ea typeface="+mn-lt"/>
                <a:cs typeface="+mn-lt"/>
              </a:rPr>
              <a:t>Desirable Discriminator Loss: Should decrease over time, indicating improved discrimination between real and generated data.</a:t>
            </a:r>
            <a:endParaRPr lang="en-US">
              <a:ea typeface="Source Sans Pro"/>
            </a:endParaRPr>
          </a:p>
          <a:p>
            <a:pPr algn="just">
              <a:lnSpc>
                <a:spcPct val="160000"/>
              </a:lnSpc>
            </a:pPr>
            <a:r>
              <a:rPr lang="en-US">
                <a:solidFill>
                  <a:srgbClr val="000000"/>
                </a:solidFill>
                <a:ea typeface="+mn-lt"/>
                <a:cs typeface="+mn-lt"/>
              </a:rPr>
              <a:t>Warning Sign: Rapid decrease or early convergence to zero in discriminator loss may lead to mode collapse, where the generator fails to produce diverse samples.</a:t>
            </a:r>
            <a:endParaRPr lang="en-US">
              <a:ea typeface="Source Sans Pro"/>
            </a:endParaRPr>
          </a:p>
          <a:p>
            <a:pPr algn="just">
              <a:lnSpc>
                <a:spcPct val="160000"/>
              </a:lnSpc>
            </a:pPr>
            <a:r>
              <a:rPr lang="en-US">
                <a:solidFill>
                  <a:srgbClr val="000000"/>
                </a:solidFill>
                <a:ea typeface="+mn-lt"/>
                <a:cs typeface="+mn-lt"/>
              </a:rPr>
              <a:t>Optimal Training Scenario: Both discriminator and generator losses should gradually decrease over time, ensuring balanced improvement and diverse sample generation.</a:t>
            </a:r>
            <a:endParaRPr lang="en-US">
              <a:ea typeface="Source Sans Pro"/>
            </a:endParaRPr>
          </a:p>
          <a:p>
            <a:pPr algn="just">
              <a:lnSpc>
                <a:spcPct val="160000"/>
              </a:lnSpc>
            </a:pPr>
            <a:endParaRPr lang="en-US">
              <a:solidFill>
                <a:srgbClr val="000000"/>
              </a:solidFill>
              <a:ea typeface="+mn-lt"/>
              <a:cs typeface="+mn-lt"/>
            </a:endParaRPr>
          </a:p>
        </p:txBody>
      </p:sp>
    </p:spTree>
    <p:extLst>
      <p:ext uri="{BB962C8B-B14F-4D97-AF65-F5344CB8AC3E}">
        <p14:creationId xmlns:p14="http://schemas.microsoft.com/office/powerpoint/2010/main" val="3547518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E49B-2826-A2F6-7A77-DC5FDFF2F10F}"/>
              </a:ext>
            </a:extLst>
          </p:cNvPr>
          <p:cNvSpPr>
            <a:spLocks noGrp="1"/>
          </p:cNvSpPr>
          <p:nvPr>
            <p:ph type="title"/>
          </p:nvPr>
        </p:nvSpPr>
        <p:spPr/>
        <p:txBody>
          <a:bodyPr/>
          <a:lstStyle/>
          <a:p>
            <a:r>
              <a:rPr lang="en-US">
                <a:ea typeface="Source Sans Pro"/>
              </a:rPr>
              <a:t>DC-GAN Schematic</a:t>
            </a:r>
            <a:endParaRPr lang="en-US"/>
          </a:p>
        </p:txBody>
      </p:sp>
      <p:pic>
        <p:nvPicPr>
          <p:cNvPr id="3" name="Picture 2" descr="A diagram of a sample sequence&#10;&#10;Description automatically generated">
            <a:extLst>
              <a:ext uri="{FF2B5EF4-FFF2-40B4-BE49-F238E27FC236}">
                <a16:creationId xmlns:a16="http://schemas.microsoft.com/office/drawing/2014/main" id="{0261424D-4C6F-51D1-A96F-335BF0A42616}"/>
              </a:ext>
            </a:extLst>
          </p:cNvPr>
          <p:cNvPicPr>
            <a:picLocks noChangeAspect="1"/>
          </p:cNvPicPr>
          <p:nvPr/>
        </p:nvPicPr>
        <p:blipFill>
          <a:blip r:embed="rId2"/>
          <a:stretch>
            <a:fillRect/>
          </a:stretch>
        </p:blipFill>
        <p:spPr>
          <a:xfrm>
            <a:off x="840517" y="1432225"/>
            <a:ext cx="9810750" cy="5229225"/>
          </a:xfrm>
          <a:prstGeom prst="rect">
            <a:avLst/>
          </a:prstGeom>
        </p:spPr>
      </p:pic>
    </p:spTree>
    <p:extLst>
      <p:ext uri="{BB962C8B-B14F-4D97-AF65-F5344CB8AC3E}">
        <p14:creationId xmlns:p14="http://schemas.microsoft.com/office/powerpoint/2010/main" val="1127912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9924-06F0-4768-41E7-FAC25ED96739}"/>
              </a:ext>
            </a:extLst>
          </p:cNvPr>
          <p:cNvSpPr>
            <a:spLocks noGrp="1"/>
          </p:cNvSpPr>
          <p:nvPr>
            <p:ph type="title"/>
          </p:nvPr>
        </p:nvSpPr>
        <p:spPr/>
        <p:txBody>
          <a:bodyPr/>
          <a:lstStyle/>
          <a:p>
            <a:r>
              <a:rPr lang="en-US">
                <a:ea typeface="Source Sans Pro"/>
              </a:rPr>
              <a:t>GENERATOR IN DC GAN</a:t>
            </a:r>
            <a:endParaRPr lang="en-US"/>
          </a:p>
        </p:txBody>
      </p:sp>
      <p:pic>
        <p:nvPicPr>
          <p:cNvPr id="4" name="Picture 3" descr="A diagram of a cube&#10;&#10;Description automatically generated">
            <a:extLst>
              <a:ext uri="{FF2B5EF4-FFF2-40B4-BE49-F238E27FC236}">
                <a16:creationId xmlns:a16="http://schemas.microsoft.com/office/drawing/2014/main" id="{1C827C1D-8AA9-5F77-1E9C-C274106B8055}"/>
              </a:ext>
            </a:extLst>
          </p:cNvPr>
          <p:cNvPicPr>
            <a:picLocks noChangeAspect="1"/>
          </p:cNvPicPr>
          <p:nvPr/>
        </p:nvPicPr>
        <p:blipFill>
          <a:blip r:embed="rId2"/>
          <a:stretch>
            <a:fillRect/>
          </a:stretch>
        </p:blipFill>
        <p:spPr>
          <a:xfrm>
            <a:off x="0" y="1690154"/>
            <a:ext cx="12192000" cy="3477692"/>
          </a:xfrm>
          <a:prstGeom prst="rect">
            <a:avLst/>
          </a:prstGeom>
        </p:spPr>
      </p:pic>
    </p:spTree>
    <p:extLst>
      <p:ext uri="{BB962C8B-B14F-4D97-AF65-F5344CB8AC3E}">
        <p14:creationId xmlns:p14="http://schemas.microsoft.com/office/powerpoint/2010/main" val="3623788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9924-06F0-4768-41E7-FAC25ED96739}"/>
              </a:ext>
            </a:extLst>
          </p:cNvPr>
          <p:cNvSpPr>
            <a:spLocks noGrp="1"/>
          </p:cNvSpPr>
          <p:nvPr>
            <p:ph type="title"/>
          </p:nvPr>
        </p:nvSpPr>
        <p:spPr/>
        <p:txBody>
          <a:bodyPr/>
          <a:lstStyle/>
          <a:p>
            <a:r>
              <a:rPr lang="en-US">
                <a:ea typeface="Source Sans Pro"/>
              </a:rPr>
              <a:t>DISCRIMINATOR IN DC-GAN</a:t>
            </a:r>
            <a:endParaRPr lang="en-US"/>
          </a:p>
        </p:txBody>
      </p:sp>
      <p:pic>
        <p:nvPicPr>
          <p:cNvPr id="3" name="Picture 2" descr="A blue line drawing of two rectangular boxes&#10;&#10;Description automatically generated">
            <a:extLst>
              <a:ext uri="{FF2B5EF4-FFF2-40B4-BE49-F238E27FC236}">
                <a16:creationId xmlns:a16="http://schemas.microsoft.com/office/drawing/2014/main" id="{755ED1F6-28A0-993F-C1FC-BD8B9352F35B}"/>
              </a:ext>
            </a:extLst>
          </p:cNvPr>
          <p:cNvPicPr>
            <a:picLocks noChangeAspect="1"/>
          </p:cNvPicPr>
          <p:nvPr/>
        </p:nvPicPr>
        <p:blipFill>
          <a:blip r:embed="rId2"/>
          <a:stretch>
            <a:fillRect/>
          </a:stretch>
        </p:blipFill>
        <p:spPr>
          <a:xfrm>
            <a:off x="0" y="1728848"/>
            <a:ext cx="12192000" cy="3400304"/>
          </a:xfrm>
          <a:prstGeom prst="rect">
            <a:avLst/>
          </a:prstGeom>
        </p:spPr>
      </p:pic>
    </p:spTree>
    <p:extLst>
      <p:ext uri="{BB962C8B-B14F-4D97-AF65-F5344CB8AC3E}">
        <p14:creationId xmlns:p14="http://schemas.microsoft.com/office/powerpoint/2010/main" val="3864435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0C4D4C-0C17-1E46-944D-F6ED26C02BF8}"/>
              </a:ext>
            </a:extLst>
          </p:cNvPr>
          <p:cNvSpPr>
            <a:spLocks noGrp="1"/>
          </p:cNvSpPr>
          <p:nvPr>
            <p:ph idx="1"/>
          </p:nvPr>
        </p:nvSpPr>
        <p:spPr>
          <a:xfrm>
            <a:off x="838200" y="1463363"/>
            <a:ext cx="10515600" cy="5650485"/>
          </a:xfrm>
        </p:spPr>
        <p:txBody>
          <a:bodyPr vert="horz" lIns="91440" tIns="45720" rIns="91440" bIns="45720" rtlCol="0" anchor="t">
            <a:normAutofit/>
          </a:bodyPr>
          <a:lstStyle/>
          <a:p>
            <a:r>
              <a:rPr lang="en-US">
                <a:latin typeface="Source Sans Pro"/>
                <a:ea typeface="Source Sans Pro"/>
                <a:cs typeface="Times New Roman"/>
              </a:rPr>
              <a:t>Figure below illustrates a plot of distributions of pixel intensity values for both real and generated images. It provides a visual comparison between the distribution of pixel intensities in real MRI images and the distribution of pixel intensities in synthetic MRI images generated by the generator network.</a:t>
            </a:r>
          </a:p>
          <a:p>
            <a:r>
              <a:rPr lang="en-US">
                <a:latin typeface="Source Sans Pro"/>
                <a:ea typeface="Source Sans Pro"/>
                <a:cs typeface="Times New Roman"/>
              </a:rPr>
              <a:t>A substantial overlap in the distribution suggests that, in terms of pixel intensity values, the generated images significantly resemble genuine images.</a:t>
            </a:r>
          </a:p>
        </p:txBody>
      </p:sp>
    </p:spTree>
    <p:extLst>
      <p:ext uri="{BB962C8B-B14F-4D97-AF65-F5344CB8AC3E}">
        <p14:creationId xmlns:p14="http://schemas.microsoft.com/office/powerpoint/2010/main" val="2821846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22A3-B58A-A9BC-A148-875723700B37}"/>
              </a:ext>
            </a:extLst>
          </p:cNvPr>
          <p:cNvSpPr>
            <a:spLocks noGrp="1"/>
          </p:cNvSpPr>
          <p:nvPr>
            <p:ph type="title"/>
          </p:nvPr>
        </p:nvSpPr>
        <p:spPr/>
        <p:txBody>
          <a:bodyPr>
            <a:normAutofit/>
          </a:bodyPr>
          <a:lstStyle/>
          <a:p>
            <a:r>
              <a:rPr lang="en-US">
                <a:latin typeface="Source Sans Pro"/>
                <a:ea typeface="Source Sans Pro"/>
                <a:cs typeface="Times New Roman"/>
              </a:rPr>
              <a:t>Pixel Density vs Pixel Intensity graph</a:t>
            </a:r>
          </a:p>
        </p:txBody>
      </p:sp>
      <p:pic>
        <p:nvPicPr>
          <p:cNvPr id="4" name="Picture 3" descr="A white background with blue and black border&#10;&#10;Description automatically generated">
            <a:extLst>
              <a:ext uri="{FF2B5EF4-FFF2-40B4-BE49-F238E27FC236}">
                <a16:creationId xmlns:a16="http://schemas.microsoft.com/office/drawing/2014/main" id="{2B8553D3-3E1D-EB67-AD38-EC6580160023}"/>
              </a:ext>
            </a:extLst>
          </p:cNvPr>
          <p:cNvPicPr>
            <a:picLocks noChangeAspect="1"/>
          </p:cNvPicPr>
          <p:nvPr/>
        </p:nvPicPr>
        <p:blipFill>
          <a:blip r:embed="rId2"/>
          <a:stretch>
            <a:fillRect/>
          </a:stretch>
        </p:blipFill>
        <p:spPr>
          <a:xfrm>
            <a:off x="836014" y="1377612"/>
            <a:ext cx="10020300" cy="5476875"/>
          </a:xfrm>
          <a:prstGeom prst="rect">
            <a:avLst/>
          </a:prstGeom>
        </p:spPr>
      </p:pic>
    </p:spTree>
    <p:extLst>
      <p:ext uri="{BB962C8B-B14F-4D97-AF65-F5344CB8AC3E}">
        <p14:creationId xmlns:p14="http://schemas.microsoft.com/office/powerpoint/2010/main" val="629546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9924-06F0-4768-41E7-FAC25ED96739}"/>
              </a:ext>
            </a:extLst>
          </p:cNvPr>
          <p:cNvSpPr>
            <a:spLocks noGrp="1"/>
          </p:cNvSpPr>
          <p:nvPr>
            <p:ph type="title"/>
          </p:nvPr>
        </p:nvSpPr>
        <p:spPr/>
        <p:txBody>
          <a:bodyPr/>
          <a:lstStyle/>
          <a:p>
            <a:r>
              <a:rPr lang="en-US">
                <a:ea typeface="Source Sans Pro"/>
              </a:rPr>
              <a:t>SAMPLE GENERATED IMAGES</a:t>
            </a:r>
            <a:endParaRPr lang="en-US"/>
          </a:p>
        </p:txBody>
      </p:sp>
      <p:pic>
        <p:nvPicPr>
          <p:cNvPr id="4" name="Picture 3" descr="A close-up of a brain scan&#10;&#10;Description automatically generated">
            <a:extLst>
              <a:ext uri="{FF2B5EF4-FFF2-40B4-BE49-F238E27FC236}">
                <a16:creationId xmlns:a16="http://schemas.microsoft.com/office/drawing/2014/main" id="{9CA0DC7A-80FD-C398-8AFE-598E2D749A50}"/>
              </a:ext>
            </a:extLst>
          </p:cNvPr>
          <p:cNvPicPr>
            <a:picLocks noChangeAspect="1"/>
          </p:cNvPicPr>
          <p:nvPr/>
        </p:nvPicPr>
        <p:blipFill>
          <a:blip r:embed="rId2"/>
          <a:stretch>
            <a:fillRect/>
          </a:stretch>
        </p:blipFill>
        <p:spPr>
          <a:xfrm>
            <a:off x="2285063" y="1685768"/>
            <a:ext cx="7634366" cy="4860561"/>
          </a:xfrm>
          <a:prstGeom prst="rect">
            <a:avLst/>
          </a:prstGeom>
        </p:spPr>
      </p:pic>
    </p:spTree>
    <p:extLst>
      <p:ext uri="{BB962C8B-B14F-4D97-AF65-F5344CB8AC3E}">
        <p14:creationId xmlns:p14="http://schemas.microsoft.com/office/powerpoint/2010/main" val="1231748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8B42-916C-0717-B9C0-562E81E21F74}"/>
              </a:ext>
            </a:extLst>
          </p:cNvPr>
          <p:cNvSpPr>
            <a:spLocks noGrp="1"/>
          </p:cNvSpPr>
          <p:nvPr>
            <p:ph type="title"/>
          </p:nvPr>
        </p:nvSpPr>
        <p:spPr/>
        <p:txBody>
          <a:bodyPr/>
          <a:lstStyle/>
          <a:p>
            <a:r>
              <a:rPr lang="en-US">
                <a:ea typeface="Source Sans Pro"/>
              </a:rPr>
              <a:t>HISTOGRAM MATCHING</a:t>
            </a:r>
            <a:endParaRPr lang="en-US"/>
          </a:p>
        </p:txBody>
      </p:sp>
      <p:sp>
        <p:nvSpPr>
          <p:cNvPr id="3" name="Content Placeholder 2">
            <a:extLst>
              <a:ext uri="{FF2B5EF4-FFF2-40B4-BE49-F238E27FC236}">
                <a16:creationId xmlns:a16="http://schemas.microsoft.com/office/drawing/2014/main" id="{068613B8-FA6F-B983-BCF8-9CB650619EB7}"/>
              </a:ext>
            </a:extLst>
          </p:cNvPr>
          <p:cNvSpPr>
            <a:spLocks noGrp="1"/>
          </p:cNvSpPr>
          <p:nvPr>
            <p:ph idx="1"/>
          </p:nvPr>
        </p:nvSpPr>
        <p:spPr>
          <a:xfrm>
            <a:off x="838200" y="1313462"/>
            <a:ext cx="10515600" cy="4863501"/>
          </a:xfrm>
        </p:spPr>
        <p:txBody>
          <a:bodyPr vert="horz" lIns="91440" tIns="45720" rIns="91440" bIns="45720" rtlCol="0" anchor="t">
            <a:normAutofit lnSpcReduction="10000"/>
          </a:bodyPr>
          <a:lstStyle/>
          <a:p>
            <a:pPr algn="just">
              <a:lnSpc>
                <a:spcPct val="160000"/>
              </a:lnSpc>
            </a:pPr>
            <a:r>
              <a:rPr lang="en-US" sz="1600" b="1">
                <a:ea typeface="+mn-lt"/>
                <a:cs typeface="+mn-lt"/>
              </a:rPr>
              <a:t>Intensity Mismatch in Generated Images:</a:t>
            </a:r>
            <a:r>
              <a:rPr lang="en-US" sz="1600">
                <a:ea typeface="+mn-lt"/>
                <a:cs typeface="+mn-lt"/>
              </a:rPr>
              <a:t> The generated images exhibit overlap in pixel intensity with the original scans, but the intensity is generally lower.</a:t>
            </a:r>
            <a:endParaRPr lang="en-US" sz="2000">
              <a:ea typeface="Source Sans Pro"/>
            </a:endParaRPr>
          </a:p>
          <a:p>
            <a:pPr algn="just">
              <a:lnSpc>
                <a:spcPct val="160000"/>
              </a:lnSpc>
            </a:pPr>
            <a:r>
              <a:rPr lang="en-US" sz="1600" b="1">
                <a:ea typeface="+mn-lt"/>
                <a:cs typeface="+mn-lt"/>
              </a:rPr>
              <a:t>Histogram Matching:</a:t>
            </a:r>
            <a:r>
              <a:rPr lang="en-US" sz="1600">
                <a:ea typeface="+mn-lt"/>
                <a:cs typeface="+mn-lt"/>
              </a:rPr>
              <a:t> Employed to address intensity mismatch, histogram matching adjusts the pixel intensity distribution of generated images to match a specified target distribution.</a:t>
            </a:r>
          </a:p>
          <a:p>
            <a:pPr algn="just">
              <a:lnSpc>
                <a:spcPct val="160000"/>
              </a:lnSpc>
            </a:pPr>
            <a:r>
              <a:rPr lang="en-US" sz="1600" b="1">
                <a:ea typeface="+mn-lt"/>
                <a:cs typeface="+mn-lt"/>
              </a:rPr>
              <a:t>Purpose of Histogram Matching:</a:t>
            </a:r>
            <a:r>
              <a:rPr lang="en-US" sz="1600">
                <a:ea typeface="+mn-lt"/>
                <a:cs typeface="+mn-lt"/>
              </a:rPr>
              <a:t> Also known as histogram equalization or histogram specification, this technique enhances image contrast and aligns color distribution, improving visual quality and fidelity.</a:t>
            </a:r>
            <a:endParaRPr lang="en-US" sz="1600">
              <a:ea typeface="Source Sans Pro"/>
            </a:endParaRPr>
          </a:p>
          <a:p>
            <a:pPr algn="just">
              <a:lnSpc>
                <a:spcPct val="160000"/>
              </a:lnSpc>
            </a:pPr>
            <a:r>
              <a:rPr lang="en-US" sz="1600" b="1">
                <a:ea typeface="+mn-lt"/>
                <a:cs typeface="+mn-lt"/>
              </a:rPr>
              <a:t>Image Processing Technique:</a:t>
            </a:r>
            <a:r>
              <a:rPr lang="en-US" sz="1600">
                <a:ea typeface="+mn-lt"/>
                <a:cs typeface="+mn-lt"/>
              </a:rPr>
              <a:t> Histogram matching is a fundamental image processing method used to manipulate pixel intensity distributions, commonly employed in medical imaging, computer vision, and other fields.</a:t>
            </a:r>
          </a:p>
          <a:p>
            <a:pPr algn="just">
              <a:lnSpc>
                <a:spcPct val="160000"/>
              </a:lnSpc>
            </a:pPr>
            <a:r>
              <a:rPr lang="en-US" sz="1600" b="1">
                <a:ea typeface="+mn-lt"/>
                <a:cs typeface="+mn-lt"/>
              </a:rPr>
              <a:t>Application in MRI Image Generation:</a:t>
            </a:r>
            <a:r>
              <a:rPr lang="en-US" sz="1600">
                <a:ea typeface="+mn-lt"/>
                <a:cs typeface="+mn-lt"/>
              </a:rPr>
              <a:t> Crucial for ensuring generated MRI scans retain comparable intensity levels to original scans, enhancing the usefulness and accuracy of generated medical images for diagnostic and research purposes.</a:t>
            </a:r>
          </a:p>
          <a:p>
            <a:pPr algn="just">
              <a:lnSpc>
                <a:spcPct val="160000"/>
              </a:lnSpc>
            </a:pPr>
            <a:endParaRPr lang="en-US" sz="1600">
              <a:ea typeface="Source Sans Pro"/>
            </a:endParaRPr>
          </a:p>
        </p:txBody>
      </p:sp>
    </p:spTree>
    <p:extLst>
      <p:ext uri="{BB962C8B-B14F-4D97-AF65-F5344CB8AC3E}">
        <p14:creationId xmlns:p14="http://schemas.microsoft.com/office/powerpoint/2010/main" val="2746927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613B8-FA6F-B983-BCF8-9CB650619EB7}"/>
              </a:ext>
            </a:extLst>
          </p:cNvPr>
          <p:cNvSpPr>
            <a:spLocks noGrp="1"/>
          </p:cNvSpPr>
          <p:nvPr>
            <p:ph idx="1"/>
          </p:nvPr>
        </p:nvSpPr>
        <p:spPr>
          <a:xfrm>
            <a:off x="838200" y="201691"/>
            <a:ext cx="10515600" cy="6275075"/>
          </a:xfrm>
        </p:spPr>
        <p:txBody>
          <a:bodyPr vert="horz" lIns="91440" tIns="45720" rIns="91440" bIns="45720" rtlCol="0" anchor="t">
            <a:noAutofit/>
          </a:bodyPr>
          <a:lstStyle/>
          <a:p>
            <a:pPr lvl="1" algn="just">
              <a:buFont typeface="Courier New,monospace" panose="020B0604020202020204" pitchFamily="34" charset="0"/>
              <a:buChar char="o"/>
            </a:pPr>
            <a:r>
              <a:rPr lang="en-US" sz="2000">
                <a:latin typeface="Arial"/>
                <a:ea typeface="Source Sans Pro"/>
                <a:cs typeface="Arial"/>
              </a:rPr>
              <a:t>Histogram: A histogram represents the distribution of pixel intensities in an image. It plots the frequency of occurrence of each intensity value along the horizontal axis, with the intensity values ranging from 0 to 255 for an 8-bit grayscale image.</a:t>
            </a:r>
            <a:endParaRPr lang="en-US"/>
          </a:p>
          <a:p>
            <a:pPr lvl="1" algn="just">
              <a:buFont typeface="Courier New,monospace" panose="020B0604020202020204" pitchFamily="34" charset="0"/>
              <a:buChar char="o"/>
            </a:pPr>
            <a:r>
              <a:rPr lang="en-US" sz="2000">
                <a:latin typeface="Arial"/>
                <a:ea typeface="Source Sans Pro"/>
                <a:cs typeface="Arial"/>
              </a:rPr>
              <a:t>Cumulative Distribution Function (CDF): The cumulative distribution function (CDF) is derived from the histogram and represents the cumulative probability of occurrence of pixel intensities. It is calculated by summing up the histogram values at each intensity level and normalizing the result.</a:t>
            </a:r>
          </a:p>
          <a:p>
            <a:pPr lvl="1" algn="just">
              <a:buFont typeface="Courier New,monospace" panose="020B0604020202020204" pitchFamily="34" charset="0"/>
              <a:buChar char="o"/>
            </a:pPr>
            <a:r>
              <a:rPr lang="en-US" sz="2000">
                <a:latin typeface="Arial"/>
                <a:ea typeface="Source Sans Pro"/>
                <a:cs typeface="Arial"/>
              </a:rPr>
              <a:t>Matching Process:</a:t>
            </a:r>
          </a:p>
          <a:p>
            <a:pPr lvl="2" algn="just">
              <a:buFont typeface="Wingdings,Sans-Serif" panose="020B0604020202020204" pitchFamily="34" charset="0"/>
              <a:buChar char="§"/>
            </a:pPr>
            <a:r>
              <a:rPr lang="en-US">
                <a:latin typeface="Arial"/>
                <a:ea typeface="Source Sans Pro"/>
                <a:cs typeface="Arial"/>
              </a:rPr>
              <a:t>Source Image: The histogram matching process starts with a source image whose pixel intensity distribution we want to adjust.</a:t>
            </a:r>
          </a:p>
          <a:p>
            <a:pPr lvl="2" algn="just">
              <a:buFont typeface="Wingdings,Sans-Serif" panose="020B0604020202020204" pitchFamily="34" charset="0"/>
              <a:buChar char="§"/>
            </a:pPr>
            <a:r>
              <a:rPr lang="en-US">
                <a:latin typeface="Arial"/>
                <a:ea typeface="Source Sans Pro"/>
                <a:cs typeface="Arial"/>
              </a:rPr>
              <a:t>Reference Image: A reference image is chosen with the desired pixel intensity distribution that we want to match.</a:t>
            </a:r>
          </a:p>
          <a:p>
            <a:pPr lvl="2" algn="just">
              <a:buFont typeface="Wingdings,Sans-Serif" panose="020B0604020202020204" pitchFamily="34" charset="0"/>
              <a:buChar char="§"/>
            </a:pPr>
            <a:r>
              <a:rPr lang="en-US">
                <a:latin typeface="Arial"/>
                <a:ea typeface="Source Sans Pro"/>
                <a:cs typeface="Arial"/>
              </a:rPr>
              <a:t>Histogram Equalization: The CDF of both the source and reference images is calculated. Then, a mapping function is created that maps the pixel intensities of the source image to new intensity values based on the cumulative distribution function of the reference image.</a:t>
            </a:r>
          </a:p>
          <a:p>
            <a:pPr marL="971550" lvl="1" indent="-285750" algn="just">
              <a:buFont typeface="Courier New,monospace" panose="020B0604020202020204" pitchFamily="34" charset="0"/>
              <a:buChar char="o"/>
            </a:pPr>
            <a:r>
              <a:rPr lang="en-US" sz="2000">
                <a:latin typeface="Arial"/>
                <a:ea typeface="Source Sans Pro"/>
                <a:cs typeface="Arial"/>
              </a:rPr>
              <a:t>The result of histogram matching is an image whose pixel intensity distribution closely resembles that of the reference image. This can lead to improved visual quality, enhanced contrast, and better alignment with the desired color or intensity characteristics.</a:t>
            </a:r>
          </a:p>
          <a:p>
            <a:pPr lvl="2" algn="just">
              <a:buFont typeface="Wingdings,Sans-Serif" panose="020B0604020202020204" pitchFamily="34" charset="0"/>
              <a:buChar char="§"/>
            </a:pPr>
            <a:endParaRPr lang="en-US">
              <a:latin typeface="Arial"/>
              <a:ea typeface="Source Sans Pro"/>
              <a:cs typeface="Arial"/>
            </a:endParaRPr>
          </a:p>
          <a:p>
            <a:pPr marL="914400" lvl="2" indent="0" algn="just">
              <a:buNone/>
            </a:pPr>
            <a:endParaRPr lang="en-US" sz="2400">
              <a:latin typeface="Arial"/>
              <a:ea typeface="Source Sans Pro"/>
              <a:cs typeface="Arial"/>
            </a:endParaRPr>
          </a:p>
        </p:txBody>
      </p:sp>
    </p:spTree>
    <p:extLst>
      <p:ext uri="{BB962C8B-B14F-4D97-AF65-F5344CB8AC3E}">
        <p14:creationId xmlns:p14="http://schemas.microsoft.com/office/powerpoint/2010/main" val="1677234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6B915-2B7C-A9C6-51F7-5B0D23564E9E}"/>
              </a:ext>
            </a:extLst>
          </p:cNvPr>
          <p:cNvSpPr>
            <a:spLocks noGrp="1"/>
          </p:cNvSpPr>
          <p:nvPr>
            <p:ph type="title"/>
          </p:nvPr>
        </p:nvSpPr>
        <p:spPr/>
        <p:txBody>
          <a:bodyPr/>
          <a:lstStyle/>
          <a:p>
            <a:r>
              <a:rPr lang="en-US">
                <a:ea typeface="Source Sans Pro"/>
              </a:rPr>
              <a:t>SAMPLE FOR HISTOGRAM MATCHING</a:t>
            </a:r>
          </a:p>
        </p:txBody>
      </p:sp>
      <p:pic>
        <p:nvPicPr>
          <p:cNvPr id="3" name="Picture 2" descr="A close-up of a brain&#10;&#10;Description automatically generated">
            <a:extLst>
              <a:ext uri="{FF2B5EF4-FFF2-40B4-BE49-F238E27FC236}">
                <a16:creationId xmlns:a16="http://schemas.microsoft.com/office/drawing/2014/main" id="{819AE3A8-6795-F48E-F2B9-42FC2B5B1262}"/>
              </a:ext>
            </a:extLst>
          </p:cNvPr>
          <p:cNvPicPr>
            <a:picLocks noChangeAspect="1"/>
          </p:cNvPicPr>
          <p:nvPr/>
        </p:nvPicPr>
        <p:blipFill>
          <a:blip r:embed="rId2"/>
          <a:stretch>
            <a:fillRect/>
          </a:stretch>
        </p:blipFill>
        <p:spPr>
          <a:xfrm>
            <a:off x="200025" y="1331861"/>
            <a:ext cx="5695950" cy="2295525"/>
          </a:xfrm>
          <a:prstGeom prst="rect">
            <a:avLst/>
          </a:prstGeom>
        </p:spPr>
      </p:pic>
      <p:pic>
        <p:nvPicPr>
          <p:cNvPr id="5" name="Picture 4" descr="A close-up of a brain&#10;&#10;Description automatically generated">
            <a:extLst>
              <a:ext uri="{FF2B5EF4-FFF2-40B4-BE49-F238E27FC236}">
                <a16:creationId xmlns:a16="http://schemas.microsoft.com/office/drawing/2014/main" id="{35E95998-12BD-C7F1-9ED9-D5C447C1CC6F}"/>
              </a:ext>
            </a:extLst>
          </p:cNvPr>
          <p:cNvPicPr>
            <a:picLocks noChangeAspect="1"/>
          </p:cNvPicPr>
          <p:nvPr/>
        </p:nvPicPr>
        <p:blipFill>
          <a:blip r:embed="rId3"/>
          <a:stretch>
            <a:fillRect/>
          </a:stretch>
        </p:blipFill>
        <p:spPr>
          <a:xfrm>
            <a:off x="5896287" y="1331861"/>
            <a:ext cx="5695950" cy="2295525"/>
          </a:xfrm>
          <a:prstGeom prst="rect">
            <a:avLst/>
          </a:prstGeom>
        </p:spPr>
      </p:pic>
      <p:pic>
        <p:nvPicPr>
          <p:cNvPr id="6" name="Picture 5" descr="A close-up of a brain&#10;&#10;Description automatically generated">
            <a:extLst>
              <a:ext uri="{FF2B5EF4-FFF2-40B4-BE49-F238E27FC236}">
                <a16:creationId xmlns:a16="http://schemas.microsoft.com/office/drawing/2014/main" id="{344DB28B-813A-5336-BC81-91CB6F7F4174}"/>
              </a:ext>
            </a:extLst>
          </p:cNvPr>
          <p:cNvPicPr>
            <a:picLocks noChangeAspect="1"/>
          </p:cNvPicPr>
          <p:nvPr/>
        </p:nvPicPr>
        <p:blipFill>
          <a:blip r:embed="rId4"/>
          <a:stretch>
            <a:fillRect/>
          </a:stretch>
        </p:blipFill>
        <p:spPr>
          <a:xfrm>
            <a:off x="200025" y="4080058"/>
            <a:ext cx="5695950" cy="2295525"/>
          </a:xfrm>
          <a:prstGeom prst="rect">
            <a:avLst/>
          </a:prstGeom>
        </p:spPr>
      </p:pic>
      <p:pic>
        <p:nvPicPr>
          <p:cNvPr id="7" name="Picture 6" descr="A close-up of a brain&#10;&#10;Description automatically generated">
            <a:extLst>
              <a:ext uri="{FF2B5EF4-FFF2-40B4-BE49-F238E27FC236}">
                <a16:creationId xmlns:a16="http://schemas.microsoft.com/office/drawing/2014/main" id="{9BA76CEA-C5CB-F34B-BDF7-25EA4D878995}"/>
              </a:ext>
            </a:extLst>
          </p:cNvPr>
          <p:cNvPicPr>
            <a:picLocks noChangeAspect="1"/>
          </p:cNvPicPr>
          <p:nvPr/>
        </p:nvPicPr>
        <p:blipFill>
          <a:blip r:embed="rId5"/>
          <a:stretch>
            <a:fillRect/>
          </a:stretch>
        </p:blipFill>
        <p:spPr>
          <a:xfrm>
            <a:off x="5896287" y="4080058"/>
            <a:ext cx="5695950" cy="2295525"/>
          </a:xfrm>
          <a:prstGeom prst="rect">
            <a:avLst/>
          </a:prstGeom>
        </p:spPr>
      </p:pic>
    </p:spTree>
    <p:extLst>
      <p:ext uri="{BB962C8B-B14F-4D97-AF65-F5344CB8AC3E}">
        <p14:creationId xmlns:p14="http://schemas.microsoft.com/office/powerpoint/2010/main" val="146275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8B28-726F-6205-8412-6347B7614739}"/>
              </a:ext>
            </a:extLst>
          </p:cNvPr>
          <p:cNvSpPr>
            <a:spLocks noGrp="1"/>
          </p:cNvSpPr>
          <p:nvPr>
            <p:ph type="title"/>
          </p:nvPr>
        </p:nvSpPr>
        <p:spPr/>
        <p:txBody>
          <a:bodyPr/>
          <a:lstStyle/>
          <a:p>
            <a:r>
              <a:rPr lang="en-US">
                <a:ea typeface="Source Sans Pro"/>
              </a:rPr>
              <a:t>AIM OF THE PROJECT </a:t>
            </a:r>
            <a:endParaRPr lang="en-US"/>
          </a:p>
        </p:txBody>
      </p:sp>
      <p:sp>
        <p:nvSpPr>
          <p:cNvPr id="3" name="Content Placeholder 2">
            <a:extLst>
              <a:ext uri="{FF2B5EF4-FFF2-40B4-BE49-F238E27FC236}">
                <a16:creationId xmlns:a16="http://schemas.microsoft.com/office/drawing/2014/main" id="{EF85DAA3-CA0F-3F87-52D6-E68F575B62AC}"/>
              </a:ext>
            </a:extLst>
          </p:cNvPr>
          <p:cNvSpPr>
            <a:spLocks noGrp="1"/>
          </p:cNvSpPr>
          <p:nvPr>
            <p:ph idx="1"/>
          </p:nvPr>
        </p:nvSpPr>
        <p:spPr>
          <a:xfrm>
            <a:off x="838200" y="1444625"/>
            <a:ext cx="10515600" cy="4732338"/>
          </a:xfrm>
        </p:spPr>
        <p:txBody>
          <a:bodyPr vert="horz" lIns="91440" tIns="45720" rIns="91440" bIns="45720" rtlCol="0" anchor="t">
            <a:normAutofit fontScale="47500" lnSpcReduction="20000"/>
          </a:bodyPr>
          <a:lstStyle/>
          <a:p>
            <a:pPr algn="just">
              <a:lnSpc>
                <a:spcPct val="170000"/>
              </a:lnSpc>
            </a:pPr>
            <a:r>
              <a:rPr lang="en-US" dirty="0">
                <a:ea typeface="Source Sans Pro"/>
              </a:rPr>
              <a:t>The primary aim of this research is to understand CNN principles and apply them to enhance neural networks for Alzheimer's disease detection, focusing on proposing and evaluating the model architecture.</a:t>
            </a:r>
          </a:p>
          <a:p>
            <a:pPr algn="just">
              <a:lnSpc>
                <a:spcPct val="170000"/>
              </a:lnSpc>
            </a:pPr>
            <a:r>
              <a:rPr lang="en-US" dirty="0">
                <a:ea typeface="Source Sans Pro"/>
              </a:rPr>
              <a:t>The focus is on improving accuracy in brain tissue segmentation from MRI scans through this model framework, leveraging cutting-edge advancements in neural network design.</a:t>
            </a:r>
          </a:p>
          <a:p>
            <a:pPr algn="just">
              <a:lnSpc>
                <a:spcPct val="170000"/>
              </a:lnSpc>
            </a:pPr>
            <a:r>
              <a:rPr lang="en-US" dirty="0">
                <a:ea typeface="Source Sans Pro"/>
              </a:rPr>
              <a:t>The scope involves developing and implementing this model for automated AD diagnosis using diverse MRI imaging data representing different disease stages and cognitive statuses.</a:t>
            </a:r>
          </a:p>
          <a:p>
            <a:pPr algn="just">
              <a:lnSpc>
                <a:spcPct val="170000"/>
              </a:lnSpc>
            </a:pPr>
            <a:r>
              <a:rPr lang="en-US" dirty="0">
                <a:ea typeface="Source Sans Pro"/>
              </a:rPr>
              <a:t>Data preprocessing ensures quality and consistency in the collected MRI dataset, crucial for training and evaluating the model’s performance.</a:t>
            </a:r>
          </a:p>
          <a:p>
            <a:pPr algn="just">
              <a:lnSpc>
                <a:spcPct val="170000"/>
              </a:lnSpc>
            </a:pPr>
            <a:r>
              <a:rPr lang="en-US" dirty="0">
                <a:ea typeface="Source Sans Pro"/>
              </a:rPr>
              <a:t>This model will utilize advanced CNN techniques tailored for MRI image analysis to extract meaningful features indicative of AD-related structural changes in the brain.</a:t>
            </a:r>
          </a:p>
          <a:p>
            <a:pPr algn="just">
              <a:lnSpc>
                <a:spcPct val="170000"/>
              </a:lnSpc>
            </a:pPr>
            <a:r>
              <a:rPr lang="en-US" dirty="0">
                <a:ea typeface="Source Sans Pro"/>
              </a:rPr>
              <a:t>Evaluation and validation will assess the model’s performance against established metrics, potentially integrating it into healthcare systems to facilitate early and accurate AD diagnosis, thus improving patient outcomes and healthcare efficiency.</a:t>
            </a:r>
          </a:p>
          <a:p>
            <a:pPr marL="0" indent="0" algn="just">
              <a:lnSpc>
                <a:spcPct val="170000"/>
              </a:lnSpc>
              <a:buNone/>
            </a:pPr>
            <a:endParaRPr lang="en-US" dirty="0">
              <a:ea typeface="Source Sans Pro"/>
            </a:endParaRPr>
          </a:p>
        </p:txBody>
      </p:sp>
    </p:spTree>
    <p:extLst>
      <p:ext uri="{BB962C8B-B14F-4D97-AF65-F5344CB8AC3E}">
        <p14:creationId xmlns:p14="http://schemas.microsoft.com/office/powerpoint/2010/main" val="2693837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18EB-AF73-DCEC-86CF-6AFF3173C188}"/>
              </a:ext>
            </a:extLst>
          </p:cNvPr>
          <p:cNvSpPr>
            <a:spLocks noGrp="1"/>
          </p:cNvSpPr>
          <p:nvPr>
            <p:ph type="title"/>
          </p:nvPr>
        </p:nvSpPr>
        <p:spPr/>
        <p:txBody>
          <a:bodyPr/>
          <a:lstStyle/>
          <a:p>
            <a:r>
              <a:rPr lang="en-US">
                <a:ea typeface="Source Sans Pro"/>
              </a:rPr>
              <a:t>ADVANTAGES OF HISTOGRAM MATCHING</a:t>
            </a:r>
            <a:endParaRPr lang="en-US"/>
          </a:p>
        </p:txBody>
      </p:sp>
      <p:sp>
        <p:nvSpPr>
          <p:cNvPr id="3" name="Content Placeholder 2">
            <a:extLst>
              <a:ext uri="{FF2B5EF4-FFF2-40B4-BE49-F238E27FC236}">
                <a16:creationId xmlns:a16="http://schemas.microsoft.com/office/drawing/2014/main" id="{8B080FCF-E14A-374C-D9C4-1E48E0F5D20F}"/>
              </a:ext>
            </a:extLst>
          </p:cNvPr>
          <p:cNvSpPr>
            <a:spLocks noGrp="1"/>
          </p:cNvSpPr>
          <p:nvPr>
            <p:ph idx="1"/>
          </p:nvPr>
        </p:nvSpPr>
        <p:spPr>
          <a:xfrm>
            <a:off x="838200" y="1425887"/>
            <a:ext cx="10464114" cy="4598473"/>
          </a:xfrm>
        </p:spPr>
        <p:txBody>
          <a:bodyPr vert="horz" lIns="91440" tIns="45720" rIns="91440" bIns="45720" rtlCol="0" anchor="t">
            <a:noAutofit/>
          </a:bodyPr>
          <a:lstStyle/>
          <a:p>
            <a:pPr algn="just">
              <a:lnSpc>
                <a:spcPct val="160000"/>
              </a:lnSpc>
            </a:pPr>
            <a:r>
              <a:rPr lang="en-US" sz="1500">
                <a:latin typeface="Arial"/>
                <a:ea typeface="Source Sans Pro"/>
                <a:cs typeface="Arial"/>
              </a:rPr>
              <a:t>Enhanced Contrast for Alzheimer's Identification: Histogram matching improves MRI image contrast, aiding in identifying subtle changes associated with Alzheimer's disease.</a:t>
            </a:r>
            <a:endParaRPr lang="en-US" sz="1500">
              <a:ea typeface="Source Sans Pro"/>
            </a:endParaRPr>
          </a:p>
          <a:p>
            <a:pPr algn="just">
              <a:lnSpc>
                <a:spcPct val="160000"/>
              </a:lnSpc>
            </a:pPr>
            <a:r>
              <a:rPr lang="en-US" sz="1500">
                <a:latin typeface="Arial"/>
                <a:ea typeface="Source Sans Pro"/>
                <a:cs typeface="Arial"/>
              </a:rPr>
              <a:t>Standardization of Intensity Levels: Ensures consistency across MRI images, enabling clinicians to interpret images reliably.</a:t>
            </a:r>
            <a:endParaRPr lang="en-US" sz="1500">
              <a:ea typeface="Source Sans Pro"/>
            </a:endParaRPr>
          </a:p>
          <a:p>
            <a:pPr algn="just">
              <a:lnSpc>
                <a:spcPct val="160000"/>
              </a:lnSpc>
            </a:pPr>
            <a:r>
              <a:rPr lang="en-US" sz="1500">
                <a:latin typeface="Arial"/>
                <a:ea typeface="Source Sans Pro"/>
                <a:cs typeface="Arial"/>
              </a:rPr>
              <a:t>Artifact Mitigation: Reduces imaging artifacts like noise and motion artifacts, enhancing diagnostic accuracy.</a:t>
            </a:r>
            <a:endParaRPr lang="en-US" sz="1500">
              <a:ea typeface="Source Sans Pro"/>
            </a:endParaRPr>
          </a:p>
          <a:p>
            <a:pPr algn="just">
              <a:lnSpc>
                <a:spcPct val="160000"/>
              </a:lnSpc>
            </a:pPr>
            <a:r>
              <a:rPr lang="en-US" sz="1500">
                <a:latin typeface="Arial"/>
                <a:ea typeface="Source Sans Pro"/>
                <a:cs typeface="Arial"/>
              </a:rPr>
              <a:t>Alignment with Reference Atlases: Aligns MRI images with reference atlases, assisting in the localization of abnormalities.</a:t>
            </a:r>
            <a:endParaRPr lang="en-US" sz="1500">
              <a:ea typeface="Source Sans Pro"/>
            </a:endParaRPr>
          </a:p>
          <a:p>
            <a:pPr algn="just">
              <a:lnSpc>
                <a:spcPct val="160000"/>
              </a:lnSpc>
            </a:pPr>
            <a:r>
              <a:rPr lang="en-US" sz="1500">
                <a:latin typeface="Arial"/>
                <a:ea typeface="Source Sans Pro"/>
                <a:cs typeface="Arial"/>
              </a:rPr>
              <a:t>Early Detection of Alzheimer's: Enhances visibility of subtle brain structure changes, facilitating early detection of Alzheimer's disease.</a:t>
            </a:r>
            <a:endParaRPr lang="en-US" sz="1500">
              <a:ea typeface="Source Sans Pro"/>
            </a:endParaRPr>
          </a:p>
          <a:p>
            <a:pPr algn="just">
              <a:lnSpc>
                <a:spcPct val="160000"/>
              </a:lnSpc>
            </a:pPr>
            <a:r>
              <a:rPr lang="en-US" sz="1500">
                <a:latin typeface="Arial"/>
                <a:ea typeface="Source Sans Pro"/>
                <a:cs typeface="Arial"/>
              </a:rPr>
              <a:t>Quantitative Analysis: Enables quantitative analysis and biomarker extraction from histogram-matched MRI images.</a:t>
            </a:r>
            <a:endParaRPr lang="en-US" sz="1500">
              <a:ea typeface="Source Sans Pro"/>
            </a:endParaRPr>
          </a:p>
          <a:p>
            <a:pPr algn="just">
              <a:lnSpc>
                <a:spcPct val="160000"/>
              </a:lnSpc>
            </a:pPr>
            <a:r>
              <a:rPr lang="en-US" sz="1500">
                <a:latin typeface="Arial"/>
                <a:ea typeface="Source Sans Pro"/>
                <a:cs typeface="Arial"/>
              </a:rPr>
              <a:t>Integration with Machine Learning: Facilitates automated disease classification and prediction using MRI data, improving diagnostic efficiency and accuracy.</a:t>
            </a:r>
            <a:endParaRPr lang="en-US" sz="1500">
              <a:ea typeface="Source Sans Pro"/>
            </a:endParaRPr>
          </a:p>
        </p:txBody>
      </p:sp>
    </p:spTree>
    <p:extLst>
      <p:ext uri="{BB962C8B-B14F-4D97-AF65-F5344CB8AC3E}">
        <p14:creationId xmlns:p14="http://schemas.microsoft.com/office/powerpoint/2010/main" val="2350075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44BBB-36E8-1390-79AB-5E9C89448412}"/>
              </a:ext>
            </a:extLst>
          </p:cNvPr>
          <p:cNvSpPr>
            <a:spLocks noGrp="1"/>
          </p:cNvSpPr>
          <p:nvPr>
            <p:ph idx="1"/>
          </p:nvPr>
        </p:nvSpPr>
        <p:spPr>
          <a:xfrm>
            <a:off x="838200" y="2125428"/>
            <a:ext cx="10515600" cy="3798746"/>
          </a:xfrm>
        </p:spPr>
        <p:txBody>
          <a:bodyPr vert="horz" lIns="91440" tIns="45720" rIns="91440" bIns="45720" rtlCol="0" anchor="t">
            <a:normAutofit/>
          </a:bodyPr>
          <a:lstStyle/>
          <a:p>
            <a:pPr algn="just"/>
            <a:r>
              <a:rPr lang="en-US" sz="1800">
                <a:ea typeface="+mn-lt"/>
                <a:cs typeface="+mn-lt"/>
              </a:rPr>
              <a:t>N. Senthilkumaran and J. </a:t>
            </a:r>
            <a:r>
              <a:rPr lang="en-US" sz="1800" err="1">
                <a:ea typeface="+mn-lt"/>
                <a:cs typeface="+mn-lt"/>
              </a:rPr>
              <a:t>Thimmiaraja</a:t>
            </a:r>
            <a:r>
              <a:rPr lang="en-US" sz="1800">
                <a:ea typeface="+mn-lt"/>
                <a:cs typeface="+mn-lt"/>
              </a:rPr>
              <a:t>, "Histogram Equalization for Image Enhancement Using MRI Brain Images," 2014 World Congress on Computing and Communication Technologies, </a:t>
            </a:r>
            <a:r>
              <a:rPr lang="en-US" sz="1800" err="1">
                <a:ea typeface="+mn-lt"/>
                <a:cs typeface="+mn-lt"/>
              </a:rPr>
              <a:t>Trichirappalli</a:t>
            </a:r>
            <a:r>
              <a:rPr lang="en-US" sz="1800">
                <a:ea typeface="+mn-lt"/>
                <a:cs typeface="+mn-lt"/>
              </a:rPr>
              <a:t>, India, 2014, pp. 80-83, </a:t>
            </a:r>
            <a:r>
              <a:rPr lang="en-US" sz="1800" err="1">
                <a:ea typeface="+mn-lt"/>
                <a:cs typeface="+mn-lt"/>
              </a:rPr>
              <a:t>doi</a:t>
            </a:r>
            <a:r>
              <a:rPr lang="en-US" sz="1800">
                <a:ea typeface="+mn-lt"/>
                <a:cs typeface="+mn-lt"/>
              </a:rPr>
              <a:t>: 10.1109/WCCCT.2014.45. keywords: {</a:t>
            </a:r>
            <a:r>
              <a:rPr lang="en-US" sz="1800" err="1">
                <a:ea typeface="+mn-lt"/>
                <a:cs typeface="+mn-lt"/>
              </a:rPr>
              <a:t>Histograms;Magnetic</a:t>
            </a:r>
            <a:r>
              <a:rPr lang="en-US" sz="1800">
                <a:ea typeface="+mn-lt"/>
                <a:cs typeface="+mn-lt"/>
              </a:rPr>
              <a:t> resonance </a:t>
            </a:r>
            <a:r>
              <a:rPr lang="en-US" sz="1800" err="1">
                <a:ea typeface="+mn-lt"/>
                <a:cs typeface="+mn-lt"/>
              </a:rPr>
              <a:t>imaging;Adaptive</a:t>
            </a:r>
            <a:r>
              <a:rPr lang="en-US" sz="1800">
                <a:ea typeface="+mn-lt"/>
                <a:cs typeface="+mn-lt"/>
              </a:rPr>
              <a:t> </a:t>
            </a:r>
            <a:r>
              <a:rPr lang="en-US" sz="1800" err="1">
                <a:ea typeface="+mn-lt"/>
                <a:cs typeface="+mn-lt"/>
              </a:rPr>
              <a:t>equalizers;Brain;Image</a:t>
            </a:r>
            <a:r>
              <a:rPr lang="en-US" sz="1800">
                <a:ea typeface="+mn-lt"/>
                <a:cs typeface="+mn-lt"/>
              </a:rPr>
              <a:t> </a:t>
            </a:r>
            <a:r>
              <a:rPr lang="en-US" sz="1800" err="1">
                <a:ea typeface="+mn-lt"/>
                <a:cs typeface="+mn-lt"/>
              </a:rPr>
              <a:t>enhancement;Brightness;Computer</a:t>
            </a:r>
            <a:r>
              <a:rPr lang="en-US" sz="1800">
                <a:ea typeface="+mn-lt"/>
                <a:cs typeface="+mn-lt"/>
              </a:rPr>
              <a:t> </a:t>
            </a:r>
            <a:r>
              <a:rPr lang="en-US" sz="1800" err="1">
                <a:ea typeface="+mn-lt"/>
                <a:cs typeface="+mn-lt"/>
              </a:rPr>
              <a:t>science;Medical</a:t>
            </a:r>
            <a:r>
              <a:rPr lang="en-US" sz="1800">
                <a:ea typeface="+mn-lt"/>
                <a:cs typeface="+mn-lt"/>
              </a:rPr>
              <a:t> image </a:t>
            </a:r>
            <a:r>
              <a:rPr lang="en-US" sz="1800" err="1">
                <a:ea typeface="+mn-lt"/>
                <a:cs typeface="+mn-lt"/>
              </a:rPr>
              <a:t>processing;MRI</a:t>
            </a:r>
            <a:r>
              <a:rPr lang="en-US" sz="1800">
                <a:ea typeface="+mn-lt"/>
                <a:cs typeface="+mn-lt"/>
              </a:rPr>
              <a:t> brain </a:t>
            </a:r>
            <a:r>
              <a:rPr lang="en-US" sz="1800" err="1">
                <a:ea typeface="+mn-lt"/>
                <a:cs typeface="+mn-lt"/>
              </a:rPr>
              <a:t>image;Contrast</a:t>
            </a:r>
            <a:r>
              <a:rPr lang="en-US" sz="1800">
                <a:ea typeface="+mn-lt"/>
                <a:cs typeface="+mn-lt"/>
              </a:rPr>
              <a:t> </a:t>
            </a:r>
            <a:r>
              <a:rPr lang="en-US" sz="1800" err="1">
                <a:ea typeface="+mn-lt"/>
                <a:cs typeface="+mn-lt"/>
              </a:rPr>
              <a:t>enhancement;Histogram</a:t>
            </a:r>
            <a:r>
              <a:rPr lang="en-US" sz="1800">
                <a:ea typeface="+mn-lt"/>
                <a:cs typeface="+mn-lt"/>
              </a:rPr>
              <a:t> equalization}</a:t>
            </a:r>
          </a:p>
          <a:p>
            <a:pPr algn="just"/>
            <a:r>
              <a:rPr lang="en-US" sz="1800">
                <a:ea typeface="+mn-lt"/>
                <a:cs typeface="+mn-lt"/>
              </a:rPr>
              <a:t>Patel, S., Bharath, K. P., &amp; Muthu, R. K. (n.d.). Medical image enhancement using histogram processing and feature extraction for cancer classification.</a:t>
            </a:r>
          </a:p>
          <a:p>
            <a:pPr algn="just"/>
            <a:r>
              <a:rPr lang="en-US" sz="1800">
                <a:ea typeface="+mn-lt"/>
                <a:cs typeface="+mn-lt"/>
              </a:rPr>
              <a:t>Schiano Di Cola V, Mango DML, Bottino A, </a:t>
            </a:r>
            <a:r>
              <a:rPr lang="en-US" sz="1800" err="1">
                <a:ea typeface="+mn-lt"/>
                <a:cs typeface="+mn-lt"/>
              </a:rPr>
              <a:t>Andolfo</a:t>
            </a:r>
            <a:r>
              <a:rPr lang="en-US" sz="1800">
                <a:ea typeface="+mn-lt"/>
                <a:cs typeface="+mn-lt"/>
              </a:rPr>
              <a:t> L and Cuomo S (2023) Magnetic resonance imaging enhancement using prior knowledge and a denoising scheme that combines total variation and histogram matching techniques. Front. Appl. Math. Stat. 9:1041750. </a:t>
            </a:r>
            <a:r>
              <a:rPr lang="en-US" sz="1800" err="1">
                <a:ea typeface="+mn-lt"/>
                <a:cs typeface="+mn-lt"/>
              </a:rPr>
              <a:t>doi</a:t>
            </a:r>
            <a:r>
              <a:rPr lang="en-US" sz="1800">
                <a:ea typeface="+mn-lt"/>
                <a:cs typeface="+mn-lt"/>
              </a:rPr>
              <a:t>: 10.3389/fams.2023.1041750</a:t>
            </a:r>
          </a:p>
          <a:p>
            <a:pPr algn="just"/>
            <a:endParaRPr lang="en-US" sz="1800">
              <a:ea typeface="Source Sans Pro"/>
            </a:endParaRPr>
          </a:p>
          <a:p>
            <a:pPr algn="just"/>
            <a:endParaRPr lang="en-US" sz="1800">
              <a:ea typeface="Source Sans Pro"/>
            </a:endParaRPr>
          </a:p>
        </p:txBody>
      </p:sp>
      <p:sp>
        <p:nvSpPr>
          <p:cNvPr id="5" name="Title 1">
            <a:extLst>
              <a:ext uri="{FF2B5EF4-FFF2-40B4-BE49-F238E27FC236}">
                <a16:creationId xmlns:a16="http://schemas.microsoft.com/office/drawing/2014/main" id="{47DA48F1-F8F0-9686-8290-1F47D1859DF6}"/>
              </a:ext>
            </a:extLst>
          </p:cNvPr>
          <p:cNvSpPr>
            <a:spLocks noGrp="1"/>
          </p:cNvSpPr>
          <p:nvPr>
            <p:ph type="title"/>
          </p:nvPr>
        </p:nvSpPr>
        <p:spPr>
          <a:xfrm>
            <a:off x="838200" y="365125"/>
            <a:ext cx="10515600" cy="1325563"/>
          </a:xfrm>
        </p:spPr>
        <p:txBody>
          <a:bodyPr/>
          <a:lstStyle/>
          <a:p>
            <a:r>
              <a:rPr lang="en-US">
                <a:ea typeface="Source Sans Pro"/>
              </a:rPr>
              <a:t>Supplementary References for justifying usage of Histogram Matching.</a:t>
            </a:r>
            <a:endParaRPr lang="en-US"/>
          </a:p>
        </p:txBody>
      </p:sp>
    </p:spTree>
    <p:extLst>
      <p:ext uri="{BB962C8B-B14F-4D97-AF65-F5344CB8AC3E}">
        <p14:creationId xmlns:p14="http://schemas.microsoft.com/office/powerpoint/2010/main" val="1805759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9167-1756-D363-0966-DF4821AA47CC}"/>
              </a:ext>
            </a:extLst>
          </p:cNvPr>
          <p:cNvSpPr>
            <a:spLocks noGrp="1"/>
          </p:cNvSpPr>
          <p:nvPr>
            <p:ph type="title"/>
          </p:nvPr>
        </p:nvSpPr>
        <p:spPr/>
        <p:txBody>
          <a:bodyPr/>
          <a:lstStyle/>
          <a:p>
            <a:r>
              <a:rPr lang="en-US">
                <a:ea typeface="Source Sans Pro"/>
              </a:rPr>
              <a:t>SMOTE</a:t>
            </a:r>
            <a:endParaRPr lang="en-US"/>
          </a:p>
        </p:txBody>
      </p:sp>
      <p:sp>
        <p:nvSpPr>
          <p:cNvPr id="3" name="Content Placeholder 2">
            <a:extLst>
              <a:ext uri="{FF2B5EF4-FFF2-40B4-BE49-F238E27FC236}">
                <a16:creationId xmlns:a16="http://schemas.microsoft.com/office/drawing/2014/main" id="{465104E3-1805-6626-478A-C26CFC0350EA}"/>
              </a:ext>
            </a:extLst>
          </p:cNvPr>
          <p:cNvSpPr>
            <a:spLocks noGrp="1"/>
          </p:cNvSpPr>
          <p:nvPr>
            <p:ph idx="1"/>
          </p:nvPr>
        </p:nvSpPr>
        <p:spPr>
          <a:xfrm>
            <a:off x="838200" y="1450871"/>
            <a:ext cx="10515600" cy="4351338"/>
          </a:xfrm>
        </p:spPr>
        <p:txBody>
          <a:bodyPr vert="horz" lIns="91440" tIns="45720" rIns="91440" bIns="45720" rtlCol="0" anchor="t">
            <a:noAutofit/>
          </a:bodyPr>
          <a:lstStyle/>
          <a:p>
            <a:pPr algn="just"/>
            <a:r>
              <a:rPr lang="en-US" sz="2000">
                <a:latin typeface="Arial"/>
                <a:ea typeface="Source Sans Pro"/>
                <a:cs typeface="Arial"/>
              </a:rPr>
              <a:t>Class Balancing with SMOTE: The Synthetic Minority Over-sampling Technique (SMOTE) is used to address class imbalance. </a:t>
            </a:r>
            <a:endParaRPr lang="en-US"/>
          </a:p>
          <a:p>
            <a:pPr algn="just"/>
            <a:r>
              <a:rPr lang="en-US" sz="2000">
                <a:latin typeface="Arial"/>
                <a:ea typeface="Source Sans Pro"/>
                <a:cs typeface="Arial"/>
              </a:rPr>
              <a:t>It generates synthetic samples for the minority class to balance the class distribution. This is achieved by oversampling the minority class instances.</a:t>
            </a:r>
          </a:p>
          <a:p>
            <a:pPr algn="just"/>
            <a:r>
              <a:rPr lang="en-US" sz="2000">
                <a:latin typeface="Arial"/>
                <a:ea typeface="Source Sans Pro"/>
                <a:cs typeface="Arial"/>
              </a:rPr>
              <a:t>In our case we're training a model to identify Alzheimer's Disease. The MRI of this disease coming positive is rare (minority class) but growing in trend, while normal scans are common (majority class). An imbalanced dataset can lead the model to focus on the majority class and perform poorly on the minority class (false detection). Refer image in the next slide</a:t>
            </a:r>
          </a:p>
          <a:p>
            <a:pPr marL="0" indent="0" algn="just">
              <a:buNone/>
            </a:pPr>
            <a:r>
              <a:rPr lang="en-US" sz="2000">
                <a:latin typeface="Arial"/>
                <a:ea typeface="Source Sans Pro"/>
                <a:cs typeface="Arial"/>
              </a:rPr>
              <a:t>•  SMOTE tackles this by creating synthetic samples for the minority class. It works like this:</a:t>
            </a:r>
          </a:p>
          <a:p>
            <a:pPr marL="0" indent="0" algn="just">
              <a:buNone/>
            </a:pPr>
            <a:r>
              <a:rPr lang="en-US" sz="2000">
                <a:latin typeface="Arial"/>
                <a:ea typeface="Source Sans Pro"/>
                <a:cs typeface="Arial"/>
              </a:rPr>
              <a:t> 1.Pick a minority class data point.</a:t>
            </a:r>
          </a:p>
          <a:p>
            <a:pPr marL="0" indent="0" algn="just">
              <a:buNone/>
            </a:pPr>
            <a:r>
              <a:rPr lang="en-US" sz="2000">
                <a:latin typeface="Arial"/>
                <a:ea typeface="Source Sans Pro"/>
                <a:cs typeface="Arial"/>
              </a:rPr>
              <a:t> 2.Find its closest neighbors (other minority class points).</a:t>
            </a:r>
          </a:p>
          <a:p>
            <a:pPr marL="0" indent="0" algn="just">
              <a:buNone/>
            </a:pPr>
            <a:r>
              <a:rPr lang="en-US" sz="2000">
                <a:latin typeface="Arial"/>
                <a:ea typeface="Source Sans Pro"/>
                <a:cs typeface="Arial"/>
              </a:rPr>
              <a:t> 3.Randomly choose a neighbor.</a:t>
            </a:r>
          </a:p>
          <a:p>
            <a:pPr marL="0" indent="0" algn="just">
              <a:buNone/>
            </a:pPr>
            <a:r>
              <a:rPr lang="en-US" sz="2000">
                <a:latin typeface="Arial"/>
                <a:ea typeface="Source Sans Pro"/>
                <a:cs typeface="Arial"/>
              </a:rPr>
              <a:t> 4.Create a new data point by slightly adjusting the features between the original point and  its neighbor.</a:t>
            </a:r>
          </a:p>
          <a:p>
            <a:pPr algn="just"/>
            <a:endParaRPr lang="en-US" sz="2000">
              <a:ea typeface="Source Sans Pro"/>
            </a:endParaRPr>
          </a:p>
        </p:txBody>
      </p:sp>
    </p:spTree>
    <p:extLst>
      <p:ext uri="{BB962C8B-B14F-4D97-AF65-F5344CB8AC3E}">
        <p14:creationId xmlns:p14="http://schemas.microsoft.com/office/powerpoint/2010/main" val="1943973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pie chart&#10;&#10;Description automatically generated">
            <a:extLst>
              <a:ext uri="{FF2B5EF4-FFF2-40B4-BE49-F238E27FC236}">
                <a16:creationId xmlns:a16="http://schemas.microsoft.com/office/drawing/2014/main" id="{65870134-B164-2055-7222-24A6E8D5686A}"/>
              </a:ext>
            </a:extLst>
          </p:cNvPr>
          <p:cNvPicPr>
            <a:picLocks noChangeAspect="1"/>
          </p:cNvPicPr>
          <p:nvPr/>
        </p:nvPicPr>
        <p:blipFill>
          <a:blip r:embed="rId2"/>
          <a:stretch>
            <a:fillRect/>
          </a:stretch>
        </p:blipFill>
        <p:spPr>
          <a:xfrm>
            <a:off x="1857375" y="1438275"/>
            <a:ext cx="8477250" cy="3981450"/>
          </a:xfrm>
          <a:prstGeom prst="rect">
            <a:avLst/>
          </a:prstGeom>
        </p:spPr>
      </p:pic>
    </p:spTree>
    <p:extLst>
      <p:ext uri="{BB962C8B-B14F-4D97-AF65-F5344CB8AC3E}">
        <p14:creationId xmlns:p14="http://schemas.microsoft.com/office/powerpoint/2010/main" val="2077824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2960D-D8E8-F395-8B16-0139892326C0}"/>
              </a:ext>
            </a:extLst>
          </p:cNvPr>
          <p:cNvSpPr>
            <a:spLocks noGrp="1"/>
          </p:cNvSpPr>
          <p:nvPr>
            <p:ph type="title"/>
          </p:nvPr>
        </p:nvSpPr>
        <p:spPr/>
        <p:txBody>
          <a:bodyPr/>
          <a:lstStyle/>
          <a:p>
            <a:r>
              <a:rPr lang="en-US">
                <a:ea typeface="Source Sans Pro"/>
              </a:rPr>
              <a:t>Supplementary References for justifying usage of SMOTE.</a:t>
            </a:r>
            <a:endParaRPr lang="en-US"/>
          </a:p>
        </p:txBody>
      </p:sp>
      <p:sp>
        <p:nvSpPr>
          <p:cNvPr id="3" name="Content Placeholder 2">
            <a:extLst>
              <a:ext uri="{FF2B5EF4-FFF2-40B4-BE49-F238E27FC236}">
                <a16:creationId xmlns:a16="http://schemas.microsoft.com/office/drawing/2014/main" id="{5556CCBE-E3CB-EF83-2BFE-B7A6AFD9C107}"/>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Deep Learning Augmented with SMOTE for Timely Alzheimer's Disease Detection in MRI Images P Gayathri1 , N. Geetha2 , Dr. M. Sridhar3 , Ramu Kuchipudi4 , Dr. K. Suresh Babu5 , Lakshmana Phaneendra Maguluri6 , Dr B Kiran Bala</a:t>
            </a:r>
          </a:p>
          <a:p>
            <a:r>
              <a:rPr lang="en-US">
                <a:ea typeface="Source Sans Pro"/>
              </a:rPr>
              <a:t>Classifying Alzheimer's disease based on a convolutional neural network with MRI images, Murat Avşar, Kemal Polat*</a:t>
            </a:r>
          </a:p>
          <a:p>
            <a:r>
              <a:rPr lang="en-US">
                <a:ea typeface="Source Sans Pro"/>
              </a:rPr>
              <a:t>Liu Y, Tang K, Cai W, et al. MPC-</a:t>
            </a:r>
            <a:r>
              <a:rPr lang="en-US" err="1">
                <a:ea typeface="Source Sans Pro"/>
              </a:rPr>
              <a:t>STANet</a:t>
            </a:r>
            <a:r>
              <a:rPr lang="en-US">
                <a:ea typeface="Source Sans Pro"/>
              </a:rPr>
              <a:t>: Alzheimer's Disease Recognition Method Based on Multiple Phantom Convolution and Spatial Transformation Attention Mechanism. Front Aging </a:t>
            </a:r>
            <a:r>
              <a:rPr lang="en-US" err="1">
                <a:ea typeface="Source Sans Pro"/>
              </a:rPr>
              <a:t>Neurosci</a:t>
            </a:r>
            <a:r>
              <a:rPr lang="en-US">
                <a:ea typeface="Source Sans Pro"/>
              </a:rPr>
              <a:t>. 2022;14:918462. Published 2022 Jun 10. doi:10.3389/fnagi.2022.918462</a:t>
            </a:r>
          </a:p>
          <a:p>
            <a:endParaRPr lang="en-US">
              <a:ea typeface="Source Sans Pro"/>
            </a:endParaRPr>
          </a:p>
        </p:txBody>
      </p:sp>
    </p:spTree>
    <p:extLst>
      <p:ext uri="{BB962C8B-B14F-4D97-AF65-F5344CB8AC3E}">
        <p14:creationId xmlns:p14="http://schemas.microsoft.com/office/powerpoint/2010/main" val="32731181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107FB-4C2B-83F9-AF93-9AE281217EF1}"/>
              </a:ext>
            </a:extLst>
          </p:cNvPr>
          <p:cNvSpPr>
            <a:spLocks noGrp="1"/>
          </p:cNvSpPr>
          <p:nvPr>
            <p:ph type="title"/>
          </p:nvPr>
        </p:nvSpPr>
        <p:spPr/>
        <p:txBody>
          <a:bodyPr/>
          <a:lstStyle/>
          <a:p>
            <a:r>
              <a:rPr lang="en-US">
                <a:ea typeface="Source Sans Pro"/>
              </a:rPr>
              <a:t>WEIGHTED CLASS SAMPLING </a:t>
            </a:r>
            <a:endParaRPr lang="en-US"/>
          </a:p>
        </p:txBody>
      </p:sp>
      <p:sp>
        <p:nvSpPr>
          <p:cNvPr id="3" name="Content Placeholder 2">
            <a:extLst>
              <a:ext uri="{FF2B5EF4-FFF2-40B4-BE49-F238E27FC236}">
                <a16:creationId xmlns:a16="http://schemas.microsoft.com/office/drawing/2014/main" id="{14091E77-0D5A-AD3C-82EF-568C6E252DBB}"/>
              </a:ext>
            </a:extLst>
          </p:cNvPr>
          <p:cNvSpPr>
            <a:spLocks noGrp="1"/>
          </p:cNvSpPr>
          <p:nvPr>
            <p:ph idx="1"/>
          </p:nvPr>
        </p:nvSpPr>
        <p:spPr>
          <a:xfrm>
            <a:off x="838200" y="1388412"/>
            <a:ext cx="10515600" cy="4975928"/>
          </a:xfrm>
        </p:spPr>
        <p:txBody>
          <a:bodyPr vert="horz" lIns="91440" tIns="45720" rIns="91440" bIns="45720" rtlCol="0" anchor="t">
            <a:normAutofit fontScale="62500" lnSpcReduction="20000"/>
          </a:bodyPr>
          <a:lstStyle/>
          <a:p>
            <a:pPr>
              <a:lnSpc>
                <a:spcPct val="170000"/>
              </a:lnSpc>
            </a:pPr>
            <a:r>
              <a:rPr lang="en-US">
                <a:ea typeface="Source Sans Pro"/>
              </a:rPr>
              <a:t>Class weights are utilized to mitigate the challenges posed by imbalanced datasets, where minority classes are vastly outnumbered by dominant ones.</a:t>
            </a:r>
            <a:endParaRPr lang="en-US"/>
          </a:p>
          <a:p>
            <a:pPr>
              <a:lnSpc>
                <a:spcPct val="170000"/>
              </a:lnSpc>
            </a:pPr>
            <a:r>
              <a:rPr lang="en-US">
                <a:ea typeface="Source Sans Pro"/>
              </a:rPr>
              <a:t> By assigning larger weights to underrepresented classes during training, class weights ensure the model focuses more on learning from instances belonging to these minority classes.</a:t>
            </a:r>
          </a:p>
          <a:p>
            <a:pPr>
              <a:lnSpc>
                <a:spcPct val="170000"/>
              </a:lnSpc>
            </a:pPr>
            <a:r>
              <a:rPr lang="en-US">
                <a:ea typeface="Source Sans Pro"/>
              </a:rPr>
              <a:t>Class weights aim to provide fair representation to all categories in the dataset by adjusting the loss function based on the relative frequencies of distinct classes.</a:t>
            </a:r>
          </a:p>
          <a:p>
            <a:pPr>
              <a:lnSpc>
                <a:spcPct val="170000"/>
              </a:lnSpc>
            </a:pPr>
            <a:r>
              <a:rPr lang="en-US">
                <a:ea typeface="Source Sans Pro"/>
              </a:rPr>
              <a:t>By modifying the loss function according to class frequencies, class weights prevent the model from favoring majority classes over minority ones, resulting in a fairer decision-making process.</a:t>
            </a:r>
          </a:p>
          <a:p>
            <a:pPr>
              <a:lnSpc>
                <a:spcPct val="170000"/>
              </a:lnSpc>
            </a:pPr>
            <a:r>
              <a:rPr lang="en-US">
                <a:ea typeface="Source Sans Pro"/>
              </a:rPr>
              <a:t>While helpful, class weights may not completely resolve the underlying class imbalance issue, especially in datasets with significant class skews.</a:t>
            </a:r>
          </a:p>
          <a:p>
            <a:pPr>
              <a:lnSpc>
                <a:spcPct val="170000"/>
              </a:lnSpc>
            </a:pPr>
            <a:endParaRPr lang="en-US">
              <a:ea typeface="Source Sans Pro"/>
            </a:endParaRPr>
          </a:p>
        </p:txBody>
      </p:sp>
    </p:spTree>
    <p:extLst>
      <p:ext uri="{BB962C8B-B14F-4D97-AF65-F5344CB8AC3E}">
        <p14:creationId xmlns:p14="http://schemas.microsoft.com/office/powerpoint/2010/main" val="1741603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91E77-0D5A-AD3C-82EF-568C6E252DBB}"/>
              </a:ext>
            </a:extLst>
          </p:cNvPr>
          <p:cNvSpPr>
            <a:spLocks noGrp="1"/>
          </p:cNvSpPr>
          <p:nvPr>
            <p:ph idx="1"/>
          </p:nvPr>
        </p:nvSpPr>
        <p:spPr>
          <a:xfrm>
            <a:off x="838200" y="501494"/>
            <a:ext cx="10515600" cy="5862846"/>
          </a:xfrm>
        </p:spPr>
        <p:txBody>
          <a:bodyPr vert="horz" lIns="91440" tIns="45720" rIns="91440" bIns="45720" rtlCol="0" anchor="t">
            <a:normAutofit fontScale="77500" lnSpcReduction="20000"/>
          </a:bodyPr>
          <a:lstStyle/>
          <a:p>
            <a:pPr>
              <a:lnSpc>
                <a:spcPct val="150000"/>
              </a:lnSpc>
            </a:pPr>
            <a:r>
              <a:rPr lang="en-US">
                <a:ea typeface="Source Sans Pro"/>
              </a:rPr>
              <a:t>Class weights do not fundamentally change the distribution of instances in the dataset but rather adjust the learning signal to account for class imbalances.</a:t>
            </a:r>
          </a:p>
          <a:p>
            <a:pPr>
              <a:lnSpc>
                <a:spcPct val="150000"/>
              </a:lnSpc>
            </a:pPr>
            <a:r>
              <a:rPr lang="en-US">
                <a:ea typeface="Source Sans Pro"/>
              </a:rPr>
              <a:t>In cases of substantial underrepresentation of minority classes, the impact of class weights may be insufficient to improve model performance adequately.</a:t>
            </a:r>
            <a:endParaRPr lang="en-US"/>
          </a:p>
          <a:p>
            <a:pPr>
              <a:lnSpc>
                <a:spcPct val="150000"/>
              </a:lnSpc>
            </a:pPr>
            <a:r>
              <a:rPr lang="en-US">
                <a:ea typeface="Source Sans Pro"/>
              </a:rPr>
              <a:t> The effectiveness of class weights relies on accurately adjusting weight values to reflect the imbalance ratio across classes.</a:t>
            </a:r>
          </a:p>
          <a:p>
            <a:pPr>
              <a:lnSpc>
                <a:spcPct val="150000"/>
              </a:lnSpc>
            </a:pPr>
            <a:r>
              <a:rPr lang="en-US">
                <a:ea typeface="Source Sans Pro"/>
              </a:rPr>
              <a:t>Through equitable representation, class weights contribute to a more balanced decision-making process by preventing the model from disproportionately favoring majority classes.</a:t>
            </a:r>
            <a:endParaRPr lang="en-US"/>
          </a:p>
          <a:p>
            <a:pPr>
              <a:lnSpc>
                <a:spcPct val="150000"/>
              </a:lnSpc>
            </a:pPr>
            <a:r>
              <a:rPr lang="en-US">
                <a:ea typeface="Source Sans Pro"/>
              </a:rPr>
              <a:t>Despite limitations, properly implemented class weights can significantly improve the model's ability to learn from minority class instances, leading to more robust and fairer predictive models.</a:t>
            </a:r>
            <a:endParaRPr lang="en-US"/>
          </a:p>
          <a:p>
            <a:pPr>
              <a:lnSpc>
                <a:spcPct val="170000"/>
              </a:lnSpc>
            </a:pPr>
            <a:endParaRPr lang="en-US">
              <a:ea typeface="Source Sans Pro"/>
            </a:endParaRPr>
          </a:p>
        </p:txBody>
      </p:sp>
    </p:spTree>
    <p:extLst>
      <p:ext uri="{BB962C8B-B14F-4D97-AF65-F5344CB8AC3E}">
        <p14:creationId xmlns:p14="http://schemas.microsoft.com/office/powerpoint/2010/main" val="2752990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91E77-0D5A-AD3C-82EF-568C6E252DBB}"/>
              </a:ext>
            </a:extLst>
          </p:cNvPr>
          <p:cNvSpPr>
            <a:spLocks noGrp="1"/>
          </p:cNvSpPr>
          <p:nvPr>
            <p:ph idx="1"/>
          </p:nvPr>
        </p:nvSpPr>
        <p:spPr>
          <a:xfrm>
            <a:off x="675807" y="389068"/>
            <a:ext cx="10515600" cy="4351338"/>
          </a:xfrm>
        </p:spPr>
        <p:txBody>
          <a:bodyPr vert="horz" lIns="91440" tIns="45720" rIns="91440" bIns="45720" rtlCol="0" anchor="t">
            <a:normAutofit/>
          </a:bodyPr>
          <a:lstStyle/>
          <a:p>
            <a:pPr marL="0" indent="0" algn="just">
              <a:lnSpc>
                <a:spcPct val="150000"/>
              </a:lnSpc>
              <a:buNone/>
            </a:pPr>
            <a:r>
              <a:rPr lang="en-US" sz="1600">
                <a:ea typeface="+mn-lt"/>
                <a:cs typeface="+mn-lt"/>
              </a:rPr>
              <a:t>Class weights are calculated by calculating the frequency with which each class appears in the training data. The balanced weighting technique gives greater weight to less frequent classes and less weight to more frequent classes in order to correct for class imbalance. </a:t>
            </a:r>
          </a:p>
          <a:p>
            <a:pPr marL="0" indent="0" algn="just">
              <a:lnSpc>
                <a:spcPct val="150000"/>
              </a:lnSpc>
              <a:buNone/>
            </a:pPr>
            <a:r>
              <a:rPr lang="en-US" sz="1600">
                <a:ea typeface="+mn-lt"/>
                <a:cs typeface="+mn-lt"/>
              </a:rPr>
              <a:t>Let’s denote:</a:t>
            </a:r>
          </a:p>
          <a:p>
            <a:pPr>
              <a:lnSpc>
                <a:spcPct val="150000"/>
              </a:lnSpc>
            </a:pPr>
            <a:r>
              <a:rPr lang="en-US" sz="1600" i="1" err="1">
                <a:ea typeface="+mn-lt"/>
                <a:cs typeface="+mn-lt"/>
              </a:rPr>
              <a:t>n</a:t>
            </a:r>
            <a:r>
              <a:rPr lang="en-US" sz="1600" i="1" baseline="-25000" err="1">
                <a:ea typeface="+mn-lt"/>
                <a:cs typeface="+mn-lt"/>
              </a:rPr>
              <a:t>i</a:t>
            </a:r>
            <a:r>
              <a:rPr lang="en-US" sz="1600">
                <a:ea typeface="+mn-lt"/>
                <a:cs typeface="+mn-lt"/>
              </a:rPr>
              <a:t> as the number of instances in class </a:t>
            </a:r>
            <a:r>
              <a:rPr lang="en-US" sz="1600" i="1" err="1">
                <a:ea typeface="+mn-lt"/>
                <a:cs typeface="+mn-lt"/>
              </a:rPr>
              <a:t>i</a:t>
            </a:r>
            <a:r>
              <a:rPr lang="en-US" sz="1600">
                <a:ea typeface="+mn-lt"/>
                <a:cs typeface="+mn-lt"/>
              </a:rPr>
              <a:t>.</a:t>
            </a:r>
          </a:p>
          <a:p>
            <a:pPr>
              <a:lnSpc>
                <a:spcPct val="150000"/>
              </a:lnSpc>
            </a:pPr>
            <a:r>
              <a:rPr lang="en-US" sz="1600" i="1">
                <a:ea typeface="+mn-lt"/>
                <a:cs typeface="+mn-lt"/>
              </a:rPr>
              <a:t>N</a:t>
            </a:r>
            <a:r>
              <a:rPr lang="en-US" sz="1600">
                <a:ea typeface="+mn-lt"/>
                <a:cs typeface="+mn-lt"/>
              </a:rPr>
              <a:t> as the total number of instances in all classes.</a:t>
            </a:r>
          </a:p>
          <a:p>
            <a:pPr>
              <a:lnSpc>
                <a:spcPct val="150000"/>
              </a:lnSpc>
            </a:pPr>
            <a:r>
              <a:rPr lang="en-US" sz="1600" i="1" err="1">
                <a:ea typeface="+mn-lt"/>
                <a:cs typeface="+mn-lt"/>
              </a:rPr>
              <a:t>w</a:t>
            </a:r>
            <a:r>
              <a:rPr lang="en-US" sz="1600" i="1" baseline="-25000" err="1">
                <a:ea typeface="+mn-lt"/>
                <a:cs typeface="+mn-lt"/>
              </a:rPr>
              <a:t>i</a:t>
            </a:r>
            <a:r>
              <a:rPr lang="en-US" sz="1600">
                <a:ea typeface="+mn-lt"/>
                <a:cs typeface="+mn-lt"/>
              </a:rPr>
              <a:t> as the weight assigned to class </a:t>
            </a:r>
            <a:r>
              <a:rPr lang="en-US" sz="1600" i="1" err="1">
                <a:ea typeface="+mn-lt"/>
                <a:cs typeface="+mn-lt"/>
              </a:rPr>
              <a:t>i</a:t>
            </a:r>
            <a:r>
              <a:rPr lang="en-US" sz="1600">
                <a:ea typeface="+mn-lt"/>
                <a:cs typeface="+mn-lt"/>
              </a:rPr>
              <a:t>.</a:t>
            </a:r>
          </a:p>
          <a:p>
            <a:pPr>
              <a:lnSpc>
                <a:spcPct val="150000"/>
              </a:lnSpc>
            </a:pPr>
            <a:r>
              <a:rPr lang="en-US" sz="1600" i="1">
                <a:ea typeface="+mn-lt"/>
                <a:cs typeface="+mn-lt"/>
              </a:rPr>
              <a:t>k</a:t>
            </a:r>
            <a:r>
              <a:rPr lang="en-US" sz="1600">
                <a:ea typeface="+mn-lt"/>
                <a:cs typeface="+mn-lt"/>
              </a:rPr>
              <a:t> is the number of classes.</a:t>
            </a:r>
          </a:p>
          <a:p>
            <a:pPr marL="0" indent="0" algn="just">
              <a:lnSpc>
                <a:spcPct val="150000"/>
              </a:lnSpc>
              <a:buNone/>
            </a:pPr>
            <a:r>
              <a:rPr lang="en-US" sz="1600">
                <a:ea typeface="+mn-lt"/>
                <a:cs typeface="+mn-lt"/>
              </a:rPr>
              <a:t>The class weight is therefore calculated as follows:</a:t>
            </a:r>
          </a:p>
          <a:p>
            <a:pPr algn="just">
              <a:lnSpc>
                <a:spcPct val="150000"/>
              </a:lnSpc>
            </a:pPr>
            <a:endParaRPr lang="en-US" sz="1600">
              <a:ea typeface="Source Sans Pro"/>
            </a:endParaRPr>
          </a:p>
          <a:p>
            <a:pPr algn="just">
              <a:lnSpc>
                <a:spcPct val="150000"/>
              </a:lnSpc>
            </a:pPr>
            <a:endParaRPr lang="en-US" sz="1600">
              <a:ea typeface="Source Sans Pro"/>
            </a:endParaRPr>
          </a:p>
          <a:p>
            <a:pPr>
              <a:lnSpc>
                <a:spcPct val="150000"/>
              </a:lnSpc>
            </a:pPr>
            <a:endParaRPr lang="en-US" sz="3600">
              <a:ea typeface="Source Sans Pro"/>
            </a:endParaRPr>
          </a:p>
        </p:txBody>
      </p:sp>
      <p:pic>
        <p:nvPicPr>
          <p:cNvPr id="6" name="Picture 5" descr="A black and white math equation&#10;&#10;Description automatically generated">
            <a:extLst>
              <a:ext uri="{FF2B5EF4-FFF2-40B4-BE49-F238E27FC236}">
                <a16:creationId xmlns:a16="http://schemas.microsoft.com/office/drawing/2014/main" id="{FEA81CD1-4047-302B-5FF3-3819DFC97F1F}"/>
              </a:ext>
            </a:extLst>
          </p:cNvPr>
          <p:cNvPicPr>
            <a:picLocks noChangeAspect="1"/>
          </p:cNvPicPr>
          <p:nvPr/>
        </p:nvPicPr>
        <p:blipFill>
          <a:blip r:embed="rId2"/>
          <a:stretch>
            <a:fillRect/>
          </a:stretch>
        </p:blipFill>
        <p:spPr>
          <a:xfrm>
            <a:off x="5352582" y="4941368"/>
            <a:ext cx="1162050" cy="847725"/>
          </a:xfrm>
          <a:prstGeom prst="rect">
            <a:avLst/>
          </a:prstGeom>
        </p:spPr>
      </p:pic>
    </p:spTree>
    <p:extLst>
      <p:ext uri="{BB962C8B-B14F-4D97-AF65-F5344CB8AC3E}">
        <p14:creationId xmlns:p14="http://schemas.microsoft.com/office/powerpoint/2010/main" val="764284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D221-2369-6684-DC09-72A58C4E8DB3}"/>
              </a:ext>
            </a:extLst>
          </p:cNvPr>
          <p:cNvSpPr>
            <a:spLocks noGrp="1"/>
          </p:cNvSpPr>
          <p:nvPr>
            <p:ph type="title"/>
          </p:nvPr>
        </p:nvSpPr>
        <p:spPr>
          <a:xfrm>
            <a:off x="838200" y="2863"/>
            <a:ext cx="10515600" cy="1325563"/>
          </a:xfrm>
        </p:spPr>
        <p:txBody>
          <a:bodyPr/>
          <a:lstStyle/>
          <a:p>
            <a:r>
              <a:rPr lang="en-US">
                <a:ea typeface="Source Sans Pro"/>
              </a:rPr>
              <a:t>3 CLASS CLASSIFICATION</a:t>
            </a:r>
            <a:endParaRPr lang="en-US"/>
          </a:p>
        </p:txBody>
      </p:sp>
      <p:sp>
        <p:nvSpPr>
          <p:cNvPr id="3" name="Content Placeholder 2">
            <a:extLst>
              <a:ext uri="{FF2B5EF4-FFF2-40B4-BE49-F238E27FC236}">
                <a16:creationId xmlns:a16="http://schemas.microsoft.com/office/drawing/2014/main" id="{52E83761-150D-F6E7-DB7D-3EA7216C0B0C}"/>
              </a:ext>
            </a:extLst>
          </p:cNvPr>
          <p:cNvSpPr>
            <a:spLocks noGrp="1"/>
          </p:cNvSpPr>
          <p:nvPr>
            <p:ph idx="1"/>
          </p:nvPr>
        </p:nvSpPr>
        <p:spPr>
          <a:xfrm>
            <a:off x="838200" y="976183"/>
            <a:ext cx="10515600" cy="4900977"/>
          </a:xfrm>
        </p:spPr>
        <p:txBody>
          <a:bodyPr vert="horz" lIns="91440" tIns="45720" rIns="91440" bIns="45720" rtlCol="0" anchor="t">
            <a:noAutofit/>
          </a:bodyPr>
          <a:lstStyle/>
          <a:p>
            <a:r>
              <a:rPr lang="en-US" sz="2000" dirty="0">
                <a:solidFill>
                  <a:srgbClr val="000000"/>
                </a:solidFill>
                <a:ea typeface="+mn-lt"/>
                <a:cs typeface="+mn-lt"/>
              </a:rPr>
              <a:t>Performing a 3-class classification (CN vs </a:t>
            </a:r>
            <a:r>
              <a:rPr lang="en-US" sz="2000" dirty="0" err="1">
                <a:solidFill>
                  <a:srgbClr val="000000"/>
                </a:solidFill>
                <a:ea typeface="+mn-lt"/>
                <a:cs typeface="+mn-lt"/>
              </a:rPr>
              <a:t>MCInc</a:t>
            </a:r>
            <a:r>
              <a:rPr lang="en-US" sz="2000" dirty="0">
                <a:solidFill>
                  <a:srgbClr val="000000"/>
                </a:solidFill>
                <a:ea typeface="+mn-lt"/>
                <a:cs typeface="+mn-lt"/>
              </a:rPr>
              <a:t> vs </a:t>
            </a:r>
            <a:r>
              <a:rPr lang="en-US" sz="2000" dirty="0" err="1">
                <a:solidFill>
                  <a:srgbClr val="000000"/>
                </a:solidFill>
                <a:ea typeface="+mn-lt"/>
                <a:cs typeface="+mn-lt"/>
              </a:rPr>
              <a:t>MCIc</a:t>
            </a:r>
            <a:r>
              <a:rPr lang="en-US" sz="2000" dirty="0">
                <a:solidFill>
                  <a:srgbClr val="000000"/>
                </a:solidFill>
                <a:ea typeface="+mn-lt"/>
                <a:cs typeface="+mn-lt"/>
              </a:rPr>
              <a:t>)  reduces the complexity of the classification task compared to a 4-class classification, potentially simplifying model training and interpretation.</a:t>
            </a:r>
            <a:endParaRPr lang="en-US" sz="2000" dirty="0">
              <a:ea typeface="Source Sans Pro"/>
            </a:endParaRPr>
          </a:p>
          <a:p>
            <a:r>
              <a:rPr lang="en-US" sz="2000" dirty="0">
                <a:ea typeface="+mn-lt"/>
                <a:cs typeface="+mn-lt"/>
              </a:rPr>
              <a:t>Focus on Disease Progression</a:t>
            </a:r>
            <a:r>
              <a:rPr lang="en-US" sz="2000" dirty="0">
                <a:solidFill>
                  <a:srgbClr val="000000"/>
                </a:solidFill>
                <a:ea typeface="+mn-lt"/>
                <a:cs typeface="+mn-lt"/>
              </a:rPr>
              <a:t>: The classification model can focus more directly on distinguishing between cognitively normal individuals (CN), individuals with mild cognitive impairment without progression to Alzheimer's disease (</a:t>
            </a:r>
            <a:r>
              <a:rPr lang="en-US" sz="2000" dirty="0" err="1">
                <a:solidFill>
                  <a:srgbClr val="000000"/>
                </a:solidFill>
                <a:ea typeface="+mn-lt"/>
                <a:cs typeface="+mn-lt"/>
              </a:rPr>
              <a:t>MCInc</a:t>
            </a:r>
            <a:r>
              <a:rPr lang="en-US" sz="2000" dirty="0">
                <a:solidFill>
                  <a:srgbClr val="000000"/>
                </a:solidFill>
                <a:ea typeface="+mn-lt"/>
                <a:cs typeface="+mn-lt"/>
              </a:rPr>
              <a:t>), and those with MCI progressing to Alzheimer's disease (</a:t>
            </a:r>
            <a:r>
              <a:rPr lang="en-US" sz="2000" dirty="0" err="1">
                <a:solidFill>
                  <a:srgbClr val="000000"/>
                </a:solidFill>
                <a:ea typeface="+mn-lt"/>
                <a:cs typeface="+mn-lt"/>
              </a:rPr>
              <a:t>MCIc</a:t>
            </a:r>
            <a:r>
              <a:rPr lang="en-US" sz="2000" dirty="0">
                <a:solidFill>
                  <a:srgbClr val="000000"/>
                </a:solidFill>
                <a:ea typeface="+mn-lt"/>
                <a:cs typeface="+mn-lt"/>
              </a:rPr>
              <a:t>). As , in most situations, AD and </a:t>
            </a:r>
            <a:r>
              <a:rPr lang="en-US" sz="2000" dirty="0" err="1">
                <a:solidFill>
                  <a:srgbClr val="000000"/>
                </a:solidFill>
                <a:ea typeface="+mn-lt"/>
                <a:cs typeface="+mn-lt"/>
              </a:rPr>
              <a:t>MCIc</a:t>
            </a:r>
            <a:r>
              <a:rPr lang="en-US" sz="2000" dirty="0">
                <a:solidFill>
                  <a:srgbClr val="000000"/>
                </a:solidFill>
                <a:ea typeface="+mn-lt"/>
                <a:cs typeface="+mn-lt"/>
              </a:rPr>
              <a:t> induced by Alzheimer's disease are closely linked illnesses with similar symptoms and pathological processes.  Reference </a:t>
            </a:r>
            <a:r>
              <a:rPr lang="en-US" sz="2000" dirty="0">
                <a:solidFill>
                  <a:srgbClr val="000000"/>
                </a:solidFill>
                <a:ea typeface="+mn-lt"/>
                <a:cs typeface="+mn-lt"/>
                <a:hlinkClick r:id="rId2"/>
              </a:rPr>
              <a:t>The National Institute on Aging and the Alzheimer’s Association Research Framework for Alzheimer’s disease: Perspectives from the Research Roundtable - PMC (nih.gov)</a:t>
            </a:r>
            <a:endParaRPr lang="en-US" sz="2000" dirty="0">
              <a:ea typeface="+mn-lt"/>
              <a:cs typeface="+mn-lt"/>
            </a:endParaRPr>
          </a:p>
          <a:p>
            <a:r>
              <a:rPr lang="en-US" sz="2000" dirty="0">
                <a:ea typeface="+mn-lt"/>
                <a:cs typeface="+mn-lt"/>
              </a:rPr>
              <a:t>Improved Class Balance</a:t>
            </a:r>
            <a:r>
              <a:rPr lang="en-US" sz="2000" dirty="0">
                <a:solidFill>
                  <a:srgbClr val="000000"/>
                </a:solidFill>
                <a:ea typeface="+mn-lt"/>
                <a:cs typeface="+mn-lt"/>
              </a:rPr>
              <a:t>: Improve the balance among the remaining classes (CN, </a:t>
            </a:r>
            <a:r>
              <a:rPr lang="en-US" sz="2000" dirty="0" err="1">
                <a:solidFill>
                  <a:srgbClr val="000000"/>
                </a:solidFill>
                <a:ea typeface="+mn-lt"/>
                <a:cs typeface="+mn-lt"/>
              </a:rPr>
              <a:t>MCInc</a:t>
            </a:r>
            <a:r>
              <a:rPr lang="en-US" sz="2000" dirty="0">
                <a:solidFill>
                  <a:srgbClr val="000000"/>
                </a:solidFill>
                <a:ea typeface="+mn-lt"/>
                <a:cs typeface="+mn-lt"/>
              </a:rPr>
              <a:t>, </a:t>
            </a:r>
            <a:r>
              <a:rPr lang="en-US" sz="2000" dirty="0" err="1">
                <a:solidFill>
                  <a:srgbClr val="000000"/>
                </a:solidFill>
                <a:ea typeface="+mn-lt"/>
                <a:cs typeface="+mn-lt"/>
              </a:rPr>
              <a:t>MCIc</a:t>
            </a:r>
            <a:r>
              <a:rPr lang="en-US" sz="2000" dirty="0">
                <a:solidFill>
                  <a:srgbClr val="000000"/>
                </a:solidFill>
                <a:ea typeface="+mn-lt"/>
                <a:cs typeface="+mn-lt"/>
              </a:rPr>
              <a:t>), reducing the impact of class imbalance on model performance.</a:t>
            </a:r>
            <a:endParaRPr lang="en-US" sz="2000" dirty="0">
              <a:ea typeface="Source Sans Pro"/>
            </a:endParaRPr>
          </a:p>
          <a:p>
            <a:r>
              <a:rPr lang="en-US" sz="2000" dirty="0">
                <a:ea typeface="+mn-lt"/>
                <a:cs typeface="+mn-lt"/>
              </a:rPr>
              <a:t>Simplified Decision-Making</a:t>
            </a:r>
            <a:r>
              <a:rPr lang="en-US" sz="2000" dirty="0">
                <a:solidFill>
                  <a:srgbClr val="000000"/>
                </a:solidFill>
                <a:ea typeface="+mn-lt"/>
                <a:cs typeface="+mn-lt"/>
              </a:rPr>
              <a:t>: With fewer classes to consider, the decision-making process for classifying individuals becomes more straightforward, potentially leading to more accurate and reliable predictions.</a:t>
            </a:r>
            <a:endParaRPr lang="en-US" sz="2000" dirty="0">
              <a:ea typeface="Source Sans Pro"/>
            </a:endParaRPr>
          </a:p>
          <a:p>
            <a:r>
              <a:rPr lang="en-US" sz="2000" dirty="0">
                <a:ea typeface="+mn-lt"/>
                <a:cs typeface="+mn-lt"/>
              </a:rPr>
              <a:t>Trade-off with Granularity</a:t>
            </a:r>
            <a:r>
              <a:rPr lang="en-US" sz="2000" dirty="0">
                <a:solidFill>
                  <a:srgbClr val="000000"/>
                </a:solidFill>
                <a:ea typeface="+mn-lt"/>
                <a:cs typeface="+mn-lt"/>
              </a:rPr>
              <a:t>: While this approach sacrifices some granularity in categorization by lumping together AD and </a:t>
            </a:r>
            <a:r>
              <a:rPr lang="en-US" sz="2000" dirty="0" err="1">
                <a:solidFill>
                  <a:srgbClr val="000000"/>
                </a:solidFill>
                <a:ea typeface="+mn-lt"/>
                <a:cs typeface="+mn-lt"/>
              </a:rPr>
              <a:t>MCIc</a:t>
            </a:r>
            <a:r>
              <a:rPr lang="en-US" sz="2000" dirty="0">
                <a:solidFill>
                  <a:srgbClr val="000000"/>
                </a:solidFill>
                <a:ea typeface="+mn-lt"/>
                <a:cs typeface="+mn-lt"/>
              </a:rPr>
              <a:t> cases, it can help mitigate the challenges associated with class imbalance, ultimately improving the overall performance of the classification model.</a:t>
            </a:r>
            <a:endParaRPr lang="en-US" sz="2000" dirty="0">
              <a:ea typeface="Source Sans Pro"/>
            </a:endParaRPr>
          </a:p>
          <a:p>
            <a:endParaRPr lang="en-US" sz="2000" dirty="0">
              <a:ea typeface="Source Sans Pro"/>
            </a:endParaRPr>
          </a:p>
        </p:txBody>
      </p:sp>
    </p:spTree>
    <p:extLst>
      <p:ext uri="{BB962C8B-B14F-4D97-AF65-F5344CB8AC3E}">
        <p14:creationId xmlns:p14="http://schemas.microsoft.com/office/powerpoint/2010/main" val="3673659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D39B-1739-D9AA-6700-B13E0C28F87A}"/>
              </a:ext>
            </a:extLst>
          </p:cNvPr>
          <p:cNvSpPr>
            <a:spLocks noGrp="1"/>
          </p:cNvSpPr>
          <p:nvPr>
            <p:ph type="title"/>
          </p:nvPr>
        </p:nvSpPr>
        <p:spPr/>
        <p:txBody>
          <a:bodyPr/>
          <a:lstStyle/>
          <a:p>
            <a:r>
              <a:rPr lang="en-US">
                <a:ea typeface="Source Sans Pro"/>
              </a:rPr>
              <a:t>ALZH-NET ARCHITECTURE</a:t>
            </a:r>
          </a:p>
        </p:txBody>
      </p:sp>
      <p:sp>
        <p:nvSpPr>
          <p:cNvPr id="3" name="Content Placeholder 2">
            <a:extLst>
              <a:ext uri="{FF2B5EF4-FFF2-40B4-BE49-F238E27FC236}">
                <a16:creationId xmlns:a16="http://schemas.microsoft.com/office/drawing/2014/main" id="{F835FE91-BC3A-1041-43A2-B9D5E5544DBD}"/>
              </a:ext>
            </a:extLst>
          </p:cNvPr>
          <p:cNvSpPr>
            <a:spLocks noGrp="1"/>
          </p:cNvSpPr>
          <p:nvPr>
            <p:ph idx="1"/>
          </p:nvPr>
        </p:nvSpPr>
        <p:spPr/>
        <p:txBody>
          <a:bodyPr vert="horz" lIns="91440" tIns="45720" rIns="91440" bIns="45720" rtlCol="0" anchor="t">
            <a:noAutofit/>
          </a:bodyPr>
          <a:lstStyle/>
          <a:p>
            <a:pPr algn="just"/>
            <a:r>
              <a:rPr lang="en-US" sz="2000">
                <a:latin typeface="Arial"/>
                <a:ea typeface="Source Sans Pro"/>
                <a:cs typeface="Arial"/>
              </a:rPr>
              <a:t>The proposed methodology involves the utilization of two distinct CNN models, </a:t>
            </a:r>
            <a:r>
              <a:rPr lang="en-US" sz="2000" err="1">
                <a:latin typeface="Arial"/>
                <a:ea typeface="Source Sans Pro"/>
                <a:cs typeface="Arial"/>
              </a:rPr>
              <a:t>Alzh</a:t>
            </a:r>
            <a:r>
              <a:rPr lang="en-US" sz="2000">
                <a:latin typeface="Arial"/>
                <a:ea typeface="Source Sans Pro"/>
                <a:cs typeface="Arial"/>
              </a:rPr>
              <a:t>-Net Upper and </a:t>
            </a:r>
            <a:r>
              <a:rPr lang="en-US" sz="2000" err="1">
                <a:latin typeface="Arial"/>
                <a:ea typeface="Source Sans Pro"/>
                <a:cs typeface="Arial"/>
              </a:rPr>
              <a:t>Alzh</a:t>
            </a:r>
            <a:r>
              <a:rPr lang="en-US" sz="2000">
                <a:latin typeface="Arial"/>
                <a:ea typeface="Source Sans Pro"/>
                <a:cs typeface="Arial"/>
              </a:rPr>
              <a:t>-Net Lower, designed to extract features from input images at varying scales and levels of abstraction.</a:t>
            </a:r>
            <a:endParaRPr lang="en-US"/>
          </a:p>
          <a:p>
            <a:pPr algn="just"/>
            <a:r>
              <a:rPr lang="en-US" sz="2000">
                <a:latin typeface="Arial"/>
                <a:ea typeface="Source Sans Pro"/>
                <a:cs typeface="Arial"/>
              </a:rPr>
              <a:t>Both models consist of convolutional and dense blocks, each playing a specific role in the feature extraction process. Convolutional blocks identify low-level features and spatial patterns, while dense blocks capture high-level abstract features crucial for discerning intricate patterns and nuances.</a:t>
            </a:r>
            <a:endParaRPr lang="en-US"/>
          </a:p>
          <a:p>
            <a:pPr algn="just"/>
            <a:r>
              <a:rPr lang="en-US" sz="2000">
                <a:latin typeface="Arial"/>
                <a:ea typeface="Source Sans Pro"/>
                <a:cs typeface="Arial"/>
              </a:rPr>
              <a:t>The mathematical operations of convolutional and dense layers involve the element-wise multiplication of input feature maps with learnable weights and biases, followed by the application of a non-linear activation function, typically </a:t>
            </a:r>
            <a:r>
              <a:rPr lang="en-US" sz="2000" err="1">
                <a:latin typeface="Arial"/>
                <a:ea typeface="Source Sans Pro"/>
                <a:cs typeface="Arial"/>
              </a:rPr>
              <a:t>ReLU</a:t>
            </a:r>
            <a:r>
              <a:rPr lang="en-US" sz="2000">
                <a:latin typeface="Arial"/>
                <a:ea typeface="Source Sans Pro"/>
                <a:cs typeface="Arial"/>
              </a:rPr>
              <a:t>, to introduce non-linearity.</a:t>
            </a:r>
            <a:endParaRPr lang="en-US"/>
          </a:p>
          <a:p>
            <a:pPr algn="just"/>
            <a:r>
              <a:rPr lang="en-US" sz="2000">
                <a:latin typeface="Arial"/>
                <a:ea typeface="Source Sans Pro"/>
                <a:cs typeface="Arial"/>
              </a:rPr>
              <a:t>Max-pooling layers are strategically placed within the architecture to </a:t>
            </a:r>
            <a:r>
              <a:rPr lang="en-US" sz="2000" err="1">
                <a:latin typeface="Arial"/>
                <a:ea typeface="Source Sans Pro"/>
                <a:cs typeface="Arial"/>
              </a:rPr>
              <a:t>downsample</a:t>
            </a:r>
            <a:r>
              <a:rPr lang="en-US" sz="2000">
                <a:latin typeface="Arial"/>
                <a:ea typeface="Source Sans Pro"/>
                <a:cs typeface="Arial"/>
              </a:rPr>
              <a:t> the feature maps, reducing their spatial dimensions while retaining prominent features. This process helps in abstracting away fine-grained details and focusing on important features.</a:t>
            </a:r>
            <a:endParaRPr lang="en-US"/>
          </a:p>
          <a:p>
            <a:pPr algn="just"/>
            <a:endParaRPr lang="en-US"/>
          </a:p>
        </p:txBody>
      </p:sp>
    </p:spTree>
    <p:extLst>
      <p:ext uri="{BB962C8B-B14F-4D97-AF65-F5344CB8AC3E}">
        <p14:creationId xmlns:p14="http://schemas.microsoft.com/office/powerpoint/2010/main" val="407111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631B-5965-65BE-96B0-934762CEB013}"/>
              </a:ext>
            </a:extLst>
          </p:cNvPr>
          <p:cNvSpPr>
            <a:spLocks noGrp="1"/>
          </p:cNvSpPr>
          <p:nvPr>
            <p:ph type="title"/>
          </p:nvPr>
        </p:nvSpPr>
        <p:spPr/>
        <p:txBody>
          <a:bodyPr/>
          <a:lstStyle/>
          <a:p>
            <a:r>
              <a:rPr lang="en-US">
                <a:ea typeface="Source Sans Pro"/>
              </a:rPr>
              <a:t>PROBLEM STATEMENT</a:t>
            </a:r>
            <a:endParaRPr lang="en-US"/>
          </a:p>
        </p:txBody>
      </p:sp>
      <p:sp>
        <p:nvSpPr>
          <p:cNvPr id="3" name="Content Placeholder 2">
            <a:extLst>
              <a:ext uri="{FF2B5EF4-FFF2-40B4-BE49-F238E27FC236}">
                <a16:creationId xmlns:a16="http://schemas.microsoft.com/office/drawing/2014/main" id="{5450377B-9808-EC84-7FFB-D3B355EE97AC}"/>
              </a:ext>
            </a:extLst>
          </p:cNvPr>
          <p:cNvSpPr>
            <a:spLocks noGrp="1"/>
          </p:cNvSpPr>
          <p:nvPr>
            <p:ph idx="1"/>
          </p:nvPr>
        </p:nvSpPr>
        <p:spPr/>
        <p:txBody>
          <a:bodyPr vert="horz" lIns="91440" tIns="45720" rIns="91440" bIns="45720" rtlCol="0" anchor="t">
            <a:normAutofit fontScale="62500" lnSpcReduction="20000"/>
          </a:bodyPr>
          <a:lstStyle/>
          <a:p>
            <a:pPr algn="just">
              <a:lnSpc>
                <a:spcPct val="160000"/>
              </a:lnSpc>
            </a:pPr>
            <a:r>
              <a:rPr lang="en-US" dirty="0">
                <a:ea typeface="+mn-lt"/>
                <a:cs typeface="+mn-lt"/>
              </a:rPr>
              <a:t>The escalating prevalence of Alzheimer's disease poses a significant societal and economic burden.</a:t>
            </a:r>
            <a:endParaRPr lang="en-US" dirty="0"/>
          </a:p>
          <a:p>
            <a:pPr algn="just">
              <a:lnSpc>
                <a:spcPct val="160000"/>
              </a:lnSpc>
            </a:pPr>
            <a:r>
              <a:rPr lang="en-US" dirty="0">
                <a:ea typeface="+mn-lt"/>
                <a:cs typeface="+mn-lt"/>
              </a:rPr>
              <a:t>Projections indicate a substantial increase in affected individuals, necessitating advanced diagnostic tools and efficient healthcare management.</a:t>
            </a:r>
          </a:p>
          <a:p>
            <a:pPr algn="just">
              <a:lnSpc>
                <a:spcPct val="160000"/>
              </a:lnSpc>
            </a:pPr>
            <a:r>
              <a:rPr lang="en-US" dirty="0">
                <a:ea typeface="+mn-lt"/>
                <a:cs typeface="+mn-lt"/>
              </a:rPr>
              <a:t>Current manual analysis of MRI images for Alzheimer's disease detection is time-consuming, exacerbating strain on medical infrastructure.</a:t>
            </a:r>
          </a:p>
          <a:p>
            <a:pPr algn="just">
              <a:lnSpc>
                <a:spcPct val="160000"/>
              </a:lnSpc>
            </a:pPr>
            <a:r>
              <a:rPr lang="en-US" dirty="0">
                <a:ea typeface="+mn-lt"/>
                <a:cs typeface="+mn-lt"/>
              </a:rPr>
              <a:t>There is an urgent need for an automated AD classification and grading system to streamline the evaluation process.</a:t>
            </a:r>
          </a:p>
          <a:p>
            <a:pPr algn="just">
              <a:lnSpc>
                <a:spcPct val="160000"/>
              </a:lnSpc>
            </a:pPr>
            <a:r>
              <a:rPr lang="en-US" dirty="0">
                <a:ea typeface="+mn-lt"/>
                <a:cs typeface="+mn-lt"/>
              </a:rPr>
              <a:t>The proposed model aims to enhance accuracy and efficiency in AD detection, surpassing the limitations of existing methodologies.</a:t>
            </a:r>
            <a:endParaRPr lang="en-US" dirty="0">
              <a:ea typeface="Source Sans Pro"/>
            </a:endParaRPr>
          </a:p>
          <a:p>
            <a:pPr marL="0" indent="0" algn="just">
              <a:lnSpc>
                <a:spcPct val="160000"/>
              </a:lnSpc>
              <a:buNone/>
            </a:pPr>
            <a:endParaRPr lang="en-US" dirty="0">
              <a:ea typeface="Source Sans Pro"/>
            </a:endParaRPr>
          </a:p>
        </p:txBody>
      </p:sp>
    </p:spTree>
    <p:extLst>
      <p:ext uri="{BB962C8B-B14F-4D97-AF65-F5344CB8AC3E}">
        <p14:creationId xmlns:p14="http://schemas.microsoft.com/office/powerpoint/2010/main" val="10806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5FE91-BC3A-1041-43A2-B9D5E5544DBD}"/>
              </a:ext>
            </a:extLst>
          </p:cNvPr>
          <p:cNvSpPr>
            <a:spLocks noGrp="1"/>
          </p:cNvSpPr>
          <p:nvPr>
            <p:ph idx="4294967295"/>
          </p:nvPr>
        </p:nvSpPr>
        <p:spPr>
          <a:xfrm>
            <a:off x="729803" y="719719"/>
            <a:ext cx="10636250" cy="5575300"/>
          </a:xfrm>
        </p:spPr>
        <p:txBody>
          <a:bodyPr vert="horz" lIns="91440" tIns="45720" rIns="91440" bIns="45720" rtlCol="0" anchor="t">
            <a:noAutofit/>
          </a:bodyPr>
          <a:lstStyle/>
          <a:p>
            <a:pPr algn="just"/>
            <a:r>
              <a:rPr lang="en-US" sz="2000" err="1">
                <a:latin typeface="Arial"/>
                <a:ea typeface="Source Sans Pro"/>
                <a:cs typeface="Arial"/>
              </a:rPr>
              <a:t>Alzh</a:t>
            </a:r>
            <a:r>
              <a:rPr lang="en-US" sz="2000">
                <a:latin typeface="Arial"/>
                <a:ea typeface="Source Sans Pro"/>
                <a:cs typeface="Arial"/>
              </a:rPr>
              <a:t>-Net Lower operates on a different scale compared to </a:t>
            </a:r>
            <a:r>
              <a:rPr lang="en-US" sz="2000" err="1">
                <a:latin typeface="Arial"/>
                <a:ea typeface="Source Sans Pro"/>
                <a:cs typeface="Arial"/>
              </a:rPr>
              <a:t>Alzh</a:t>
            </a:r>
            <a:r>
              <a:rPr lang="en-US" sz="2000">
                <a:latin typeface="Arial"/>
                <a:ea typeface="Source Sans Pro"/>
                <a:cs typeface="Arial"/>
              </a:rPr>
              <a:t>-Net Upper, capturing features at a different degree of granularity. It employs convolutional layers with varying strides and max-pooling layers to capture more global and abstract patterns in the input images.</a:t>
            </a:r>
            <a:endParaRPr lang="en-US"/>
          </a:p>
          <a:p>
            <a:pPr algn="just"/>
            <a:r>
              <a:rPr lang="en-US" sz="2000">
                <a:latin typeface="Arial"/>
                <a:ea typeface="Source Sans Pro"/>
                <a:cs typeface="Arial"/>
              </a:rPr>
              <a:t>The feature representations generated by </a:t>
            </a:r>
            <a:r>
              <a:rPr lang="en-US" sz="2000" err="1">
                <a:latin typeface="Arial"/>
                <a:ea typeface="Source Sans Pro"/>
                <a:cs typeface="Arial"/>
              </a:rPr>
              <a:t>Alzh</a:t>
            </a:r>
            <a:r>
              <a:rPr lang="en-US" sz="2000">
                <a:latin typeface="Arial"/>
                <a:ea typeface="Source Sans Pro"/>
                <a:cs typeface="Arial"/>
              </a:rPr>
              <a:t>-Net Upper and </a:t>
            </a:r>
            <a:r>
              <a:rPr lang="en-US" sz="2000" err="1">
                <a:latin typeface="Arial"/>
                <a:ea typeface="Source Sans Pro"/>
                <a:cs typeface="Arial"/>
              </a:rPr>
              <a:t>Alzh</a:t>
            </a:r>
            <a:r>
              <a:rPr lang="en-US" sz="2000">
                <a:latin typeface="Arial"/>
                <a:ea typeface="Source Sans Pro"/>
                <a:cs typeface="Arial"/>
              </a:rPr>
              <a:t>-Net Lower are concatenated along a new feature dimension, creating a unified feature representation. This concatenated representation is then passed through additional dense layers to prevent overfitting.</a:t>
            </a:r>
            <a:endParaRPr lang="en-US" sz="2000">
              <a:solidFill>
                <a:srgbClr val="000000"/>
              </a:solidFill>
              <a:latin typeface="Arial"/>
              <a:ea typeface="Source Sans Pro"/>
              <a:cs typeface="Arial"/>
            </a:endParaRPr>
          </a:p>
          <a:p>
            <a:pPr algn="just"/>
            <a:r>
              <a:rPr lang="en-US" sz="2000">
                <a:latin typeface="Arial"/>
                <a:ea typeface="Source Sans Pro"/>
                <a:cs typeface="Arial"/>
              </a:rPr>
              <a:t>The output layer of the architecture applies a </a:t>
            </a:r>
            <a:r>
              <a:rPr lang="en-US" sz="2000" err="1">
                <a:latin typeface="Arial"/>
                <a:ea typeface="Source Sans Pro"/>
                <a:cs typeface="Arial"/>
              </a:rPr>
              <a:t>softmax</a:t>
            </a:r>
            <a:r>
              <a:rPr lang="en-US" sz="2000">
                <a:latin typeface="Arial"/>
                <a:ea typeface="Source Sans Pro"/>
                <a:cs typeface="Arial"/>
              </a:rPr>
              <a:t> activation function to generate class probabilities for the input images. This enables the model to assign probabilities to each class label, facilitating the classification process.</a:t>
            </a:r>
            <a:endParaRPr lang="en-US" sz="2000">
              <a:solidFill>
                <a:srgbClr val="000000"/>
              </a:solidFill>
              <a:latin typeface="Arial"/>
              <a:ea typeface="Source Sans Pro"/>
              <a:cs typeface="Arial"/>
            </a:endParaRPr>
          </a:p>
          <a:p>
            <a:pPr algn="just"/>
            <a:r>
              <a:rPr lang="en-US" sz="2000">
                <a:latin typeface="Arial"/>
                <a:ea typeface="Source Sans Pro"/>
                <a:cs typeface="Arial"/>
              </a:rPr>
              <a:t>The entire architecture, comprising both </a:t>
            </a:r>
            <a:r>
              <a:rPr lang="en-US" sz="2000" err="1">
                <a:latin typeface="Arial"/>
                <a:ea typeface="Source Sans Pro"/>
                <a:cs typeface="Arial"/>
              </a:rPr>
              <a:t>Alzh</a:t>
            </a:r>
            <a:r>
              <a:rPr lang="en-US" sz="2000">
                <a:latin typeface="Arial"/>
                <a:ea typeface="Source Sans Pro"/>
                <a:cs typeface="Arial"/>
              </a:rPr>
              <a:t>-Net Upper and </a:t>
            </a:r>
            <a:r>
              <a:rPr lang="en-US" sz="2000" err="1">
                <a:latin typeface="Arial"/>
                <a:ea typeface="Source Sans Pro"/>
                <a:cs typeface="Arial"/>
              </a:rPr>
              <a:t>Alzh</a:t>
            </a:r>
            <a:r>
              <a:rPr lang="en-US" sz="2000">
                <a:latin typeface="Arial"/>
                <a:ea typeface="Source Sans Pro"/>
                <a:cs typeface="Arial"/>
              </a:rPr>
              <a:t>-Net Lower, is trained end-to-end using an optimization algorithm such as Adam. The categorical cross-entropy loss function is minimized during training to optimize the model parameters.</a:t>
            </a:r>
            <a:endParaRPr lang="en-US" sz="2000">
              <a:solidFill>
                <a:srgbClr val="000000"/>
              </a:solidFill>
              <a:latin typeface="Arial"/>
              <a:ea typeface="Source Sans Pro"/>
              <a:cs typeface="Arial"/>
            </a:endParaRPr>
          </a:p>
          <a:p>
            <a:pPr algn="just"/>
            <a:r>
              <a:rPr lang="en-US" sz="2000">
                <a:latin typeface="Arial"/>
                <a:ea typeface="Source Sans Pro"/>
                <a:cs typeface="Arial"/>
              </a:rPr>
              <a:t>We will be focusing on 4 class(4c) classification </a:t>
            </a:r>
            <a:r>
              <a:rPr lang="en-US" sz="2000" err="1">
                <a:latin typeface="Arial"/>
                <a:ea typeface="Source Sans Pro"/>
                <a:cs typeface="Arial"/>
              </a:rPr>
              <a:t>i.e</a:t>
            </a:r>
            <a:r>
              <a:rPr lang="en-US" sz="2000">
                <a:latin typeface="Arial"/>
                <a:ea typeface="Source Sans Pro"/>
                <a:cs typeface="Arial"/>
              </a:rPr>
              <a:t> Cognitively Normal (CN), Early Mild Cognitive Impairment (</a:t>
            </a:r>
            <a:r>
              <a:rPr lang="en-US" sz="2000" err="1">
                <a:latin typeface="Arial"/>
                <a:ea typeface="Source Sans Pro"/>
                <a:cs typeface="Arial"/>
              </a:rPr>
              <a:t>MCInc</a:t>
            </a:r>
            <a:r>
              <a:rPr lang="en-US" sz="2000">
                <a:latin typeface="Arial"/>
                <a:ea typeface="Source Sans Pro"/>
                <a:cs typeface="Arial"/>
              </a:rPr>
              <a:t>), Late Mild Cognitive </a:t>
            </a:r>
            <a:r>
              <a:rPr lang="en-US" sz="2000" err="1">
                <a:latin typeface="Arial"/>
                <a:ea typeface="Source Sans Pro"/>
                <a:cs typeface="Arial"/>
              </a:rPr>
              <a:t>Impairement</a:t>
            </a:r>
            <a:r>
              <a:rPr lang="en-US" sz="2000">
                <a:latin typeface="Arial"/>
                <a:ea typeface="Source Sans Pro"/>
                <a:cs typeface="Arial"/>
              </a:rPr>
              <a:t> (</a:t>
            </a:r>
            <a:r>
              <a:rPr lang="en-US" sz="2000" err="1">
                <a:latin typeface="Arial"/>
                <a:ea typeface="Source Sans Pro"/>
                <a:cs typeface="Arial"/>
              </a:rPr>
              <a:t>MCIc</a:t>
            </a:r>
            <a:r>
              <a:rPr lang="en-US" sz="2000">
                <a:latin typeface="Arial"/>
                <a:ea typeface="Source Sans Pro"/>
                <a:cs typeface="Arial"/>
              </a:rPr>
              <a:t>) , Alzheimer's Disease (AD) and 2 class (2c) classification </a:t>
            </a:r>
            <a:r>
              <a:rPr lang="en-US" sz="2000" err="1">
                <a:latin typeface="Arial"/>
                <a:ea typeface="Source Sans Pro"/>
                <a:cs typeface="Arial"/>
              </a:rPr>
              <a:t>i.e</a:t>
            </a:r>
            <a:r>
              <a:rPr lang="en-US" sz="2000">
                <a:latin typeface="Arial"/>
                <a:ea typeface="Source Sans Pro"/>
                <a:cs typeface="Arial"/>
              </a:rPr>
              <a:t> </a:t>
            </a:r>
            <a:endParaRPr lang="en-US"/>
          </a:p>
          <a:p>
            <a:pPr algn="just"/>
            <a:endParaRPr lang="en-US"/>
          </a:p>
        </p:txBody>
      </p:sp>
    </p:spTree>
    <p:extLst>
      <p:ext uri="{BB962C8B-B14F-4D97-AF65-F5344CB8AC3E}">
        <p14:creationId xmlns:p14="http://schemas.microsoft.com/office/powerpoint/2010/main" val="8992776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network">
            <a:extLst>
              <a:ext uri="{FF2B5EF4-FFF2-40B4-BE49-F238E27FC236}">
                <a16:creationId xmlns:a16="http://schemas.microsoft.com/office/drawing/2014/main" id="{D1DF668D-B533-214C-20FB-DA3A4AF07063}"/>
              </a:ext>
            </a:extLst>
          </p:cNvPr>
          <p:cNvPicPr>
            <a:picLocks noChangeAspect="1"/>
          </p:cNvPicPr>
          <p:nvPr/>
        </p:nvPicPr>
        <p:blipFill>
          <a:blip r:embed="rId2"/>
          <a:stretch>
            <a:fillRect/>
          </a:stretch>
        </p:blipFill>
        <p:spPr>
          <a:xfrm>
            <a:off x="987380" y="699072"/>
            <a:ext cx="10227972" cy="5161960"/>
          </a:xfrm>
          <a:prstGeom prst="rect">
            <a:avLst/>
          </a:prstGeom>
        </p:spPr>
      </p:pic>
    </p:spTree>
    <p:extLst>
      <p:ext uri="{BB962C8B-B14F-4D97-AF65-F5344CB8AC3E}">
        <p14:creationId xmlns:p14="http://schemas.microsoft.com/office/powerpoint/2010/main" val="287272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A498-CD59-9310-59A5-B287FACFB4A5}"/>
              </a:ext>
            </a:extLst>
          </p:cNvPr>
          <p:cNvSpPr>
            <a:spLocks noGrp="1"/>
          </p:cNvSpPr>
          <p:nvPr>
            <p:ph type="title"/>
          </p:nvPr>
        </p:nvSpPr>
        <p:spPr/>
        <p:txBody>
          <a:bodyPr>
            <a:normAutofit/>
          </a:bodyPr>
          <a:lstStyle/>
          <a:p>
            <a:r>
              <a:rPr lang="en-GB">
                <a:ea typeface="Source Sans Pro"/>
              </a:rPr>
              <a:t>Dimensions and Parameters of each layer in </a:t>
            </a:r>
            <a:r>
              <a:rPr lang="en-GB" err="1">
                <a:ea typeface="Source Sans Pro"/>
              </a:rPr>
              <a:t>Alzh</a:t>
            </a:r>
            <a:r>
              <a:rPr lang="en-GB">
                <a:ea typeface="Source Sans Pro"/>
              </a:rPr>
              <a:t>-Net.</a:t>
            </a:r>
          </a:p>
        </p:txBody>
      </p:sp>
      <p:graphicFrame>
        <p:nvGraphicFramePr>
          <p:cNvPr id="5" name="Table 4">
            <a:extLst>
              <a:ext uri="{FF2B5EF4-FFF2-40B4-BE49-F238E27FC236}">
                <a16:creationId xmlns:a16="http://schemas.microsoft.com/office/drawing/2014/main" id="{6814442B-4695-B695-099A-595963A8B869}"/>
              </a:ext>
            </a:extLst>
          </p:cNvPr>
          <p:cNvGraphicFramePr>
            <a:graphicFrameLocks noGrp="1"/>
          </p:cNvGraphicFramePr>
          <p:nvPr>
            <p:extLst>
              <p:ext uri="{D42A27DB-BD31-4B8C-83A1-F6EECF244321}">
                <p14:modId xmlns:p14="http://schemas.microsoft.com/office/powerpoint/2010/main" val="2698572432"/>
              </p:ext>
            </p:extLst>
          </p:nvPr>
        </p:nvGraphicFramePr>
        <p:xfrm>
          <a:off x="2985540" y="1499016"/>
          <a:ext cx="6219825" cy="4907280"/>
        </p:xfrm>
        <a:graphic>
          <a:graphicData uri="http://schemas.openxmlformats.org/drawingml/2006/table">
            <a:tbl>
              <a:tblPr bandRow="1">
                <a:tableStyleId>{5C22544A-7EE6-4342-B048-85BDC9FD1C3A}</a:tableStyleId>
              </a:tblPr>
              <a:tblGrid>
                <a:gridCol w="2009775">
                  <a:extLst>
                    <a:ext uri="{9D8B030D-6E8A-4147-A177-3AD203B41FA5}">
                      <a16:colId xmlns:a16="http://schemas.microsoft.com/office/drawing/2014/main" val="1658983517"/>
                    </a:ext>
                  </a:extLst>
                </a:gridCol>
                <a:gridCol w="2543175">
                  <a:extLst>
                    <a:ext uri="{9D8B030D-6E8A-4147-A177-3AD203B41FA5}">
                      <a16:colId xmlns:a16="http://schemas.microsoft.com/office/drawing/2014/main" val="3350465087"/>
                    </a:ext>
                  </a:extLst>
                </a:gridCol>
                <a:gridCol w="1666875">
                  <a:extLst>
                    <a:ext uri="{9D8B030D-6E8A-4147-A177-3AD203B41FA5}">
                      <a16:colId xmlns:a16="http://schemas.microsoft.com/office/drawing/2014/main" val="2417563977"/>
                    </a:ext>
                  </a:extLst>
                </a:gridCol>
              </a:tblGrid>
              <a:tr h="211620">
                <a:tc>
                  <a:txBody>
                    <a:bodyPr/>
                    <a:lstStyle/>
                    <a:p>
                      <a:pPr algn="ctr" fontAlgn="base"/>
                      <a:r>
                        <a:rPr lang="en-US" sz="800" b="1" u="sng">
                          <a:effectLst/>
                          <a:latin typeface="Times New Roman"/>
                        </a:rPr>
                        <a:t>Layer (type) </a:t>
                      </a:r>
                      <a:endParaRPr lang="en-US" b="1" u="sng">
                        <a:effectLst/>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03666"/>
                      </a:solidFill>
                      <a:prstDash val="solid"/>
                      <a:round/>
                      <a:headEnd type="none" w="med" len="med"/>
                      <a:tailEnd type="none" w="med" len="med"/>
                    </a:lnT>
                    <a:lnB w="9525" cap="flat" cmpd="sng" algn="ctr">
                      <a:solidFill>
                        <a:srgbClr val="503B66"/>
                      </a:solidFill>
                      <a:prstDash val="solid"/>
                      <a:round/>
                      <a:headEnd type="none" w="med" len="med"/>
                      <a:tailEnd type="none" w="med" len="med"/>
                    </a:lnB>
                    <a:noFill/>
                  </a:tcPr>
                </a:tc>
                <a:tc>
                  <a:txBody>
                    <a:bodyPr/>
                    <a:lstStyle/>
                    <a:p>
                      <a:pPr algn="ctr" fontAlgn="base"/>
                      <a:r>
                        <a:rPr lang="en-US" sz="800" b="1" u="sng">
                          <a:effectLst/>
                          <a:latin typeface="Times New Roman"/>
                        </a:rPr>
                        <a:t>Output Shape </a:t>
                      </a:r>
                      <a:endParaRPr lang="en-US" b="1" u="sng">
                        <a:effectLst/>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303766"/>
                      </a:solidFill>
                      <a:prstDash val="solid"/>
                      <a:round/>
                      <a:headEnd type="none" w="med" len="med"/>
                      <a:tailEnd type="none" w="med" len="med"/>
                    </a:lnT>
                    <a:lnB w="9525" cap="flat" cmpd="sng" algn="ctr">
                      <a:solidFill>
                        <a:srgbClr val="F03E66"/>
                      </a:solidFill>
                      <a:prstDash val="solid"/>
                      <a:round/>
                      <a:headEnd type="none" w="med" len="med"/>
                      <a:tailEnd type="none" w="med" len="med"/>
                    </a:lnB>
                    <a:noFill/>
                  </a:tcPr>
                </a:tc>
                <a:tc>
                  <a:txBody>
                    <a:bodyPr/>
                    <a:lstStyle/>
                    <a:p>
                      <a:pPr algn="ctr" fontAlgn="base"/>
                      <a:r>
                        <a:rPr lang="en-US" sz="800" b="1" u="sng">
                          <a:effectLst/>
                          <a:latin typeface="Times New Roman"/>
                        </a:rPr>
                        <a:t>Parameters </a:t>
                      </a:r>
                      <a:endParaRPr lang="en-US" b="1" u="sng">
                        <a:effectLst/>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3B66"/>
                      </a:solidFill>
                      <a:prstDash val="solid"/>
                      <a:round/>
                      <a:headEnd type="none" w="med" len="med"/>
                      <a:tailEnd type="none" w="med" len="med"/>
                    </a:lnT>
                    <a:lnB w="9525" cap="flat" cmpd="sng" algn="ctr">
                      <a:solidFill>
                        <a:srgbClr val="503F66"/>
                      </a:solidFill>
                      <a:prstDash val="solid"/>
                      <a:round/>
                      <a:headEnd type="none" w="med" len="med"/>
                      <a:tailEnd type="none" w="med" len="med"/>
                    </a:lnB>
                    <a:noFill/>
                  </a:tcPr>
                </a:tc>
                <a:extLst>
                  <a:ext uri="{0D108BD9-81ED-4DB2-BD59-A6C34878D82A}">
                    <a16:rowId xmlns:a16="http://schemas.microsoft.com/office/drawing/2014/main" val="3663200289"/>
                  </a:ext>
                </a:extLst>
              </a:tr>
              <a:tr h="211620">
                <a:tc>
                  <a:txBody>
                    <a:bodyPr/>
                    <a:lstStyle/>
                    <a:p>
                      <a:pPr algn="ctr" fontAlgn="base"/>
                      <a:r>
                        <a:rPr lang="en-GB" sz="800" err="1">
                          <a:effectLst/>
                          <a:latin typeface="Times New Roman"/>
                        </a:rPr>
                        <a:t>InputLayer</a:t>
                      </a:r>
                      <a:r>
                        <a:rPr lang="en-GB" sz="800">
                          <a:effectLst/>
                          <a:latin typeface="Times New Roman"/>
                        </a:rPr>
                        <a:t> </a:t>
                      </a:r>
                      <a:endParaRPr lang="en-GB">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503B66"/>
                      </a:solidFill>
                      <a:prstDash val="solid"/>
                      <a:round/>
                      <a:headEnd type="none" w="med" len="med"/>
                      <a:tailEnd type="none" w="med" len="med"/>
                    </a:lnT>
                    <a:lnB w="9525" cap="flat" cmpd="sng" algn="ctr">
                      <a:solidFill>
                        <a:srgbClr val="503D66"/>
                      </a:solidFill>
                      <a:prstDash val="solid"/>
                      <a:round/>
                      <a:headEnd type="none" w="med" len="med"/>
                      <a:tailEnd type="none" w="med" len="med"/>
                    </a:lnB>
                    <a:noFill/>
                  </a:tcPr>
                </a:tc>
                <a:tc>
                  <a:txBody>
                    <a:bodyPr/>
                    <a:lstStyle/>
                    <a:p>
                      <a:pPr algn="ctr" fontAlgn="base"/>
                      <a:r>
                        <a:rPr lang="en-US" sz="800">
                          <a:effectLst/>
                          <a:latin typeface="Times New Roman"/>
                        </a:rPr>
                        <a:t>[(None, 176, 176, 3)]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F03E66"/>
                      </a:solidFill>
                      <a:prstDash val="solid"/>
                      <a:round/>
                      <a:headEnd type="none" w="med" len="med"/>
                      <a:tailEnd type="none" w="med" len="med"/>
                    </a:lnT>
                    <a:lnB w="9525" cap="flat" cmpd="sng" algn="ctr">
                      <a:solidFill>
                        <a:srgbClr val="703D66"/>
                      </a:solidFill>
                      <a:prstDash val="solid"/>
                      <a:round/>
                      <a:headEnd type="none" w="med" len="med"/>
                      <a:tailEnd type="none" w="med" len="med"/>
                    </a:lnB>
                    <a:noFill/>
                  </a:tcPr>
                </a:tc>
                <a:tc>
                  <a:txBody>
                    <a:bodyPr/>
                    <a:lstStyle/>
                    <a:p>
                      <a:pPr algn="ctr" fontAlgn="base"/>
                      <a:r>
                        <a:rPr lang="en-US" sz="800">
                          <a:effectLst/>
                          <a:latin typeface="Times New Roman"/>
                        </a:rPr>
                        <a:t>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503F66"/>
                      </a:solidFill>
                      <a:prstDash val="solid"/>
                      <a:round/>
                      <a:headEnd type="none" w="med" len="med"/>
                      <a:tailEnd type="none" w="med" len="med"/>
                    </a:lnT>
                    <a:lnB w="9525" cap="flat" cmpd="sng" algn="ctr">
                      <a:solidFill>
                        <a:srgbClr val="703865"/>
                      </a:solidFill>
                      <a:prstDash val="solid"/>
                      <a:round/>
                      <a:headEnd type="none" w="med" len="med"/>
                      <a:tailEnd type="none" w="med" len="med"/>
                    </a:lnB>
                    <a:noFill/>
                  </a:tcPr>
                </a:tc>
                <a:extLst>
                  <a:ext uri="{0D108BD9-81ED-4DB2-BD59-A6C34878D82A}">
                    <a16:rowId xmlns:a16="http://schemas.microsoft.com/office/drawing/2014/main" val="2782502348"/>
                  </a:ext>
                </a:extLst>
              </a:tr>
              <a:tr h="211620">
                <a:tc>
                  <a:txBody>
                    <a:bodyPr/>
                    <a:lstStyle/>
                    <a:p>
                      <a:pPr algn="ctr" fontAlgn="base"/>
                      <a:r>
                        <a:rPr lang="en-US" sz="800">
                          <a:effectLst/>
                          <a:latin typeface="Times New Roman"/>
                        </a:rPr>
                        <a:t>Conv2D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503D66"/>
                      </a:solidFill>
                      <a:prstDash val="solid"/>
                      <a:round/>
                      <a:headEnd type="none" w="med" len="med"/>
                      <a:tailEnd type="none" w="med" len="med"/>
                    </a:lnT>
                    <a:lnB w="9525" cap="flat" cmpd="sng" algn="ctr">
                      <a:solidFill>
                        <a:srgbClr val="303365"/>
                      </a:solidFill>
                      <a:prstDash val="solid"/>
                      <a:round/>
                      <a:headEnd type="none" w="med" len="med"/>
                      <a:tailEnd type="none" w="med" len="med"/>
                    </a:lnB>
                    <a:noFill/>
                  </a:tcPr>
                </a:tc>
                <a:tc>
                  <a:txBody>
                    <a:bodyPr/>
                    <a:lstStyle/>
                    <a:p>
                      <a:pPr algn="ctr" fontAlgn="base"/>
                      <a:r>
                        <a:rPr lang="en-US" sz="800">
                          <a:effectLst/>
                          <a:latin typeface="Times New Roman"/>
                        </a:rPr>
                        <a:t>[(None, 176, 176, 16)]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703D66"/>
                      </a:solidFill>
                      <a:prstDash val="solid"/>
                      <a:round/>
                      <a:headEnd type="none" w="med" len="med"/>
                      <a:tailEnd type="none" w="med" len="med"/>
                    </a:lnT>
                    <a:lnB w="9525" cap="flat" cmpd="sng" algn="ctr">
                      <a:solidFill>
                        <a:srgbClr val="F03465"/>
                      </a:solidFill>
                      <a:prstDash val="solid"/>
                      <a:round/>
                      <a:headEnd type="none" w="med" len="med"/>
                      <a:tailEnd type="none" w="med" len="med"/>
                    </a:lnB>
                    <a:noFill/>
                  </a:tcPr>
                </a:tc>
                <a:tc>
                  <a:txBody>
                    <a:bodyPr/>
                    <a:lstStyle/>
                    <a:p>
                      <a:pPr algn="ctr" fontAlgn="base"/>
                      <a:r>
                        <a:rPr lang="en-US" sz="800">
                          <a:effectLst/>
                          <a:latin typeface="Times New Roman"/>
                        </a:rPr>
                        <a:t>448 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703865"/>
                      </a:solidFill>
                      <a:prstDash val="solid"/>
                      <a:round/>
                      <a:headEnd type="none" w="med" len="med"/>
                      <a:tailEnd type="none" w="med" len="med"/>
                    </a:lnT>
                    <a:lnB w="9525" cap="flat" cmpd="sng" algn="ctr">
                      <a:solidFill>
                        <a:srgbClr val="103565"/>
                      </a:solidFill>
                      <a:prstDash val="solid"/>
                      <a:round/>
                      <a:headEnd type="none" w="med" len="med"/>
                      <a:tailEnd type="none" w="med" len="med"/>
                    </a:lnB>
                    <a:noFill/>
                  </a:tcPr>
                </a:tc>
                <a:extLst>
                  <a:ext uri="{0D108BD9-81ED-4DB2-BD59-A6C34878D82A}">
                    <a16:rowId xmlns:a16="http://schemas.microsoft.com/office/drawing/2014/main" val="4007418515"/>
                  </a:ext>
                </a:extLst>
              </a:tr>
              <a:tr h="211620">
                <a:tc>
                  <a:txBody>
                    <a:bodyPr/>
                    <a:lstStyle/>
                    <a:p>
                      <a:pPr algn="ctr" fontAlgn="base"/>
                      <a:r>
                        <a:rPr lang="en-US" sz="800">
                          <a:effectLst/>
                          <a:latin typeface="Times New Roman"/>
                        </a:rPr>
                        <a:t>Conv2D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303365"/>
                      </a:solidFill>
                      <a:prstDash val="solid"/>
                      <a:round/>
                      <a:headEnd type="none" w="med" len="med"/>
                      <a:tailEnd type="none" w="med" len="med"/>
                    </a:lnT>
                    <a:lnB w="9525" cap="flat" cmpd="sng" algn="ctr">
                      <a:solidFill>
                        <a:srgbClr val="703865"/>
                      </a:solidFill>
                      <a:prstDash val="solid"/>
                      <a:round/>
                      <a:headEnd type="none" w="med" len="med"/>
                      <a:tailEnd type="none" w="med" len="med"/>
                    </a:lnB>
                    <a:noFill/>
                  </a:tcPr>
                </a:tc>
                <a:tc>
                  <a:txBody>
                    <a:bodyPr/>
                    <a:lstStyle/>
                    <a:p>
                      <a:pPr algn="ctr" fontAlgn="base"/>
                      <a:r>
                        <a:rPr lang="en-US" sz="800">
                          <a:effectLst/>
                          <a:latin typeface="Times New Roman"/>
                        </a:rPr>
                        <a:t>[(None, 176, 176, 16)]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F03465"/>
                      </a:solidFill>
                      <a:prstDash val="solid"/>
                      <a:round/>
                      <a:headEnd type="none" w="med" len="med"/>
                      <a:tailEnd type="none" w="med" len="med"/>
                    </a:lnT>
                    <a:lnB w="9525" cap="flat" cmpd="sng" algn="ctr">
                      <a:solidFill>
                        <a:srgbClr val="D03E65"/>
                      </a:solidFill>
                      <a:prstDash val="solid"/>
                      <a:round/>
                      <a:headEnd type="none" w="med" len="med"/>
                      <a:tailEnd type="none" w="med" len="med"/>
                    </a:lnB>
                    <a:noFill/>
                  </a:tcPr>
                </a:tc>
                <a:tc>
                  <a:txBody>
                    <a:bodyPr/>
                    <a:lstStyle/>
                    <a:p>
                      <a:pPr algn="ctr" fontAlgn="base"/>
                      <a:r>
                        <a:rPr lang="en-US" sz="800">
                          <a:effectLst/>
                          <a:latin typeface="Times New Roman"/>
                        </a:rPr>
                        <a:t>2320 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3565"/>
                      </a:solidFill>
                      <a:prstDash val="solid"/>
                      <a:round/>
                      <a:headEnd type="none" w="med" len="med"/>
                      <a:tailEnd type="none" w="med" len="med"/>
                    </a:lnT>
                    <a:lnB w="9525" cap="flat" cmpd="sng" algn="ctr">
                      <a:solidFill>
                        <a:srgbClr val="104065"/>
                      </a:solidFill>
                      <a:prstDash val="solid"/>
                      <a:round/>
                      <a:headEnd type="none" w="med" len="med"/>
                      <a:tailEnd type="none" w="med" len="med"/>
                    </a:lnB>
                    <a:noFill/>
                  </a:tcPr>
                </a:tc>
                <a:extLst>
                  <a:ext uri="{0D108BD9-81ED-4DB2-BD59-A6C34878D82A}">
                    <a16:rowId xmlns:a16="http://schemas.microsoft.com/office/drawing/2014/main" val="1785629906"/>
                  </a:ext>
                </a:extLst>
              </a:tr>
              <a:tr h="211620">
                <a:tc>
                  <a:txBody>
                    <a:bodyPr/>
                    <a:lstStyle/>
                    <a:p>
                      <a:pPr algn="ctr" fontAlgn="base"/>
                      <a:r>
                        <a:rPr lang="en-US" sz="800">
                          <a:effectLst/>
                          <a:latin typeface="Times New Roman"/>
                        </a:rPr>
                        <a:t>MaxPooling2D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703865"/>
                      </a:solidFill>
                      <a:prstDash val="solid"/>
                      <a:round/>
                      <a:headEnd type="none" w="med" len="med"/>
                      <a:tailEnd type="none" w="med" len="med"/>
                    </a:lnT>
                    <a:lnB w="9525" cap="flat" cmpd="sng" algn="ctr">
                      <a:solidFill>
                        <a:srgbClr val="103B65"/>
                      </a:solidFill>
                      <a:prstDash val="solid"/>
                      <a:round/>
                      <a:headEnd type="none" w="med" len="med"/>
                      <a:tailEnd type="none" w="med" len="med"/>
                    </a:lnB>
                    <a:noFill/>
                  </a:tcPr>
                </a:tc>
                <a:tc>
                  <a:txBody>
                    <a:bodyPr/>
                    <a:lstStyle/>
                    <a:p>
                      <a:pPr algn="ctr" fontAlgn="base"/>
                      <a:r>
                        <a:rPr lang="en-US" sz="800">
                          <a:effectLst/>
                          <a:latin typeface="Times New Roman"/>
                        </a:rPr>
                        <a:t>[(None, 88, 88, 16)]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3E65"/>
                      </a:solidFill>
                      <a:prstDash val="solid"/>
                      <a:round/>
                      <a:headEnd type="none" w="med" len="med"/>
                      <a:tailEnd type="none" w="med" len="med"/>
                    </a:lnT>
                    <a:lnB w="9525" cap="flat" cmpd="sng" algn="ctr">
                      <a:solidFill>
                        <a:srgbClr val="F03B65"/>
                      </a:solidFill>
                      <a:prstDash val="solid"/>
                      <a:round/>
                      <a:headEnd type="none" w="med" len="med"/>
                      <a:tailEnd type="none" w="med" len="med"/>
                    </a:lnB>
                    <a:noFill/>
                  </a:tcPr>
                </a:tc>
                <a:tc>
                  <a:txBody>
                    <a:bodyPr/>
                    <a:lstStyle/>
                    <a:p>
                      <a:pPr algn="ctr" fontAlgn="base"/>
                      <a:r>
                        <a:rPr lang="en-US" sz="800">
                          <a:effectLst/>
                          <a:latin typeface="Times New Roman"/>
                        </a:rPr>
                        <a:t>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4065"/>
                      </a:solidFill>
                      <a:prstDash val="solid"/>
                      <a:round/>
                      <a:headEnd type="none" w="med" len="med"/>
                      <a:tailEnd type="none" w="med" len="med"/>
                    </a:lnT>
                    <a:lnB w="9525" cap="flat" cmpd="sng" algn="ctr">
                      <a:solidFill>
                        <a:srgbClr val="103C65"/>
                      </a:solidFill>
                      <a:prstDash val="solid"/>
                      <a:round/>
                      <a:headEnd type="none" w="med" len="med"/>
                      <a:tailEnd type="none" w="med" len="med"/>
                    </a:lnB>
                    <a:noFill/>
                  </a:tcPr>
                </a:tc>
                <a:extLst>
                  <a:ext uri="{0D108BD9-81ED-4DB2-BD59-A6C34878D82A}">
                    <a16:rowId xmlns:a16="http://schemas.microsoft.com/office/drawing/2014/main" val="2103307609"/>
                  </a:ext>
                </a:extLst>
              </a:tr>
              <a:tr h="211620">
                <a:tc>
                  <a:txBody>
                    <a:bodyPr/>
                    <a:lstStyle/>
                    <a:p>
                      <a:pPr algn="ctr" fontAlgn="base"/>
                      <a:r>
                        <a:rPr lang="en-US" sz="800">
                          <a:effectLst/>
                          <a:latin typeface="Times New Roman"/>
                        </a:rPr>
                        <a:t>Conv2D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3B65"/>
                      </a:solidFill>
                      <a:prstDash val="solid"/>
                      <a:round/>
                      <a:headEnd type="none" w="med" len="med"/>
                      <a:tailEnd type="none" w="med" len="med"/>
                    </a:lnT>
                    <a:lnB w="9525" cap="flat" cmpd="sng" algn="ctr">
                      <a:solidFill>
                        <a:srgbClr val="703C65"/>
                      </a:solidFill>
                      <a:prstDash val="solid"/>
                      <a:round/>
                      <a:headEnd type="none" w="med" len="med"/>
                      <a:tailEnd type="none" w="med" len="med"/>
                    </a:lnB>
                    <a:noFill/>
                  </a:tcPr>
                </a:tc>
                <a:tc>
                  <a:txBody>
                    <a:bodyPr/>
                    <a:lstStyle/>
                    <a:p>
                      <a:pPr algn="ctr" fontAlgn="base"/>
                      <a:r>
                        <a:rPr lang="en-US" sz="800">
                          <a:effectLst/>
                          <a:latin typeface="Times New Roman"/>
                        </a:rPr>
                        <a:t>[(None, 88, 88, 32)]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F03B65"/>
                      </a:solidFill>
                      <a:prstDash val="solid"/>
                      <a:round/>
                      <a:headEnd type="none" w="med" len="med"/>
                      <a:tailEnd type="none" w="med" len="med"/>
                    </a:lnT>
                    <a:lnB w="9525" cap="flat" cmpd="sng" algn="ctr">
                      <a:solidFill>
                        <a:srgbClr val="504265"/>
                      </a:solidFill>
                      <a:prstDash val="solid"/>
                      <a:round/>
                      <a:headEnd type="none" w="med" len="med"/>
                      <a:tailEnd type="none" w="med" len="med"/>
                    </a:lnB>
                    <a:noFill/>
                  </a:tcPr>
                </a:tc>
                <a:tc>
                  <a:txBody>
                    <a:bodyPr/>
                    <a:lstStyle/>
                    <a:p>
                      <a:pPr algn="ctr" fontAlgn="base"/>
                      <a:r>
                        <a:rPr lang="en-US" sz="800">
                          <a:effectLst/>
                          <a:latin typeface="Times New Roman"/>
                        </a:rPr>
                        <a:t>4640 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3C65"/>
                      </a:solidFill>
                      <a:prstDash val="solid"/>
                      <a:round/>
                      <a:headEnd type="none" w="med" len="med"/>
                      <a:tailEnd type="none" w="med" len="med"/>
                    </a:lnT>
                    <a:lnB w="9525" cap="flat" cmpd="sng" algn="ctr">
                      <a:solidFill>
                        <a:srgbClr val="B04165"/>
                      </a:solidFill>
                      <a:prstDash val="solid"/>
                      <a:round/>
                      <a:headEnd type="none" w="med" len="med"/>
                      <a:tailEnd type="none" w="med" len="med"/>
                    </a:lnB>
                    <a:noFill/>
                  </a:tcPr>
                </a:tc>
                <a:extLst>
                  <a:ext uri="{0D108BD9-81ED-4DB2-BD59-A6C34878D82A}">
                    <a16:rowId xmlns:a16="http://schemas.microsoft.com/office/drawing/2014/main" val="2131597085"/>
                  </a:ext>
                </a:extLst>
              </a:tr>
              <a:tr h="211620">
                <a:tc>
                  <a:txBody>
                    <a:bodyPr/>
                    <a:lstStyle/>
                    <a:p>
                      <a:pPr algn="ctr" fontAlgn="base"/>
                      <a:r>
                        <a:rPr lang="en-US" sz="800">
                          <a:effectLst/>
                          <a:latin typeface="Times New Roman"/>
                        </a:rPr>
                        <a:t>Conv2D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703C65"/>
                      </a:solidFill>
                      <a:prstDash val="solid"/>
                      <a:round/>
                      <a:headEnd type="none" w="med" len="med"/>
                      <a:tailEnd type="none" w="med" len="med"/>
                    </a:lnT>
                    <a:lnB w="9525" cap="flat" cmpd="sng" algn="ctr">
                      <a:solidFill>
                        <a:srgbClr val="F04365"/>
                      </a:solidFill>
                      <a:prstDash val="solid"/>
                      <a:round/>
                      <a:headEnd type="none" w="med" len="med"/>
                      <a:tailEnd type="none" w="med" len="med"/>
                    </a:lnB>
                    <a:noFill/>
                  </a:tcPr>
                </a:tc>
                <a:tc>
                  <a:txBody>
                    <a:bodyPr/>
                    <a:lstStyle/>
                    <a:p>
                      <a:pPr algn="ctr" fontAlgn="base"/>
                      <a:r>
                        <a:rPr lang="en-US" sz="800">
                          <a:effectLst/>
                          <a:latin typeface="Times New Roman"/>
                        </a:rPr>
                        <a:t>[(None, 88, 88, 32)]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504265"/>
                      </a:solidFill>
                      <a:prstDash val="solid"/>
                      <a:round/>
                      <a:headEnd type="none" w="med" len="med"/>
                      <a:tailEnd type="none" w="med" len="med"/>
                    </a:lnT>
                    <a:lnB w="9525" cap="flat" cmpd="sng" algn="ctr">
                      <a:solidFill>
                        <a:srgbClr val="D04165"/>
                      </a:solidFill>
                      <a:prstDash val="solid"/>
                      <a:round/>
                      <a:headEnd type="none" w="med" len="med"/>
                      <a:tailEnd type="none" w="med" len="med"/>
                    </a:lnB>
                    <a:noFill/>
                  </a:tcPr>
                </a:tc>
                <a:tc>
                  <a:txBody>
                    <a:bodyPr/>
                    <a:lstStyle/>
                    <a:p>
                      <a:pPr algn="ctr" fontAlgn="base"/>
                      <a:r>
                        <a:rPr lang="en-US" sz="800">
                          <a:effectLst/>
                          <a:latin typeface="Times New Roman"/>
                        </a:rPr>
                        <a:t>9248 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04165"/>
                      </a:solidFill>
                      <a:prstDash val="solid"/>
                      <a:round/>
                      <a:headEnd type="none" w="med" len="med"/>
                      <a:tailEnd type="none" w="med" len="med"/>
                    </a:lnT>
                    <a:lnB w="9525" cap="flat" cmpd="sng" algn="ctr">
                      <a:solidFill>
                        <a:srgbClr val="B04265"/>
                      </a:solidFill>
                      <a:prstDash val="solid"/>
                      <a:round/>
                      <a:headEnd type="none" w="med" len="med"/>
                      <a:tailEnd type="none" w="med" len="med"/>
                    </a:lnB>
                    <a:noFill/>
                  </a:tcPr>
                </a:tc>
                <a:extLst>
                  <a:ext uri="{0D108BD9-81ED-4DB2-BD59-A6C34878D82A}">
                    <a16:rowId xmlns:a16="http://schemas.microsoft.com/office/drawing/2014/main" val="2928593642"/>
                  </a:ext>
                </a:extLst>
              </a:tr>
              <a:tr h="211620">
                <a:tc>
                  <a:txBody>
                    <a:bodyPr/>
                    <a:lstStyle/>
                    <a:p>
                      <a:pPr algn="ctr" fontAlgn="base"/>
                      <a:r>
                        <a:rPr lang="en-US" sz="800">
                          <a:effectLst/>
                          <a:latin typeface="Times New Roman"/>
                        </a:rPr>
                        <a:t>MaxPooling2D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F04365"/>
                      </a:solidFill>
                      <a:prstDash val="solid"/>
                      <a:round/>
                      <a:headEnd type="none" w="med" len="med"/>
                      <a:tailEnd type="none" w="med" len="med"/>
                    </a:lnT>
                    <a:lnB w="9525" cap="flat" cmpd="sng" algn="ctr">
                      <a:solidFill>
                        <a:srgbClr val="D04965"/>
                      </a:solidFill>
                      <a:prstDash val="solid"/>
                      <a:round/>
                      <a:headEnd type="none" w="med" len="med"/>
                      <a:tailEnd type="none" w="med" len="med"/>
                    </a:lnB>
                    <a:noFill/>
                  </a:tcPr>
                </a:tc>
                <a:tc>
                  <a:txBody>
                    <a:bodyPr/>
                    <a:lstStyle/>
                    <a:p>
                      <a:pPr algn="ctr" fontAlgn="base"/>
                      <a:r>
                        <a:rPr lang="en-US" sz="800">
                          <a:effectLst/>
                          <a:latin typeface="Times New Roman"/>
                        </a:rPr>
                        <a:t>[(None, 44, 44, 32)]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4165"/>
                      </a:solidFill>
                      <a:prstDash val="solid"/>
                      <a:round/>
                      <a:headEnd type="none" w="med" len="med"/>
                      <a:tailEnd type="none" w="med" len="med"/>
                    </a:lnT>
                    <a:lnB w="9525" cap="flat" cmpd="sng" algn="ctr">
                      <a:solidFill>
                        <a:srgbClr val="105065"/>
                      </a:solidFill>
                      <a:prstDash val="solid"/>
                      <a:round/>
                      <a:headEnd type="none" w="med" len="med"/>
                      <a:tailEnd type="none" w="med" len="med"/>
                    </a:lnB>
                    <a:noFill/>
                  </a:tcPr>
                </a:tc>
                <a:tc>
                  <a:txBody>
                    <a:bodyPr/>
                    <a:lstStyle/>
                    <a:p>
                      <a:pPr algn="ctr" fontAlgn="base"/>
                      <a:r>
                        <a:rPr lang="en-US" sz="800">
                          <a:effectLst/>
                          <a:latin typeface="Times New Roman"/>
                        </a:rPr>
                        <a:t>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04265"/>
                      </a:solidFill>
                      <a:prstDash val="solid"/>
                      <a:round/>
                      <a:headEnd type="none" w="med" len="med"/>
                      <a:tailEnd type="none" w="med" len="med"/>
                    </a:lnT>
                    <a:lnB w="9525" cap="flat" cmpd="sng" algn="ctr">
                      <a:solidFill>
                        <a:srgbClr val="305165"/>
                      </a:solidFill>
                      <a:prstDash val="solid"/>
                      <a:round/>
                      <a:headEnd type="none" w="med" len="med"/>
                      <a:tailEnd type="none" w="med" len="med"/>
                    </a:lnB>
                    <a:noFill/>
                  </a:tcPr>
                </a:tc>
                <a:extLst>
                  <a:ext uri="{0D108BD9-81ED-4DB2-BD59-A6C34878D82A}">
                    <a16:rowId xmlns:a16="http://schemas.microsoft.com/office/drawing/2014/main" val="4243381777"/>
                  </a:ext>
                </a:extLst>
              </a:tr>
              <a:tr h="211620">
                <a:tc>
                  <a:txBody>
                    <a:bodyPr/>
                    <a:lstStyle/>
                    <a:p>
                      <a:pPr algn="ctr" fontAlgn="base"/>
                      <a:r>
                        <a:rPr lang="en-US" sz="800">
                          <a:effectLst/>
                          <a:latin typeface="Times New Roman"/>
                        </a:rPr>
                        <a:t>Conv2D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4965"/>
                      </a:solidFill>
                      <a:prstDash val="solid"/>
                      <a:round/>
                      <a:headEnd type="none" w="med" len="med"/>
                      <a:tailEnd type="none" w="med" len="med"/>
                    </a:lnT>
                    <a:lnB w="9525" cap="flat" cmpd="sng" algn="ctr">
                      <a:solidFill>
                        <a:srgbClr val="304F65"/>
                      </a:solidFill>
                      <a:prstDash val="solid"/>
                      <a:round/>
                      <a:headEnd type="none" w="med" len="med"/>
                      <a:tailEnd type="none" w="med" len="med"/>
                    </a:lnB>
                    <a:noFill/>
                  </a:tcPr>
                </a:tc>
                <a:tc>
                  <a:txBody>
                    <a:bodyPr/>
                    <a:lstStyle/>
                    <a:p>
                      <a:pPr algn="ctr" fontAlgn="base"/>
                      <a:r>
                        <a:rPr lang="en-US" sz="800">
                          <a:effectLst/>
                          <a:latin typeface="Times New Roman"/>
                        </a:rPr>
                        <a:t>[(None, 44, 44, 64)]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5065"/>
                      </a:solidFill>
                      <a:prstDash val="solid"/>
                      <a:round/>
                      <a:headEnd type="none" w="med" len="med"/>
                      <a:tailEnd type="none" w="med" len="med"/>
                    </a:lnT>
                    <a:lnB w="9525" cap="flat" cmpd="sng" algn="ctr">
                      <a:solidFill>
                        <a:srgbClr val="505065"/>
                      </a:solidFill>
                      <a:prstDash val="solid"/>
                      <a:round/>
                      <a:headEnd type="none" w="med" len="med"/>
                      <a:tailEnd type="none" w="med" len="med"/>
                    </a:lnB>
                    <a:noFill/>
                  </a:tcPr>
                </a:tc>
                <a:tc>
                  <a:txBody>
                    <a:bodyPr/>
                    <a:lstStyle/>
                    <a:p>
                      <a:pPr algn="ctr" fontAlgn="base"/>
                      <a:r>
                        <a:rPr lang="en-US" sz="800">
                          <a:effectLst/>
                          <a:latin typeface="Times New Roman"/>
                        </a:rPr>
                        <a:t>18496 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305165"/>
                      </a:solidFill>
                      <a:prstDash val="solid"/>
                      <a:round/>
                      <a:headEnd type="none" w="med" len="med"/>
                      <a:tailEnd type="none" w="med" len="med"/>
                    </a:lnT>
                    <a:lnB w="9525" cap="flat" cmpd="sng" algn="ctr">
                      <a:solidFill>
                        <a:srgbClr val="505665"/>
                      </a:solidFill>
                      <a:prstDash val="solid"/>
                      <a:round/>
                      <a:headEnd type="none" w="med" len="med"/>
                      <a:tailEnd type="none" w="med" len="med"/>
                    </a:lnB>
                    <a:noFill/>
                  </a:tcPr>
                </a:tc>
                <a:extLst>
                  <a:ext uri="{0D108BD9-81ED-4DB2-BD59-A6C34878D82A}">
                    <a16:rowId xmlns:a16="http://schemas.microsoft.com/office/drawing/2014/main" val="1405019794"/>
                  </a:ext>
                </a:extLst>
              </a:tr>
              <a:tr h="211620">
                <a:tc>
                  <a:txBody>
                    <a:bodyPr/>
                    <a:lstStyle/>
                    <a:p>
                      <a:pPr algn="ctr" fontAlgn="base"/>
                      <a:r>
                        <a:rPr lang="en-US" sz="800">
                          <a:effectLst/>
                          <a:latin typeface="Times New Roman"/>
                        </a:rPr>
                        <a:t>Conv2D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304F65"/>
                      </a:solidFill>
                      <a:prstDash val="solid"/>
                      <a:round/>
                      <a:headEnd type="none" w="med" len="med"/>
                      <a:tailEnd type="none" w="med" len="med"/>
                    </a:lnT>
                    <a:lnB w="9525" cap="flat" cmpd="sng" algn="ctr">
                      <a:solidFill>
                        <a:srgbClr val="105465"/>
                      </a:solidFill>
                      <a:prstDash val="solid"/>
                      <a:round/>
                      <a:headEnd type="none" w="med" len="med"/>
                      <a:tailEnd type="none" w="med" len="med"/>
                    </a:lnB>
                    <a:noFill/>
                  </a:tcPr>
                </a:tc>
                <a:tc>
                  <a:txBody>
                    <a:bodyPr/>
                    <a:lstStyle/>
                    <a:p>
                      <a:pPr algn="ctr" fontAlgn="base"/>
                      <a:r>
                        <a:rPr lang="en-US" sz="800">
                          <a:effectLst/>
                          <a:latin typeface="Times New Roman"/>
                        </a:rPr>
                        <a:t>[(None, 44, 44, 64)]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505065"/>
                      </a:solidFill>
                      <a:prstDash val="solid"/>
                      <a:round/>
                      <a:headEnd type="none" w="med" len="med"/>
                      <a:tailEnd type="none" w="med" len="med"/>
                    </a:lnT>
                    <a:lnB w="9525" cap="flat" cmpd="sng" algn="ctr">
                      <a:solidFill>
                        <a:srgbClr val="105765"/>
                      </a:solidFill>
                      <a:prstDash val="solid"/>
                      <a:round/>
                      <a:headEnd type="none" w="med" len="med"/>
                      <a:tailEnd type="none" w="med" len="med"/>
                    </a:lnB>
                    <a:noFill/>
                  </a:tcPr>
                </a:tc>
                <a:tc>
                  <a:txBody>
                    <a:bodyPr/>
                    <a:lstStyle/>
                    <a:p>
                      <a:pPr algn="ctr" fontAlgn="base"/>
                      <a:r>
                        <a:rPr lang="en-US" sz="800">
                          <a:effectLst/>
                          <a:latin typeface="Times New Roman"/>
                        </a:rPr>
                        <a:t>36928 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505665"/>
                      </a:solidFill>
                      <a:prstDash val="solid"/>
                      <a:round/>
                      <a:headEnd type="none" w="med" len="med"/>
                      <a:tailEnd type="none" w="med" len="med"/>
                    </a:lnT>
                    <a:lnB w="9525" cap="flat" cmpd="sng" algn="ctr">
                      <a:solidFill>
                        <a:srgbClr val="105365"/>
                      </a:solidFill>
                      <a:prstDash val="solid"/>
                      <a:round/>
                      <a:headEnd type="none" w="med" len="med"/>
                      <a:tailEnd type="none" w="med" len="med"/>
                    </a:lnB>
                    <a:noFill/>
                  </a:tcPr>
                </a:tc>
                <a:extLst>
                  <a:ext uri="{0D108BD9-81ED-4DB2-BD59-A6C34878D82A}">
                    <a16:rowId xmlns:a16="http://schemas.microsoft.com/office/drawing/2014/main" val="4211765258"/>
                  </a:ext>
                </a:extLst>
              </a:tr>
              <a:tr h="211620">
                <a:tc>
                  <a:txBody>
                    <a:bodyPr/>
                    <a:lstStyle/>
                    <a:p>
                      <a:pPr algn="ctr" fontAlgn="base"/>
                      <a:r>
                        <a:rPr lang="en-US" sz="800">
                          <a:effectLst/>
                          <a:latin typeface="Times New Roman"/>
                        </a:rPr>
                        <a:t>MaxPooling2D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5465"/>
                      </a:solidFill>
                      <a:prstDash val="solid"/>
                      <a:round/>
                      <a:headEnd type="none" w="med" len="med"/>
                      <a:tailEnd type="none" w="med" len="med"/>
                    </a:lnT>
                    <a:lnB w="9525" cap="flat" cmpd="sng" algn="ctr">
                      <a:solidFill>
                        <a:srgbClr val="F05365"/>
                      </a:solidFill>
                      <a:prstDash val="solid"/>
                      <a:round/>
                      <a:headEnd type="none" w="med" len="med"/>
                      <a:tailEnd type="none" w="med" len="med"/>
                    </a:lnB>
                    <a:noFill/>
                  </a:tcPr>
                </a:tc>
                <a:tc>
                  <a:txBody>
                    <a:bodyPr/>
                    <a:lstStyle/>
                    <a:p>
                      <a:pPr algn="ctr" fontAlgn="base"/>
                      <a:r>
                        <a:rPr lang="en-US" sz="800">
                          <a:effectLst/>
                          <a:latin typeface="Times New Roman"/>
                        </a:rPr>
                        <a:t>[(None, 22, 22, 64)]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5765"/>
                      </a:solidFill>
                      <a:prstDash val="solid"/>
                      <a:round/>
                      <a:headEnd type="none" w="med" len="med"/>
                      <a:tailEnd type="none" w="med" len="med"/>
                    </a:lnT>
                    <a:lnB w="9525" cap="flat" cmpd="sng" algn="ctr">
                      <a:solidFill>
                        <a:srgbClr val="905765"/>
                      </a:solidFill>
                      <a:prstDash val="solid"/>
                      <a:round/>
                      <a:headEnd type="none" w="med" len="med"/>
                      <a:tailEnd type="none" w="med" len="med"/>
                    </a:lnB>
                    <a:noFill/>
                  </a:tcPr>
                </a:tc>
                <a:tc>
                  <a:txBody>
                    <a:bodyPr/>
                    <a:lstStyle/>
                    <a:p>
                      <a:pPr algn="ctr" fontAlgn="base"/>
                      <a:r>
                        <a:rPr lang="en-US" sz="800">
                          <a:effectLst/>
                          <a:latin typeface="Times New Roman"/>
                        </a:rPr>
                        <a:t>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5365"/>
                      </a:solidFill>
                      <a:prstDash val="solid"/>
                      <a:round/>
                      <a:headEnd type="none" w="med" len="med"/>
                      <a:tailEnd type="none" w="med" len="med"/>
                    </a:lnT>
                    <a:lnB w="9525" cap="flat" cmpd="sng" algn="ctr">
                      <a:solidFill>
                        <a:srgbClr val="D05E65"/>
                      </a:solidFill>
                      <a:prstDash val="solid"/>
                      <a:round/>
                      <a:headEnd type="none" w="med" len="med"/>
                      <a:tailEnd type="none" w="med" len="med"/>
                    </a:lnB>
                    <a:noFill/>
                  </a:tcPr>
                </a:tc>
                <a:extLst>
                  <a:ext uri="{0D108BD9-81ED-4DB2-BD59-A6C34878D82A}">
                    <a16:rowId xmlns:a16="http://schemas.microsoft.com/office/drawing/2014/main" val="401855071"/>
                  </a:ext>
                </a:extLst>
              </a:tr>
              <a:tr h="211620">
                <a:tc>
                  <a:txBody>
                    <a:bodyPr/>
                    <a:lstStyle/>
                    <a:p>
                      <a:pPr algn="ctr" fontAlgn="base"/>
                      <a:r>
                        <a:rPr lang="en-US" sz="800">
                          <a:effectLst/>
                          <a:latin typeface="Times New Roman"/>
                        </a:rPr>
                        <a:t>Conv2D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F05365"/>
                      </a:solidFill>
                      <a:prstDash val="solid"/>
                      <a:round/>
                      <a:headEnd type="none" w="med" len="med"/>
                      <a:tailEnd type="none" w="med" len="med"/>
                    </a:lnT>
                    <a:lnB w="9525" cap="flat" cmpd="sng" algn="ctr">
                      <a:solidFill>
                        <a:srgbClr val="905965"/>
                      </a:solidFill>
                      <a:prstDash val="solid"/>
                      <a:round/>
                      <a:headEnd type="none" w="med" len="med"/>
                      <a:tailEnd type="none" w="med" len="med"/>
                    </a:lnB>
                    <a:noFill/>
                  </a:tcPr>
                </a:tc>
                <a:tc>
                  <a:txBody>
                    <a:bodyPr/>
                    <a:lstStyle/>
                    <a:p>
                      <a:pPr algn="ctr" fontAlgn="base"/>
                      <a:r>
                        <a:rPr lang="en-US" sz="800">
                          <a:effectLst/>
                          <a:latin typeface="Times New Roman"/>
                        </a:rPr>
                        <a:t>[(None, 22, 22, 128)]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05765"/>
                      </a:solidFill>
                      <a:prstDash val="solid"/>
                      <a:round/>
                      <a:headEnd type="none" w="med" len="med"/>
                      <a:tailEnd type="none" w="med" len="med"/>
                    </a:lnT>
                    <a:lnB w="9525" cap="flat" cmpd="sng" algn="ctr">
                      <a:solidFill>
                        <a:srgbClr val="B05F65"/>
                      </a:solidFill>
                      <a:prstDash val="solid"/>
                      <a:round/>
                      <a:headEnd type="none" w="med" len="med"/>
                      <a:tailEnd type="none" w="med" len="med"/>
                    </a:lnB>
                    <a:noFill/>
                  </a:tcPr>
                </a:tc>
                <a:tc>
                  <a:txBody>
                    <a:bodyPr/>
                    <a:lstStyle/>
                    <a:p>
                      <a:pPr algn="ctr" fontAlgn="base"/>
                      <a:r>
                        <a:rPr lang="en-US" sz="800">
                          <a:effectLst/>
                          <a:latin typeface="Times New Roman"/>
                        </a:rPr>
                        <a:t>73856 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5E65"/>
                      </a:solidFill>
                      <a:prstDash val="solid"/>
                      <a:round/>
                      <a:headEnd type="none" w="med" len="med"/>
                      <a:tailEnd type="none" w="med" len="med"/>
                    </a:lnT>
                    <a:lnB w="9525" cap="flat" cmpd="sng" algn="ctr">
                      <a:solidFill>
                        <a:srgbClr val="705C65"/>
                      </a:solidFill>
                      <a:prstDash val="solid"/>
                      <a:round/>
                      <a:headEnd type="none" w="med" len="med"/>
                      <a:tailEnd type="none" w="med" len="med"/>
                    </a:lnB>
                    <a:noFill/>
                  </a:tcPr>
                </a:tc>
                <a:extLst>
                  <a:ext uri="{0D108BD9-81ED-4DB2-BD59-A6C34878D82A}">
                    <a16:rowId xmlns:a16="http://schemas.microsoft.com/office/drawing/2014/main" val="3870096840"/>
                  </a:ext>
                </a:extLst>
              </a:tr>
              <a:tr h="211620">
                <a:tc>
                  <a:txBody>
                    <a:bodyPr/>
                    <a:lstStyle/>
                    <a:p>
                      <a:pPr algn="ctr" fontAlgn="base"/>
                      <a:r>
                        <a:rPr lang="en-US" sz="800">
                          <a:effectLst/>
                          <a:latin typeface="Times New Roman"/>
                        </a:rPr>
                        <a:t>Conv2D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05965"/>
                      </a:solidFill>
                      <a:prstDash val="solid"/>
                      <a:round/>
                      <a:headEnd type="none" w="med" len="med"/>
                      <a:tailEnd type="none" w="med" len="med"/>
                    </a:lnT>
                    <a:lnB w="9525" cap="flat" cmpd="sng" algn="ctr">
                      <a:solidFill>
                        <a:srgbClr val="106065"/>
                      </a:solidFill>
                      <a:prstDash val="solid"/>
                      <a:round/>
                      <a:headEnd type="none" w="med" len="med"/>
                      <a:tailEnd type="none" w="med" len="med"/>
                    </a:lnB>
                    <a:noFill/>
                  </a:tcPr>
                </a:tc>
                <a:tc>
                  <a:txBody>
                    <a:bodyPr/>
                    <a:lstStyle/>
                    <a:p>
                      <a:pPr algn="ctr" fontAlgn="base"/>
                      <a:r>
                        <a:rPr lang="en-US" sz="800">
                          <a:effectLst/>
                          <a:latin typeface="Times New Roman"/>
                        </a:rPr>
                        <a:t>[(None, 22, 22, 128)]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05F65"/>
                      </a:solidFill>
                      <a:prstDash val="solid"/>
                      <a:round/>
                      <a:headEnd type="none" w="med" len="med"/>
                      <a:tailEnd type="none" w="med" len="med"/>
                    </a:lnT>
                    <a:lnB w="9525" cap="flat" cmpd="sng" algn="ctr">
                      <a:solidFill>
                        <a:srgbClr val="B06665"/>
                      </a:solidFill>
                      <a:prstDash val="solid"/>
                      <a:round/>
                      <a:headEnd type="none" w="med" len="med"/>
                      <a:tailEnd type="none" w="med" len="med"/>
                    </a:lnB>
                    <a:noFill/>
                  </a:tcPr>
                </a:tc>
                <a:tc>
                  <a:txBody>
                    <a:bodyPr/>
                    <a:lstStyle/>
                    <a:p>
                      <a:pPr algn="ctr" fontAlgn="base"/>
                      <a:r>
                        <a:rPr lang="en-US" sz="800">
                          <a:effectLst/>
                          <a:latin typeface="Times New Roman"/>
                        </a:rPr>
                        <a:t>147584 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705C65"/>
                      </a:solidFill>
                      <a:prstDash val="solid"/>
                      <a:round/>
                      <a:headEnd type="none" w="med" len="med"/>
                      <a:tailEnd type="none" w="med" len="med"/>
                    </a:lnT>
                    <a:lnB w="9525" cap="flat" cmpd="sng" algn="ctr">
                      <a:solidFill>
                        <a:srgbClr val="106365"/>
                      </a:solidFill>
                      <a:prstDash val="solid"/>
                      <a:round/>
                      <a:headEnd type="none" w="med" len="med"/>
                      <a:tailEnd type="none" w="med" len="med"/>
                    </a:lnB>
                    <a:noFill/>
                  </a:tcPr>
                </a:tc>
                <a:extLst>
                  <a:ext uri="{0D108BD9-81ED-4DB2-BD59-A6C34878D82A}">
                    <a16:rowId xmlns:a16="http://schemas.microsoft.com/office/drawing/2014/main" val="3583265404"/>
                  </a:ext>
                </a:extLst>
              </a:tr>
              <a:tr h="211620">
                <a:tc>
                  <a:txBody>
                    <a:bodyPr/>
                    <a:lstStyle/>
                    <a:p>
                      <a:pPr algn="ctr" fontAlgn="base"/>
                      <a:r>
                        <a:rPr lang="en-US" sz="800">
                          <a:effectLst/>
                          <a:latin typeface="Times New Roman"/>
                        </a:rPr>
                        <a:t>MaxPooling2D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6065"/>
                      </a:solidFill>
                      <a:prstDash val="solid"/>
                      <a:round/>
                      <a:headEnd type="none" w="med" len="med"/>
                      <a:tailEnd type="none" w="med" len="med"/>
                    </a:lnT>
                    <a:lnB w="9525" cap="flat" cmpd="sng" algn="ctr">
                      <a:solidFill>
                        <a:srgbClr val="706465"/>
                      </a:solidFill>
                      <a:prstDash val="solid"/>
                      <a:round/>
                      <a:headEnd type="none" w="med" len="med"/>
                      <a:tailEnd type="none" w="med" len="med"/>
                    </a:lnB>
                    <a:noFill/>
                  </a:tcPr>
                </a:tc>
                <a:tc>
                  <a:txBody>
                    <a:bodyPr/>
                    <a:lstStyle/>
                    <a:p>
                      <a:pPr algn="ctr" fontAlgn="base"/>
                      <a:r>
                        <a:rPr lang="en-US" sz="800">
                          <a:effectLst/>
                          <a:latin typeface="Times New Roman"/>
                        </a:rPr>
                        <a:t>[(None, 11, 11, 128)]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06665"/>
                      </a:solidFill>
                      <a:prstDash val="solid"/>
                      <a:round/>
                      <a:headEnd type="none" w="med" len="med"/>
                      <a:tailEnd type="none" w="med" len="med"/>
                    </a:lnT>
                    <a:lnB w="9525" cap="flat" cmpd="sng" algn="ctr">
                      <a:solidFill>
                        <a:srgbClr val="906465"/>
                      </a:solidFill>
                      <a:prstDash val="solid"/>
                      <a:round/>
                      <a:headEnd type="none" w="med" len="med"/>
                      <a:tailEnd type="none" w="med" len="med"/>
                    </a:lnB>
                    <a:noFill/>
                  </a:tcPr>
                </a:tc>
                <a:tc>
                  <a:txBody>
                    <a:bodyPr/>
                    <a:lstStyle/>
                    <a:p>
                      <a:pPr algn="ctr" fontAlgn="base"/>
                      <a:r>
                        <a:rPr lang="en-US" sz="800">
                          <a:effectLst/>
                          <a:latin typeface="Times New Roman"/>
                        </a:rPr>
                        <a:t>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6365"/>
                      </a:solidFill>
                      <a:prstDash val="solid"/>
                      <a:round/>
                      <a:headEnd type="none" w="med" len="med"/>
                      <a:tailEnd type="none" w="med" len="med"/>
                    </a:lnT>
                    <a:lnB w="9525" cap="flat" cmpd="sng" algn="ctr">
                      <a:solidFill>
                        <a:srgbClr val="106565"/>
                      </a:solidFill>
                      <a:prstDash val="solid"/>
                      <a:round/>
                      <a:headEnd type="none" w="med" len="med"/>
                      <a:tailEnd type="none" w="med" len="med"/>
                    </a:lnB>
                    <a:noFill/>
                  </a:tcPr>
                </a:tc>
                <a:extLst>
                  <a:ext uri="{0D108BD9-81ED-4DB2-BD59-A6C34878D82A}">
                    <a16:rowId xmlns:a16="http://schemas.microsoft.com/office/drawing/2014/main" val="464998448"/>
                  </a:ext>
                </a:extLst>
              </a:tr>
              <a:tr h="211620">
                <a:tc>
                  <a:txBody>
                    <a:bodyPr/>
                    <a:lstStyle/>
                    <a:p>
                      <a:pPr algn="ctr" fontAlgn="base"/>
                      <a:r>
                        <a:rPr lang="en-GB" sz="800" err="1">
                          <a:effectLst/>
                          <a:latin typeface="Times New Roman"/>
                        </a:rPr>
                        <a:t>DropOut</a:t>
                      </a:r>
                      <a:r>
                        <a:rPr lang="en-GB" sz="800">
                          <a:effectLst/>
                          <a:latin typeface="Times New Roman"/>
                        </a:rPr>
                        <a:t> </a:t>
                      </a:r>
                      <a:endParaRPr lang="en-GB">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706465"/>
                      </a:solidFill>
                      <a:prstDash val="solid"/>
                      <a:round/>
                      <a:headEnd type="none" w="med" len="med"/>
                      <a:tailEnd type="none" w="med" len="med"/>
                    </a:lnT>
                    <a:lnB w="9525" cap="flat" cmpd="sng" algn="ctr">
                      <a:solidFill>
                        <a:srgbClr val="D06765"/>
                      </a:solidFill>
                      <a:prstDash val="solid"/>
                      <a:round/>
                      <a:headEnd type="none" w="med" len="med"/>
                      <a:tailEnd type="none" w="med" len="med"/>
                    </a:lnB>
                    <a:noFill/>
                  </a:tcPr>
                </a:tc>
                <a:tc>
                  <a:txBody>
                    <a:bodyPr/>
                    <a:lstStyle/>
                    <a:p>
                      <a:pPr algn="ctr" fontAlgn="base"/>
                      <a:r>
                        <a:rPr lang="en-US" sz="800">
                          <a:effectLst/>
                          <a:latin typeface="Times New Roman"/>
                        </a:rPr>
                        <a:t>[(None, 11, 11, 128)]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906465"/>
                      </a:solidFill>
                      <a:prstDash val="solid"/>
                      <a:round/>
                      <a:headEnd type="none" w="med" len="med"/>
                      <a:tailEnd type="none" w="med" len="med"/>
                    </a:lnT>
                    <a:lnB w="9525" cap="flat" cmpd="sng" algn="ctr">
                      <a:solidFill>
                        <a:srgbClr val="106B65"/>
                      </a:solidFill>
                      <a:prstDash val="solid"/>
                      <a:round/>
                      <a:headEnd type="none" w="med" len="med"/>
                      <a:tailEnd type="none" w="med" len="med"/>
                    </a:lnB>
                    <a:noFill/>
                  </a:tcPr>
                </a:tc>
                <a:tc>
                  <a:txBody>
                    <a:bodyPr/>
                    <a:lstStyle/>
                    <a:p>
                      <a:pPr algn="ctr" fontAlgn="base"/>
                      <a:r>
                        <a:rPr lang="en-US" sz="800">
                          <a:effectLst/>
                          <a:latin typeface="Times New Roman"/>
                        </a:rPr>
                        <a:t>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6565"/>
                      </a:solidFill>
                      <a:prstDash val="solid"/>
                      <a:round/>
                      <a:headEnd type="none" w="med" len="med"/>
                      <a:tailEnd type="none" w="med" len="med"/>
                    </a:lnT>
                    <a:lnB w="9525" cap="flat" cmpd="sng" algn="ctr">
                      <a:solidFill>
                        <a:srgbClr val="306A65"/>
                      </a:solidFill>
                      <a:prstDash val="solid"/>
                      <a:round/>
                      <a:headEnd type="none" w="med" len="med"/>
                      <a:tailEnd type="none" w="med" len="med"/>
                    </a:lnB>
                    <a:noFill/>
                  </a:tcPr>
                </a:tc>
                <a:extLst>
                  <a:ext uri="{0D108BD9-81ED-4DB2-BD59-A6C34878D82A}">
                    <a16:rowId xmlns:a16="http://schemas.microsoft.com/office/drawing/2014/main" val="1826121415"/>
                  </a:ext>
                </a:extLst>
              </a:tr>
              <a:tr h="211620">
                <a:tc>
                  <a:txBody>
                    <a:bodyPr/>
                    <a:lstStyle/>
                    <a:p>
                      <a:pPr algn="ctr" fontAlgn="base"/>
                      <a:r>
                        <a:rPr lang="en-US" sz="800">
                          <a:effectLst/>
                          <a:latin typeface="Times New Roman"/>
                        </a:rPr>
                        <a:t>Conv2D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6765"/>
                      </a:solidFill>
                      <a:prstDash val="solid"/>
                      <a:round/>
                      <a:headEnd type="none" w="med" len="med"/>
                      <a:tailEnd type="none" w="med" len="med"/>
                    </a:lnT>
                    <a:lnB w="9525" cap="flat" cmpd="sng" algn="ctr">
                      <a:solidFill>
                        <a:srgbClr val="306A65"/>
                      </a:solidFill>
                      <a:prstDash val="solid"/>
                      <a:round/>
                      <a:headEnd type="none" w="med" len="med"/>
                      <a:tailEnd type="none" w="med" len="med"/>
                    </a:lnB>
                    <a:noFill/>
                  </a:tcPr>
                </a:tc>
                <a:tc>
                  <a:txBody>
                    <a:bodyPr/>
                    <a:lstStyle/>
                    <a:p>
                      <a:pPr algn="ctr" fontAlgn="base"/>
                      <a:r>
                        <a:rPr lang="en-US" sz="800">
                          <a:effectLst/>
                          <a:latin typeface="Times New Roman"/>
                        </a:rPr>
                        <a:t>[(None, 11, 11, 256)]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6B65"/>
                      </a:solidFill>
                      <a:prstDash val="solid"/>
                      <a:round/>
                      <a:headEnd type="none" w="med" len="med"/>
                      <a:tailEnd type="none" w="med" len="med"/>
                    </a:lnT>
                    <a:lnB w="9525" cap="flat" cmpd="sng" algn="ctr">
                      <a:solidFill>
                        <a:srgbClr val="D06F65"/>
                      </a:solidFill>
                      <a:prstDash val="solid"/>
                      <a:round/>
                      <a:headEnd type="none" w="med" len="med"/>
                      <a:tailEnd type="none" w="med" len="med"/>
                    </a:lnB>
                    <a:noFill/>
                  </a:tcPr>
                </a:tc>
                <a:tc>
                  <a:txBody>
                    <a:bodyPr/>
                    <a:lstStyle/>
                    <a:p>
                      <a:pPr algn="ctr" fontAlgn="base"/>
                      <a:r>
                        <a:rPr lang="en-US" sz="800">
                          <a:effectLst/>
                          <a:latin typeface="Times New Roman"/>
                        </a:rPr>
                        <a:t>295168 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306A65"/>
                      </a:solidFill>
                      <a:prstDash val="solid"/>
                      <a:round/>
                      <a:headEnd type="none" w="med" len="med"/>
                      <a:tailEnd type="none" w="med" len="med"/>
                    </a:lnT>
                    <a:lnB w="9525" cap="flat" cmpd="sng" algn="ctr">
                      <a:solidFill>
                        <a:srgbClr val="306A65"/>
                      </a:solidFill>
                      <a:prstDash val="solid"/>
                      <a:round/>
                      <a:headEnd type="none" w="med" len="med"/>
                      <a:tailEnd type="none" w="med" len="med"/>
                    </a:lnB>
                    <a:noFill/>
                  </a:tcPr>
                </a:tc>
                <a:extLst>
                  <a:ext uri="{0D108BD9-81ED-4DB2-BD59-A6C34878D82A}">
                    <a16:rowId xmlns:a16="http://schemas.microsoft.com/office/drawing/2014/main" val="598619098"/>
                  </a:ext>
                </a:extLst>
              </a:tr>
              <a:tr h="211620">
                <a:tc>
                  <a:txBody>
                    <a:bodyPr/>
                    <a:lstStyle/>
                    <a:p>
                      <a:pPr algn="ctr" fontAlgn="base"/>
                      <a:r>
                        <a:rPr lang="en-US" sz="800">
                          <a:effectLst/>
                          <a:latin typeface="Times New Roman"/>
                        </a:rPr>
                        <a:t>Conv2D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306A65"/>
                      </a:solidFill>
                      <a:prstDash val="solid"/>
                      <a:round/>
                      <a:headEnd type="none" w="med" len="med"/>
                      <a:tailEnd type="none" w="med" len="med"/>
                    </a:lnT>
                    <a:lnB w="9525" cap="flat" cmpd="sng" algn="ctr">
                      <a:solidFill>
                        <a:srgbClr val="F07265"/>
                      </a:solidFill>
                      <a:prstDash val="solid"/>
                      <a:round/>
                      <a:headEnd type="none" w="med" len="med"/>
                      <a:tailEnd type="none" w="med" len="med"/>
                    </a:lnB>
                    <a:noFill/>
                  </a:tcPr>
                </a:tc>
                <a:tc>
                  <a:txBody>
                    <a:bodyPr/>
                    <a:lstStyle/>
                    <a:p>
                      <a:pPr algn="ctr" fontAlgn="base"/>
                      <a:r>
                        <a:rPr lang="en-US" sz="800">
                          <a:effectLst/>
                          <a:latin typeface="Times New Roman"/>
                        </a:rPr>
                        <a:t>[(None, 11, 11, 256)]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6F65"/>
                      </a:solidFill>
                      <a:prstDash val="solid"/>
                      <a:round/>
                      <a:headEnd type="none" w="med" len="med"/>
                      <a:tailEnd type="none" w="med" len="med"/>
                    </a:lnT>
                    <a:lnB w="9525" cap="flat" cmpd="sng" algn="ctr">
                      <a:solidFill>
                        <a:srgbClr val="D07265"/>
                      </a:solidFill>
                      <a:prstDash val="solid"/>
                      <a:round/>
                      <a:headEnd type="none" w="med" len="med"/>
                      <a:tailEnd type="none" w="med" len="med"/>
                    </a:lnB>
                    <a:noFill/>
                  </a:tcPr>
                </a:tc>
                <a:tc>
                  <a:txBody>
                    <a:bodyPr/>
                    <a:lstStyle/>
                    <a:p>
                      <a:pPr algn="ctr" fontAlgn="base"/>
                      <a:r>
                        <a:rPr lang="en-US" sz="800">
                          <a:effectLst/>
                          <a:latin typeface="Times New Roman"/>
                        </a:rPr>
                        <a:t>590080 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306A65"/>
                      </a:solidFill>
                      <a:prstDash val="solid"/>
                      <a:round/>
                      <a:headEnd type="none" w="med" len="med"/>
                      <a:tailEnd type="none" w="med" len="med"/>
                    </a:lnT>
                    <a:lnB w="9525" cap="flat" cmpd="sng" algn="ctr">
                      <a:solidFill>
                        <a:srgbClr val="D07765"/>
                      </a:solidFill>
                      <a:prstDash val="solid"/>
                      <a:round/>
                      <a:headEnd type="none" w="med" len="med"/>
                      <a:tailEnd type="none" w="med" len="med"/>
                    </a:lnB>
                    <a:noFill/>
                  </a:tcPr>
                </a:tc>
                <a:extLst>
                  <a:ext uri="{0D108BD9-81ED-4DB2-BD59-A6C34878D82A}">
                    <a16:rowId xmlns:a16="http://schemas.microsoft.com/office/drawing/2014/main" val="2935655181"/>
                  </a:ext>
                </a:extLst>
              </a:tr>
              <a:tr h="211620">
                <a:tc>
                  <a:txBody>
                    <a:bodyPr/>
                    <a:lstStyle/>
                    <a:p>
                      <a:pPr algn="ctr" fontAlgn="base"/>
                      <a:r>
                        <a:rPr lang="en-US" sz="800">
                          <a:effectLst/>
                          <a:latin typeface="Times New Roman"/>
                        </a:rPr>
                        <a:t>MaxPooling2D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F07265"/>
                      </a:solidFill>
                      <a:prstDash val="solid"/>
                      <a:round/>
                      <a:headEnd type="none" w="med" len="med"/>
                      <a:tailEnd type="none" w="med" len="med"/>
                    </a:lnT>
                    <a:lnB w="9525" cap="flat" cmpd="sng" algn="ctr">
                      <a:solidFill>
                        <a:srgbClr val="707465"/>
                      </a:solidFill>
                      <a:prstDash val="solid"/>
                      <a:round/>
                      <a:headEnd type="none" w="med" len="med"/>
                      <a:tailEnd type="none" w="med" len="med"/>
                    </a:lnB>
                    <a:noFill/>
                  </a:tcPr>
                </a:tc>
                <a:tc>
                  <a:txBody>
                    <a:bodyPr/>
                    <a:lstStyle/>
                    <a:p>
                      <a:pPr algn="ctr" fontAlgn="base"/>
                      <a:r>
                        <a:rPr lang="en-US" sz="800">
                          <a:effectLst/>
                          <a:latin typeface="Times New Roman"/>
                        </a:rPr>
                        <a:t>[(None, 5, 5, 256)]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7265"/>
                      </a:solidFill>
                      <a:prstDash val="solid"/>
                      <a:round/>
                      <a:headEnd type="none" w="med" len="med"/>
                      <a:tailEnd type="none" w="med" len="med"/>
                    </a:lnT>
                    <a:lnB w="9525" cap="flat" cmpd="sng" algn="ctr">
                      <a:solidFill>
                        <a:srgbClr val="707565"/>
                      </a:solidFill>
                      <a:prstDash val="solid"/>
                      <a:round/>
                      <a:headEnd type="none" w="med" len="med"/>
                      <a:tailEnd type="none" w="med" len="med"/>
                    </a:lnB>
                    <a:noFill/>
                  </a:tcPr>
                </a:tc>
                <a:tc>
                  <a:txBody>
                    <a:bodyPr/>
                    <a:lstStyle/>
                    <a:p>
                      <a:pPr algn="ctr" fontAlgn="base"/>
                      <a:r>
                        <a:rPr lang="en-US" sz="800">
                          <a:effectLst/>
                          <a:latin typeface="Times New Roman"/>
                        </a:rPr>
                        <a:t>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7765"/>
                      </a:solidFill>
                      <a:prstDash val="solid"/>
                      <a:round/>
                      <a:headEnd type="none" w="med" len="med"/>
                      <a:tailEnd type="none" w="med" len="med"/>
                    </a:lnT>
                    <a:lnB w="9525" cap="flat" cmpd="sng" algn="ctr">
                      <a:solidFill>
                        <a:srgbClr val="D07865"/>
                      </a:solidFill>
                      <a:prstDash val="solid"/>
                      <a:round/>
                      <a:headEnd type="none" w="med" len="med"/>
                      <a:tailEnd type="none" w="med" len="med"/>
                    </a:lnB>
                    <a:noFill/>
                  </a:tcPr>
                </a:tc>
                <a:extLst>
                  <a:ext uri="{0D108BD9-81ED-4DB2-BD59-A6C34878D82A}">
                    <a16:rowId xmlns:a16="http://schemas.microsoft.com/office/drawing/2014/main" val="1474866844"/>
                  </a:ext>
                </a:extLst>
              </a:tr>
              <a:tr h="211620">
                <a:tc>
                  <a:txBody>
                    <a:bodyPr/>
                    <a:lstStyle/>
                    <a:p>
                      <a:pPr algn="ctr" fontAlgn="base"/>
                      <a:r>
                        <a:rPr lang="en-GB" sz="800" err="1">
                          <a:effectLst/>
                          <a:latin typeface="Times New Roman"/>
                        </a:rPr>
                        <a:t>DropOut</a:t>
                      </a:r>
                      <a:r>
                        <a:rPr lang="en-GB" sz="800">
                          <a:effectLst/>
                          <a:latin typeface="Times New Roman"/>
                        </a:rPr>
                        <a:t> </a:t>
                      </a:r>
                      <a:endParaRPr lang="en-GB">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707465"/>
                      </a:solidFill>
                      <a:prstDash val="solid"/>
                      <a:round/>
                      <a:headEnd type="none" w="med" len="med"/>
                      <a:tailEnd type="none" w="med" len="med"/>
                    </a:lnT>
                    <a:lnB w="9525" cap="flat" cmpd="sng" algn="ctr">
                      <a:solidFill>
                        <a:srgbClr val="107E65"/>
                      </a:solidFill>
                      <a:prstDash val="solid"/>
                      <a:round/>
                      <a:headEnd type="none" w="med" len="med"/>
                      <a:tailEnd type="none" w="med" len="med"/>
                    </a:lnB>
                    <a:noFill/>
                  </a:tcPr>
                </a:tc>
                <a:tc>
                  <a:txBody>
                    <a:bodyPr/>
                    <a:lstStyle/>
                    <a:p>
                      <a:pPr algn="ctr" fontAlgn="base"/>
                      <a:r>
                        <a:rPr lang="en-US" sz="800">
                          <a:effectLst/>
                          <a:latin typeface="Times New Roman"/>
                        </a:rPr>
                        <a:t>[(None, 5, 5, 256)]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707565"/>
                      </a:solidFill>
                      <a:prstDash val="solid"/>
                      <a:round/>
                      <a:headEnd type="none" w="med" len="med"/>
                      <a:tailEnd type="none" w="med" len="med"/>
                    </a:lnT>
                    <a:lnB w="9525" cap="flat" cmpd="sng" algn="ctr">
                      <a:solidFill>
                        <a:srgbClr val="107F65"/>
                      </a:solidFill>
                      <a:prstDash val="solid"/>
                      <a:round/>
                      <a:headEnd type="none" w="med" len="med"/>
                      <a:tailEnd type="none" w="med" len="med"/>
                    </a:lnB>
                    <a:noFill/>
                  </a:tcPr>
                </a:tc>
                <a:tc>
                  <a:txBody>
                    <a:bodyPr/>
                    <a:lstStyle/>
                    <a:p>
                      <a:pPr algn="ctr" fontAlgn="base"/>
                      <a:r>
                        <a:rPr lang="en-US" sz="800">
                          <a:effectLst/>
                          <a:latin typeface="Times New Roman"/>
                        </a:rPr>
                        <a:t>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7865"/>
                      </a:solidFill>
                      <a:prstDash val="solid"/>
                      <a:round/>
                      <a:headEnd type="none" w="med" len="med"/>
                      <a:tailEnd type="none" w="med" len="med"/>
                    </a:lnT>
                    <a:lnB w="9525" cap="flat" cmpd="sng" algn="ctr">
                      <a:solidFill>
                        <a:srgbClr val="507D65"/>
                      </a:solidFill>
                      <a:prstDash val="solid"/>
                      <a:round/>
                      <a:headEnd type="none" w="med" len="med"/>
                      <a:tailEnd type="none" w="med" len="med"/>
                    </a:lnB>
                    <a:noFill/>
                  </a:tcPr>
                </a:tc>
                <a:extLst>
                  <a:ext uri="{0D108BD9-81ED-4DB2-BD59-A6C34878D82A}">
                    <a16:rowId xmlns:a16="http://schemas.microsoft.com/office/drawing/2014/main" val="810528694"/>
                  </a:ext>
                </a:extLst>
              </a:tr>
              <a:tr h="211620">
                <a:tc>
                  <a:txBody>
                    <a:bodyPr/>
                    <a:lstStyle/>
                    <a:p>
                      <a:pPr algn="ctr" fontAlgn="base"/>
                      <a:r>
                        <a:rPr lang="en-US" sz="800">
                          <a:effectLst/>
                          <a:latin typeface="Times New Roman"/>
                        </a:rPr>
                        <a:t>Flatten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7E65"/>
                      </a:solidFill>
                      <a:prstDash val="solid"/>
                      <a:round/>
                      <a:headEnd type="none" w="med" len="med"/>
                      <a:tailEnd type="none" w="med" len="med"/>
                    </a:lnT>
                    <a:lnB w="9525" cap="flat" cmpd="sng" algn="ctr">
                      <a:solidFill>
                        <a:srgbClr val="D07E65"/>
                      </a:solidFill>
                      <a:prstDash val="solid"/>
                      <a:round/>
                      <a:headEnd type="none" w="med" len="med"/>
                      <a:tailEnd type="none" w="med" len="med"/>
                    </a:lnB>
                    <a:noFill/>
                  </a:tcPr>
                </a:tc>
                <a:tc>
                  <a:txBody>
                    <a:bodyPr/>
                    <a:lstStyle/>
                    <a:p>
                      <a:pPr algn="ctr" fontAlgn="base"/>
                      <a:r>
                        <a:rPr lang="en-US" sz="800">
                          <a:effectLst/>
                          <a:latin typeface="Times New Roman"/>
                        </a:rPr>
                        <a:t>[(None, 6400)]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7F65"/>
                      </a:solidFill>
                      <a:prstDash val="solid"/>
                      <a:round/>
                      <a:headEnd type="none" w="med" len="med"/>
                      <a:tailEnd type="none" w="med" len="med"/>
                    </a:lnT>
                    <a:lnB w="9525" cap="flat" cmpd="sng" algn="ctr">
                      <a:solidFill>
                        <a:srgbClr val="D07C65"/>
                      </a:solidFill>
                      <a:prstDash val="solid"/>
                      <a:round/>
                      <a:headEnd type="none" w="med" len="med"/>
                      <a:tailEnd type="none" w="med" len="med"/>
                    </a:lnB>
                    <a:noFill/>
                  </a:tcPr>
                </a:tc>
                <a:tc>
                  <a:txBody>
                    <a:bodyPr/>
                    <a:lstStyle/>
                    <a:p>
                      <a:pPr algn="ctr" fontAlgn="base"/>
                      <a:r>
                        <a:rPr lang="en-US" sz="800">
                          <a:effectLst/>
                          <a:latin typeface="Times New Roman"/>
                        </a:rPr>
                        <a:t>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507D65"/>
                      </a:solidFill>
                      <a:prstDash val="solid"/>
                      <a:round/>
                      <a:headEnd type="none" w="med" len="med"/>
                      <a:tailEnd type="none" w="med" len="med"/>
                    </a:lnT>
                    <a:lnB w="9525" cap="flat" cmpd="sng" algn="ctr">
                      <a:solidFill>
                        <a:srgbClr val="508865"/>
                      </a:solidFill>
                      <a:prstDash val="solid"/>
                      <a:round/>
                      <a:headEnd type="none" w="med" len="med"/>
                      <a:tailEnd type="none" w="med" len="med"/>
                    </a:lnB>
                    <a:noFill/>
                  </a:tcPr>
                </a:tc>
                <a:extLst>
                  <a:ext uri="{0D108BD9-81ED-4DB2-BD59-A6C34878D82A}">
                    <a16:rowId xmlns:a16="http://schemas.microsoft.com/office/drawing/2014/main" val="943584601"/>
                  </a:ext>
                </a:extLst>
              </a:tr>
              <a:tr h="211620">
                <a:tc>
                  <a:txBody>
                    <a:bodyPr/>
                    <a:lstStyle/>
                    <a:p>
                      <a:pPr algn="ctr" fontAlgn="base"/>
                      <a:r>
                        <a:rPr lang="en-GB" sz="800" err="1">
                          <a:effectLst/>
                          <a:latin typeface="Times New Roman"/>
                        </a:rPr>
                        <a:t>DropOut</a:t>
                      </a:r>
                      <a:r>
                        <a:rPr lang="en-GB" sz="800">
                          <a:effectLst/>
                          <a:latin typeface="Times New Roman"/>
                        </a:rPr>
                        <a:t> </a:t>
                      </a:r>
                      <a:endParaRPr lang="en-GB">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7E65"/>
                      </a:solidFill>
                      <a:prstDash val="solid"/>
                      <a:round/>
                      <a:headEnd type="none" w="med" len="med"/>
                      <a:tailEnd type="none" w="med" len="med"/>
                    </a:lnT>
                    <a:lnB w="9525" cap="flat" cmpd="sng" algn="ctr">
                      <a:solidFill>
                        <a:srgbClr val="F08665"/>
                      </a:solidFill>
                      <a:prstDash val="solid"/>
                      <a:round/>
                      <a:headEnd type="none" w="med" len="med"/>
                      <a:tailEnd type="none" w="med" len="med"/>
                    </a:lnB>
                    <a:noFill/>
                  </a:tcPr>
                </a:tc>
                <a:tc>
                  <a:txBody>
                    <a:bodyPr/>
                    <a:lstStyle/>
                    <a:p>
                      <a:pPr algn="ctr" fontAlgn="base"/>
                      <a:r>
                        <a:rPr lang="en-US" sz="800">
                          <a:effectLst/>
                          <a:latin typeface="Times New Roman"/>
                        </a:rPr>
                        <a:t>[(None, 6400)]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7C65"/>
                      </a:solidFill>
                      <a:prstDash val="solid"/>
                      <a:round/>
                      <a:headEnd type="none" w="med" len="med"/>
                      <a:tailEnd type="none" w="med" len="med"/>
                    </a:lnT>
                    <a:lnB w="9525" cap="flat" cmpd="sng" algn="ctr">
                      <a:solidFill>
                        <a:srgbClr val="708865"/>
                      </a:solidFill>
                      <a:prstDash val="solid"/>
                      <a:round/>
                      <a:headEnd type="none" w="med" len="med"/>
                      <a:tailEnd type="none" w="med" len="med"/>
                    </a:lnB>
                    <a:noFill/>
                  </a:tcPr>
                </a:tc>
                <a:tc>
                  <a:txBody>
                    <a:bodyPr/>
                    <a:lstStyle/>
                    <a:p>
                      <a:pPr algn="ctr" fontAlgn="base"/>
                      <a:r>
                        <a:rPr lang="en-US" sz="800">
                          <a:effectLst/>
                          <a:latin typeface="Times New Roman"/>
                        </a:rPr>
                        <a:t>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508865"/>
                      </a:solidFill>
                      <a:prstDash val="solid"/>
                      <a:round/>
                      <a:headEnd type="none" w="med" len="med"/>
                      <a:tailEnd type="none" w="med" len="med"/>
                    </a:lnT>
                    <a:lnB w="9525" cap="flat" cmpd="sng" algn="ctr">
                      <a:solidFill>
                        <a:srgbClr val="508365"/>
                      </a:solidFill>
                      <a:prstDash val="solid"/>
                      <a:round/>
                      <a:headEnd type="none" w="med" len="med"/>
                      <a:tailEnd type="none" w="med" len="med"/>
                    </a:lnB>
                    <a:noFill/>
                  </a:tcPr>
                </a:tc>
                <a:extLst>
                  <a:ext uri="{0D108BD9-81ED-4DB2-BD59-A6C34878D82A}">
                    <a16:rowId xmlns:a16="http://schemas.microsoft.com/office/drawing/2014/main" val="1438080958"/>
                  </a:ext>
                </a:extLst>
              </a:tr>
              <a:tr h="211620">
                <a:tc>
                  <a:txBody>
                    <a:bodyPr/>
                    <a:lstStyle/>
                    <a:p>
                      <a:pPr algn="ctr" fontAlgn="base"/>
                      <a:r>
                        <a:rPr lang="en-US" sz="800">
                          <a:effectLst/>
                          <a:latin typeface="Times New Roman"/>
                        </a:rPr>
                        <a:t>Dense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F08665"/>
                      </a:solidFill>
                      <a:prstDash val="solid"/>
                      <a:round/>
                      <a:headEnd type="none" w="med" len="med"/>
                      <a:tailEnd type="none" w="med" len="med"/>
                    </a:lnT>
                    <a:lnB w="9525" cap="flat" cmpd="sng" algn="ctr">
                      <a:solidFill>
                        <a:srgbClr val="708465"/>
                      </a:solidFill>
                      <a:prstDash val="solid"/>
                      <a:round/>
                      <a:headEnd type="none" w="med" len="med"/>
                      <a:tailEnd type="none" w="med" len="med"/>
                    </a:lnB>
                    <a:noFill/>
                  </a:tcPr>
                </a:tc>
                <a:tc>
                  <a:txBody>
                    <a:bodyPr/>
                    <a:lstStyle/>
                    <a:p>
                      <a:pPr algn="ctr" fontAlgn="base"/>
                      <a:r>
                        <a:rPr lang="en-US" sz="800">
                          <a:effectLst/>
                          <a:latin typeface="Times New Roman"/>
                        </a:rPr>
                        <a:t>[(None, 512)]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708865"/>
                      </a:solidFill>
                      <a:prstDash val="solid"/>
                      <a:round/>
                      <a:headEnd type="none" w="med" len="med"/>
                      <a:tailEnd type="none" w="med" len="med"/>
                    </a:lnT>
                    <a:lnB w="9525" cap="flat" cmpd="sng" algn="ctr">
                      <a:solidFill>
                        <a:srgbClr val="108C65"/>
                      </a:solidFill>
                      <a:prstDash val="solid"/>
                      <a:round/>
                      <a:headEnd type="none" w="med" len="med"/>
                      <a:tailEnd type="none" w="med" len="med"/>
                    </a:lnB>
                    <a:noFill/>
                  </a:tcPr>
                </a:tc>
                <a:tc>
                  <a:txBody>
                    <a:bodyPr/>
                    <a:lstStyle/>
                    <a:p>
                      <a:pPr algn="ctr" fontAlgn="base"/>
                      <a:r>
                        <a:rPr lang="en-US" sz="800">
                          <a:effectLst/>
                          <a:latin typeface="Times New Roman"/>
                        </a:rPr>
                        <a:t>3277312 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508365"/>
                      </a:solidFill>
                      <a:prstDash val="solid"/>
                      <a:round/>
                      <a:headEnd type="none" w="med" len="med"/>
                      <a:tailEnd type="none" w="med" len="med"/>
                    </a:lnT>
                    <a:lnB w="9525" cap="flat" cmpd="sng" algn="ctr">
                      <a:solidFill>
                        <a:srgbClr val="D09065"/>
                      </a:solidFill>
                      <a:prstDash val="solid"/>
                      <a:round/>
                      <a:headEnd type="none" w="med" len="med"/>
                      <a:tailEnd type="none" w="med" len="med"/>
                    </a:lnB>
                    <a:noFill/>
                  </a:tcPr>
                </a:tc>
                <a:extLst>
                  <a:ext uri="{0D108BD9-81ED-4DB2-BD59-A6C34878D82A}">
                    <a16:rowId xmlns:a16="http://schemas.microsoft.com/office/drawing/2014/main" val="1436591182"/>
                  </a:ext>
                </a:extLst>
              </a:tr>
              <a:tr h="211620">
                <a:tc>
                  <a:txBody>
                    <a:bodyPr/>
                    <a:lstStyle/>
                    <a:p>
                      <a:pPr algn="ctr" fontAlgn="base"/>
                      <a:r>
                        <a:rPr lang="en-GB" sz="800" err="1">
                          <a:effectLst/>
                          <a:latin typeface="Times New Roman"/>
                        </a:rPr>
                        <a:t>DropOut</a:t>
                      </a:r>
                      <a:r>
                        <a:rPr lang="en-GB" sz="800">
                          <a:effectLst/>
                          <a:latin typeface="Times New Roman"/>
                        </a:rPr>
                        <a:t> </a:t>
                      </a:r>
                      <a:endParaRPr lang="en-GB">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708465"/>
                      </a:solidFill>
                      <a:prstDash val="solid"/>
                      <a:round/>
                      <a:headEnd type="none" w="med" len="med"/>
                      <a:tailEnd type="none" w="med" len="med"/>
                    </a:lnT>
                    <a:lnB w="9525" cap="flat" cmpd="sng" algn="ctr">
                      <a:solidFill>
                        <a:srgbClr val="708465"/>
                      </a:solidFill>
                      <a:prstDash val="solid"/>
                      <a:round/>
                      <a:headEnd type="none" w="med" len="med"/>
                      <a:tailEnd type="none" w="med" len="med"/>
                    </a:lnB>
                    <a:noFill/>
                  </a:tcPr>
                </a:tc>
                <a:tc>
                  <a:txBody>
                    <a:bodyPr/>
                    <a:lstStyle/>
                    <a:p>
                      <a:pPr algn="ctr" fontAlgn="base"/>
                      <a:r>
                        <a:rPr lang="en-US" sz="800">
                          <a:effectLst/>
                          <a:latin typeface="Times New Roman"/>
                        </a:rPr>
                        <a:t>[(None, 512)]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08C65"/>
                      </a:solidFill>
                      <a:prstDash val="solid"/>
                      <a:round/>
                      <a:headEnd type="none" w="med" len="med"/>
                      <a:tailEnd type="none" w="med" len="med"/>
                    </a:lnT>
                    <a:lnB w="9525" cap="flat" cmpd="sng" algn="ctr">
                      <a:solidFill>
                        <a:srgbClr val="108C65"/>
                      </a:solidFill>
                      <a:prstDash val="solid"/>
                      <a:round/>
                      <a:headEnd type="none" w="med" len="med"/>
                      <a:tailEnd type="none" w="med" len="med"/>
                    </a:lnB>
                    <a:noFill/>
                  </a:tcPr>
                </a:tc>
                <a:tc>
                  <a:txBody>
                    <a:bodyPr/>
                    <a:lstStyle/>
                    <a:p>
                      <a:pPr algn="ctr" fontAlgn="base"/>
                      <a:r>
                        <a:rPr lang="en-US" sz="800">
                          <a:effectLst/>
                          <a:latin typeface="Times New Roman"/>
                        </a:rPr>
                        <a:t>0 </a:t>
                      </a:r>
                      <a:endParaRPr lang="en-US">
                        <a:effectLst/>
                        <a:latin typeface="Times New Roman"/>
                      </a:endParaRPr>
                    </a:p>
                  </a:txBody>
                  <a:tcPr marL="66675" marR="66675">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D09065"/>
                      </a:solidFill>
                      <a:prstDash val="solid"/>
                      <a:round/>
                      <a:headEnd type="none" w="med" len="med"/>
                      <a:tailEnd type="none" w="med" len="med"/>
                    </a:lnT>
                    <a:lnB w="9525" cap="flat" cmpd="sng" algn="ctr">
                      <a:solidFill>
                        <a:srgbClr val="D09065"/>
                      </a:solidFill>
                      <a:prstDash val="solid"/>
                      <a:round/>
                      <a:headEnd type="none" w="med" len="med"/>
                      <a:tailEnd type="none" w="med" len="med"/>
                    </a:lnB>
                    <a:noFill/>
                  </a:tcPr>
                </a:tc>
                <a:extLst>
                  <a:ext uri="{0D108BD9-81ED-4DB2-BD59-A6C34878D82A}">
                    <a16:rowId xmlns:a16="http://schemas.microsoft.com/office/drawing/2014/main" val="704503272"/>
                  </a:ext>
                </a:extLst>
              </a:tr>
            </a:tbl>
          </a:graphicData>
        </a:graphic>
      </p:graphicFrame>
    </p:spTree>
    <p:extLst>
      <p:ext uri="{BB962C8B-B14F-4D97-AF65-F5344CB8AC3E}">
        <p14:creationId xmlns:p14="http://schemas.microsoft.com/office/powerpoint/2010/main" val="19111722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FDEF4D0A-D745-1020-DA34-D056D189186A}"/>
              </a:ext>
            </a:extLst>
          </p:cNvPr>
          <p:cNvGraphicFramePr>
            <a:graphicFrameLocks noGrp="1"/>
          </p:cNvGraphicFramePr>
          <p:nvPr>
            <p:extLst>
              <p:ext uri="{D42A27DB-BD31-4B8C-83A1-F6EECF244321}">
                <p14:modId xmlns:p14="http://schemas.microsoft.com/office/powerpoint/2010/main" val="3581037824"/>
              </p:ext>
            </p:extLst>
          </p:nvPr>
        </p:nvGraphicFramePr>
        <p:xfrm>
          <a:off x="2935573" y="1161737"/>
          <a:ext cx="5565678" cy="5113140"/>
        </p:xfrm>
        <a:graphic>
          <a:graphicData uri="http://schemas.openxmlformats.org/drawingml/2006/table">
            <a:tbl>
              <a:tblPr bandRow="1">
                <a:tableStyleId>{5C22544A-7EE6-4342-B048-85BDC9FD1C3A}</a:tableStyleId>
              </a:tblPr>
              <a:tblGrid>
                <a:gridCol w="1794308">
                  <a:extLst>
                    <a:ext uri="{9D8B030D-6E8A-4147-A177-3AD203B41FA5}">
                      <a16:colId xmlns:a16="http://schemas.microsoft.com/office/drawing/2014/main" val="1657022299"/>
                    </a:ext>
                  </a:extLst>
                </a:gridCol>
                <a:gridCol w="2276113">
                  <a:extLst>
                    <a:ext uri="{9D8B030D-6E8A-4147-A177-3AD203B41FA5}">
                      <a16:colId xmlns:a16="http://schemas.microsoft.com/office/drawing/2014/main" val="2744417186"/>
                    </a:ext>
                  </a:extLst>
                </a:gridCol>
                <a:gridCol w="1495257">
                  <a:extLst>
                    <a:ext uri="{9D8B030D-6E8A-4147-A177-3AD203B41FA5}">
                      <a16:colId xmlns:a16="http://schemas.microsoft.com/office/drawing/2014/main" val="4257130665"/>
                    </a:ext>
                  </a:extLst>
                </a:gridCol>
              </a:tblGrid>
              <a:tr h="340876">
                <a:tc>
                  <a:txBody>
                    <a:bodyPr/>
                    <a:lstStyle/>
                    <a:p>
                      <a:pPr algn="ctr" rtl="0" fontAlgn="base"/>
                      <a:r>
                        <a:rPr lang="en-US" sz="800">
                          <a:effectLst/>
                          <a:latin typeface="Times New Roman" panose="02020603050405020304" pitchFamily="18" charset="0"/>
                        </a:rPr>
                        <a:t>Dense </a:t>
                      </a:r>
                      <a:endParaRPr lang="en-US">
                        <a:effectLst/>
                      </a:endParaRPr>
                    </a:p>
                  </a:txBody>
                  <a:tcPr marL="66675" marR="66675">
                    <a:lnL>
                      <a:noFill/>
                    </a:lnL>
                    <a:lnR>
                      <a:noFill/>
                    </a:lnR>
                    <a:lnT w="9525" cap="flat" cmpd="sng" algn="ctr">
                      <a:solidFill>
                        <a:srgbClr val="F0A72D"/>
                      </a:solidFill>
                      <a:prstDash val="solid"/>
                      <a:round/>
                      <a:headEnd type="none" w="med" len="med"/>
                      <a:tailEnd type="none" w="med" len="med"/>
                    </a:lnT>
                    <a:lnB w="9525" cap="flat" cmpd="sng" algn="ctr">
                      <a:solidFill>
                        <a:srgbClr val="70A2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128)] </a:t>
                      </a:r>
                      <a:endParaRPr lang="en-US">
                        <a:effectLst/>
                      </a:endParaRPr>
                    </a:p>
                  </a:txBody>
                  <a:tcPr marL="66675" marR="66675">
                    <a:lnL>
                      <a:noFill/>
                    </a:lnL>
                    <a:lnR>
                      <a:noFill/>
                    </a:lnR>
                    <a:lnT w="9525" cap="flat" cmpd="sng" algn="ctr">
                      <a:solidFill>
                        <a:srgbClr val="B0A12D"/>
                      </a:solidFill>
                      <a:prstDash val="solid"/>
                      <a:round/>
                      <a:headEnd type="none" w="med" len="med"/>
                      <a:tailEnd type="none" w="med" len="med"/>
                    </a:lnT>
                    <a:lnB w="9525" cap="flat" cmpd="sng" algn="ctr">
                      <a:solidFill>
                        <a:srgbClr val="B0A2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65664 </a:t>
                      </a:r>
                      <a:endParaRPr lang="en-US">
                        <a:effectLst/>
                      </a:endParaRPr>
                    </a:p>
                  </a:txBody>
                  <a:tcPr marL="66675" marR="66675">
                    <a:lnL>
                      <a:noFill/>
                    </a:lnL>
                    <a:lnR>
                      <a:noFill/>
                    </a:lnR>
                    <a:lnT w="9525" cap="flat" cmpd="sng" algn="ctr">
                      <a:solidFill>
                        <a:srgbClr val="50A22D"/>
                      </a:solidFill>
                      <a:prstDash val="solid"/>
                      <a:round/>
                      <a:headEnd type="none" w="med" len="med"/>
                      <a:tailEnd type="none" w="med" len="med"/>
                    </a:lnT>
                    <a:lnB w="9525" cap="flat" cmpd="sng" algn="ctr">
                      <a:solidFill>
                        <a:srgbClr val="B0A22D"/>
                      </a:solidFill>
                      <a:prstDash val="solid"/>
                      <a:round/>
                      <a:headEnd type="none" w="med" len="med"/>
                      <a:tailEnd type="none" w="med" len="med"/>
                    </a:lnB>
                    <a:noFill/>
                  </a:tcPr>
                </a:tc>
                <a:extLst>
                  <a:ext uri="{0D108BD9-81ED-4DB2-BD59-A6C34878D82A}">
                    <a16:rowId xmlns:a16="http://schemas.microsoft.com/office/drawing/2014/main" val="3630490564"/>
                  </a:ext>
                </a:extLst>
              </a:tr>
              <a:tr h="340876">
                <a:tc>
                  <a:txBody>
                    <a:bodyPr/>
                    <a:lstStyle/>
                    <a:p>
                      <a:pPr algn="ctr" rtl="0" fontAlgn="base"/>
                      <a:r>
                        <a:rPr lang="en-US" sz="800">
                          <a:effectLst/>
                          <a:latin typeface="Times New Roman" panose="02020603050405020304" pitchFamily="18" charset="0"/>
                        </a:rPr>
                        <a:t>Dense </a:t>
                      </a:r>
                      <a:endParaRPr lang="en-US">
                        <a:effectLst/>
                      </a:endParaRPr>
                    </a:p>
                  </a:txBody>
                  <a:tcPr marL="66675" marR="66675">
                    <a:lnL>
                      <a:noFill/>
                    </a:lnL>
                    <a:lnR>
                      <a:noFill/>
                    </a:lnR>
                    <a:lnT w="9525" cap="flat" cmpd="sng" algn="ctr">
                      <a:solidFill>
                        <a:srgbClr val="70A22D"/>
                      </a:solidFill>
                      <a:prstDash val="solid"/>
                      <a:round/>
                      <a:headEnd type="none" w="med" len="med"/>
                      <a:tailEnd type="none" w="med" len="med"/>
                    </a:lnT>
                    <a:lnB w="9525" cap="flat" cmpd="sng" algn="ctr">
                      <a:solidFill>
                        <a:srgbClr val="F0B0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4)] </a:t>
                      </a:r>
                      <a:endParaRPr lang="en-US">
                        <a:effectLst/>
                      </a:endParaRPr>
                    </a:p>
                  </a:txBody>
                  <a:tcPr marL="66675" marR="66675">
                    <a:lnL>
                      <a:noFill/>
                    </a:lnL>
                    <a:lnR>
                      <a:noFill/>
                    </a:lnR>
                    <a:lnT w="9525" cap="flat" cmpd="sng" algn="ctr">
                      <a:solidFill>
                        <a:srgbClr val="B0A22D"/>
                      </a:solidFill>
                      <a:prstDash val="solid"/>
                      <a:round/>
                      <a:headEnd type="none" w="med" len="med"/>
                      <a:tailEnd type="none" w="med" len="med"/>
                    </a:lnT>
                    <a:lnB w="9525" cap="flat" cmpd="sng" algn="ctr">
                      <a:solidFill>
                        <a:srgbClr val="50AE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 </a:t>
                      </a:r>
                      <a:endParaRPr lang="en-US">
                        <a:effectLst/>
                      </a:endParaRPr>
                    </a:p>
                  </a:txBody>
                  <a:tcPr marL="66675" marR="66675">
                    <a:lnL>
                      <a:noFill/>
                    </a:lnL>
                    <a:lnR>
                      <a:noFill/>
                    </a:lnR>
                    <a:lnT w="9525" cap="flat" cmpd="sng" algn="ctr">
                      <a:solidFill>
                        <a:srgbClr val="B0A22D"/>
                      </a:solidFill>
                      <a:prstDash val="solid"/>
                      <a:round/>
                      <a:headEnd type="none" w="med" len="med"/>
                      <a:tailEnd type="none" w="med" len="med"/>
                    </a:lnT>
                    <a:lnB w="9525" cap="flat" cmpd="sng" algn="ctr">
                      <a:solidFill>
                        <a:srgbClr val="50B02D"/>
                      </a:solidFill>
                      <a:prstDash val="solid"/>
                      <a:round/>
                      <a:headEnd type="none" w="med" len="med"/>
                      <a:tailEnd type="none" w="med" len="med"/>
                    </a:lnB>
                    <a:noFill/>
                  </a:tcPr>
                </a:tc>
                <a:extLst>
                  <a:ext uri="{0D108BD9-81ED-4DB2-BD59-A6C34878D82A}">
                    <a16:rowId xmlns:a16="http://schemas.microsoft.com/office/drawing/2014/main" val="3171385721"/>
                  </a:ext>
                </a:extLst>
              </a:tr>
              <a:tr h="340876">
                <a:tc>
                  <a:txBody>
                    <a:bodyPr/>
                    <a:lstStyle/>
                    <a:p>
                      <a:pPr algn="ctr" rtl="0" fontAlgn="base"/>
                      <a:r>
                        <a:rPr lang="en-GB" sz="800">
                          <a:effectLst/>
                          <a:latin typeface="Times New Roman" panose="02020603050405020304" pitchFamily="18" charset="0"/>
                        </a:rPr>
                        <a:t>InputLayerb. </a:t>
                      </a:r>
                      <a:endParaRPr lang="en-GB">
                        <a:effectLst/>
                      </a:endParaRPr>
                    </a:p>
                  </a:txBody>
                  <a:tcPr marL="66675" marR="66675">
                    <a:lnL>
                      <a:noFill/>
                    </a:lnL>
                    <a:lnR>
                      <a:noFill/>
                    </a:lnR>
                    <a:lnT w="9525" cap="flat" cmpd="sng" algn="ctr">
                      <a:solidFill>
                        <a:srgbClr val="F0B02D"/>
                      </a:solidFill>
                      <a:prstDash val="solid"/>
                      <a:round/>
                      <a:headEnd type="none" w="med" len="med"/>
                      <a:tailEnd type="none" w="med" len="med"/>
                    </a:lnT>
                    <a:lnB w="9525" cap="flat" cmpd="sng" algn="ctr">
                      <a:solidFill>
                        <a:srgbClr val="90AE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176, 176, 3)] </a:t>
                      </a:r>
                      <a:endParaRPr lang="en-US">
                        <a:effectLst/>
                      </a:endParaRPr>
                    </a:p>
                  </a:txBody>
                  <a:tcPr marL="66675" marR="66675">
                    <a:lnL>
                      <a:noFill/>
                    </a:lnL>
                    <a:lnR>
                      <a:noFill/>
                    </a:lnR>
                    <a:lnT w="9525" cap="flat" cmpd="sng" algn="ctr">
                      <a:solidFill>
                        <a:srgbClr val="50AE2D"/>
                      </a:solidFill>
                      <a:prstDash val="solid"/>
                      <a:round/>
                      <a:headEnd type="none" w="med" len="med"/>
                      <a:tailEnd type="none" w="med" len="med"/>
                    </a:lnT>
                    <a:lnB w="9525" cap="flat" cmpd="sng" algn="ctr">
                      <a:solidFill>
                        <a:srgbClr val="70B1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0 </a:t>
                      </a:r>
                      <a:endParaRPr lang="en-US">
                        <a:effectLst/>
                      </a:endParaRPr>
                    </a:p>
                  </a:txBody>
                  <a:tcPr marL="66675" marR="66675">
                    <a:lnL>
                      <a:noFill/>
                    </a:lnL>
                    <a:lnR>
                      <a:noFill/>
                    </a:lnR>
                    <a:lnT w="9525" cap="flat" cmpd="sng" algn="ctr">
                      <a:solidFill>
                        <a:srgbClr val="50B02D"/>
                      </a:solidFill>
                      <a:prstDash val="solid"/>
                      <a:round/>
                      <a:headEnd type="none" w="med" len="med"/>
                      <a:tailEnd type="none" w="med" len="med"/>
                    </a:lnT>
                    <a:lnB w="9525" cap="flat" cmpd="sng" algn="ctr">
                      <a:solidFill>
                        <a:srgbClr val="F0A92D"/>
                      </a:solidFill>
                      <a:prstDash val="solid"/>
                      <a:round/>
                      <a:headEnd type="none" w="med" len="med"/>
                      <a:tailEnd type="none" w="med" len="med"/>
                    </a:lnB>
                    <a:noFill/>
                  </a:tcPr>
                </a:tc>
                <a:extLst>
                  <a:ext uri="{0D108BD9-81ED-4DB2-BD59-A6C34878D82A}">
                    <a16:rowId xmlns:a16="http://schemas.microsoft.com/office/drawing/2014/main" val="3183778001"/>
                  </a:ext>
                </a:extLst>
              </a:tr>
              <a:tr h="340876">
                <a:tc>
                  <a:txBody>
                    <a:bodyPr/>
                    <a:lstStyle/>
                    <a:p>
                      <a:pPr algn="ctr" rtl="0" fontAlgn="base"/>
                      <a:r>
                        <a:rPr lang="en-US" sz="800">
                          <a:effectLst/>
                          <a:latin typeface="Times New Roman" panose="02020603050405020304" pitchFamily="18" charset="0"/>
                        </a:rPr>
                        <a:t>Conv2D </a:t>
                      </a:r>
                      <a:endParaRPr lang="en-US">
                        <a:effectLst/>
                      </a:endParaRPr>
                    </a:p>
                  </a:txBody>
                  <a:tcPr marL="66675" marR="66675">
                    <a:lnL>
                      <a:noFill/>
                    </a:lnL>
                    <a:lnR>
                      <a:noFill/>
                    </a:lnR>
                    <a:lnT w="9525" cap="flat" cmpd="sng" algn="ctr">
                      <a:solidFill>
                        <a:srgbClr val="90AE2D"/>
                      </a:solidFill>
                      <a:prstDash val="solid"/>
                      <a:round/>
                      <a:headEnd type="none" w="med" len="med"/>
                      <a:tailEnd type="none" w="med" len="med"/>
                    </a:lnT>
                    <a:lnB w="9525" cap="flat" cmpd="sng" algn="ctr">
                      <a:solidFill>
                        <a:srgbClr val="10B6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88, 88, 32)] </a:t>
                      </a:r>
                      <a:endParaRPr lang="en-US">
                        <a:effectLst/>
                      </a:endParaRPr>
                    </a:p>
                  </a:txBody>
                  <a:tcPr marL="66675" marR="66675">
                    <a:lnL>
                      <a:noFill/>
                    </a:lnL>
                    <a:lnR>
                      <a:noFill/>
                    </a:lnR>
                    <a:lnT w="9525" cap="flat" cmpd="sng" algn="ctr">
                      <a:solidFill>
                        <a:srgbClr val="70B12D"/>
                      </a:solidFill>
                      <a:prstDash val="solid"/>
                      <a:round/>
                      <a:headEnd type="none" w="med" len="med"/>
                      <a:tailEnd type="none" w="med" len="med"/>
                    </a:lnT>
                    <a:lnB w="9525" cap="flat" cmpd="sng" algn="ctr">
                      <a:solidFill>
                        <a:srgbClr val="10B6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896 </a:t>
                      </a:r>
                      <a:endParaRPr lang="en-US">
                        <a:effectLst/>
                      </a:endParaRPr>
                    </a:p>
                  </a:txBody>
                  <a:tcPr marL="66675" marR="66675">
                    <a:lnL>
                      <a:noFill/>
                    </a:lnL>
                    <a:lnR>
                      <a:noFill/>
                    </a:lnR>
                    <a:lnT w="9525" cap="flat" cmpd="sng" algn="ctr">
                      <a:solidFill>
                        <a:srgbClr val="F0A92D"/>
                      </a:solidFill>
                      <a:prstDash val="solid"/>
                      <a:round/>
                      <a:headEnd type="none" w="med" len="med"/>
                      <a:tailEnd type="none" w="med" len="med"/>
                    </a:lnT>
                    <a:lnB w="9525" cap="flat" cmpd="sng" algn="ctr">
                      <a:solidFill>
                        <a:srgbClr val="10B22D"/>
                      </a:solidFill>
                      <a:prstDash val="solid"/>
                      <a:round/>
                      <a:headEnd type="none" w="med" len="med"/>
                      <a:tailEnd type="none" w="med" len="med"/>
                    </a:lnB>
                    <a:noFill/>
                  </a:tcPr>
                </a:tc>
                <a:extLst>
                  <a:ext uri="{0D108BD9-81ED-4DB2-BD59-A6C34878D82A}">
                    <a16:rowId xmlns:a16="http://schemas.microsoft.com/office/drawing/2014/main" val="3265738801"/>
                  </a:ext>
                </a:extLst>
              </a:tr>
              <a:tr h="340876">
                <a:tc>
                  <a:txBody>
                    <a:bodyPr/>
                    <a:lstStyle/>
                    <a:p>
                      <a:pPr algn="ctr" rtl="0" fontAlgn="base"/>
                      <a:r>
                        <a:rPr lang="en-US" sz="800">
                          <a:effectLst/>
                          <a:latin typeface="Times New Roman" panose="02020603050405020304" pitchFamily="18" charset="0"/>
                        </a:rPr>
                        <a:t>MaxPooling2D </a:t>
                      </a:r>
                      <a:endParaRPr lang="en-US">
                        <a:effectLst/>
                      </a:endParaRPr>
                    </a:p>
                  </a:txBody>
                  <a:tcPr marL="66675" marR="66675">
                    <a:lnL>
                      <a:noFill/>
                    </a:lnL>
                    <a:lnR>
                      <a:noFill/>
                    </a:lnR>
                    <a:lnT w="9525" cap="flat" cmpd="sng" algn="ctr">
                      <a:solidFill>
                        <a:srgbClr val="10B62D"/>
                      </a:solidFill>
                      <a:prstDash val="solid"/>
                      <a:round/>
                      <a:headEnd type="none" w="med" len="med"/>
                      <a:tailEnd type="none" w="med" len="med"/>
                    </a:lnT>
                    <a:lnB w="9525" cap="flat" cmpd="sng" algn="ctr">
                      <a:solidFill>
                        <a:srgbClr val="10B2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44, 44, 32)] </a:t>
                      </a:r>
                      <a:endParaRPr lang="en-US">
                        <a:effectLst/>
                      </a:endParaRPr>
                    </a:p>
                  </a:txBody>
                  <a:tcPr marL="66675" marR="66675">
                    <a:lnL>
                      <a:noFill/>
                    </a:lnL>
                    <a:lnR>
                      <a:noFill/>
                    </a:lnR>
                    <a:lnT w="9525" cap="flat" cmpd="sng" algn="ctr">
                      <a:solidFill>
                        <a:srgbClr val="10B62D"/>
                      </a:solidFill>
                      <a:prstDash val="solid"/>
                      <a:round/>
                      <a:headEnd type="none" w="med" len="med"/>
                      <a:tailEnd type="none" w="med" len="med"/>
                    </a:lnT>
                    <a:lnB w="9525" cap="flat" cmpd="sng" algn="ctr">
                      <a:solidFill>
                        <a:srgbClr val="70B4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0 </a:t>
                      </a:r>
                      <a:endParaRPr lang="en-US">
                        <a:effectLst/>
                      </a:endParaRPr>
                    </a:p>
                  </a:txBody>
                  <a:tcPr marL="66675" marR="66675">
                    <a:lnL>
                      <a:noFill/>
                    </a:lnL>
                    <a:lnR>
                      <a:noFill/>
                    </a:lnR>
                    <a:lnT w="9525" cap="flat" cmpd="sng" algn="ctr">
                      <a:solidFill>
                        <a:srgbClr val="10B22D"/>
                      </a:solidFill>
                      <a:prstDash val="solid"/>
                      <a:round/>
                      <a:headEnd type="none" w="med" len="med"/>
                      <a:tailEnd type="none" w="med" len="med"/>
                    </a:lnT>
                    <a:lnB w="9525" cap="flat" cmpd="sng" algn="ctr">
                      <a:solidFill>
                        <a:srgbClr val="70B42D"/>
                      </a:solidFill>
                      <a:prstDash val="solid"/>
                      <a:round/>
                      <a:headEnd type="none" w="med" len="med"/>
                      <a:tailEnd type="none" w="med" len="med"/>
                    </a:lnB>
                    <a:noFill/>
                  </a:tcPr>
                </a:tc>
                <a:extLst>
                  <a:ext uri="{0D108BD9-81ED-4DB2-BD59-A6C34878D82A}">
                    <a16:rowId xmlns:a16="http://schemas.microsoft.com/office/drawing/2014/main" val="4174143946"/>
                  </a:ext>
                </a:extLst>
              </a:tr>
              <a:tr h="340876">
                <a:tc>
                  <a:txBody>
                    <a:bodyPr/>
                    <a:lstStyle/>
                    <a:p>
                      <a:pPr algn="ctr" rtl="0" fontAlgn="base"/>
                      <a:r>
                        <a:rPr lang="en-US" sz="800">
                          <a:effectLst/>
                          <a:latin typeface="Times New Roman" panose="02020603050405020304" pitchFamily="18" charset="0"/>
                        </a:rPr>
                        <a:t>Conv2D </a:t>
                      </a:r>
                      <a:endParaRPr lang="en-US">
                        <a:effectLst/>
                      </a:endParaRPr>
                    </a:p>
                  </a:txBody>
                  <a:tcPr marL="66675" marR="66675">
                    <a:lnL>
                      <a:noFill/>
                    </a:lnL>
                    <a:lnR>
                      <a:noFill/>
                    </a:lnR>
                    <a:lnT w="9525" cap="flat" cmpd="sng" algn="ctr">
                      <a:solidFill>
                        <a:srgbClr val="10B22D"/>
                      </a:solidFill>
                      <a:prstDash val="solid"/>
                      <a:round/>
                      <a:headEnd type="none" w="med" len="med"/>
                      <a:tailEnd type="none" w="med" len="med"/>
                    </a:lnT>
                    <a:lnB w="9525" cap="flat" cmpd="sng" algn="ctr">
                      <a:solidFill>
                        <a:srgbClr val="B0C0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22, 22, 64)] </a:t>
                      </a:r>
                      <a:endParaRPr lang="en-US">
                        <a:effectLst/>
                      </a:endParaRPr>
                    </a:p>
                  </a:txBody>
                  <a:tcPr marL="66675" marR="66675">
                    <a:lnL>
                      <a:noFill/>
                    </a:lnL>
                    <a:lnR>
                      <a:noFill/>
                    </a:lnR>
                    <a:lnT w="9525" cap="flat" cmpd="sng" algn="ctr">
                      <a:solidFill>
                        <a:srgbClr val="70B42D"/>
                      </a:solidFill>
                      <a:prstDash val="solid"/>
                      <a:round/>
                      <a:headEnd type="none" w="med" len="med"/>
                      <a:tailEnd type="none" w="med" len="med"/>
                    </a:lnT>
                    <a:lnB w="9525" cap="flat" cmpd="sng" algn="ctr">
                      <a:solidFill>
                        <a:srgbClr val="10C1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18496 </a:t>
                      </a:r>
                      <a:endParaRPr lang="en-US">
                        <a:effectLst/>
                      </a:endParaRPr>
                    </a:p>
                  </a:txBody>
                  <a:tcPr marL="66675" marR="66675">
                    <a:lnL>
                      <a:noFill/>
                    </a:lnL>
                    <a:lnR>
                      <a:noFill/>
                    </a:lnR>
                    <a:lnT w="9525" cap="flat" cmpd="sng" algn="ctr">
                      <a:solidFill>
                        <a:srgbClr val="70B42D"/>
                      </a:solidFill>
                      <a:prstDash val="solid"/>
                      <a:round/>
                      <a:headEnd type="none" w="med" len="med"/>
                      <a:tailEnd type="none" w="med" len="med"/>
                    </a:lnT>
                    <a:lnB w="9525" cap="flat" cmpd="sng" algn="ctr">
                      <a:solidFill>
                        <a:srgbClr val="30C02D"/>
                      </a:solidFill>
                      <a:prstDash val="solid"/>
                      <a:round/>
                      <a:headEnd type="none" w="med" len="med"/>
                      <a:tailEnd type="none" w="med" len="med"/>
                    </a:lnB>
                    <a:noFill/>
                  </a:tcPr>
                </a:tc>
                <a:extLst>
                  <a:ext uri="{0D108BD9-81ED-4DB2-BD59-A6C34878D82A}">
                    <a16:rowId xmlns:a16="http://schemas.microsoft.com/office/drawing/2014/main" val="2257216871"/>
                  </a:ext>
                </a:extLst>
              </a:tr>
              <a:tr h="340876">
                <a:tc>
                  <a:txBody>
                    <a:bodyPr/>
                    <a:lstStyle/>
                    <a:p>
                      <a:pPr algn="ctr" rtl="0" fontAlgn="base"/>
                      <a:r>
                        <a:rPr lang="en-US" sz="800">
                          <a:effectLst/>
                          <a:latin typeface="Times New Roman" panose="02020603050405020304" pitchFamily="18" charset="0"/>
                        </a:rPr>
                        <a:t>MaxPooling2D </a:t>
                      </a:r>
                      <a:endParaRPr lang="en-US">
                        <a:effectLst/>
                      </a:endParaRPr>
                    </a:p>
                  </a:txBody>
                  <a:tcPr marL="66675" marR="66675">
                    <a:lnL>
                      <a:noFill/>
                    </a:lnL>
                    <a:lnR>
                      <a:noFill/>
                    </a:lnR>
                    <a:lnT w="9525" cap="flat" cmpd="sng" algn="ctr">
                      <a:solidFill>
                        <a:srgbClr val="B0C02D"/>
                      </a:solidFill>
                      <a:prstDash val="solid"/>
                      <a:round/>
                      <a:headEnd type="none" w="med" len="med"/>
                      <a:tailEnd type="none" w="med" len="med"/>
                    </a:lnT>
                    <a:lnB w="9525" cap="flat" cmpd="sng" algn="ctr">
                      <a:solidFill>
                        <a:srgbClr val="10BE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11, 11, 64)] </a:t>
                      </a:r>
                      <a:endParaRPr lang="en-US">
                        <a:effectLst/>
                      </a:endParaRPr>
                    </a:p>
                  </a:txBody>
                  <a:tcPr marL="66675" marR="66675">
                    <a:lnL>
                      <a:noFill/>
                    </a:lnL>
                    <a:lnR>
                      <a:noFill/>
                    </a:lnR>
                    <a:lnT w="9525" cap="flat" cmpd="sng" algn="ctr">
                      <a:solidFill>
                        <a:srgbClr val="10C12D"/>
                      </a:solidFill>
                      <a:prstDash val="solid"/>
                      <a:round/>
                      <a:headEnd type="none" w="med" len="med"/>
                      <a:tailEnd type="none" w="med" len="med"/>
                    </a:lnT>
                    <a:lnB w="9525" cap="flat" cmpd="sng" algn="ctr">
                      <a:solidFill>
                        <a:srgbClr val="30BA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0 </a:t>
                      </a:r>
                      <a:endParaRPr lang="en-US">
                        <a:effectLst/>
                      </a:endParaRPr>
                    </a:p>
                  </a:txBody>
                  <a:tcPr marL="66675" marR="66675">
                    <a:lnL>
                      <a:noFill/>
                    </a:lnL>
                    <a:lnR>
                      <a:noFill/>
                    </a:lnR>
                    <a:lnT w="9525" cap="flat" cmpd="sng" algn="ctr">
                      <a:solidFill>
                        <a:srgbClr val="30C02D"/>
                      </a:solidFill>
                      <a:prstDash val="solid"/>
                      <a:round/>
                      <a:headEnd type="none" w="med" len="med"/>
                      <a:tailEnd type="none" w="med" len="med"/>
                    </a:lnT>
                    <a:lnB w="9525" cap="flat" cmpd="sng" algn="ctr">
                      <a:solidFill>
                        <a:srgbClr val="D0BA2D"/>
                      </a:solidFill>
                      <a:prstDash val="solid"/>
                      <a:round/>
                      <a:headEnd type="none" w="med" len="med"/>
                      <a:tailEnd type="none" w="med" len="med"/>
                    </a:lnB>
                    <a:noFill/>
                  </a:tcPr>
                </a:tc>
                <a:extLst>
                  <a:ext uri="{0D108BD9-81ED-4DB2-BD59-A6C34878D82A}">
                    <a16:rowId xmlns:a16="http://schemas.microsoft.com/office/drawing/2014/main" val="1066525371"/>
                  </a:ext>
                </a:extLst>
              </a:tr>
              <a:tr h="340876">
                <a:tc>
                  <a:txBody>
                    <a:bodyPr/>
                    <a:lstStyle/>
                    <a:p>
                      <a:pPr algn="ctr" rtl="0" fontAlgn="base"/>
                      <a:r>
                        <a:rPr lang="en-US" sz="800">
                          <a:effectLst/>
                          <a:latin typeface="Times New Roman" panose="02020603050405020304" pitchFamily="18" charset="0"/>
                        </a:rPr>
                        <a:t>Conv2D </a:t>
                      </a:r>
                      <a:endParaRPr lang="en-US">
                        <a:effectLst/>
                      </a:endParaRPr>
                    </a:p>
                  </a:txBody>
                  <a:tcPr marL="66675" marR="66675">
                    <a:lnL>
                      <a:noFill/>
                    </a:lnL>
                    <a:lnR>
                      <a:noFill/>
                    </a:lnR>
                    <a:lnT w="9525" cap="flat" cmpd="sng" algn="ctr">
                      <a:solidFill>
                        <a:srgbClr val="10BE2D"/>
                      </a:solidFill>
                      <a:prstDash val="solid"/>
                      <a:round/>
                      <a:headEnd type="none" w="med" len="med"/>
                      <a:tailEnd type="none" w="med" len="med"/>
                    </a:lnT>
                    <a:lnB w="9525" cap="flat" cmpd="sng" algn="ctr">
                      <a:solidFill>
                        <a:srgbClr val="10C4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6, 6, 128)] </a:t>
                      </a:r>
                      <a:endParaRPr lang="en-US">
                        <a:effectLst/>
                      </a:endParaRPr>
                    </a:p>
                  </a:txBody>
                  <a:tcPr marL="66675" marR="66675">
                    <a:lnL>
                      <a:noFill/>
                    </a:lnL>
                    <a:lnR>
                      <a:noFill/>
                    </a:lnR>
                    <a:lnT w="9525" cap="flat" cmpd="sng" algn="ctr">
                      <a:solidFill>
                        <a:srgbClr val="30BA2D"/>
                      </a:solidFill>
                      <a:prstDash val="solid"/>
                      <a:round/>
                      <a:headEnd type="none" w="med" len="med"/>
                      <a:tailEnd type="none" w="med" len="med"/>
                    </a:lnT>
                    <a:lnB w="9525" cap="flat" cmpd="sng" algn="ctr">
                      <a:solidFill>
                        <a:srgbClr val="90C5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73856 </a:t>
                      </a:r>
                      <a:endParaRPr lang="en-US">
                        <a:effectLst/>
                      </a:endParaRPr>
                    </a:p>
                  </a:txBody>
                  <a:tcPr marL="66675" marR="66675">
                    <a:lnL>
                      <a:noFill/>
                    </a:lnL>
                    <a:lnR>
                      <a:noFill/>
                    </a:lnR>
                    <a:lnT w="9525" cap="flat" cmpd="sng" algn="ctr">
                      <a:solidFill>
                        <a:srgbClr val="D0BA2D"/>
                      </a:solidFill>
                      <a:prstDash val="solid"/>
                      <a:round/>
                      <a:headEnd type="none" w="med" len="med"/>
                      <a:tailEnd type="none" w="med" len="med"/>
                    </a:lnT>
                    <a:lnB w="9525" cap="flat" cmpd="sng" algn="ctr">
                      <a:solidFill>
                        <a:srgbClr val="30C72D"/>
                      </a:solidFill>
                      <a:prstDash val="solid"/>
                      <a:round/>
                      <a:headEnd type="none" w="med" len="med"/>
                      <a:tailEnd type="none" w="med" len="med"/>
                    </a:lnB>
                    <a:noFill/>
                  </a:tcPr>
                </a:tc>
                <a:extLst>
                  <a:ext uri="{0D108BD9-81ED-4DB2-BD59-A6C34878D82A}">
                    <a16:rowId xmlns:a16="http://schemas.microsoft.com/office/drawing/2014/main" val="1851005690"/>
                  </a:ext>
                </a:extLst>
              </a:tr>
              <a:tr h="340876">
                <a:tc>
                  <a:txBody>
                    <a:bodyPr/>
                    <a:lstStyle/>
                    <a:p>
                      <a:pPr algn="ctr" rtl="0" fontAlgn="base"/>
                      <a:r>
                        <a:rPr lang="en-US" sz="800">
                          <a:effectLst/>
                          <a:latin typeface="Times New Roman" panose="02020603050405020304" pitchFamily="18" charset="0"/>
                        </a:rPr>
                        <a:t>MaxPooling2D </a:t>
                      </a:r>
                      <a:endParaRPr lang="en-US">
                        <a:effectLst/>
                      </a:endParaRPr>
                    </a:p>
                  </a:txBody>
                  <a:tcPr marL="66675" marR="66675">
                    <a:lnL>
                      <a:noFill/>
                    </a:lnL>
                    <a:lnR>
                      <a:noFill/>
                    </a:lnR>
                    <a:lnT w="9525" cap="flat" cmpd="sng" algn="ctr">
                      <a:solidFill>
                        <a:srgbClr val="10C42D"/>
                      </a:solidFill>
                      <a:prstDash val="solid"/>
                      <a:round/>
                      <a:headEnd type="none" w="med" len="med"/>
                      <a:tailEnd type="none" w="med" len="med"/>
                    </a:lnT>
                    <a:lnB w="9525" cap="flat" cmpd="sng" algn="ctr">
                      <a:solidFill>
                        <a:srgbClr val="B0C7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3, 3, 128)] </a:t>
                      </a:r>
                      <a:endParaRPr lang="en-US">
                        <a:effectLst/>
                      </a:endParaRPr>
                    </a:p>
                  </a:txBody>
                  <a:tcPr marL="66675" marR="66675">
                    <a:lnL>
                      <a:noFill/>
                    </a:lnL>
                    <a:lnR>
                      <a:noFill/>
                    </a:lnR>
                    <a:lnT w="9525" cap="flat" cmpd="sng" algn="ctr">
                      <a:solidFill>
                        <a:srgbClr val="90C52D"/>
                      </a:solidFill>
                      <a:prstDash val="solid"/>
                      <a:round/>
                      <a:headEnd type="none" w="med" len="med"/>
                      <a:tailEnd type="none" w="med" len="med"/>
                    </a:lnT>
                    <a:lnB w="9525" cap="flat" cmpd="sng" algn="ctr">
                      <a:solidFill>
                        <a:srgbClr val="10C6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0 </a:t>
                      </a:r>
                      <a:endParaRPr lang="en-US">
                        <a:effectLst/>
                      </a:endParaRPr>
                    </a:p>
                  </a:txBody>
                  <a:tcPr marL="66675" marR="66675">
                    <a:lnL>
                      <a:noFill/>
                    </a:lnL>
                    <a:lnR>
                      <a:noFill/>
                    </a:lnR>
                    <a:lnT w="9525" cap="flat" cmpd="sng" algn="ctr">
                      <a:solidFill>
                        <a:srgbClr val="30C72D"/>
                      </a:solidFill>
                      <a:prstDash val="solid"/>
                      <a:round/>
                      <a:headEnd type="none" w="med" len="med"/>
                      <a:tailEnd type="none" w="med" len="med"/>
                    </a:lnT>
                    <a:lnB w="9525" cap="flat" cmpd="sng" algn="ctr">
                      <a:solidFill>
                        <a:srgbClr val="10C42D"/>
                      </a:solidFill>
                      <a:prstDash val="solid"/>
                      <a:round/>
                      <a:headEnd type="none" w="med" len="med"/>
                      <a:tailEnd type="none" w="med" len="med"/>
                    </a:lnB>
                    <a:noFill/>
                  </a:tcPr>
                </a:tc>
                <a:extLst>
                  <a:ext uri="{0D108BD9-81ED-4DB2-BD59-A6C34878D82A}">
                    <a16:rowId xmlns:a16="http://schemas.microsoft.com/office/drawing/2014/main" val="524084046"/>
                  </a:ext>
                </a:extLst>
              </a:tr>
              <a:tr h="340876">
                <a:tc>
                  <a:txBody>
                    <a:bodyPr/>
                    <a:lstStyle/>
                    <a:p>
                      <a:pPr algn="ctr" rtl="0" fontAlgn="base"/>
                      <a:r>
                        <a:rPr lang="en-US" sz="800">
                          <a:effectLst/>
                          <a:latin typeface="Times New Roman" panose="02020603050405020304" pitchFamily="18" charset="0"/>
                        </a:rPr>
                        <a:t>Flatten </a:t>
                      </a:r>
                      <a:endParaRPr lang="en-US">
                        <a:effectLst/>
                      </a:endParaRPr>
                    </a:p>
                  </a:txBody>
                  <a:tcPr marL="66675" marR="66675">
                    <a:lnL>
                      <a:noFill/>
                    </a:lnL>
                    <a:lnR>
                      <a:noFill/>
                    </a:lnR>
                    <a:lnT w="9525" cap="flat" cmpd="sng" algn="ctr">
                      <a:solidFill>
                        <a:srgbClr val="B0C72D"/>
                      </a:solidFill>
                      <a:prstDash val="solid"/>
                      <a:round/>
                      <a:headEnd type="none" w="med" len="med"/>
                      <a:tailEnd type="none" w="med" len="med"/>
                    </a:lnT>
                    <a:lnB w="9525" cap="flat" cmpd="sng" algn="ctr">
                      <a:solidFill>
                        <a:srgbClr val="10CF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1152)] </a:t>
                      </a:r>
                      <a:endParaRPr lang="en-US">
                        <a:effectLst/>
                      </a:endParaRPr>
                    </a:p>
                  </a:txBody>
                  <a:tcPr marL="66675" marR="66675">
                    <a:lnL>
                      <a:noFill/>
                    </a:lnL>
                    <a:lnR>
                      <a:noFill/>
                    </a:lnR>
                    <a:lnT w="9525" cap="flat" cmpd="sng" algn="ctr">
                      <a:solidFill>
                        <a:srgbClr val="10C62D"/>
                      </a:solidFill>
                      <a:prstDash val="solid"/>
                      <a:round/>
                      <a:headEnd type="none" w="med" len="med"/>
                      <a:tailEnd type="none" w="med" len="med"/>
                    </a:lnT>
                    <a:lnB w="9525" cap="flat" cmpd="sng" algn="ctr">
                      <a:solidFill>
                        <a:srgbClr val="30D1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0 </a:t>
                      </a:r>
                      <a:endParaRPr lang="en-US">
                        <a:effectLst/>
                      </a:endParaRPr>
                    </a:p>
                  </a:txBody>
                  <a:tcPr marL="66675" marR="66675">
                    <a:lnL>
                      <a:noFill/>
                    </a:lnL>
                    <a:lnR>
                      <a:noFill/>
                    </a:lnR>
                    <a:lnT w="9525" cap="flat" cmpd="sng" algn="ctr">
                      <a:solidFill>
                        <a:srgbClr val="10C42D"/>
                      </a:solidFill>
                      <a:prstDash val="solid"/>
                      <a:round/>
                      <a:headEnd type="none" w="med" len="med"/>
                      <a:tailEnd type="none" w="med" len="med"/>
                    </a:lnT>
                    <a:lnB w="9525" cap="flat" cmpd="sng" algn="ctr">
                      <a:solidFill>
                        <a:srgbClr val="90CB2D"/>
                      </a:solidFill>
                      <a:prstDash val="solid"/>
                      <a:round/>
                      <a:headEnd type="none" w="med" len="med"/>
                      <a:tailEnd type="none" w="med" len="med"/>
                    </a:lnB>
                    <a:noFill/>
                  </a:tcPr>
                </a:tc>
                <a:extLst>
                  <a:ext uri="{0D108BD9-81ED-4DB2-BD59-A6C34878D82A}">
                    <a16:rowId xmlns:a16="http://schemas.microsoft.com/office/drawing/2014/main" val="3342219209"/>
                  </a:ext>
                </a:extLst>
              </a:tr>
              <a:tr h="340876">
                <a:tc>
                  <a:txBody>
                    <a:bodyPr/>
                    <a:lstStyle/>
                    <a:p>
                      <a:pPr algn="ctr" rtl="0" fontAlgn="base"/>
                      <a:r>
                        <a:rPr lang="en-US" sz="800">
                          <a:effectLst/>
                          <a:latin typeface="Times New Roman" panose="02020603050405020304" pitchFamily="18" charset="0"/>
                        </a:rPr>
                        <a:t>Dense </a:t>
                      </a:r>
                      <a:endParaRPr lang="en-US">
                        <a:effectLst/>
                      </a:endParaRPr>
                    </a:p>
                  </a:txBody>
                  <a:tcPr marL="66675" marR="66675">
                    <a:lnL>
                      <a:noFill/>
                    </a:lnL>
                    <a:lnR>
                      <a:noFill/>
                    </a:lnR>
                    <a:lnT w="9525" cap="flat" cmpd="sng" algn="ctr">
                      <a:solidFill>
                        <a:srgbClr val="10CF2D"/>
                      </a:solidFill>
                      <a:prstDash val="solid"/>
                      <a:round/>
                      <a:headEnd type="none" w="med" len="med"/>
                      <a:tailEnd type="none" w="med" len="med"/>
                    </a:lnT>
                    <a:lnB w="9525" cap="flat" cmpd="sng" algn="ctr">
                      <a:solidFill>
                        <a:srgbClr val="30CF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[(None,1024)] </a:t>
                      </a:r>
                      <a:endParaRPr lang="en-US">
                        <a:effectLst/>
                      </a:endParaRPr>
                    </a:p>
                  </a:txBody>
                  <a:tcPr marL="66675" marR="66675">
                    <a:lnL>
                      <a:noFill/>
                    </a:lnL>
                    <a:lnR>
                      <a:noFill/>
                    </a:lnR>
                    <a:lnT w="9525" cap="flat" cmpd="sng" algn="ctr">
                      <a:solidFill>
                        <a:srgbClr val="30D12D"/>
                      </a:solidFill>
                      <a:prstDash val="solid"/>
                      <a:round/>
                      <a:headEnd type="none" w="med" len="med"/>
                      <a:tailEnd type="none" w="med" len="med"/>
                    </a:lnT>
                    <a:lnB w="9525" cap="flat" cmpd="sng" algn="ctr">
                      <a:solidFill>
                        <a:srgbClr val="30D1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1180672 </a:t>
                      </a:r>
                      <a:endParaRPr lang="en-US">
                        <a:effectLst/>
                      </a:endParaRPr>
                    </a:p>
                  </a:txBody>
                  <a:tcPr marL="66675" marR="66675">
                    <a:lnL>
                      <a:noFill/>
                    </a:lnL>
                    <a:lnR>
                      <a:noFill/>
                    </a:lnR>
                    <a:lnT w="9525" cap="flat" cmpd="sng" algn="ctr">
                      <a:solidFill>
                        <a:srgbClr val="90CB2D"/>
                      </a:solidFill>
                      <a:prstDash val="solid"/>
                      <a:round/>
                      <a:headEnd type="none" w="med" len="med"/>
                      <a:tailEnd type="none" w="med" len="med"/>
                    </a:lnT>
                    <a:lnB w="9525" cap="flat" cmpd="sng" algn="ctr">
                      <a:solidFill>
                        <a:srgbClr val="30CF2D"/>
                      </a:solidFill>
                      <a:prstDash val="solid"/>
                      <a:round/>
                      <a:headEnd type="none" w="med" len="med"/>
                      <a:tailEnd type="none" w="med" len="med"/>
                    </a:lnB>
                    <a:noFill/>
                  </a:tcPr>
                </a:tc>
                <a:extLst>
                  <a:ext uri="{0D108BD9-81ED-4DB2-BD59-A6C34878D82A}">
                    <a16:rowId xmlns:a16="http://schemas.microsoft.com/office/drawing/2014/main" val="3051504097"/>
                  </a:ext>
                </a:extLst>
              </a:tr>
              <a:tr h="340876">
                <a:tc>
                  <a:txBody>
                    <a:bodyPr/>
                    <a:lstStyle/>
                    <a:p>
                      <a:pPr algn="ctr" rtl="0" fontAlgn="base"/>
                      <a:r>
                        <a:rPr lang="en-GB" sz="800">
                          <a:effectLst/>
                          <a:latin typeface="Times New Roman" panose="02020603050405020304" pitchFamily="18" charset="0"/>
                        </a:rPr>
                        <a:t>DropOut </a:t>
                      </a:r>
                      <a:endParaRPr lang="en-GB">
                        <a:effectLst/>
                      </a:endParaRPr>
                    </a:p>
                  </a:txBody>
                  <a:tcPr marL="66675" marR="66675">
                    <a:lnL>
                      <a:noFill/>
                    </a:lnL>
                    <a:lnR>
                      <a:noFill/>
                    </a:lnR>
                    <a:lnT w="9525" cap="flat" cmpd="sng" algn="ctr">
                      <a:solidFill>
                        <a:srgbClr val="30CF2D"/>
                      </a:solidFill>
                      <a:prstDash val="solid"/>
                      <a:round/>
                      <a:headEnd type="none" w="med" len="med"/>
                      <a:tailEnd type="none" w="med" len="med"/>
                    </a:lnT>
                    <a:lnB w="9525" cap="flat" cmpd="sng" algn="ctr">
                      <a:solidFill>
                        <a:srgbClr val="30D1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1024)] </a:t>
                      </a:r>
                      <a:endParaRPr lang="en-US">
                        <a:effectLst/>
                      </a:endParaRPr>
                    </a:p>
                  </a:txBody>
                  <a:tcPr marL="66675" marR="66675">
                    <a:lnL>
                      <a:noFill/>
                    </a:lnL>
                    <a:lnR>
                      <a:noFill/>
                    </a:lnR>
                    <a:lnT w="9525" cap="flat" cmpd="sng" algn="ctr">
                      <a:solidFill>
                        <a:srgbClr val="30D12D"/>
                      </a:solidFill>
                      <a:prstDash val="solid"/>
                      <a:round/>
                      <a:headEnd type="none" w="med" len="med"/>
                      <a:tailEnd type="none" w="med" len="med"/>
                    </a:lnT>
                    <a:lnB w="9525" cap="flat" cmpd="sng" algn="ctr">
                      <a:solidFill>
                        <a:srgbClr val="10D5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0 </a:t>
                      </a:r>
                      <a:endParaRPr lang="en-US">
                        <a:effectLst/>
                      </a:endParaRPr>
                    </a:p>
                  </a:txBody>
                  <a:tcPr marL="66675" marR="66675">
                    <a:lnL>
                      <a:noFill/>
                    </a:lnL>
                    <a:lnR>
                      <a:noFill/>
                    </a:lnR>
                    <a:lnT w="9525" cap="flat" cmpd="sng" algn="ctr">
                      <a:solidFill>
                        <a:srgbClr val="30CF2D"/>
                      </a:solidFill>
                      <a:prstDash val="solid"/>
                      <a:round/>
                      <a:headEnd type="none" w="med" len="med"/>
                      <a:tailEnd type="none" w="med" len="med"/>
                    </a:lnT>
                    <a:lnB w="9525" cap="flat" cmpd="sng" algn="ctr">
                      <a:solidFill>
                        <a:srgbClr val="90D12D"/>
                      </a:solidFill>
                      <a:prstDash val="solid"/>
                      <a:round/>
                      <a:headEnd type="none" w="med" len="med"/>
                      <a:tailEnd type="none" w="med" len="med"/>
                    </a:lnB>
                    <a:noFill/>
                  </a:tcPr>
                </a:tc>
                <a:extLst>
                  <a:ext uri="{0D108BD9-81ED-4DB2-BD59-A6C34878D82A}">
                    <a16:rowId xmlns:a16="http://schemas.microsoft.com/office/drawing/2014/main" val="4164401582"/>
                  </a:ext>
                </a:extLst>
              </a:tr>
              <a:tr h="340876">
                <a:tc>
                  <a:txBody>
                    <a:bodyPr/>
                    <a:lstStyle/>
                    <a:p>
                      <a:pPr algn="ctr" rtl="0" fontAlgn="base"/>
                      <a:r>
                        <a:rPr lang="en-US" sz="800">
                          <a:effectLst/>
                          <a:latin typeface="Times New Roman" panose="02020603050405020304" pitchFamily="18" charset="0"/>
                        </a:rPr>
                        <a:t>Dense </a:t>
                      </a:r>
                      <a:endParaRPr lang="en-US">
                        <a:effectLst/>
                      </a:endParaRPr>
                    </a:p>
                  </a:txBody>
                  <a:tcPr marL="66675" marR="66675">
                    <a:lnL>
                      <a:noFill/>
                    </a:lnL>
                    <a:lnR>
                      <a:noFill/>
                    </a:lnR>
                    <a:lnT w="9525" cap="flat" cmpd="sng" algn="ctr">
                      <a:solidFill>
                        <a:srgbClr val="30D12D"/>
                      </a:solidFill>
                      <a:prstDash val="solid"/>
                      <a:round/>
                      <a:headEnd type="none" w="med" len="med"/>
                      <a:tailEnd type="none" w="med" len="med"/>
                    </a:lnT>
                    <a:lnB w="9525" cap="flat" cmpd="sng" algn="ctr">
                      <a:solidFill>
                        <a:srgbClr val="B0D8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4)] </a:t>
                      </a:r>
                      <a:endParaRPr lang="en-US">
                        <a:effectLst/>
                      </a:endParaRPr>
                    </a:p>
                  </a:txBody>
                  <a:tcPr marL="66675" marR="66675">
                    <a:lnL>
                      <a:noFill/>
                    </a:lnL>
                    <a:lnR>
                      <a:noFill/>
                    </a:lnR>
                    <a:lnT w="9525" cap="flat" cmpd="sng" algn="ctr">
                      <a:solidFill>
                        <a:srgbClr val="10D52D"/>
                      </a:solidFill>
                      <a:prstDash val="solid"/>
                      <a:round/>
                      <a:headEnd type="none" w="med" len="med"/>
                      <a:tailEnd type="none" w="med" len="med"/>
                    </a:lnT>
                    <a:lnB w="9525" cap="flat" cmpd="sng" algn="ctr">
                      <a:solidFill>
                        <a:srgbClr val="10D5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 </a:t>
                      </a:r>
                      <a:endParaRPr lang="en-US">
                        <a:effectLst/>
                      </a:endParaRPr>
                    </a:p>
                  </a:txBody>
                  <a:tcPr marL="66675" marR="66675">
                    <a:lnL>
                      <a:noFill/>
                    </a:lnL>
                    <a:lnR>
                      <a:noFill/>
                    </a:lnR>
                    <a:lnT w="9525" cap="flat" cmpd="sng" algn="ctr">
                      <a:solidFill>
                        <a:srgbClr val="90D12D"/>
                      </a:solidFill>
                      <a:prstDash val="solid"/>
                      <a:round/>
                      <a:headEnd type="none" w="med" len="med"/>
                      <a:tailEnd type="none" w="med" len="med"/>
                    </a:lnT>
                    <a:lnB w="9525" cap="flat" cmpd="sng" algn="ctr">
                      <a:solidFill>
                        <a:srgbClr val="D0D82D"/>
                      </a:solidFill>
                      <a:prstDash val="solid"/>
                      <a:round/>
                      <a:headEnd type="none" w="med" len="med"/>
                      <a:tailEnd type="none" w="med" len="med"/>
                    </a:lnB>
                    <a:noFill/>
                  </a:tcPr>
                </a:tc>
                <a:extLst>
                  <a:ext uri="{0D108BD9-81ED-4DB2-BD59-A6C34878D82A}">
                    <a16:rowId xmlns:a16="http://schemas.microsoft.com/office/drawing/2014/main" val="3280697673"/>
                  </a:ext>
                </a:extLst>
              </a:tr>
              <a:tr h="340876">
                <a:tc>
                  <a:txBody>
                    <a:bodyPr/>
                    <a:lstStyle/>
                    <a:p>
                      <a:pPr algn="ctr" rtl="0" fontAlgn="base"/>
                      <a:r>
                        <a:rPr lang="en-US" sz="800">
                          <a:effectLst/>
                          <a:latin typeface="Times New Roman" panose="02020603050405020304" pitchFamily="18" charset="0"/>
                        </a:rPr>
                        <a:t>Concatenate </a:t>
                      </a:r>
                      <a:endParaRPr lang="en-US">
                        <a:effectLst/>
                      </a:endParaRPr>
                    </a:p>
                  </a:txBody>
                  <a:tcPr marL="66675" marR="66675">
                    <a:lnL>
                      <a:noFill/>
                    </a:lnL>
                    <a:lnR>
                      <a:noFill/>
                    </a:lnR>
                    <a:lnT w="9525" cap="flat" cmpd="sng" algn="ctr">
                      <a:solidFill>
                        <a:srgbClr val="B0D82D"/>
                      </a:solidFill>
                      <a:prstDash val="solid"/>
                      <a:round/>
                      <a:headEnd type="none" w="med" len="med"/>
                      <a:tailEnd type="none" w="med" len="med"/>
                    </a:lnT>
                    <a:lnB w="9525" cap="flat" cmpd="sng" algn="ctr">
                      <a:solidFill>
                        <a:srgbClr val="90D1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8)] </a:t>
                      </a:r>
                      <a:endParaRPr lang="en-US">
                        <a:effectLst/>
                      </a:endParaRPr>
                    </a:p>
                  </a:txBody>
                  <a:tcPr marL="66675" marR="66675">
                    <a:lnL>
                      <a:noFill/>
                    </a:lnL>
                    <a:lnR>
                      <a:noFill/>
                    </a:lnR>
                    <a:lnT w="9525" cap="flat" cmpd="sng" algn="ctr">
                      <a:solidFill>
                        <a:srgbClr val="10D52D"/>
                      </a:solidFill>
                      <a:prstDash val="solid"/>
                      <a:round/>
                      <a:headEnd type="none" w="med" len="med"/>
                      <a:tailEnd type="none" w="med" len="med"/>
                    </a:lnT>
                    <a:lnB w="9525" cap="flat" cmpd="sng" algn="ctr">
                      <a:solidFill>
                        <a:srgbClr val="90DE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 </a:t>
                      </a:r>
                      <a:endParaRPr lang="en-US">
                        <a:effectLst/>
                      </a:endParaRPr>
                    </a:p>
                  </a:txBody>
                  <a:tcPr marL="66675" marR="66675">
                    <a:lnL>
                      <a:noFill/>
                    </a:lnL>
                    <a:lnR>
                      <a:noFill/>
                    </a:lnR>
                    <a:lnT w="9525" cap="flat" cmpd="sng" algn="ctr">
                      <a:solidFill>
                        <a:srgbClr val="D0D82D"/>
                      </a:solidFill>
                      <a:prstDash val="solid"/>
                      <a:round/>
                      <a:headEnd type="none" w="med" len="med"/>
                      <a:tailEnd type="none" w="med" len="med"/>
                    </a:lnT>
                    <a:lnB w="9525" cap="flat" cmpd="sng" algn="ctr">
                      <a:solidFill>
                        <a:srgbClr val="F0DF2D"/>
                      </a:solidFill>
                      <a:prstDash val="solid"/>
                      <a:round/>
                      <a:headEnd type="none" w="med" len="med"/>
                      <a:tailEnd type="none" w="med" len="med"/>
                    </a:lnB>
                    <a:noFill/>
                  </a:tcPr>
                </a:tc>
                <a:extLst>
                  <a:ext uri="{0D108BD9-81ED-4DB2-BD59-A6C34878D82A}">
                    <a16:rowId xmlns:a16="http://schemas.microsoft.com/office/drawing/2014/main" val="3568631238"/>
                  </a:ext>
                </a:extLst>
              </a:tr>
              <a:tr h="340876">
                <a:tc>
                  <a:txBody>
                    <a:bodyPr/>
                    <a:lstStyle/>
                    <a:p>
                      <a:pPr algn="ctr" rtl="0" fontAlgn="base"/>
                      <a:r>
                        <a:rPr lang="en-GB" sz="800">
                          <a:effectLst/>
                          <a:latin typeface="Times New Roman" panose="02020603050405020304" pitchFamily="18" charset="0"/>
                        </a:rPr>
                        <a:t>OutputLayer </a:t>
                      </a:r>
                      <a:endParaRPr lang="en-GB">
                        <a:effectLst/>
                      </a:endParaRPr>
                    </a:p>
                  </a:txBody>
                  <a:tcPr marL="66675" marR="66675">
                    <a:lnL>
                      <a:noFill/>
                    </a:lnL>
                    <a:lnR>
                      <a:noFill/>
                    </a:lnR>
                    <a:lnT w="9525" cap="flat" cmpd="sng" algn="ctr">
                      <a:solidFill>
                        <a:srgbClr val="90D12D"/>
                      </a:solidFill>
                      <a:prstDash val="solid"/>
                      <a:round/>
                      <a:headEnd type="none" w="med" len="med"/>
                      <a:tailEnd type="none" w="med" len="med"/>
                    </a:lnT>
                    <a:lnB w="9525" cap="flat" cmpd="sng" algn="ctr">
                      <a:solidFill>
                        <a:srgbClr val="90D1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[(None, 4)] </a:t>
                      </a:r>
                      <a:endParaRPr lang="en-US">
                        <a:effectLst/>
                      </a:endParaRPr>
                    </a:p>
                  </a:txBody>
                  <a:tcPr marL="66675" marR="66675">
                    <a:lnL>
                      <a:noFill/>
                    </a:lnL>
                    <a:lnR>
                      <a:noFill/>
                    </a:lnR>
                    <a:lnT w="9525" cap="flat" cmpd="sng" algn="ctr">
                      <a:solidFill>
                        <a:srgbClr val="90DE2D"/>
                      </a:solidFill>
                      <a:prstDash val="solid"/>
                      <a:round/>
                      <a:headEnd type="none" w="med" len="med"/>
                      <a:tailEnd type="none" w="med" len="med"/>
                    </a:lnT>
                    <a:lnB w="9525" cap="flat" cmpd="sng" algn="ctr">
                      <a:solidFill>
                        <a:srgbClr val="90DE2D"/>
                      </a:solidFill>
                      <a:prstDash val="solid"/>
                      <a:round/>
                      <a:headEnd type="none" w="med" len="med"/>
                      <a:tailEnd type="none" w="med" len="med"/>
                    </a:lnB>
                    <a:noFill/>
                  </a:tcPr>
                </a:tc>
                <a:tc>
                  <a:txBody>
                    <a:bodyPr/>
                    <a:lstStyle/>
                    <a:p>
                      <a:pPr algn="ctr" rtl="0" fontAlgn="base"/>
                      <a:r>
                        <a:rPr lang="en-US" sz="800">
                          <a:effectLst/>
                          <a:latin typeface="Times New Roman" panose="02020603050405020304" pitchFamily="18" charset="0"/>
                        </a:rPr>
                        <a:t>- </a:t>
                      </a:r>
                      <a:endParaRPr lang="en-US">
                        <a:effectLst/>
                      </a:endParaRPr>
                    </a:p>
                  </a:txBody>
                  <a:tcPr marL="66675" marR="66675">
                    <a:lnL>
                      <a:noFill/>
                    </a:lnL>
                    <a:lnR>
                      <a:noFill/>
                    </a:lnR>
                    <a:lnT w="9525" cap="flat" cmpd="sng" algn="ctr">
                      <a:solidFill>
                        <a:srgbClr val="F0DF2D"/>
                      </a:solidFill>
                      <a:prstDash val="solid"/>
                      <a:round/>
                      <a:headEnd type="none" w="med" len="med"/>
                      <a:tailEnd type="none" w="med" len="med"/>
                    </a:lnT>
                    <a:lnB w="9525" cap="flat" cmpd="sng" algn="ctr">
                      <a:solidFill>
                        <a:srgbClr val="F0DF2D"/>
                      </a:solidFill>
                      <a:prstDash val="solid"/>
                      <a:round/>
                      <a:headEnd type="none" w="med" len="med"/>
                      <a:tailEnd type="none" w="med" len="med"/>
                    </a:lnB>
                    <a:noFill/>
                  </a:tcPr>
                </a:tc>
                <a:extLst>
                  <a:ext uri="{0D108BD9-81ED-4DB2-BD59-A6C34878D82A}">
                    <a16:rowId xmlns:a16="http://schemas.microsoft.com/office/drawing/2014/main" val="3109804712"/>
                  </a:ext>
                </a:extLst>
              </a:tr>
            </a:tbl>
          </a:graphicData>
        </a:graphic>
      </p:graphicFrame>
    </p:spTree>
    <p:extLst>
      <p:ext uri="{BB962C8B-B14F-4D97-AF65-F5344CB8AC3E}">
        <p14:creationId xmlns:p14="http://schemas.microsoft.com/office/powerpoint/2010/main" val="16781752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D39B-1739-D9AA-6700-B13E0C28F87A}"/>
              </a:ext>
            </a:extLst>
          </p:cNvPr>
          <p:cNvSpPr>
            <a:spLocks noGrp="1"/>
          </p:cNvSpPr>
          <p:nvPr>
            <p:ph type="title"/>
          </p:nvPr>
        </p:nvSpPr>
        <p:spPr/>
        <p:txBody>
          <a:bodyPr/>
          <a:lstStyle/>
          <a:p>
            <a:r>
              <a:rPr lang="en-US">
                <a:ea typeface="Source Sans Pro"/>
              </a:rPr>
              <a:t>Hyperparameter Setting</a:t>
            </a:r>
          </a:p>
        </p:txBody>
      </p:sp>
      <p:sp>
        <p:nvSpPr>
          <p:cNvPr id="3" name="Content Placeholder 2">
            <a:extLst>
              <a:ext uri="{FF2B5EF4-FFF2-40B4-BE49-F238E27FC236}">
                <a16:creationId xmlns:a16="http://schemas.microsoft.com/office/drawing/2014/main" id="{F835FE91-BC3A-1041-43A2-B9D5E5544DBD}"/>
              </a:ext>
            </a:extLst>
          </p:cNvPr>
          <p:cNvSpPr>
            <a:spLocks noGrp="1"/>
          </p:cNvSpPr>
          <p:nvPr>
            <p:ph idx="1"/>
          </p:nvPr>
        </p:nvSpPr>
        <p:spPr/>
        <p:txBody>
          <a:bodyPr vert="horz" lIns="91440" tIns="45720" rIns="91440" bIns="45720" rtlCol="0" anchor="t">
            <a:noAutofit/>
          </a:bodyPr>
          <a:lstStyle/>
          <a:p>
            <a:pPr marL="0" indent="0" algn="just">
              <a:buNone/>
            </a:pPr>
            <a:r>
              <a:rPr lang="en-US" sz="2400" b="1" err="1"/>
              <a:t>Alzh</a:t>
            </a:r>
            <a:r>
              <a:rPr lang="en-US" sz="2400" b="1"/>
              <a:t>-Net Upper Architecture:</a:t>
            </a:r>
            <a:endParaRPr lang="en-US"/>
          </a:p>
          <a:p>
            <a:pPr algn="just"/>
            <a:r>
              <a:rPr lang="en-US" sz="2400">
                <a:latin typeface="Arial"/>
                <a:cs typeface="Arial"/>
              </a:rPr>
              <a:t>Will utilize multiple convolutional blocks with 3x3 kernels and </a:t>
            </a:r>
            <a:r>
              <a:rPr lang="en-US" sz="2400" err="1">
                <a:latin typeface="Arial"/>
                <a:cs typeface="Arial"/>
              </a:rPr>
              <a:t>ReLU</a:t>
            </a:r>
            <a:r>
              <a:rPr lang="en-US" sz="2400">
                <a:latin typeface="Arial"/>
                <a:cs typeface="Arial"/>
              </a:rPr>
              <a:t> activation.</a:t>
            </a:r>
            <a:endParaRPr lang="en-US" sz="2400">
              <a:latin typeface="Arial"/>
              <a:ea typeface="Source Sans Pro"/>
              <a:cs typeface="Arial"/>
            </a:endParaRPr>
          </a:p>
          <a:p>
            <a:pPr algn="just"/>
            <a:r>
              <a:rPr lang="en-US" sz="2400">
                <a:latin typeface="Arial"/>
                <a:cs typeface="Arial"/>
              </a:rPr>
              <a:t>Includes batch normalization layers and max-pooling (2x2) for stabilization and down-sampling.</a:t>
            </a:r>
            <a:endParaRPr lang="en-US" sz="2400">
              <a:latin typeface="Arial"/>
              <a:ea typeface="Source Sans Pro"/>
              <a:cs typeface="Arial"/>
            </a:endParaRPr>
          </a:p>
          <a:p>
            <a:pPr algn="just"/>
            <a:r>
              <a:rPr lang="en-US" sz="2400">
                <a:latin typeface="Arial"/>
                <a:cs typeface="Arial"/>
              </a:rPr>
              <a:t>Strategically places dropout layers (0.2 rate) to prevent overfitting.</a:t>
            </a:r>
            <a:endParaRPr lang="en-US" sz="2400">
              <a:latin typeface="Arial"/>
              <a:ea typeface="Source Sans Pro"/>
              <a:cs typeface="Arial"/>
            </a:endParaRPr>
          </a:p>
          <a:p>
            <a:pPr algn="just"/>
            <a:r>
              <a:rPr lang="en-US" sz="2400">
                <a:latin typeface="Arial"/>
                <a:cs typeface="Arial"/>
              </a:rPr>
              <a:t>Incorporates dense blocks with varying units (512, 128, 64) and dropout rates (0.7, 0.5, 0.3) for feature representation.</a:t>
            </a:r>
            <a:endParaRPr lang="en-US" sz="2400">
              <a:latin typeface="Arial"/>
              <a:ea typeface="Source Sans Pro"/>
              <a:cs typeface="Arial"/>
            </a:endParaRPr>
          </a:p>
          <a:p>
            <a:pPr algn="just"/>
            <a:endParaRPr lang="en-US" sz="2400">
              <a:latin typeface="Arial"/>
              <a:ea typeface="Source Sans Pro"/>
              <a:cs typeface="Arial"/>
            </a:endParaRPr>
          </a:p>
        </p:txBody>
      </p:sp>
    </p:spTree>
    <p:extLst>
      <p:ext uri="{BB962C8B-B14F-4D97-AF65-F5344CB8AC3E}">
        <p14:creationId xmlns:p14="http://schemas.microsoft.com/office/powerpoint/2010/main" val="1185096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D39B-1739-D9AA-6700-B13E0C28F87A}"/>
              </a:ext>
            </a:extLst>
          </p:cNvPr>
          <p:cNvSpPr>
            <a:spLocks noGrp="1"/>
          </p:cNvSpPr>
          <p:nvPr>
            <p:ph type="title"/>
          </p:nvPr>
        </p:nvSpPr>
        <p:spPr/>
        <p:txBody>
          <a:bodyPr/>
          <a:lstStyle/>
          <a:p>
            <a:r>
              <a:rPr lang="en-US">
                <a:ea typeface="Source Sans Pro"/>
              </a:rPr>
              <a:t>Hyperparameter Setting</a:t>
            </a:r>
          </a:p>
        </p:txBody>
      </p:sp>
      <p:sp>
        <p:nvSpPr>
          <p:cNvPr id="3" name="Content Placeholder 2">
            <a:extLst>
              <a:ext uri="{FF2B5EF4-FFF2-40B4-BE49-F238E27FC236}">
                <a16:creationId xmlns:a16="http://schemas.microsoft.com/office/drawing/2014/main" id="{F835FE91-BC3A-1041-43A2-B9D5E5544DBD}"/>
              </a:ext>
            </a:extLst>
          </p:cNvPr>
          <p:cNvSpPr>
            <a:spLocks noGrp="1"/>
          </p:cNvSpPr>
          <p:nvPr>
            <p:ph idx="1"/>
          </p:nvPr>
        </p:nvSpPr>
        <p:spPr>
          <a:xfrm>
            <a:off x="838200" y="1747184"/>
            <a:ext cx="10526805" cy="4564249"/>
          </a:xfrm>
        </p:spPr>
        <p:txBody>
          <a:bodyPr vert="horz" lIns="91440" tIns="45720" rIns="91440" bIns="45720" rtlCol="0" anchor="t">
            <a:noAutofit/>
          </a:bodyPr>
          <a:lstStyle/>
          <a:p>
            <a:pPr marL="0" indent="0" algn="just">
              <a:buNone/>
            </a:pPr>
            <a:r>
              <a:rPr lang="en-US" sz="2200" b="1" err="1"/>
              <a:t>Alzh</a:t>
            </a:r>
            <a:r>
              <a:rPr lang="en-US" sz="2200" b="1"/>
              <a:t>-Net Lower Architecture:</a:t>
            </a:r>
            <a:endParaRPr lang="en-US"/>
          </a:p>
          <a:p>
            <a:pPr marL="514350" indent="-285750" algn="just">
              <a:buFont typeface="Arial"/>
              <a:buChar char="•"/>
            </a:pPr>
            <a:r>
              <a:rPr lang="en-US" sz="2200">
                <a:latin typeface="Arial"/>
                <a:cs typeface="Arial"/>
              </a:rPr>
              <a:t>Features convolutional layers with 32, 64, and 128 filters (3x3 kernels).</a:t>
            </a:r>
            <a:endParaRPr lang="en-US" sz="2200">
              <a:latin typeface="Arial"/>
              <a:ea typeface="Source Sans Pro"/>
              <a:cs typeface="Arial"/>
            </a:endParaRPr>
          </a:p>
          <a:p>
            <a:pPr marL="514350" indent="-285750" algn="just">
              <a:buFont typeface="Arial"/>
              <a:buChar char="•"/>
            </a:pPr>
            <a:r>
              <a:rPr lang="en-US" sz="2200">
                <a:latin typeface="Arial"/>
                <a:cs typeface="Arial"/>
              </a:rPr>
              <a:t>Applies </a:t>
            </a:r>
            <a:r>
              <a:rPr lang="en-US" sz="2200" err="1">
                <a:latin typeface="Arial"/>
                <a:cs typeface="Arial"/>
              </a:rPr>
              <a:t>ReLU</a:t>
            </a:r>
            <a:r>
              <a:rPr lang="en-US" sz="2200">
                <a:latin typeface="Arial"/>
                <a:cs typeface="Arial"/>
              </a:rPr>
              <a:t> activation throughout and max-pooling (2x2) for spatial information preservation.</a:t>
            </a:r>
            <a:endParaRPr lang="en-US" sz="2200">
              <a:latin typeface="Arial"/>
              <a:ea typeface="Source Sans Pro"/>
              <a:cs typeface="Arial"/>
            </a:endParaRPr>
          </a:p>
          <a:p>
            <a:pPr marL="514350" indent="-285750" algn="just">
              <a:buFont typeface="Arial"/>
              <a:buChar char="•"/>
            </a:pPr>
            <a:r>
              <a:rPr lang="en-US" sz="2200">
                <a:latin typeface="Arial"/>
                <a:cs typeface="Arial"/>
              </a:rPr>
              <a:t>Implements dropout regularization (0.3 rate) after the fully connected layer.</a:t>
            </a:r>
            <a:endParaRPr lang="en-US" sz="2200">
              <a:latin typeface="Arial"/>
              <a:ea typeface="Source Sans Pro"/>
              <a:cs typeface="Arial"/>
            </a:endParaRPr>
          </a:p>
          <a:p>
            <a:pPr marL="0" indent="0" algn="just">
              <a:buNone/>
            </a:pPr>
            <a:r>
              <a:rPr lang="en-US" sz="2200" b="1"/>
              <a:t>Optimization and Training:</a:t>
            </a:r>
            <a:endParaRPr lang="en-US" sz="2200" b="1">
              <a:ea typeface="Source Sans Pro"/>
            </a:endParaRPr>
          </a:p>
          <a:p>
            <a:pPr marL="514350" indent="-285750" algn="just">
              <a:buFont typeface="Arial"/>
              <a:buChar char="•"/>
            </a:pPr>
            <a:r>
              <a:rPr lang="en-US" sz="2200">
                <a:latin typeface="Arial"/>
                <a:cs typeface="Arial"/>
              </a:rPr>
              <a:t>Employs Adam optimizer with default parameters and categorical cross-entropy loss function.</a:t>
            </a:r>
            <a:endParaRPr lang="en-US" sz="2200">
              <a:latin typeface="Arial"/>
              <a:ea typeface="Source Sans Pro"/>
              <a:cs typeface="Arial"/>
            </a:endParaRPr>
          </a:p>
          <a:p>
            <a:pPr marL="514350" indent="-285750" algn="just">
              <a:buFont typeface="Arial"/>
              <a:buChar char="•"/>
            </a:pPr>
            <a:r>
              <a:rPr lang="en-US" sz="2200">
                <a:latin typeface="Arial"/>
                <a:cs typeface="Arial"/>
              </a:rPr>
              <a:t>Implements early stopping (patience: 15 epochs) and custom callback for termination based on validation accuracy.</a:t>
            </a:r>
            <a:endParaRPr lang="en-US" sz="2200">
              <a:latin typeface="Arial"/>
              <a:ea typeface="Source Sans Pro"/>
              <a:cs typeface="Arial"/>
            </a:endParaRPr>
          </a:p>
          <a:p>
            <a:pPr marL="514350" indent="-285750" algn="just">
              <a:buFont typeface="Arial"/>
              <a:buChar char="•"/>
            </a:pPr>
            <a:r>
              <a:rPr lang="en-US" sz="2200">
                <a:latin typeface="Arial"/>
                <a:cs typeface="Arial"/>
              </a:rPr>
              <a:t>Trains over 50 epochs with flexibility to adjust based on specific requirements.</a:t>
            </a:r>
            <a:endParaRPr lang="en-US" sz="2200">
              <a:latin typeface="Arial"/>
              <a:ea typeface="Source Sans Pro"/>
              <a:cs typeface="Arial"/>
            </a:endParaRPr>
          </a:p>
          <a:p>
            <a:pPr marL="0" indent="0" algn="just">
              <a:buNone/>
            </a:pPr>
            <a:endParaRPr lang="en-US" sz="2200">
              <a:latin typeface="Arial"/>
              <a:ea typeface="Source Sans Pro"/>
              <a:cs typeface="Arial"/>
            </a:endParaRPr>
          </a:p>
        </p:txBody>
      </p:sp>
    </p:spTree>
    <p:extLst>
      <p:ext uri="{BB962C8B-B14F-4D97-AF65-F5344CB8AC3E}">
        <p14:creationId xmlns:p14="http://schemas.microsoft.com/office/powerpoint/2010/main" val="1658075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5273-25C9-B5C1-7343-FF643EF26B68}"/>
              </a:ext>
            </a:extLst>
          </p:cNvPr>
          <p:cNvSpPr>
            <a:spLocks noGrp="1"/>
          </p:cNvSpPr>
          <p:nvPr>
            <p:ph type="title"/>
          </p:nvPr>
        </p:nvSpPr>
        <p:spPr/>
        <p:txBody>
          <a:bodyPr/>
          <a:lstStyle/>
          <a:p>
            <a:r>
              <a:rPr lang="en-US">
                <a:ea typeface="Source Sans Pro"/>
              </a:rPr>
              <a:t>Evaluation Metrics</a:t>
            </a:r>
            <a:endParaRPr lang="en-US"/>
          </a:p>
        </p:txBody>
      </p:sp>
      <p:sp>
        <p:nvSpPr>
          <p:cNvPr id="3" name="Content Placeholder 2">
            <a:extLst>
              <a:ext uri="{FF2B5EF4-FFF2-40B4-BE49-F238E27FC236}">
                <a16:creationId xmlns:a16="http://schemas.microsoft.com/office/drawing/2014/main" id="{87438D0A-CE55-33C8-CFA9-4137E76607AD}"/>
              </a:ext>
            </a:extLst>
          </p:cNvPr>
          <p:cNvSpPr>
            <a:spLocks noGrp="1"/>
          </p:cNvSpPr>
          <p:nvPr>
            <p:ph idx="1"/>
          </p:nvPr>
        </p:nvSpPr>
        <p:spPr/>
        <p:txBody>
          <a:bodyPr vert="horz" lIns="91440" tIns="45720" rIns="91440" bIns="45720" rtlCol="0" anchor="t">
            <a:normAutofit/>
          </a:bodyPr>
          <a:lstStyle/>
          <a:p>
            <a:r>
              <a:rPr lang="en-US">
                <a:latin typeface="Arial"/>
                <a:cs typeface="Arial"/>
              </a:rPr>
              <a:t>Precision Score: It quantifies the correct positive predictions made. It is calculated as follows:</a:t>
            </a:r>
          </a:p>
          <a:p>
            <a:pPr marL="0" indent="0">
              <a:buNone/>
            </a:pPr>
            <a:endParaRPr lang="en-US">
              <a:latin typeface="Arial"/>
              <a:cs typeface="Arial"/>
            </a:endParaRPr>
          </a:p>
          <a:p>
            <a:pPr marL="0" indent="0">
              <a:buNone/>
            </a:pPr>
            <a:endParaRPr lang="en-US">
              <a:latin typeface="Arial"/>
              <a:cs typeface="Arial"/>
            </a:endParaRPr>
          </a:p>
          <a:p>
            <a:pPr marL="0" indent="0">
              <a:buNone/>
            </a:pPr>
            <a:endParaRPr lang="en-US">
              <a:latin typeface="Arial"/>
              <a:cs typeface="Arial"/>
            </a:endParaRPr>
          </a:p>
          <a:p>
            <a:r>
              <a:rPr lang="en-US">
                <a:latin typeface="Arial"/>
                <a:cs typeface="Arial"/>
              </a:rPr>
              <a:t>Accuracy:  Is a metric that measures how often a machine learning model correctly predicts the outcome. You can calculate accuracy by dividing the number of correct predictions by the total number of predictions.</a:t>
            </a:r>
          </a:p>
        </p:txBody>
      </p:sp>
      <p:pic>
        <p:nvPicPr>
          <p:cNvPr id="8" name="Picture 7">
            <a:extLst>
              <a:ext uri="{FF2B5EF4-FFF2-40B4-BE49-F238E27FC236}">
                <a16:creationId xmlns:a16="http://schemas.microsoft.com/office/drawing/2014/main" id="{B9D1D58A-170E-F3E5-59F7-351C62F1F936}"/>
              </a:ext>
            </a:extLst>
          </p:cNvPr>
          <p:cNvPicPr>
            <a:picLocks noChangeAspect="1"/>
          </p:cNvPicPr>
          <p:nvPr/>
        </p:nvPicPr>
        <p:blipFill>
          <a:blip r:embed="rId2"/>
          <a:stretch>
            <a:fillRect/>
          </a:stretch>
        </p:blipFill>
        <p:spPr>
          <a:xfrm>
            <a:off x="4177723" y="3178175"/>
            <a:ext cx="3848100" cy="501650"/>
          </a:xfrm>
          <a:prstGeom prst="rect">
            <a:avLst/>
          </a:prstGeom>
        </p:spPr>
      </p:pic>
    </p:spTree>
    <p:extLst>
      <p:ext uri="{BB962C8B-B14F-4D97-AF65-F5344CB8AC3E}">
        <p14:creationId xmlns:p14="http://schemas.microsoft.com/office/powerpoint/2010/main" val="3118906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A808F2-FC57-2E70-53B6-EC6C1E9DB649}"/>
              </a:ext>
            </a:extLst>
          </p:cNvPr>
          <p:cNvSpPr>
            <a:spLocks noGrp="1"/>
          </p:cNvSpPr>
          <p:nvPr>
            <p:ph idx="1"/>
          </p:nvPr>
        </p:nvSpPr>
        <p:spPr>
          <a:xfrm>
            <a:off x="774700" y="428866"/>
            <a:ext cx="10515600" cy="5712944"/>
          </a:xfrm>
        </p:spPr>
        <p:txBody>
          <a:bodyPr vert="horz" lIns="91440" tIns="45720" rIns="91440" bIns="45720" rtlCol="0" anchor="t">
            <a:normAutofit/>
          </a:bodyPr>
          <a:lstStyle/>
          <a:p>
            <a:r>
              <a:rPr lang="en-US">
                <a:latin typeface="Arial"/>
                <a:cs typeface="Arial"/>
              </a:rPr>
              <a:t>F1 Score: It tries to combine both precision and recall which would help in indicating reliability. It is calculated as follows: </a:t>
            </a:r>
          </a:p>
          <a:p>
            <a:endParaRPr lang="en-US">
              <a:latin typeface="Arial"/>
              <a:cs typeface="Arial"/>
            </a:endParaRPr>
          </a:p>
          <a:p>
            <a:endParaRPr lang="en-US">
              <a:latin typeface="Arial"/>
              <a:cs typeface="Arial"/>
            </a:endParaRPr>
          </a:p>
          <a:p>
            <a:endParaRPr lang="en-US">
              <a:latin typeface="Arial"/>
              <a:cs typeface="Arial"/>
            </a:endParaRPr>
          </a:p>
          <a:p>
            <a:r>
              <a:rPr lang="en-US">
                <a:latin typeface="Arial"/>
                <a:cs typeface="Arial"/>
              </a:rPr>
              <a:t>Recall also called as Sensitivity is a statistic that indicates how often a machine learning model accurately detects positive examples (true positives) among all of the actual positive samples in the dataset.</a:t>
            </a:r>
          </a:p>
          <a:p>
            <a:pPr marL="0" indent="0">
              <a:buNone/>
            </a:pPr>
            <a:endParaRPr lang="en-US">
              <a:ea typeface="Source Sans Pro"/>
            </a:endParaRPr>
          </a:p>
          <a:p>
            <a:endParaRPr lang="en-US">
              <a:ea typeface="Source Sans Pro"/>
            </a:endParaRPr>
          </a:p>
        </p:txBody>
      </p:sp>
      <p:pic>
        <p:nvPicPr>
          <p:cNvPr id="4" name="Picture 3">
            <a:extLst>
              <a:ext uri="{FF2B5EF4-FFF2-40B4-BE49-F238E27FC236}">
                <a16:creationId xmlns:a16="http://schemas.microsoft.com/office/drawing/2014/main" id="{8866C9DF-BC78-C87D-071B-49000DC5E9CD}"/>
              </a:ext>
            </a:extLst>
          </p:cNvPr>
          <p:cNvPicPr>
            <a:picLocks noChangeAspect="1"/>
          </p:cNvPicPr>
          <p:nvPr/>
        </p:nvPicPr>
        <p:blipFill>
          <a:blip r:embed="rId2"/>
          <a:stretch>
            <a:fillRect/>
          </a:stretch>
        </p:blipFill>
        <p:spPr>
          <a:xfrm>
            <a:off x="2786567" y="2029474"/>
            <a:ext cx="6607319" cy="235960"/>
          </a:xfrm>
          <a:prstGeom prst="rect">
            <a:avLst/>
          </a:prstGeom>
        </p:spPr>
      </p:pic>
      <p:pic>
        <p:nvPicPr>
          <p:cNvPr id="5" name="Picture 4" descr="A black and white text&#10;&#10;Description automatically generated">
            <a:extLst>
              <a:ext uri="{FF2B5EF4-FFF2-40B4-BE49-F238E27FC236}">
                <a16:creationId xmlns:a16="http://schemas.microsoft.com/office/drawing/2014/main" id="{30CC6912-5FA0-33B2-1FBD-4670E77DC6F6}"/>
              </a:ext>
            </a:extLst>
          </p:cNvPr>
          <p:cNvPicPr>
            <a:picLocks noChangeAspect="1"/>
          </p:cNvPicPr>
          <p:nvPr/>
        </p:nvPicPr>
        <p:blipFill>
          <a:blip r:embed="rId3"/>
          <a:stretch>
            <a:fillRect/>
          </a:stretch>
        </p:blipFill>
        <p:spPr>
          <a:xfrm>
            <a:off x="3933970" y="4548331"/>
            <a:ext cx="4208607" cy="555337"/>
          </a:xfrm>
          <a:prstGeom prst="rect">
            <a:avLst/>
          </a:prstGeom>
        </p:spPr>
      </p:pic>
    </p:spTree>
    <p:extLst>
      <p:ext uri="{BB962C8B-B14F-4D97-AF65-F5344CB8AC3E}">
        <p14:creationId xmlns:p14="http://schemas.microsoft.com/office/powerpoint/2010/main" val="1859471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hart&#10;&#10;Description automatically generated">
            <a:extLst>
              <a:ext uri="{FF2B5EF4-FFF2-40B4-BE49-F238E27FC236}">
                <a16:creationId xmlns:a16="http://schemas.microsoft.com/office/drawing/2014/main" id="{B18FEC96-B8EE-005C-8900-5671FAB66C42}"/>
              </a:ext>
            </a:extLst>
          </p:cNvPr>
          <p:cNvPicPr>
            <a:picLocks noChangeAspect="1"/>
          </p:cNvPicPr>
          <p:nvPr/>
        </p:nvPicPr>
        <p:blipFill>
          <a:blip r:embed="rId2"/>
          <a:stretch>
            <a:fillRect/>
          </a:stretch>
        </p:blipFill>
        <p:spPr>
          <a:xfrm>
            <a:off x="1509713" y="-4473"/>
            <a:ext cx="9172575" cy="5019675"/>
          </a:xfrm>
          <a:prstGeom prst="rect">
            <a:avLst/>
          </a:prstGeom>
        </p:spPr>
      </p:pic>
      <p:sp>
        <p:nvSpPr>
          <p:cNvPr id="4" name="TextBox 3">
            <a:extLst>
              <a:ext uri="{FF2B5EF4-FFF2-40B4-BE49-F238E27FC236}">
                <a16:creationId xmlns:a16="http://schemas.microsoft.com/office/drawing/2014/main" id="{6A8C23DF-BCFC-6EBB-39D5-0A59EAF5B726}"/>
              </a:ext>
            </a:extLst>
          </p:cNvPr>
          <p:cNvSpPr txBox="1"/>
          <p:nvPr/>
        </p:nvSpPr>
        <p:spPr>
          <a:xfrm>
            <a:off x="1091444" y="5008163"/>
            <a:ext cx="9832265"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Arial"/>
                <a:ea typeface="+mn-lt"/>
                <a:cs typeface="+mn-lt"/>
              </a:rPr>
              <a:t>The green row and yellow column appear to imply that the example is now focused on the categorization of class 'b' against the others. The cell to which the arrow points contains the examples that were projected to be class 'c' but were really class 'a'. </a:t>
            </a:r>
            <a:endParaRPr lang="en-US" sz="2400">
              <a:latin typeface="Arial"/>
              <a:ea typeface="Source Sans Pro"/>
              <a:cs typeface="Arial"/>
            </a:endParaRPr>
          </a:p>
          <a:p>
            <a:pPr algn="l"/>
            <a:endParaRPr lang="en-US"/>
          </a:p>
        </p:txBody>
      </p:sp>
    </p:spTree>
    <p:extLst>
      <p:ext uri="{BB962C8B-B14F-4D97-AF65-F5344CB8AC3E}">
        <p14:creationId xmlns:p14="http://schemas.microsoft.com/office/powerpoint/2010/main" val="911749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CA81B-9DE7-2A25-C173-4241C25ABF51}"/>
              </a:ext>
            </a:extLst>
          </p:cNvPr>
          <p:cNvSpPr>
            <a:spLocks noGrp="1"/>
          </p:cNvSpPr>
          <p:nvPr>
            <p:ph idx="1"/>
          </p:nvPr>
        </p:nvSpPr>
        <p:spPr>
          <a:xfrm>
            <a:off x="838200" y="489003"/>
            <a:ext cx="10515600" cy="5687960"/>
          </a:xfrm>
        </p:spPr>
        <p:txBody>
          <a:bodyPr vert="horz" lIns="91440" tIns="45720" rIns="91440" bIns="45720" rtlCol="0" anchor="t">
            <a:noAutofit/>
          </a:bodyPr>
          <a:lstStyle/>
          <a:p>
            <a:r>
              <a:rPr lang="en-US">
                <a:latin typeface="Arial"/>
                <a:cs typeface="Arial"/>
              </a:rPr>
              <a:t>Confusion Matrix: A confusion matrix is a performance measuring approach used in machine learning to assess the effectiveness of a classification model. It is most beneficial when working with binary classification issues, although it may also be applied to multi-class classification. </a:t>
            </a:r>
          </a:p>
          <a:p>
            <a:endParaRPr lang="en-US">
              <a:latin typeface="Arial"/>
              <a:cs typeface="Arial"/>
            </a:endParaRPr>
          </a:p>
          <a:p>
            <a:r>
              <a:rPr lang="en-US">
                <a:latin typeface="Arial"/>
                <a:cs typeface="Arial"/>
              </a:rPr>
              <a:t>The confusion matrix is a table that visualizes an algorithm's performance by comparing expected and actual classes. It comprises of four major components:</a:t>
            </a:r>
          </a:p>
          <a:p>
            <a:pPr marL="228600" lvl="1">
              <a:spcBef>
                <a:spcPts val="1000"/>
              </a:spcBef>
            </a:pPr>
            <a:endParaRPr lang="en-US" sz="2800">
              <a:latin typeface="Arial"/>
              <a:cs typeface="Arial"/>
            </a:endParaRPr>
          </a:p>
          <a:p>
            <a:pPr marL="228600" lvl="1">
              <a:spcBef>
                <a:spcPts val="1000"/>
              </a:spcBef>
            </a:pPr>
            <a:r>
              <a:rPr lang="en-US" sz="2800">
                <a:latin typeface="Arial"/>
                <a:cs typeface="Arial"/>
              </a:rPr>
              <a:t>True Positives (TP) are instances in which the model accurately predicted the positive class. </a:t>
            </a:r>
          </a:p>
          <a:p>
            <a:pPr marL="228600" lvl="1">
              <a:spcBef>
                <a:spcPts val="1000"/>
              </a:spcBef>
            </a:pPr>
            <a:r>
              <a:rPr lang="en-US" sz="2800">
                <a:latin typeface="Arial"/>
                <a:cs typeface="Arial"/>
              </a:rPr>
              <a:t>True Negatives (TN) are instances in which the model accurately predicted the negative class. </a:t>
            </a:r>
            <a:br>
              <a:rPr lang="en-US" sz="2000">
                <a:ea typeface="+mn-lt"/>
                <a:cs typeface="+mn-lt"/>
              </a:rPr>
            </a:br>
            <a:br>
              <a:rPr lang="en-US" sz="2000">
                <a:ea typeface="+mn-lt"/>
                <a:cs typeface="+mn-lt"/>
              </a:rPr>
            </a:br>
            <a:br>
              <a:rPr lang="en-US">
                <a:ea typeface="Source Sans Pro"/>
              </a:rPr>
            </a:br>
            <a:br>
              <a:rPr lang="en-US">
                <a:ea typeface="Source Sans Pro"/>
              </a:rPr>
            </a:br>
            <a:endParaRPr lang="en-US">
              <a:ea typeface="Source Sans Pro"/>
            </a:endParaRPr>
          </a:p>
          <a:p>
            <a:endParaRPr lang="en-US">
              <a:ea typeface="Source Sans Pro"/>
            </a:endParaRPr>
          </a:p>
          <a:p>
            <a:endParaRPr lang="en-US">
              <a:ea typeface="Source Sans Pro"/>
            </a:endParaRPr>
          </a:p>
          <a:p>
            <a:endParaRPr lang="en-US">
              <a:ea typeface="Source Sans Pro"/>
            </a:endParaRPr>
          </a:p>
          <a:p>
            <a:endParaRPr lang="en-US">
              <a:ea typeface="Source Sans Pro"/>
            </a:endParaRPr>
          </a:p>
          <a:p>
            <a:endParaRPr lang="en-US">
              <a:ea typeface="Source Sans Pro"/>
            </a:endParaRPr>
          </a:p>
        </p:txBody>
      </p:sp>
    </p:spTree>
    <p:extLst>
      <p:ext uri="{BB962C8B-B14F-4D97-AF65-F5344CB8AC3E}">
        <p14:creationId xmlns:p14="http://schemas.microsoft.com/office/powerpoint/2010/main" val="2214640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631B-5965-65BE-96B0-934762CEB013}"/>
              </a:ext>
            </a:extLst>
          </p:cNvPr>
          <p:cNvSpPr>
            <a:spLocks noGrp="1"/>
          </p:cNvSpPr>
          <p:nvPr>
            <p:ph type="title"/>
          </p:nvPr>
        </p:nvSpPr>
        <p:spPr/>
        <p:txBody>
          <a:bodyPr/>
          <a:lstStyle/>
          <a:p>
            <a:r>
              <a:rPr lang="en-US" dirty="0">
                <a:ea typeface="Source Sans Pro"/>
              </a:rPr>
              <a:t>MOTIVATION</a:t>
            </a:r>
            <a:endParaRPr lang="en-US" dirty="0"/>
          </a:p>
        </p:txBody>
      </p:sp>
      <p:sp>
        <p:nvSpPr>
          <p:cNvPr id="3" name="Content Placeholder 2">
            <a:extLst>
              <a:ext uri="{FF2B5EF4-FFF2-40B4-BE49-F238E27FC236}">
                <a16:creationId xmlns:a16="http://schemas.microsoft.com/office/drawing/2014/main" id="{5450377B-9808-EC84-7FFB-D3B355EE97AC}"/>
              </a:ext>
            </a:extLst>
          </p:cNvPr>
          <p:cNvSpPr>
            <a:spLocks noGrp="1"/>
          </p:cNvSpPr>
          <p:nvPr>
            <p:ph idx="1"/>
          </p:nvPr>
        </p:nvSpPr>
        <p:spPr/>
        <p:txBody>
          <a:bodyPr vert="horz" lIns="91440" tIns="45720" rIns="91440" bIns="45720" rtlCol="0" anchor="t">
            <a:normAutofit fontScale="70000" lnSpcReduction="20000"/>
          </a:bodyPr>
          <a:lstStyle/>
          <a:p>
            <a:pPr algn="just">
              <a:lnSpc>
                <a:spcPct val="160000"/>
              </a:lnSpc>
            </a:pPr>
            <a:r>
              <a:rPr lang="en-US" dirty="0"/>
              <a:t>Addressing the urgent need for improved Alzheimer's diagnosis aligns with the project's aim to make a tangible difference in healthcare outcomes and societal well-being.</a:t>
            </a:r>
          </a:p>
          <a:p>
            <a:pPr algn="just">
              <a:lnSpc>
                <a:spcPct val="160000"/>
              </a:lnSpc>
            </a:pPr>
            <a:r>
              <a:rPr lang="en-US" dirty="0"/>
              <a:t>The intersection of AI and medical imaging presents an exciting opportunity to explore innovative solutions to complex healthcare challenges, driving the project's focus on Alzheimer's diagnosis.</a:t>
            </a:r>
          </a:p>
          <a:p>
            <a:pPr algn="just">
              <a:lnSpc>
                <a:spcPct val="160000"/>
              </a:lnSpc>
            </a:pPr>
            <a:r>
              <a:rPr lang="en-US" dirty="0"/>
              <a:t>By developing a robust AI-driven framework for Alzheimer's diagnosis, the project aims to empower clinicians with a powerful tool to enable early intervention, personalized treatment strategies, and ultimately improve patient care and outcomes.</a:t>
            </a:r>
            <a:endParaRPr lang="en-US" dirty="0">
              <a:ea typeface="Source Sans Pro"/>
            </a:endParaRPr>
          </a:p>
        </p:txBody>
      </p:sp>
    </p:spTree>
    <p:extLst>
      <p:ext uri="{BB962C8B-B14F-4D97-AF65-F5344CB8AC3E}">
        <p14:creationId xmlns:p14="http://schemas.microsoft.com/office/powerpoint/2010/main" val="493132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CA81B-9DE7-2A25-C173-4241C25ABF51}"/>
              </a:ext>
            </a:extLst>
          </p:cNvPr>
          <p:cNvSpPr>
            <a:spLocks noGrp="1"/>
          </p:cNvSpPr>
          <p:nvPr>
            <p:ph idx="1"/>
          </p:nvPr>
        </p:nvSpPr>
        <p:spPr>
          <a:xfrm>
            <a:off x="838200" y="489003"/>
            <a:ext cx="10515600" cy="5687960"/>
          </a:xfrm>
        </p:spPr>
        <p:txBody>
          <a:bodyPr vert="horz" lIns="91440" tIns="45720" rIns="91440" bIns="45720" rtlCol="0" anchor="t">
            <a:noAutofit/>
          </a:bodyPr>
          <a:lstStyle/>
          <a:p>
            <a:pPr marL="800100" lvl="2" indent="-342900">
              <a:spcBef>
                <a:spcPts val="1000"/>
              </a:spcBef>
              <a:buFont typeface="Courier New" panose="020B0604020202020204" pitchFamily="34" charset="0"/>
              <a:buChar char="o"/>
            </a:pPr>
            <a:r>
              <a:rPr lang="en-US" sz="2400">
                <a:latin typeface="Arial"/>
                <a:cs typeface="Arial"/>
              </a:rPr>
              <a:t>False Positives (FP), also known as Type I errors, occur when the model incorrectly predicted a positive class (where the actual class was negative). </a:t>
            </a:r>
          </a:p>
          <a:p>
            <a:pPr marL="800100" lvl="2" indent="-342900">
              <a:spcBef>
                <a:spcPts val="1000"/>
              </a:spcBef>
              <a:buFont typeface="Courier New" panose="020B0604020202020204" pitchFamily="34" charset="0"/>
              <a:buChar char="o"/>
            </a:pPr>
            <a:r>
              <a:rPr lang="en-US" sz="2400">
                <a:latin typeface="Arial"/>
                <a:cs typeface="Arial"/>
              </a:rPr>
              <a:t>False Negatives (FN), also known as Type II error, occur when the model mistakenly predicts the negative class (when the actual class is positive).</a:t>
            </a:r>
            <a:br>
              <a:rPr lang="en-US" sz="1300">
                <a:ea typeface="+mn-lt"/>
                <a:cs typeface="+mn-lt"/>
              </a:rPr>
            </a:br>
            <a:endParaRPr lang="en-US" sz="2400">
              <a:latin typeface="Arial"/>
              <a:ea typeface="+mn-lt"/>
              <a:cs typeface="Arial"/>
            </a:endParaRPr>
          </a:p>
          <a:p>
            <a:pPr marL="457200" lvl="2" indent="0">
              <a:spcBef>
                <a:spcPts val="1000"/>
              </a:spcBef>
              <a:buNone/>
            </a:pPr>
            <a:r>
              <a:rPr lang="en-US" sz="2400">
                <a:latin typeface="Arial"/>
                <a:cs typeface="Arial"/>
              </a:rPr>
              <a:t>The example depicts the scenario for computing Class 'b' values, with TP being the value of the right prediction that is compatible with the goal. The TN are the classes that do not include Class 'b', either in the forecast or the target. The FP is the sum of the classes that were incorrectly forecasted as Class 'b ', whereas the FN is the sum of the courses that should have been anticipated as Class 'b'. This procedure should be repeated for all classes, with the model's overall TP, FP, TN, and FN being averaged over the individual values. </a:t>
            </a:r>
            <a:br>
              <a:rPr lang="en-US" sz="2400">
                <a:latin typeface="Arial"/>
                <a:cs typeface="Arial"/>
              </a:rPr>
            </a:br>
            <a:br>
              <a:rPr lang="en-US" sz="2400">
                <a:latin typeface="Arial"/>
                <a:cs typeface="Arial"/>
              </a:rPr>
            </a:br>
            <a:endParaRPr lang="en-US" sz="2400">
              <a:latin typeface="Arial"/>
              <a:cs typeface="Arial"/>
            </a:endParaRPr>
          </a:p>
        </p:txBody>
      </p:sp>
    </p:spTree>
    <p:extLst>
      <p:ext uri="{BB962C8B-B14F-4D97-AF65-F5344CB8AC3E}">
        <p14:creationId xmlns:p14="http://schemas.microsoft.com/office/powerpoint/2010/main" val="1829388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7E1D-FD7D-EFB7-DEA1-7CAE7AC4B86A}"/>
              </a:ext>
            </a:extLst>
          </p:cNvPr>
          <p:cNvSpPr>
            <a:spLocks noGrp="1"/>
          </p:cNvSpPr>
          <p:nvPr>
            <p:ph type="title"/>
          </p:nvPr>
        </p:nvSpPr>
        <p:spPr/>
        <p:txBody>
          <a:bodyPr/>
          <a:lstStyle/>
          <a:p>
            <a:r>
              <a:rPr lang="en-US">
                <a:ea typeface="Source Sans Pro"/>
              </a:rPr>
              <a:t>ENSEMBLE METHODS </a:t>
            </a:r>
            <a:endParaRPr lang="en-US"/>
          </a:p>
        </p:txBody>
      </p:sp>
      <p:sp>
        <p:nvSpPr>
          <p:cNvPr id="3" name="Content Placeholder 2">
            <a:extLst>
              <a:ext uri="{FF2B5EF4-FFF2-40B4-BE49-F238E27FC236}">
                <a16:creationId xmlns:a16="http://schemas.microsoft.com/office/drawing/2014/main" id="{42E3EA51-CA13-EE17-E681-61205472DBE4}"/>
              </a:ext>
            </a:extLst>
          </p:cNvPr>
          <p:cNvSpPr>
            <a:spLocks noGrp="1"/>
          </p:cNvSpPr>
          <p:nvPr>
            <p:ph idx="1"/>
          </p:nvPr>
        </p:nvSpPr>
        <p:spPr/>
        <p:txBody>
          <a:bodyPr vert="horz" lIns="91440" tIns="45720" rIns="91440" bIns="45720" rtlCol="0" anchor="t">
            <a:normAutofit/>
          </a:bodyPr>
          <a:lstStyle/>
          <a:p>
            <a:r>
              <a:rPr lang="en-US">
                <a:ea typeface="Source Sans Pro"/>
              </a:rPr>
              <a:t>Ensemble Methods used were:</a:t>
            </a:r>
            <a:endParaRPr lang="en-US"/>
          </a:p>
          <a:p>
            <a:pPr lvl="1">
              <a:lnSpc>
                <a:spcPct val="150000"/>
              </a:lnSpc>
              <a:buFont typeface="Courier New" panose="020B0604020202020204" pitchFamily="34" charset="0"/>
              <a:buChar char="o"/>
            </a:pPr>
            <a:r>
              <a:rPr lang="en-US">
                <a:ea typeface="Source Sans Pro"/>
              </a:rPr>
              <a:t>Random Forest</a:t>
            </a:r>
          </a:p>
          <a:p>
            <a:pPr lvl="1">
              <a:lnSpc>
                <a:spcPct val="150000"/>
              </a:lnSpc>
              <a:buFont typeface="Courier New" panose="020B0604020202020204" pitchFamily="34" charset="0"/>
              <a:buChar char="o"/>
            </a:pPr>
            <a:r>
              <a:rPr lang="en-US">
                <a:ea typeface="Source Sans Pro"/>
              </a:rPr>
              <a:t>AdaBoost</a:t>
            </a:r>
          </a:p>
          <a:p>
            <a:pPr lvl="1">
              <a:lnSpc>
                <a:spcPct val="150000"/>
              </a:lnSpc>
              <a:buFont typeface="Courier New" panose="020B0604020202020204" pitchFamily="34" charset="0"/>
              <a:buChar char="o"/>
            </a:pPr>
            <a:r>
              <a:rPr lang="en-US" err="1">
                <a:ea typeface="Source Sans Pro"/>
              </a:rPr>
              <a:t>GradientBoost</a:t>
            </a:r>
            <a:endParaRPr lang="en-US">
              <a:ea typeface="Source Sans Pro"/>
            </a:endParaRPr>
          </a:p>
          <a:p>
            <a:pPr lvl="1">
              <a:lnSpc>
                <a:spcPct val="150000"/>
              </a:lnSpc>
              <a:buFont typeface="Courier New" panose="020B0604020202020204" pitchFamily="34" charset="0"/>
              <a:buChar char="o"/>
            </a:pPr>
            <a:r>
              <a:rPr lang="en-US" err="1">
                <a:ea typeface="Source Sans Pro"/>
              </a:rPr>
              <a:t>XGBoost</a:t>
            </a:r>
            <a:endParaRPr lang="en-US">
              <a:ea typeface="Source Sans Pro"/>
            </a:endParaRPr>
          </a:p>
          <a:p>
            <a:pPr lvl="1">
              <a:lnSpc>
                <a:spcPct val="150000"/>
              </a:lnSpc>
              <a:buFont typeface="Courier New" panose="020B0604020202020204" pitchFamily="34" charset="0"/>
              <a:buChar char="o"/>
            </a:pPr>
            <a:r>
              <a:rPr lang="en-US" err="1">
                <a:ea typeface="Source Sans Pro"/>
              </a:rPr>
              <a:t>CatBoost</a:t>
            </a:r>
            <a:endParaRPr lang="en-US" sz="2800">
              <a:ea typeface="Source Sans Pro"/>
            </a:endParaRPr>
          </a:p>
        </p:txBody>
      </p:sp>
    </p:spTree>
    <p:extLst>
      <p:ext uri="{BB962C8B-B14F-4D97-AF65-F5344CB8AC3E}">
        <p14:creationId xmlns:p14="http://schemas.microsoft.com/office/powerpoint/2010/main" val="3056844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7E1D-FD7D-EFB7-DEA1-7CAE7AC4B86A}"/>
              </a:ext>
            </a:extLst>
          </p:cNvPr>
          <p:cNvSpPr>
            <a:spLocks noGrp="1"/>
          </p:cNvSpPr>
          <p:nvPr>
            <p:ph type="title"/>
          </p:nvPr>
        </p:nvSpPr>
        <p:spPr/>
        <p:txBody>
          <a:bodyPr/>
          <a:lstStyle/>
          <a:p>
            <a:r>
              <a:rPr lang="en-US">
                <a:ea typeface="Source Sans Pro"/>
              </a:rPr>
              <a:t>RANDOM FOREST</a:t>
            </a:r>
            <a:endParaRPr lang="en-US"/>
          </a:p>
        </p:txBody>
      </p:sp>
      <p:sp>
        <p:nvSpPr>
          <p:cNvPr id="3" name="Content Placeholder 2">
            <a:extLst>
              <a:ext uri="{FF2B5EF4-FFF2-40B4-BE49-F238E27FC236}">
                <a16:creationId xmlns:a16="http://schemas.microsoft.com/office/drawing/2014/main" id="{42E3EA51-CA13-EE17-E681-61205472DBE4}"/>
              </a:ext>
            </a:extLst>
          </p:cNvPr>
          <p:cNvSpPr>
            <a:spLocks noGrp="1"/>
          </p:cNvSpPr>
          <p:nvPr>
            <p:ph idx="1"/>
          </p:nvPr>
        </p:nvSpPr>
        <p:spPr/>
        <p:txBody>
          <a:bodyPr vert="horz" lIns="91440" tIns="45720" rIns="91440" bIns="45720" rtlCol="0" anchor="t">
            <a:normAutofit/>
          </a:bodyPr>
          <a:lstStyle/>
          <a:p>
            <a:r>
              <a:rPr lang="en-US" sz="1600">
                <a:ea typeface="+mn-lt"/>
                <a:cs typeface="+mn-lt"/>
              </a:rPr>
              <a:t>Random Forest is an ensemble learning method based on decision trees. </a:t>
            </a:r>
          </a:p>
          <a:p>
            <a:r>
              <a:rPr lang="en-US" sz="1600">
                <a:ea typeface="+mn-lt"/>
                <a:cs typeface="+mn-lt"/>
              </a:rPr>
              <a:t>In a Random Forest, multiple decision trees are trained independently on random subsets of the training data. The final prediction is made by aggregating the predictions of all decision trees through averaging or voting.</a:t>
            </a:r>
          </a:p>
          <a:p>
            <a:endParaRPr lang="en-US" sz="1400">
              <a:latin typeface="Times New Roman"/>
              <a:ea typeface="Source Sans Pro"/>
              <a:cs typeface="Times New Roman"/>
            </a:endParaRPr>
          </a:p>
          <a:p>
            <a:r>
              <a:rPr lang="en-US" sz="1600">
                <a:ea typeface="+mn-lt"/>
                <a:cs typeface="+mn-lt"/>
              </a:rPr>
              <a:t>Mathematically we can represent the voting as follows. Where, </a:t>
            </a:r>
            <a:r>
              <a:rPr lang="en-US" sz="1600" i="1">
                <a:ea typeface="+mn-lt"/>
                <a:cs typeface="+mn-lt"/>
              </a:rPr>
              <a:t>ŷ</a:t>
            </a:r>
            <a:r>
              <a:rPr lang="en-US" sz="1600">
                <a:ea typeface="+mn-lt"/>
                <a:cs typeface="+mn-lt"/>
              </a:rPr>
              <a:t> is the final prediction by voting the prediction of all decision trees and </a:t>
            </a:r>
            <a:r>
              <a:rPr lang="en-US" sz="1600" i="1">
                <a:ea typeface="+mn-lt"/>
                <a:cs typeface="+mn-lt"/>
              </a:rPr>
              <a:t>h</a:t>
            </a:r>
            <a:r>
              <a:rPr lang="en-US" sz="1600" i="1" baseline="-25000">
                <a:ea typeface="+mn-lt"/>
                <a:cs typeface="+mn-lt"/>
              </a:rPr>
              <a:t>i</a:t>
            </a:r>
            <a:r>
              <a:rPr lang="en-US" sz="1600" i="1">
                <a:ea typeface="+mn-lt"/>
                <a:cs typeface="+mn-lt"/>
              </a:rPr>
              <a:t>(x)</a:t>
            </a:r>
            <a:r>
              <a:rPr lang="en-US" sz="1600">
                <a:ea typeface="+mn-lt"/>
                <a:cs typeface="+mn-lt"/>
              </a:rPr>
              <a:t> represents the prediction of </a:t>
            </a:r>
            <a:r>
              <a:rPr lang="en-US" sz="1600" i="1" err="1">
                <a:ea typeface="+mn-lt"/>
                <a:cs typeface="+mn-lt"/>
              </a:rPr>
              <a:t>i-</a:t>
            </a:r>
            <a:r>
              <a:rPr lang="en-US" sz="1600" err="1">
                <a:ea typeface="+mn-lt"/>
                <a:cs typeface="+mn-lt"/>
              </a:rPr>
              <a:t>th</a:t>
            </a:r>
            <a:r>
              <a:rPr lang="en-US" sz="1600">
                <a:ea typeface="+mn-lt"/>
                <a:cs typeface="+mn-lt"/>
              </a:rPr>
              <a:t> decision tree. </a:t>
            </a:r>
          </a:p>
          <a:p>
            <a:endParaRPr lang="en-US" sz="1600">
              <a:ea typeface="Source Sans Pro"/>
            </a:endParaRPr>
          </a:p>
          <a:p>
            <a:pPr marL="0" indent="0">
              <a:buNone/>
            </a:pPr>
            <a:endParaRPr lang="en-US" sz="1200">
              <a:ea typeface="Source Sans Pro"/>
            </a:endParaRPr>
          </a:p>
          <a:p>
            <a:endParaRPr lang="en-US" sz="1200">
              <a:ea typeface="Source Sans Pro"/>
            </a:endParaRPr>
          </a:p>
          <a:p>
            <a:r>
              <a:rPr lang="en-US" sz="1600">
                <a:ea typeface="+mn-lt"/>
                <a:cs typeface="+mn-lt"/>
              </a:rPr>
              <a:t>Gini was used for the decision making. Where  pi represents the relative frequency of the class you are observing in the dataset and c represents the number of classes..</a:t>
            </a:r>
          </a:p>
          <a:p>
            <a:pPr marL="0" indent="0">
              <a:buNone/>
            </a:pPr>
            <a:endParaRPr lang="en-US" sz="1200">
              <a:ea typeface="Source Sans Pro"/>
            </a:endParaRPr>
          </a:p>
          <a:p>
            <a:endParaRPr lang="en-US">
              <a:ea typeface="Source Sans Pro"/>
            </a:endParaRPr>
          </a:p>
          <a:p>
            <a:endParaRPr lang="en-US">
              <a:ea typeface="Source Sans Pro"/>
            </a:endParaRPr>
          </a:p>
          <a:p>
            <a:endParaRPr lang="en-US">
              <a:ea typeface="Source Sans Pro"/>
            </a:endParaRPr>
          </a:p>
        </p:txBody>
      </p:sp>
      <p:pic>
        <p:nvPicPr>
          <p:cNvPr id="4" name="Picture 3" descr="Random Forests. Random forests is a powerful machine… | by Dr. Roi Yehoshua  | Medium">
            <a:extLst>
              <a:ext uri="{FF2B5EF4-FFF2-40B4-BE49-F238E27FC236}">
                <a16:creationId xmlns:a16="http://schemas.microsoft.com/office/drawing/2014/main" id="{5E0E4B09-7B2C-0218-5F7B-04D8DC33D2F8}"/>
              </a:ext>
            </a:extLst>
          </p:cNvPr>
          <p:cNvPicPr>
            <a:picLocks noChangeAspect="1"/>
          </p:cNvPicPr>
          <p:nvPr/>
        </p:nvPicPr>
        <p:blipFill>
          <a:blip r:embed="rId2"/>
          <a:stretch>
            <a:fillRect/>
          </a:stretch>
        </p:blipFill>
        <p:spPr>
          <a:xfrm>
            <a:off x="8324573" y="4428747"/>
            <a:ext cx="3869634" cy="2384766"/>
          </a:xfrm>
          <a:prstGeom prst="rect">
            <a:avLst/>
          </a:prstGeom>
        </p:spPr>
      </p:pic>
      <p:pic>
        <p:nvPicPr>
          <p:cNvPr id="5" name="Picture 4" descr="A mathematical equation with numbers and symbols&#10;&#10;Description automatically generated">
            <a:extLst>
              <a:ext uri="{FF2B5EF4-FFF2-40B4-BE49-F238E27FC236}">
                <a16:creationId xmlns:a16="http://schemas.microsoft.com/office/drawing/2014/main" id="{10C50183-8737-AB0C-E50E-DBEB38A0D900}"/>
              </a:ext>
            </a:extLst>
          </p:cNvPr>
          <p:cNvPicPr>
            <a:picLocks noChangeAspect="1"/>
          </p:cNvPicPr>
          <p:nvPr/>
        </p:nvPicPr>
        <p:blipFill>
          <a:blip r:embed="rId3"/>
          <a:stretch>
            <a:fillRect/>
          </a:stretch>
        </p:blipFill>
        <p:spPr>
          <a:xfrm>
            <a:off x="5162550" y="3503198"/>
            <a:ext cx="1866900" cy="1000125"/>
          </a:xfrm>
          <a:prstGeom prst="rect">
            <a:avLst/>
          </a:prstGeom>
        </p:spPr>
      </p:pic>
      <p:pic>
        <p:nvPicPr>
          <p:cNvPr id="40" name="Picture 39" descr="A mathematical equation with numbers and symbols&#10;&#10;Description automatically generated">
            <a:extLst>
              <a:ext uri="{FF2B5EF4-FFF2-40B4-BE49-F238E27FC236}">
                <a16:creationId xmlns:a16="http://schemas.microsoft.com/office/drawing/2014/main" id="{B7FF4199-8EEE-AB56-B9CB-2ACA30C5CE39}"/>
              </a:ext>
            </a:extLst>
          </p:cNvPr>
          <p:cNvPicPr>
            <a:picLocks noChangeAspect="1"/>
          </p:cNvPicPr>
          <p:nvPr/>
        </p:nvPicPr>
        <p:blipFill>
          <a:blip r:embed="rId4"/>
          <a:stretch>
            <a:fillRect/>
          </a:stretch>
        </p:blipFill>
        <p:spPr>
          <a:xfrm>
            <a:off x="5054737" y="5205896"/>
            <a:ext cx="1994177" cy="775254"/>
          </a:xfrm>
          <a:prstGeom prst="rect">
            <a:avLst/>
          </a:prstGeom>
        </p:spPr>
      </p:pic>
    </p:spTree>
    <p:extLst>
      <p:ext uri="{BB962C8B-B14F-4D97-AF65-F5344CB8AC3E}">
        <p14:creationId xmlns:p14="http://schemas.microsoft.com/office/powerpoint/2010/main" val="31256444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7E1D-FD7D-EFB7-DEA1-7CAE7AC4B86A}"/>
              </a:ext>
            </a:extLst>
          </p:cNvPr>
          <p:cNvSpPr>
            <a:spLocks noGrp="1"/>
          </p:cNvSpPr>
          <p:nvPr>
            <p:ph type="title"/>
          </p:nvPr>
        </p:nvSpPr>
        <p:spPr/>
        <p:txBody>
          <a:bodyPr/>
          <a:lstStyle/>
          <a:p>
            <a:r>
              <a:rPr lang="en-US">
                <a:ea typeface="Source Sans Pro"/>
              </a:rPr>
              <a:t>ADABOOST</a:t>
            </a:r>
            <a:endParaRPr lang="en-US"/>
          </a:p>
        </p:txBody>
      </p:sp>
      <p:sp>
        <p:nvSpPr>
          <p:cNvPr id="3" name="Content Placeholder 2">
            <a:extLst>
              <a:ext uri="{FF2B5EF4-FFF2-40B4-BE49-F238E27FC236}">
                <a16:creationId xmlns:a16="http://schemas.microsoft.com/office/drawing/2014/main" id="{42E3EA51-CA13-EE17-E681-61205472DBE4}"/>
              </a:ext>
            </a:extLst>
          </p:cNvPr>
          <p:cNvSpPr>
            <a:spLocks noGrp="1"/>
          </p:cNvSpPr>
          <p:nvPr>
            <p:ph idx="1"/>
          </p:nvPr>
        </p:nvSpPr>
        <p:spPr/>
        <p:txBody>
          <a:bodyPr vert="horz" lIns="91440" tIns="45720" rIns="91440" bIns="45720" rtlCol="0" anchor="t">
            <a:normAutofit/>
          </a:bodyPr>
          <a:lstStyle/>
          <a:p>
            <a:r>
              <a:rPr lang="en-US" sz="1600">
                <a:ea typeface="+mn-lt"/>
                <a:cs typeface="+mn-lt"/>
              </a:rPr>
              <a:t>AdaBoost is an ensemble method that combines multiple weak learners (e.g., shallow decision trees) to create a strong learner. </a:t>
            </a:r>
            <a:r>
              <a:rPr lang="en-US" sz="1600">
                <a:solidFill>
                  <a:srgbClr val="000000"/>
                </a:solidFill>
                <a:ea typeface="+mn-lt"/>
                <a:cs typeface="+mn-lt"/>
              </a:rPr>
              <a:t>Technically</a:t>
            </a:r>
            <a:r>
              <a:rPr lang="en-US" sz="1600">
                <a:ea typeface="+mn-lt"/>
                <a:cs typeface="+mn-lt"/>
              </a:rPr>
              <a:t> Weak Learners are called as stumps.</a:t>
            </a:r>
          </a:p>
          <a:p>
            <a:r>
              <a:rPr lang="en-US" sz="1600">
                <a:ea typeface="+mn-lt"/>
                <a:cs typeface="+mn-lt"/>
              </a:rPr>
              <a:t> In AdaBoost, each weak learner is trained sequentially, and the subsequent learners focus more on the examples that were misclassified by the previous ones.  </a:t>
            </a:r>
            <a:endParaRPr lang="en-US">
              <a:ea typeface="+mn-lt"/>
              <a:cs typeface="+mn-lt"/>
            </a:endParaRPr>
          </a:p>
          <a:p>
            <a:r>
              <a:rPr lang="en-US" sz="1600">
                <a:ea typeface="+mn-lt"/>
                <a:cs typeface="+mn-lt"/>
              </a:rPr>
              <a:t>The final prediction is made by weighted majority voting of all weak learners. Mathematically we can represent it as follows.</a:t>
            </a:r>
            <a:endParaRPr lang="en-US">
              <a:ea typeface="Source Sans Pro"/>
            </a:endParaRPr>
          </a:p>
          <a:p>
            <a:r>
              <a:rPr lang="en-US" sz="1600">
                <a:ea typeface="+mn-lt"/>
                <a:cs typeface="+mn-lt"/>
              </a:rPr>
              <a:t>Mathematically we can represent the voting as follows. Where, hi(x) represent the prediction of </a:t>
            </a:r>
            <a:r>
              <a:rPr lang="en-US" sz="1600" err="1">
                <a:ea typeface="+mn-lt"/>
                <a:cs typeface="+mn-lt"/>
              </a:rPr>
              <a:t>i-th</a:t>
            </a:r>
            <a:r>
              <a:rPr lang="en-US" sz="1600">
                <a:ea typeface="+mn-lt"/>
                <a:cs typeface="+mn-lt"/>
              </a:rPr>
              <a:t> weak learner. The final prediction ŷ(x) is obtained by weighted majority voting of all weak learners where α</a:t>
            </a:r>
            <a:r>
              <a:rPr lang="en-US" sz="1600" err="1">
                <a:ea typeface="+mn-lt"/>
                <a:cs typeface="+mn-lt"/>
              </a:rPr>
              <a:t>i</a:t>
            </a:r>
            <a:r>
              <a:rPr lang="en-US" sz="1600">
                <a:ea typeface="+mn-lt"/>
                <a:cs typeface="+mn-lt"/>
              </a:rPr>
              <a:t> represent the class weights assigned to the </a:t>
            </a:r>
            <a:r>
              <a:rPr lang="en-US" sz="1600" err="1">
                <a:ea typeface="+mn-lt"/>
                <a:cs typeface="+mn-lt"/>
              </a:rPr>
              <a:t>i-th</a:t>
            </a:r>
            <a:r>
              <a:rPr lang="en-US" sz="1600">
                <a:ea typeface="+mn-lt"/>
                <a:cs typeface="+mn-lt"/>
              </a:rPr>
              <a:t> weak learner.</a:t>
            </a:r>
          </a:p>
          <a:p>
            <a:endParaRPr lang="en-US" sz="1600">
              <a:ea typeface="+mn-lt"/>
              <a:cs typeface="+mn-lt"/>
            </a:endParaRPr>
          </a:p>
          <a:p>
            <a:endParaRPr lang="en-US" sz="1600">
              <a:ea typeface="Source Sans Pro"/>
            </a:endParaRPr>
          </a:p>
          <a:p>
            <a:pPr marL="0" indent="0">
              <a:buNone/>
            </a:pPr>
            <a:endParaRPr lang="en-US" sz="1200">
              <a:ea typeface="Source Sans Pro"/>
            </a:endParaRPr>
          </a:p>
          <a:p>
            <a:endParaRPr lang="en-US" sz="1200">
              <a:ea typeface="Source Sans Pro"/>
            </a:endParaRPr>
          </a:p>
          <a:p>
            <a:pPr marL="0" indent="0">
              <a:buNone/>
            </a:pPr>
            <a:endParaRPr lang="en-US" sz="1600">
              <a:ea typeface="+mn-lt"/>
              <a:cs typeface="+mn-lt"/>
            </a:endParaRPr>
          </a:p>
          <a:p>
            <a:pPr marL="0" indent="0">
              <a:buNone/>
            </a:pPr>
            <a:endParaRPr lang="en-US" sz="1200">
              <a:ea typeface="Source Sans Pro"/>
            </a:endParaRPr>
          </a:p>
          <a:p>
            <a:endParaRPr lang="en-US">
              <a:ea typeface="Source Sans Pro"/>
            </a:endParaRPr>
          </a:p>
          <a:p>
            <a:endParaRPr lang="en-US">
              <a:ea typeface="Source Sans Pro"/>
            </a:endParaRPr>
          </a:p>
          <a:p>
            <a:endParaRPr lang="en-US">
              <a:ea typeface="Source Sans Pro"/>
            </a:endParaRPr>
          </a:p>
        </p:txBody>
      </p:sp>
      <p:pic>
        <p:nvPicPr>
          <p:cNvPr id="6" name="Picture 5" descr="A diagram of a computer network&#10;&#10;Description automatically generated">
            <a:extLst>
              <a:ext uri="{FF2B5EF4-FFF2-40B4-BE49-F238E27FC236}">
                <a16:creationId xmlns:a16="http://schemas.microsoft.com/office/drawing/2014/main" id="{08FB4E12-B387-E5ED-3FC9-A731BE43BD49}"/>
              </a:ext>
            </a:extLst>
          </p:cNvPr>
          <p:cNvPicPr>
            <a:picLocks noChangeAspect="1"/>
          </p:cNvPicPr>
          <p:nvPr/>
        </p:nvPicPr>
        <p:blipFill>
          <a:blip r:embed="rId2"/>
          <a:stretch>
            <a:fillRect/>
          </a:stretch>
        </p:blipFill>
        <p:spPr>
          <a:xfrm>
            <a:off x="8438184" y="3999741"/>
            <a:ext cx="3752850" cy="2657475"/>
          </a:xfrm>
          <a:prstGeom prst="rect">
            <a:avLst/>
          </a:prstGeom>
        </p:spPr>
      </p:pic>
      <p:pic>
        <p:nvPicPr>
          <p:cNvPr id="7" name="Picture 6" descr="A black and white math symbol&#10;&#10;Description automatically generated">
            <a:extLst>
              <a:ext uri="{FF2B5EF4-FFF2-40B4-BE49-F238E27FC236}">
                <a16:creationId xmlns:a16="http://schemas.microsoft.com/office/drawing/2014/main" id="{9A823D1E-B1C3-7526-4614-E70DE19FAD80}"/>
              </a:ext>
            </a:extLst>
          </p:cNvPr>
          <p:cNvPicPr>
            <a:picLocks noChangeAspect="1"/>
          </p:cNvPicPr>
          <p:nvPr/>
        </p:nvPicPr>
        <p:blipFill>
          <a:blip r:embed="rId3"/>
          <a:stretch>
            <a:fillRect/>
          </a:stretch>
        </p:blipFill>
        <p:spPr>
          <a:xfrm>
            <a:off x="5022090" y="4395305"/>
            <a:ext cx="2158862" cy="684696"/>
          </a:xfrm>
          <a:prstGeom prst="rect">
            <a:avLst/>
          </a:prstGeom>
        </p:spPr>
      </p:pic>
    </p:spTree>
    <p:extLst>
      <p:ext uri="{BB962C8B-B14F-4D97-AF65-F5344CB8AC3E}">
        <p14:creationId xmlns:p14="http://schemas.microsoft.com/office/powerpoint/2010/main" val="13696462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7E1D-FD7D-EFB7-DEA1-7CAE7AC4B86A}"/>
              </a:ext>
            </a:extLst>
          </p:cNvPr>
          <p:cNvSpPr>
            <a:spLocks noGrp="1"/>
          </p:cNvSpPr>
          <p:nvPr>
            <p:ph type="title"/>
          </p:nvPr>
        </p:nvSpPr>
        <p:spPr/>
        <p:txBody>
          <a:bodyPr/>
          <a:lstStyle/>
          <a:p>
            <a:r>
              <a:rPr lang="en-US">
                <a:ea typeface="Source Sans Pro"/>
              </a:rPr>
              <a:t>XGBOOST</a:t>
            </a:r>
          </a:p>
        </p:txBody>
      </p:sp>
      <p:sp>
        <p:nvSpPr>
          <p:cNvPr id="3" name="Content Placeholder 2">
            <a:extLst>
              <a:ext uri="{FF2B5EF4-FFF2-40B4-BE49-F238E27FC236}">
                <a16:creationId xmlns:a16="http://schemas.microsoft.com/office/drawing/2014/main" id="{42E3EA51-CA13-EE17-E681-61205472DBE4}"/>
              </a:ext>
            </a:extLst>
          </p:cNvPr>
          <p:cNvSpPr>
            <a:spLocks noGrp="1"/>
          </p:cNvSpPr>
          <p:nvPr>
            <p:ph idx="1"/>
          </p:nvPr>
        </p:nvSpPr>
        <p:spPr/>
        <p:txBody>
          <a:bodyPr vert="horz" lIns="91440" tIns="45720" rIns="91440" bIns="45720" rtlCol="0" anchor="t">
            <a:normAutofit/>
          </a:bodyPr>
          <a:lstStyle/>
          <a:p>
            <a:r>
              <a:rPr lang="en-US" sz="1600" err="1">
                <a:ea typeface="+mn-lt"/>
                <a:cs typeface="+mn-lt"/>
              </a:rPr>
              <a:t>XGBoost</a:t>
            </a:r>
            <a:r>
              <a:rPr lang="en-US" sz="1600">
                <a:ea typeface="+mn-lt"/>
                <a:cs typeface="+mn-lt"/>
              </a:rPr>
              <a:t> is a gradient boosting approach that improves model performance by successively building an ensemble of weak learners (usually decision trees). </a:t>
            </a:r>
            <a:endParaRPr lang="en-US">
              <a:ea typeface="+mn-lt"/>
              <a:cs typeface="+mn-lt"/>
            </a:endParaRPr>
          </a:p>
          <a:p>
            <a:r>
              <a:rPr lang="en-US" sz="1600">
                <a:ea typeface="+mn-lt"/>
                <a:cs typeface="+mn-lt"/>
              </a:rPr>
              <a:t>Unlike AdaBoost, </a:t>
            </a:r>
            <a:r>
              <a:rPr lang="en-US" sz="1600" err="1">
                <a:ea typeface="+mn-lt"/>
                <a:cs typeface="+mn-lt"/>
              </a:rPr>
              <a:t>XGBoost</a:t>
            </a:r>
            <a:r>
              <a:rPr lang="en-US" sz="1600">
                <a:ea typeface="+mn-lt"/>
                <a:cs typeface="+mn-lt"/>
              </a:rPr>
              <a:t> trains weak learners concurrently and using gradient descent optimization to minimize a predetermined loss function. </a:t>
            </a:r>
            <a:endParaRPr lang="en-US">
              <a:ea typeface="+mn-lt"/>
              <a:cs typeface="+mn-lt"/>
            </a:endParaRPr>
          </a:p>
          <a:p>
            <a:r>
              <a:rPr lang="en-US" sz="1600">
                <a:ea typeface="+mn-lt"/>
                <a:cs typeface="+mn-lt"/>
              </a:rPr>
              <a:t>The final forecast is calculated by adding the predictions of all weak learners, weighted by their learning rates. Mathematically we can represent it as follows. Where, </a:t>
            </a:r>
            <a:r>
              <a:rPr lang="en-US" sz="1600" i="1">
                <a:ea typeface="+mn-lt"/>
                <a:cs typeface="+mn-lt"/>
              </a:rPr>
              <a:t>h</a:t>
            </a:r>
            <a:r>
              <a:rPr lang="en-US" sz="1600" i="1" baseline="-25000">
                <a:ea typeface="+mn-lt"/>
                <a:cs typeface="+mn-lt"/>
              </a:rPr>
              <a:t>i</a:t>
            </a:r>
            <a:r>
              <a:rPr lang="en-US" sz="1600" i="1">
                <a:ea typeface="+mn-lt"/>
                <a:cs typeface="+mn-lt"/>
              </a:rPr>
              <a:t>(x)</a:t>
            </a:r>
            <a:r>
              <a:rPr lang="en-US" sz="1600">
                <a:ea typeface="+mn-lt"/>
                <a:cs typeface="+mn-lt"/>
              </a:rPr>
              <a:t> represent the prediction of </a:t>
            </a:r>
            <a:r>
              <a:rPr lang="en-US" sz="1600" i="1" err="1">
                <a:ea typeface="+mn-lt"/>
                <a:cs typeface="+mn-lt"/>
              </a:rPr>
              <a:t>i-th</a:t>
            </a:r>
            <a:r>
              <a:rPr lang="en-US" sz="1600">
                <a:ea typeface="+mn-lt"/>
                <a:cs typeface="+mn-lt"/>
              </a:rPr>
              <a:t> weak learner. The final prediction </a:t>
            </a:r>
            <a:r>
              <a:rPr lang="en-US" sz="1600" i="1">
                <a:ea typeface="+mn-lt"/>
                <a:cs typeface="+mn-lt"/>
              </a:rPr>
              <a:t>ŷ(x)</a:t>
            </a:r>
            <a:r>
              <a:rPr lang="en-US" sz="1600">
                <a:ea typeface="+mn-lt"/>
                <a:cs typeface="+mn-lt"/>
              </a:rPr>
              <a:t> is obtained by weighted majority voting of all weak learners where </a:t>
            </a:r>
            <a:r>
              <a:rPr lang="en-US" sz="1600" i="1" err="1">
                <a:ea typeface="+mn-lt"/>
                <a:cs typeface="+mn-lt"/>
              </a:rPr>
              <a:t>η</a:t>
            </a:r>
            <a:r>
              <a:rPr lang="en-US" sz="1600" i="1" baseline="-25000" err="1">
                <a:ea typeface="+mn-lt"/>
                <a:cs typeface="+mn-lt"/>
              </a:rPr>
              <a:t>i</a:t>
            </a:r>
            <a:r>
              <a:rPr lang="en-US" sz="1600" baseline="-25000">
                <a:ea typeface="+mn-lt"/>
                <a:cs typeface="+mn-lt"/>
              </a:rPr>
              <a:t> </a:t>
            </a:r>
            <a:r>
              <a:rPr lang="en-US" sz="1600">
                <a:ea typeface="+mn-lt"/>
                <a:cs typeface="+mn-lt"/>
              </a:rPr>
              <a:t>represent the learning rate of the </a:t>
            </a:r>
            <a:r>
              <a:rPr lang="en-US" sz="1600" i="1" err="1">
                <a:ea typeface="+mn-lt"/>
                <a:cs typeface="+mn-lt"/>
              </a:rPr>
              <a:t>i-th</a:t>
            </a:r>
            <a:r>
              <a:rPr lang="en-US" sz="1600">
                <a:ea typeface="+mn-lt"/>
                <a:cs typeface="+mn-lt"/>
              </a:rPr>
              <a:t> weak learner.</a:t>
            </a:r>
            <a:endParaRPr lang="en-US">
              <a:ea typeface="+mn-lt"/>
              <a:cs typeface="+mn-lt"/>
            </a:endParaRPr>
          </a:p>
          <a:p>
            <a:pPr marL="0" indent="0">
              <a:buNone/>
            </a:pPr>
            <a:endParaRPr lang="en-US" sz="1600">
              <a:ea typeface="+mn-lt"/>
              <a:cs typeface="+mn-lt"/>
            </a:endParaRPr>
          </a:p>
          <a:p>
            <a:endParaRPr lang="en-US" sz="1600">
              <a:ea typeface="+mn-lt"/>
              <a:cs typeface="+mn-lt"/>
            </a:endParaRPr>
          </a:p>
          <a:p>
            <a:endParaRPr lang="en-US" sz="1600">
              <a:ea typeface="+mn-lt"/>
              <a:cs typeface="+mn-lt"/>
            </a:endParaRPr>
          </a:p>
          <a:p>
            <a:endParaRPr lang="en-US" sz="1600">
              <a:ea typeface="Source Sans Pro"/>
            </a:endParaRPr>
          </a:p>
          <a:p>
            <a:pPr marL="0" indent="0">
              <a:buNone/>
            </a:pPr>
            <a:endParaRPr lang="en-US" sz="1200">
              <a:ea typeface="Source Sans Pro"/>
            </a:endParaRPr>
          </a:p>
          <a:p>
            <a:endParaRPr lang="en-US" sz="1200">
              <a:ea typeface="Source Sans Pro"/>
            </a:endParaRPr>
          </a:p>
          <a:p>
            <a:pPr marL="0" indent="0">
              <a:buNone/>
            </a:pPr>
            <a:endParaRPr lang="en-US" sz="1600">
              <a:ea typeface="+mn-lt"/>
              <a:cs typeface="+mn-lt"/>
            </a:endParaRPr>
          </a:p>
          <a:p>
            <a:pPr marL="0" indent="0">
              <a:buNone/>
            </a:pPr>
            <a:endParaRPr lang="en-US" sz="1200">
              <a:ea typeface="Source Sans Pro"/>
            </a:endParaRPr>
          </a:p>
          <a:p>
            <a:endParaRPr lang="en-US">
              <a:ea typeface="Source Sans Pro"/>
            </a:endParaRPr>
          </a:p>
          <a:p>
            <a:endParaRPr lang="en-US">
              <a:ea typeface="Source Sans Pro"/>
            </a:endParaRPr>
          </a:p>
          <a:p>
            <a:endParaRPr lang="en-US">
              <a:ea typeface="Source Sans Pro"/>
            </a:endParaRPr>
          </a:p>
        </p:txBody>
      </p:sp>
      <p:pic>
        <p:nvPicPr>
          <p:cNvPr id="4" name="Picture 3" descr="A diagram of a tree model&#10;&#10;Description automatically generated">
            <a:extLst>
              <a:ext uri="{FF2B5EF4-FFF2-40B4-BE49-F238E27FC236}">
                <a16:creationId xmlns:a16="http://schemas.microsoft.com/office/drawing/2014/main" id="{F1061073-470F-964E-3BEA-20B49230CE30}"/>
              </a:ext>
            </a:extLst>
          </p:cNvPr>
          <p:cNvPicPr>
            <a:picLocks noChangeAspect="1"/>
          </p:cNvPicPr>
          <p:nvPr/>
        </p:nvPicPr>
        <p:blipFill>
          <a:blip r:embed="rId2"/>
          <a:stretch>
            <a:fillRect/>
          </a:stretch>
        </p:blipFill>
        <p:spPr>
          <a:xfrm>
            <a:off x="8039375" y="4587392"/>
            <a:ext cx="4152901" cy="2266260"/>
          </a:xfrm>
          <a:prstGeom prst="rect">
            <a:avLst/>
          </a:prstGeom>
        </p:spPr>
      </p:pic>
      <p:pic>
        <p:nvPicPr>
          <p:cNvPr id="5" name="Picture 4" descr="A black and white symbol&#10;&#10;Description automatically generated">
            <a:extLst>
              <a:ext uri="{FF2B5EF4-FFF2-40B4-BE49-F238E27FC236}">
                <a16:creationId xmlns:a16="http://schemas.microsoft.com/office/drawing/2014/main" id="{3E60852C-ADC8-5483-1C24-97E7D21858A3}"/>
              </a:ext>
            </a:extLst>
          </p:cNvPr>
          <p:cNvPicPr>
            <a:picLocks noChangeAspect="1"/>
          </p:cNvPicPr>
          <p:nvPr/>
        </p:nvPicPr>
        <p:blipFill>
          <a:blip r:embed="rId3"/>
          <a:stretch>
            <a:fillRect/>
          </a:stretch>
        </p:blipFill>
        <p:spPr>
          <a:xfrm>
            <a:off x="5200650" y="4380602"/>
            <a:ext cx="1790700" cy="923925"/>
          </a:xfrm>
          <a:prstGeom prst="rect">
            <a:avLst/>
          </a:prstGeom>
        </p:spPr>
      </p:pic>
    </p:spTree>
    <p:extLst>
      <p:ext uri="{BB962C8B-B14F-4D97-AF65-F5344CB8AC3E}">
        <p14:creationId xmlns:p14="http://schemas.microsoft.com/office/powerpoint/2010/main" val="106321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71BF-7553-936E-E3C9-821256F12F5F}"/>
              </a:ext>
            </a:extLst>
          </p:cNvPr>
          <p:cNvSpPr>
            <a:spLocks noGrp="1"/>
          </p:cNvSpPr>
          <p:nvPr>
            <p:ph type="title"/>
          </p:nvPr>
        </p:nvSpPr>
        <p:spPr/>
        <p:txBody>
          <a:bodyPr/>
          <a:lstStyle/>
          <a:p>
            <a:r>
              <a:rPr lang="en-US">
                <a:ea typeface="Source Sans Pro"/>
              </a:rPr>
              <a:t>GRADIENTBOOST</a:t>
            </a:r>
          </a:p>
        </p:txBody>
      </p:sp>
      <p:sp>
        <p:nvSpPr>
          <p:cNvPr id="3" name="Content Placeholder 2">
            <a:extLst>
              <a:ext uri="{FF2B5EF4-FFF2-40B4-BE49-F238E27FC236}">
                <a16:creationId xmlns:a16="http://schemas.microsoft.com/office/drawing/2014/main" id="{F2EC0C01-1564-A7E7-1395-01CABA84EA8A}"/>
              </a:ext>
            </a:extLst>
          </p:cNvPr>
          <p:cNvSpPr>
            <a:spLocks noGrp="1"/>
          </p:cNvSpPr>
          <p:nvPr>
            <p:ph idx="1"/>
          </p:nvPr>
        </p:nvSpPr>
        <p:spPr/>
        <p:txBody>
          <a:bodyPr vert="horz" lIns="91440" tIns="45720" rIns="91440" bIns="45720" rtlCol="0" anchor="t">
            <a:normAutofit/>
          </a:bodyPr>
          <a:lstStyle/>
          <a:p>
            <a:r>
              <a:rPr lang="en-US" sz="1800">
                <a:ea typeface="+mn-lt"/>
                <a:cs typeface="+mn-lt"/>
              </a:rPr>
              <a:t>Gradient Boosting is a machine learning approach used to perform regression and classification tasks. It operates by adding weak learners (usually decision trees) to an ensemble in a sequential manner, with each new learner focused on the preceding one's faults. </a:t>
            </a:r>
          </a:p>
          <a:p>
            <a:r>
              <a:rPr lang="en-US" sz="1800">
                <a:ea typeface="+mn-lt"/>
                <a:cs typeface="+mn-lt"/>
              </a:rPr>
              <a:t>The algorithm minimizes the loss function L by updating the ensemble F(x) at each iteration m using gradient descent. </a:t>
            </a:r>
            <a:r>
              <a:rPr lang="en-US" sz="1800" err="1">
                <a:ea typeface="+mn-lt"/>
                <a:cs typeface="+mn-lt"/>
              </a:rPr>
              <a:t>γm</a:t>
            </a:r>
            <a:r>
              <a:rPr lang="en-US" sz="1800">
                <a:ea typeface="+mn-lt"/>
                <a:cs typeface="+mn-lt"/>
              </a:rPr>
              <a:t> is the learning rate and hm (x) is the weak learner's contribution. The objective is to find the optimal hm (x) that minimizes the loss function L over the training dataset</a:t>
            </a:r>
          </a:p>
          <a:p>
            <a:pPr marL="0" indent="0">
              <a:buNone/>
            </a:pPr>
            <a:endParaRPr lang="en-US">
              <a:ea typeface="Source Sans Pro"/>
            </a:endParaRPr>
          </a:p>
        </p:txBody>
      </p:sp>
      <p:pic>
        <p:nvPicPr>
          <p:cNvPr id="4" name="Picture 3" descr="A diagram of a test&#10;&#10;Description automatically generated">
            <a:extLst>
              <a:ext uri="{FF2B5EF4-FFF2-40B4-BE49-F238E27FC236}">
                <a16:creationId xmlns:a16="http://schemas.microsoft.com/office/drawing/2014/main" id="{E1694650-BBF4-55F4-7AE6-798E8F6C989F}"/>
              </a:ext>
            </a:extLst>
          </p:cNvPr>
          <p:cNvPicPr>
            <a:picLocks noChangeAspect="1"/>
          </p:cNvPicPr>
          <p:nvPr/>
        </p:nvPicPr>
        <p:blipFill>
          <a:blip r:embed="rId2"/>
          <a:stretch>
            <a:fillRect/>
          </a:stretch>
        </p:blipFill>
        <p:spPr>
          <a:xfrm>
            <a:off x="8111641" y="3999602"/>
            <a:ext cx="4085674" cy="2845492"/>
          </a:xfrm>
          <a:prstGeom prst="rect">
            <a:avLst/>
          </a:prstGeom>
        </p:spPr>
      </p:pic>
      <p:pic>
        <p:nvPicPr>
          <p:cNvPr id="5" name="Picture 4">
            <a:extLst>
              <a:ext uri="{FF2B5EF4-FFF2-40B4-BE49-F238E27FC236}">
                <a16:creationId xmlns:a16="http://schemas.microsoft.com/office/drawing/2014/main" id="{1ABA28FC-F114-D2F6-E8F2-9D7C2003470D}"/>
              </a:ext>
            </a:extLst>
          </p:cNvPr>
          <p:cNvPicPr>
            <a:picLocks noChangeAspect="1"/>
          </p:cNvPicPr>
          <p:nvPr/>
        </p:nvPicPr>
        <p:blipFill>
          <a:blip r:embed="rId3"/>
          <a:stretch>
            <a:fillRect/>
          </a:stretch>
        </p:blipFill>
        <p:spPr>
          <a:xfrm>
            <a:off x="4421947" y="3998774"/>
            <a:ext cx="3105150" cy="428625"/>
          </a:xfrm>
          <a:prstGeom prst="rect">
            <a:avLst/>
          </a:prstGeom>
        </p:spPr>
      </p:pic>
    </p:spTree>
    <p:extLst>
      <p:ext uri="{BB962C8B-B14F-4D97-AF65-F5344CB8AC3E}">
        <p14:creationId xmlns:p14="http://schemas.microsoft.com/office/powerpoint/2010/main" val="20462866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5D76-F7A1-17A8-8DBC-36E5E4016875}"/>
              </a:ext>
            </a:extLst>
          </p:cNvPr>
          <p:cNvSpPr>
            <a:spLocks noGrp="1"/>
          </p:cNvSpPr>
          <p:nvPr>
            <p:ph type="title"/>
          </p:nvPr>
        </p:nvSpPr>
        <p:spPr/>
        <p:txBody>
          <a:bodyPr/>
          <a:lstStyle/>
          <a:p>
            <a:r>
              <a:rPr lang="en-US">
                <a:ea typeface="Source Sans Pro"/>
              </a:rPr>
              <a:t>SAMPLE KAGGLE ENVIRONMENT</a:t>
            </a:r>
            <a:endParaRPr lang="en-US"/>
          </a:p>
        </p:txBody>
      </p:sp>
      <p:sp>
        <p:nvSpPr>
          <p:cNvPr id="4" name="Content Placeholder 3">
            <a:extLst>
              <a:ext uri="{FF2B5EF4-FFF2-40B4-BE49-F238E27FC236}">
                <a16:creationId xmlns:a16="http://schemas.microsoft.com/office/drawing/2014/main" id="{BCB58DE5-E49B-E901-914A-459FF51C48AB}"/>
              </a:ext>
            </a:extLst>
          </p:cNvPr>
          <p:cNvSpPr>
            <a:spLocks noGrp="1"/>
          </p:cNvSpPr>
          <p:nvPr>
            <p:ph idx="1"/>
          </p:nvPr>
        </p:nvSpPr>
        <p:spPr/>
        <p:txBody>
          <a:bodyPr/>
          <a:lstStyle/>
          <a:p>
            <a:endParaRPr lang="en-US"/>
          </a:p>
        </p:txBody>
      </p:sp>
      <p:pic>
        <p:nvPicPr>
          <p:cNvPr id="3" name="Picture 2" descr="A screenshot of a computer&#10;&#10;Description automatically generated">
            <a:extLst>
              <a:ext uri="{FF2B5EF4-FFF2-40B4-BE49-F238E27FC236}">
                <a16:creationId xmlns:a16="http://schemas.microsoft.com/office/drawing/2014/main" id="{89D2D1C5-C7C3-FE54-A6CF-905162825F88}"/>
              </a:ext>
            </a:extLst>
          </p:cNvPr>
          <p:cNvPicPr>
            <a:picLocks noChangeAspect="1"/>
          </p:cNvPicPr>
          <p:nvPr/>
        </p:nvPicPr>
        <p:blipFill>
          <a:blip r:embed="rId2"/>
          <a:stretch>
            <a:fillRect/>
          </a:stretch>
        </p:blipFill>
        <p:spPr>
          <a:xfrm>
            <a:off x="831273" y="1321127"/>
            <a:ext cx="10517910" cy="4550564"/>
          </a:xfrm>
          <a:prstGeom prst="rect">
            <a:avLst/>
          </a:prstGeom>
        </p:spPr>
      </p:pic>
    </p:spTree>
    <p:extLst>
      <p:ext uri="{BB962C8B-B14F-4D97-AF65-F5344CB8AC3E}">
        <p14:creationId xmlns:p14="http://schemas.microsoft.com/office/powerpoint/2010/main" val="2098146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3F40-12BB-DA8D-058C-7AF887DDB5E4}"/>
              </a:ext>
            </a:extLst>
          </p:cNvPr>
          <p:cNvSpPr>
            <a:spLocks noGrp="1"/>
          </p:cNvSpPr>
          <p:nvPr>
            <p:ph type="title"/>
          </p:nvPr>
        </p:nvSpPr>
        <p:spPr/>
        <p:txBody>
          <a:bodyPr/>
          <a:lstStyle/>
          <a:p>
            <a:r>
              <a:rPr lang="en-US">
                <a:ea typeface="Source Sans Pro"/>
              </a:rPr>
              <a:t>WORKING ENVIRONMENT - KAGGLE</a:t>
            </a:r>
            <a:endParaRPr lang="en-US"/>
          </a:p>
        </p:txBody>
      </p:sp>
      <p:sp>
        <p:nvSpPr>
          <p:cNvPr id="3" name="Content Placeholder 2">
            <a:extLst>
              <a:ext uri="{FF2B5EF4-FFF2-40B4-BE49-F238E27FC236}">
                <a16:creationId xmlns:a16="http://schemas.microsoft.com/office/drawing/2014/main" id="{00EAE5BF-D6E2-23C5-0A13-712028290DD5}"/>
              </a:ext>
            </a:extLst>
          </p:cNvPr>
          <p:cNvSpPr>
            <a:spLocks noGrp="1"/>
          </p:cNvSpPr>
          <p:nvPr>
            <p:ph idx="1"/>
          </p:nvPr>
        </p:nvSpPr>
        <p:spPr>
          <a:xfrm>
            <a:off x="618836" y="1675534"/>
            <a:ext cx="10515600" cy="4351338"/>
          </a:xfrm>
        </p:spPr>
        <p:txBody>
          <a:bodyPr vert="horz" lIns="91440" tIns="45720" rIns="91440" bIns="45720" rtlCol="0" anchor="t">
            <a:normAutofit/>
          </a:bodyPr>
          <a:lstStyle/>
          <a:p>
            <a:pPr marL="342900" indent="-342900"/>
            <a:r>
              <a:rPr lang="en-US" sz="2200">
                <a:latin typeface="Arial"/>
                <a:ea typeface="+mn-lt"/>
                <a:cs typeface="Arial"/>
              </a:rPr>
              <a:t>Kaggle is a free online platform for data scientists and machine learning enthusiasts. It allows users to:</a:t>
            </a:r>
            <a:endParaRPr lang="en-US" sz="2200">
              <a:latin typeface="Arial"/>
              <a:ea typeface="Source Sans Pro"/>
              <a:cs typeface="Arial"/>
            </a:endParaRPr>
          </a:p>
          <a:p>
            <a:pPr marL="971550" lvl="1" indent="-285750">
              <a:buFont typeface="Courier New,monospace"/>
              <a:buChar char="o"/>
            </a:pPr>
            <a:r>
              <a:rPr lang="en-US" sz="2200">
                <a:latin typeface="Arial"/>
                <a:ea typeface="Source Sans Pro"/>
                <a:cs typeface="Arial"/>
              </a:rPr>
              <a:t>Find and publish datasets</a:t>
            </a:r>
          </a:p>
          <a:p>
            <a:pPr marL="971550" lvl="1" indent="-285750">
              <a:buFont typeface="Courier New,monospace"/>
              <a:buChar char="o"/>
            </a:pPr>
            <a:r>
              <a:rPr lang="en-US" sz="2200">
                <a:latin typeface="Arial"/>
                <a:ea typeface="Source Sans Pro"/>
                <a:cs typeface="Arial"/>
              </a:rPr>
              <a:t>Explore and build models,</a:t>
            </a:r>
          </a:p>
          <a:p>
            <a:pPr marL="971550" lvl="1" indent="-285750">
              <a:buFont typeface="Courier New,monospace"/>
              <a:buChar char="o"/>
            </a:pPr>
            <a:r>
              <a:rPr lang="en-US" sz="2200">
                <a:latin typeface="Arial"/>
                <a:ea typeface="Source Sans Pro"/>
                <a:cs typeface="Arial"/>
              </a:rPr>
              <a:t>Work with other data scientists and machine learning engineers</a:t>
            </a:r>
          </a:p>
          <a:p>
            <a:pPr marL="971550" lvl="1" indent="-285750">
              <a:buFont typeface="Courier New,monospace"/>
              <a:buChar char="o"/>
            </a:pPr>
            <a:r>
              <a:rPr lang="en-US" sz="2200">
                <a:latin typeface="Arial"/>
                <a:ea typeface="Source Sans Pro"/>
                <a:cs typeface="Arial"/>
              </a:rPr>
              <a:t>Share code snippets.</a:t>
            </a:r>
            <a:endParaRPr lang="en-US"/>
          </a:p>
          <a:p>
            <a:pPr marL="342900" indent="-342900"/>
            <a:r>
              <a:rPr lang="en-US" sz="2200">
                <a:latin typeface="Arial"/>
                <a:ea typeface="Source Sans Pro"/>
                <a:cs typeface="Arial"/>
              </a:rPr>
              <a:t>The reason why we chose Kaggle over other platforms such as Google </a:t>
            </a:r>
            <a:r>
              <a:rPr lang="en-US" sz="2200" err="1">
                <a:latin typeface="Arial"/>
                <a:ea typeface="Source Sans Pro"/>
                <a:cs typeface="Arial"/>
              </a:rPr>
              <a:t>Colab</a:t>
            </a:r>
            <a:r>
              <a:rPr lang="en-US" sz="2200">
                <a:latin typeface="Arial"/>
                <a:ea typeface="Source Sans Pro"/>
                <a:cs typeface="Arial"/>
              </a:rPr>
              <a:t> is because </a:t>
            </a:r>
            <a:r>
              <a:rPr lang="en-US" sz="2200">
                <a:latin typeface="Arial"/>
                <a:ea typeface="+mn-lt"/>
                <a:cs typeface="+mn-lt"/>
              </a:rPr>
              <a:t>Kaggle provides access to powerful GPU and TPU hardware, which can significantly speed up the training of machine learning models. This allows the models to train faster and more efficiently, which can be especially useful for large datasets or complex models.</a:t>
            </a:r>
            <a:endParaRPr lang="en-US" sz="2200">
              <a:latin typeface="Arial"/>
              <a:ea typeface="Source Sans Pro"/>
              <a:cs typeface="Arial"/>
            </a:endParaRPr>
          </a:p>
          <a:p>
            <a:pPr marL="342900" indent="-342900"/>
            <a:r>
              <a:rPr lang="en-US" sz="2200">
                <a:latin typeface="Arial"/>
                <a:ea typeface="Source Sans Pro"/>
                <a:cs typeface="Arial"/>
              </a:rPr>
              <a:t>Easy to maintain and create datasets.</a:t>
            </a:r>
          </a:p>
          <a:p>
            <a:pPr marL="457200" lvl="1" indent="0">
              <a:buNone/>
            </a:pPr>
            <a:endParaRPr lang="en-US" sz="2200">
              <a:latin typeface="Arial"/>
              <a:ea typeface="Source Sans Pro"/>
              <a:cs typeface="Arial"/>
            </a:endParaRPr>
          </a:p>
          <a:p>
            <a:pPr marL="457200" lvl="1" indent="0">
              <a:buNone/>
            </a:pPr>
            <a:endParaRPr lang="en-US" sz="2200">
              <a:latin typeface="Arial"/>
              <a:ea typeface="Source Sans Pro"/>
              <a:cs typeface="Arial"/>
            </a:endParaRPr>
          </a:p>
          <a:p>
            <a:pPr marL="457200" lvl="1" indent="0">
              <a:buNone/>
            </a:pPr>
            <a:endParaRPr lang="en-US" sz="2200">
              <a:latin typeface="Arial"/>
              <a:ea typeface="Source Sans Pro"/>
              <a:cs typeface="Arial"/>
            </a:endParaRPr>
          </a:p>
          <a:p>
            <a:pPr marL="457200" lvl="1" indent="0">
              <a:buNone/>
            </a:pPr>
            <a:endParaRPr lang="en-US" sz="2200">
              <a:latin typeface="Arial"/>
              <a:ea typeface="Source Sans Pro"/>
              <a:cs typeface="Arial"/>
            </a:endParaRPr>
          </a:p>
          <a:p>
            <a:pPr marL="457200" lvl="1" indent="0">
              <a:buNone/>
            </a:pPr>
            <a:endParaRPr lang="en-US" sz="2200">
              <a:latin typeface="Arial"/>
              <a:ea typeface="Source Sans Pro"/>
              <a:cs typeface="Arial"/>
            </a:endParaRPr>
          </a:p>
        </p:txBody>
      </p:sp>
    </p:spTree>
    <p:extLst>
      <p:ext uri="{BB962C8B-B14F-4D97-AF65-F5344CB8AC3E}">
        <p14:creationId xmlns:p14="http://schemas.microsoft.com/office/powerpoint/2010/main" val="1517330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5D76-F7A1-17A8-8DBC-36E5E4016875}"/>
              </a:ext>
            </a:extLst>
          </p:cNvPr>
          <p:cNvSpPr>
            <a:spLocks noGrp="1"/>
          </p:cNvSpPr>
          <p:nvPr>
            <p:ph type="title"/>
          </p:nvPr>
        </p:nvSpPr>
        <p:spPr>
          <a:xfrm>
            <a:off x="838200" y="365125"/>
            <a:ext cx="10515600" cy="782927"/>
          </a:xfrm>
        </p:spPr>
        <p:txBody>
          <a:bodyPr/>
          <a:lstStyle/>
          <a:p>
            <a:r>
              <a:rPr lang="en-US">
                <a:ea typeface="Source Sans Pro"/>
              </a:rPr>
              <a:t>SPECS COMPARISON </a:t>
            </a:r>
            <a:endParaRPr lang="en-US"/>
          </a:p>
        </p:txBody>
      </p:sp>
      <p:graphicFrame>
        <p:nvGraphicFramePr>
          <p:cNvPr id="4" name="Table 3">
            <a:extLst>
              <a:ext uri="{FF2B5EF4-FFF2-40B4-BE49-F238E27FC236}">
                <a16:creationId xmlns:a16="http://schemas.microsoft.com/office/drawing/2014/main" id="{4244808C-CC31-5ACE-3669-247C30FB2CA6}"/>
              </a:ext>
            </a:extLst>
          </p:cNvPr>
          <p:cNvGraphicFramePr>
            <a:graphicFrameLocks noGrp="1"/>
          </p:cNvGraphicFramePr>
          <p:nvPr>
            <p:extLst>
              <p:ext uri="{D42A27DB-BD31-4B8C-83A1-F6EECF244321}">
                <p14:modId xmlns:p14="http://schemas.microsoft.com/office/powerpoint/2010/main" val="2971496389"/>
              </p:ext>
            </p:extLst>
          </p:nvPr>
        </p:nvGraphicFramePr>
        <p:xfrm>
          <a:off x="958272" y="1350818"/>
          <a:ext cx="10730900" cy="3779511"/>
        </p:xfrm>
        <a:graphic>
          <a:graphicData uri="http://schemas.openxmlformats.org/drawingml/2006/table">
            <a:tbl>
              <a:tblPr firstRow="1" bandRow="1">
                <a:tableStyleId>{93296810-A885-4BE3-A3E7-6D5BEEA58F35}</a:tableStyleId>
              </a:tblPr>
              <a:tblGrid>
                <a:gridCol w="2682725">
                  <a:extLst>
                    <a:ext uri="{9D8B030D-6E8A-4147-A177-3AD203B41FA5}">
                      <a16:colId xmlns:a16="http://schemas.microsoft.com/office/drawing/2014/main" val="1035460033"/>
                    </a:ext>
                  </a:extLst>
                </a:gridCol>
                <a:gridCol w="2682725">
                  <a:extLst>
                    <a:ext uri="{9D8B030D-6E8A-4147-A177-3AD203B41FA5}">
                      <a16:colId xmlns:a16="http://schemas.microsoft.com/office/drawing/2014/main" val="3143020191"/>
                    </a:ext>
                  </a:extLst>
                </a:gridCol>
                <a:gridCol w="2682725">
                  <a:extLst>
                    <a:ext uri="{9D8B030D-6E8A-4147-A177-3AD203B41FA5}">
                      <a16:colId xmlns:a16="http://schemas.microsoft.com/office/drawing/2014/main" val="3805633032"/>
                    </a:ext>
                  </a:extLst>
                </a:gridCol>
                <a:gridCol w="2682725">
                  <a:extLst>
                    <a:ext uri="{9D8B030D-6E8A-4147-A177-3AD203B41FA5}">
                      <a16:colId xmlns:a16="http://schemas.microsoft.com/office/drawing/2014/main" val="1577284308"/>
                    </a:ext>
                  </a:extLst>
                </a:gridCol>
              </a:tblGrid>
              <a:tr h="370840">
                <a:tc>
                  <a:txBody>
                    <a:bodyPr/>
                    <a:lstStyle/>
                    <a:p>
                      <a:r>
                        <a:rPr lang="en-US"/>
                        <a:t>Component</a:t>
                      </a:r>
                    </a:p>
                  </a:txBody>
                  <a:tcPr/>
                </a:tc>
                <a:tc>
                  <a:txBody>
                    <a:bodyPr/>
                    <a:lstStyle/>
                    <a:p>
                      <a:r>
                        <a:rPr lang="en-US"/>
                        <a:t>Our PC</a:t>
                      </a:r>
                    </a:p>
                  </a:txBody>
                  <a:tcPr/>
                </a:tc>
                <a:tc>
                  <a:txBody>
                    <a:bodyPr/>
                    <a:lstStyle/>
                    <a:p>
                      <a:r>
                        <a:rPr lang="en-US"/>
                        <a:t>Google-Collab</a:t>
                      </a:r>
                    </a:p>
                  </a:txBody>
                  <a:tcPr/>
                </a:tc>
                <a:tc>
                  <a:txBody>
                    <a:bodyPr/>
                    <a:lstStyle/>
                    <a:p>
                      <a:r>
                        <a:rPr lang="en-US"/>
                        <a:t>Kaggle</a:t>
                      </a:r>
                    </a:p>
                  </a:txBody>
                  <a:tcPr/>
                </a:tc>
                <a:extLst>
                  <a:ext uri="{0D108BD9-81ED-4DB2-BD59-A6C34878D82A}">
                    <a16:rowId xmlns:a16="http://schemas.microsoft.com/office/drawing/2014/main" val="57388284"/>
                  </a:ext>
                </a:extLst>
              </a:tr>
              <a:tr h="370839">
                <a:tc>
                  <a:txBody>
                    <a:bodyPr/>
                    <a:lstStyle/>
                    <a:p>
                      <a:pPr lvl="0">
                        <a:buNone/>
                      </a:pPr>
                      <a:r>
                        <a:rPr lang="en-US"/>
                        <a:t>Type of CPU</a:t>
                      </a:r>
                    </a:p>
                  </a:txBody>
                  <a:tcPr/>
                </a:tc>
                <a:tc>
                  <a:txBody>
                    <a:bodyPr/>
                    <a:lstStyle/>
                    <a:p>
                      <a:pPr lvl="0">
                        <a:buNone/>
                      </a:pPr>
                      <a:r>
                        <a:rPr lang="en-US"/>
                        <a:t>Intel Core i5</a:t>
                      </a:r>
                    </a:p>
                  </a:txBody>
                  <a:tcPr/>
                </a:tc>
                <a:tc>
                  <a:txBody>
                    <a:bodyPr/>
                    <a:lstStyle/>
                    <a:p>
                      <a:pPr lvl="0">
                        <a:buNone/>
                      </a:pPr>
                      <a:r>
                        <a:rPr lang="en-US"/>
                        <a:t>Intel Xeon</a:t>
                      </a:r>
                    </a:p>
                  </a:txBody>
                  <a:tcPr/>
                </a:tc>
                <a:tc>
                  <a:txBody>
                    <a:bodyPr/>
                    <a:lstStyle/>
                    <a:p>
                      <a:pPr lvl="0">
                        <a:buNone/>
                      </a:pPr>
                      <a:r>
                        <a:rPr lang="en-US"/>
                        <a:t>Intel Xeon</a:t>
                      </a:r>
                    </a:p>
                  </a:txBody>
                  <a:tcPr/>
                </a:tc>
                <a:extLst>
                  <a:ext uri="{0D108BD9-81ED-4DB2-BD59-A6C34878D82A}">
                    <a16:rowId xmlns:a16="http://schemas.microsoft.com/office/drawing/2014/main" val="2072988601"/>
                  </a:ext>
                </a:extLst>
              </a:tr>
              <a:tr h="370838">
                <a:tc>
                  <a:txBody>
                    <a:bodyPr/>
                    <a:lstStyle/>
                    <a:p>
                      <a:pPr lvl="0">
                        <a:buNone/>
                      </a:pPr>
                      <a:r>
                        <a:rPr lang="en-US"/>
                        <a:t>Number of Cores</a:t>
                      </a:r>
                    </a:p>
                  </a:txBody>
                  <a:tcPr/>
                </a:tc>
                <a:tc>
                  <a:txBody>
                    <a:bodyPr/>
                    <a:lstStyle/>
                    <a:p>
                      <a:pPr lvl="0">
                        <a:buNone/>
                      </a:pPr>
                      <a:r>
                        <a:rPr lang="en-US"/>
                        <a:t>4</a:t>
                      </a:r>
                    </a:p>
                  </a:txBody>
                  <a:tcPr/>
                </a:tc>
                <a:tc>
                  <a:txBody>
                    <a:bodyPr/>
                    <a:lstStyle/>
                    <a:p>
                      <a:pPr lvl="0">
                        <a:buNone/>
                      </a:pPr>
                      <a:r>
                        <a:rPr lang="en-US"/>
                        <a:t>2</a:t>
                      </a:r>
                    </a:p>
                  </a:txBody>
                  <a:tcPr/>
                </a:tc>
                <a:tc>
                  <a:txBody>
                    <a:bodyPr/>
                    <a:lstStyle/>
                    <a:p>
                      <a:pPr lvl="0">
                        <a:buNone/>
                      </a:pPr>
                      <a:r>
                        <a:rPr lang="en-US"/>
                        <a:t>4</a:t>
                      </a:r>
                    </a:p>
                  </a:txBody>
                  <a:tcPr/>
                </a:tc>
                <a:extLst>
                  <a:ext uri="{0D108BD9-81ED-4DB2-BD59-A6C34878D82A}">
                    <a16:rowId xmlns:a16="http://schemas.microsoft.com/office/drawing/2014/main" val="2201585510"/>
                  </a:ext>
                </a:extLst>
              </a:tr>
              <a:tr h="370838">
                <a:tc>
                  <a:txBody>
                    <a:bodyPr/>
                    <a:lstStyle/>
                    <a:p>
                      <a:pPr lvl="0">
                        <a:buNone/>
                      </a:pPr>
                      <a:r>
                        <a:rPr lang="en-US"/>
                        <a:t>Size of RAM</a:t>
                      </a:r>
                    </a:p>
                  </a:txBody>
                  <a:tcPr/>
                </a:tc>
                <a:tc>
                  <a:txBody>
                    <a:bodyPr/>
                    <a:lstStyle/>
                    <a:p>
                      <a:pPr lvl="0">
                        <a:buNone/>
                      </a:pPr>
                      <a:r>
                        <a:rPr lang="en-US"/>
                        <a:t>8 Gb</a:t>
                      </a:r>
                    </a:p>
                  </a:txBody>
                  <a:tcPr/>
                </a:tc>
                <a:tc>
                  <a:txBody>
                    <a:bodyPr/>
                    <a:lstStyle/>
                    <a:p>
                      <a:pPr lvl="0">
                        <a:buNone/>
                      </a:pPr>
                      <a:r>
                        <a:rPr lang="en-US"/>
                        <a:t>13 Gb</a:t>
                      </a:r>
                    </a:p>
                  </a:txBody>
                  <a:tcPr/>
                </a:tc>
                <a:tc>
                  <a:txBody>
                    <a:bodyPr/>
                    <a:lstStyle/>
                    <a:p>
                      <a:pPr lvl="0">
                        <a:buNone/>
                      </a:pPr>
                      <a:r>
                        <a:rPr lang="en-US" dirty="0"/>
                        <a:t>~16 Gb</a:t>
                      </a:r>
                    </a:p>
                  </a:txBody>
                  <a:tcPr/>
                </a:tc>
                <a:extLst>
                  <a:ext uri="{0D108BD9-81ED-4DB2-BD59-A6C34878D82A}">
                    <a16:rowId xmlns:a16="http://schemas.microsoft.com/office/drawing/2014/main" val="2789579938"/>
                  </a:ext>
                </a:extLst>
              </a:tr>
              <a:tr h="370838">
                <a:tc>
                  <a:txBody>
                    <a:bodyPr/>
                    <a:lstStyle/>
                    <a:p>
                      <a:pPr lvl="0">
                        <a:buNone/>
                      </a:pPr>
                      <a:r>
                        <a:rPr lang="en-US"/>
                        <a:t>Disk Size</a:t>
                      </a:r>
                    </a:p>
                  </a:txBody>
                  <a:tcPr/>
                </a:tc>
                <a:tc>
                  <a:txBody>
                    <a:bodyPr/>
                    <a:lstStyle/>
                    <a:p>
                      <a:pPr lvl="0">
                        <a:buNone/>
                      </a:pPr>
                      <a:r>
                        <a:rPr lang="en-US"/>
                        <a:t>1 TB (HDD)</a:t>
                      </a:r>
                    </a:p>
                  </a:txBody>
                  <a:tcPr/>
                </a:tc>
                <a:tc>
                  <a:txBody>
                    <a:bodyPr/>
                    <a:lstStyle/>
                    <a:p>
                      <a:pPr lvl="0">
                        <a:buNone/>
                      </a:pPr>
                      <a:r>
                        <a:rPr lang="en-US"/>
                        <a:t>Depends on Google Drive (general usage </a:t>
                      </a:r>
                      <a:r>
                        <a:rPr lang="en-US" err="1"/>
                        <a:t>upto</a:t>
                      </a:r>
                      <a:r>
                        <a:rPr lang="en-US"/>
                        <a:t> 15 Gb)</a:t>
                      </a:r>
                    </a:p>
                  </a:txBody>
                  <a:tcPr/>
                </a:tc>
                <a:tc>
                  <a:txBody>
                    <a:bodyPr/>
                    <a:lstStyle/>
                    <a:p>
                      <a:pPr lvl="0">
                        <a:buNone/>
                      </a:pPr>
                      <a:r>
                        <a:rPr lang="en-US" dirty="0"/>
                        <a:t>73 GB</a:t>
                      </a:r>
                    </a:p>
                  </a:txBody>
                  <a:tcPr/>
                </a:tc>
                <a:extLst>
                  <a:ext uri="{0D108BD9-81ED-4DB2-BD59-A6C34878D82A}">
                    <a16:rowId xmlns:a16="http://schemas.microsoft.com/office/drawing/2014/main" val="3065325793"/>
                  </a:ext>
                </a:extLst>
              </a:tr>
              <a:tr h="370838">
                <a:tc>
                  <a:txBody>
                    <a:bodyPr/>
                    <a:lstStyle/>
                    <a:p>
                      <a:pPr lvl="0">
                        <a:buNone/>
                      </a:pPr>
                      <a:r>
                        <a:rPr lang="en-US"/>
                        <a:t>Type of GPU </a:t>
                      </a:r>
                    </a:p>
                  </a:txBody>
                  <a:tcPr/>
                </a:tc>
                <a:tc>
                  <a:txBody>
                    <a:bodyPr/>
                    <a:lstStyle/>
                    <a:p>
                      <a:pPr lvl="0">
                        <a:buNone/>
                      </a:pPr>
                      <a:r>
                        <a:rPr lang="en-US"/>
                        <a:t>1-Nvidia Ge-Force GTX</a:t>
                      </a:r>
                    </a:p>
                  </a:txBody>
                  <a:tcPr/>
                </a:tc>
                <a:tc>
                  <a:txBody>
                    <a:bodyPr/>
                    <a:lstStyle/>
                    <a:p>
                      <a:pPr lvl="0">
                        <a:buNone/>
                      </a:pPr>
                      <a:r>
                        <a:rPr lang="en-US" sz="1800" b="0" i="0" u="none" strike="noStrike" baseline="0" noProof="0">
                          <a:solidFill>
                            <a:srgbClr val="000000"/>
                          </a:solidFill>
                          <a:latin typeface="Source Sans Pro"/>
                        </a:rPr>
                        <a:t>1-NVIDIA Tesla T4 </a:t>
                      </a:r>
                      <a:endParaRPr lang="en-US"/>
                    </a:p>
                  </a:txBody>
                  <a:tcPr/>
                </a:tc>
                <a:tc>
                  <a:txBody>
                    <a:bodyPr/>
                    <a:lstStyle/>
                    <a:p>
                      <a:pPr marL="0" lvl="0" indent="0" algn="l">
                        <a:lnSpc>
                          <a:spcPct val="100000"/>
                        </a:lnSpc>
                        <a:buNone/>
                      </a:pPr>
                      <a:r>
                        <a:rPr lang="en-US" sz="1800" b="0" i="0" u="none" strike="noStrike" baseline="0" noProof="0">
                          <a:solidFill>
                            <a:srgbClr val="000000"/>
                          </a:solidFill>
                          <a:latin typeface="Source Sans Pro"/>
                        </a:rPr>
                        <a:t>1-Nvidia Tesla P100</a:t>
                      </a:r>
                      <a:endParaRPr lang="en-US"/>
                    </a:p>
                  </a:txBody>
                  <a:tcPr/>
                </a:tc>
                <a:extLst>
                  <a:ext uri="{0D108BD9-81ED-4DB2-BD59-A6C34878D82A}">
                    <a16:rowId xmlns:a16="http://schemas.microsoft.com/office/drawing/2014/main" val="2466438207"/>
                  </a:ext>
                </a:extLst>
              </a:tr>
              <a:tr h="370838">
                <a:tc>
                  <a:txBody>
                    <a:bodyPr/>
                    <a:lstStyle/>
                    <a:p>
                      <a:pPr lvl="0">
                        <a:buNone/>
                      </a:pPr>
                      <a:r>
                        <a:rPr lang="en-US"/>
                        <a:t>Size of GPU</a:t>
                      </a:r>
                    </a:p>
                  </a:txBody>
                  <a:tcPr/>
                </a:tc>
                <a:tc>
                  <a:txBody>
                    <a:bodyPr/>
                    <a:lstStyle/>
                    <a:p>
                      <a:pPr lvl="0">
                        <a:buNone/>
                      </a:pPr>
                      <a:r>
                        <a:rPr lang="en-US"/>
                        <a:t>4 Gb</a:t>
                      </a:r>
                    </a:p>
                  </a:txBody>
                  <a:tcPr/>
                </a:tc>
                <a:tc>
                  <a:txBody>
                    <a:bodyPr/>
                    <a:lstStyle/>
                    <a:p>
                      <a:pPr lvl="0">
                        <a:buNone/>
                      </a:pPr>
                      <a:r>
                        <a:rPr lang="en-US" sz="1800" b="0" i="0" u="none" strike="noStrike" baseline="0" noProof="0">
                          <a:solidFill>
                            <a:srgbClr val="000000"/>
                          </a:solidFill>
                          <a:latin typeface="Source Sans Pro"/>
                        </a:rPr>
                        <a:t>16 Gb</a:t>
                      </a:r>
                    </a:p>
                  </a:txBody>
                  <a:tcPr/>
                </a:tc>
                <a:tc>
                  <a:txBody>
                    <a:bodyPr/>
                    <a:lstStyle/>
                    <a:p>
                      <a:pPr marL="0" lvl="0" indent="0" algn="l">
                        <a:lnSpc>
                          <a:spcPct val="100000"/>
                        </a:lnSpc>
                        <a:buNone/>
                      </a:pPr>
                      <a:r>
                        <a:rPr lang="en-US" sz="1800" b="0" i="0" u="none" strike="noStrike" baseline="0" noProof="0">
                          <a:solidFill>
                            <a:srgbClr val="000000"/>
                          </a:solidFill>
                          <a:latin typeface="Source Sans Pro"/>
                        </a:rPr>
                        <a:t>~16 Gb</a:t>
                      </a:r>
                    </a:p>
                  </a:txBody>
                  <a:tcPr/>
                </a:tc>
                <a:extLst>
                  <a:ext uri="{0D108BD9-81ED-4DB2-BD59-A6C34878D82A}">
                    <a16:rowId xmlns:a16="http://schemas.microsoft.com/office/drawing/2014/main" val="1882187328"/>
                  </a:ext>
                </a:extLst>
              </a:tr>
              <a:tr h="370838">
                <a:tc>
                  <a:txBody>
                    <a:bodyPr/>
                    <a:lstStyle/>
                    <a:p>
                      <a:pPr lvl="0">
                        <a:buNone/>
                      </a:pPr>
                      <a:r>
                        <a:rPr lang="en-US" dirty="0"/>
                        <a:t>TPU (Tensor Processing Unit)</a:t>
                      </a:r>
                    </a:p>
                  </a:txBody>
                  <a:tcPr/>
                </a:tc>
                <a:tc>
                  <a:txBody>
                    <a:bodyPr/>
                    <a:lstStyle/>
                    <a:p>
                      <a:pPr lvl="0">
                        <a:buNone/>
                      </a:pPr>
                      <a:r>
                        <a:rPr lang="en-US"/>
                        <a:t>Non existent</a:t>
                      </a:r>
                    </a:p>
                  </a:txBody>
                  <a:tcPr/>
                </a:tc>
                <a:tc>
                  <a:txBody>
                    <a:bodyPr/>
                    <a:lstStyle/>
                    <a:p>
                      <a:pPr lvl="0">
                        <a:buNone/>
                      </a:pPr>
                      <a:r>
                        <a:rPr lang="en-US" sz="1800" b="0" i="0" u="none" strike="noStrike" baseline="0" noProof="0" dirty="0">
                          <a:solidFill>
                            <a:srgbClr val="000000"/>
                          </a:solidFill>
                          <a:latin typeface="Source Sans Pro"/>
                        </a:rPr>
                        <a:t>Very limited access</a:t>
                      </a:r>
                    </a:p>
                  </a:txBody>
                  <a:tcPr/>
                </a:tc>
                <a:tc>
                  <a:txBody>
                    <a:bodyPr/>
                    <a:lstStyle/>
                    <a:p>
                      <a:pPr marL="0" lvl="0" indent="0" algn="l">
                        <a:lnSpc>
                          <a:spcPct val="100000"/>
                        </a:lnSpc>
                        <a:buNone/>
                      </a:pPr>
                      <a:r>
                        <a:rPr lang="en-US" sz="1800" b="0" i="0" u="none" strike="noStrike" baseline="0" noProof="0" dirty="0">
                          <a:solidFill>
                            <a:srgbClr val="000000"/>
                          </a:solidFill>
                          <a:latin typeface="Source Sans Pro"/>
                        </a:rPr>
                        <a:t>Open Access</a:t>
                      </a:r>
                    </a:p>
                  </a:txBody>
                  <a:tcPr/>
                </a:tc>
                <a:extLst>
                  <a:ext uri="{0D108BD9-81ED-4DB2-BD59-A6C34878D82A}">
                    <a16:rowId xmlns:a16="http://schemas.microsoft.com/office/drawing/2014/main" val="1391968290"/>
                  </a:ext>
                </a:extLst>
              </a:tr>
            </a:tbl>
          </a:graphicData>
        </a:graphic>
      </p:graphicFrame>
    </p:spTree>
    <p:extLst>
      <p:ext uri="{BB962C8B-B14F-4D97-AF65-F5344CB8AC3E}">
        <p14:creationId xmlns:p14="http://schemas.microsoft.com/office/powerpoint/2010/main" val="19429026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7BC9-114B-7BFC-A5EA-80FB76FF1198}"/>
              </a:ext>
            </a:extLst>
          </p:cNvPr>
          <p:cNvSpPr>
            <a:spLocks noGrp="1"/>
          </p:cNvSpPr>
          <p:nvPr>
            <p:ph type="title"/>
          </p:nvPr>
        </p:nvSpPr>
        <p:spPr/>
        <p:txBody>
          <a:bodyPr/>
          <a:lstStyle/>
          <a:p>
            <a:r>
              <a:rPr lang="en-US">
                <a:ea typeface="Source Sans Pro"/>
              </a:rPr>
              <a:t>ACCURACY AND LOSS CURVES FOR ALZH-NET</a:t>
            </a:r>
          </a:p>
        </p:txBody>
      </p:sp>
      <p:pic>
        <p:nvPicPr>
          <p:cNvPr id="5" name="Picture 4" descr="A graph of loss and train accuracy&#10;&#10;Description automatically generated">
            <a:extLst>
              <a:ext uri="{FF2B5EF4-FFF2-40B4-BE49-F238E27FC236}">
                <a16:creationId xmlns:a16="http://schemas.microsoft.com/office/drawing/2014/main" id="{7F0D2387-E749-A3B2-6B0F-9D86560B8D7F}"/>
              </a:ext>
            </a:extLst>
          </p:cNvPr>
          <p:cNvPicPr>
            <a:picLocks noChangeAspect="1"/>
          </p:cNvPicPr>
          <p:nvPr/>
        </p:nvPicPr>
        <p:blipFill>
          <a:blip r:embed="rId2"/>
          <a:stretch>
            <a:fillRect/>
          </a:stretch>
        </p:blipFill>
        <p:spPr>
          <a:xfrm>
            <a:off x="1685925" y="1590675"/>
            <a:ext cx="8820150" cy="3676650"/>
          </a:xfrm>
          <a:prstGeom prst="rect">
            <a:avLst/>
          </a:prstGeom>
        </p:spPr>
      </p:pic>
    </p:spTree>
    <p:extLst>
      <p:ext uri="{BB962C8B-B14F-4D97-AF65-F5344CB8AC3E}">
        <p14:creationId xmlns:p14="http://schemas.microsoft.com/office/powerpoint/2010/main" val="228785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1DC4-02EF-23CC-C422-90E18442EAC3}"/>
              </a:ext>
            </a:extLst>
          </p:cNvPr>
          <p:cNvSpPr>
            <a:spLocks noGrp="1"/>
          </p:cNvSpPr>
          <p:nvPr>
            <p:ph type="title"/>
          </p:nvPr>
        </p:nvSpPr>
        <p:spPr/>
        <p:txBody>
          <a:bodyPr/>
          <a:lstStyle/>
          <a:p>
            <a:r>
              <a:rPr lang="en-US">
                <a:ea typeface="Source Sans Pro"/>
              </a:rPr>
              <a:t>WHAT IS ALZHEIMER'S DISEASE</a:t>
            </a:r>
            <a:endParaRPr lang="en-US"/>
          </a:p>
        </p:txBody>
      </p:sp>
      <p:sp>
        <p:nvSpPr>
          <p:cNvPr id="3" name="Content Placeholder 2">
            <a:extLst>
              <a:ext uri="{FF2B5EF4-FFF2-40B4-BE49-F238E27FC236}">
                <a16:creationId xmlns:a16="http://schemas.microsoft.com/office/drawing/2014/main" id="{2E490775-B59B-1A2C-3ED3-590571F53080}"/>
              </a:ext>
            </a:extLst>
          </p:cNvPr>
          <p:cNvSpPr>
            <a:spLocks noGrp="1"/>
          </p:cNvSpPr>
          <p:nvPr>
            <p:ph idx="1"/>
          </p:nvPr>
        </p:nvSpPr>
        <p:spPr>
          <a:xfrm>
            <a:off x="838200" y="1825625"/>
            <a:ext cx="10515600" cy="4665663"/>
          </a:xfrm>
        </p:spPr>
        <p:txBody>
          <a:bodyPr vert="horz" lIns="91440" tIns="45720" rIns="91440" bIns="45720" rtlCol="0" anchor="t">
            <a:normAutofit fontScale="62500" lnSpcReduction="20000"/>
          </a:bodyPr>
          <a:lstStyle/>
          <a:p>
            <a:pPr algn="just">
              <a:lnSpc>
                <a:spcPct val="160000"/>
              </a:lnSpc>
            </a:pPr>
            <a:r>
              <a:rPr lang="en-US">
                <a:solidFill>
                  <a:srgbClr val="000000"/>
                </a:solidFill>
                <a:ea typeface="+mn-lt"/>
                <a:cs typeface="+mn-lt"/>
              </a:rPr>
              <a:t>Alzheimer's disease, a progressive neurological disorder, primarily impairs memory and cognitive function, affecting an individual's ability to think, reason, and remember.</a:t>
            </a:r>
            <a:endParaRPr lang="en-US">
              <a:solidFill>
                <a:srgbClr val="000000"/>
              </a:solidFill>
              <a:ea typeface="Source Sans Pro"/>
            </a:endParaRPr>
          </a:p>
          <a:p>
            <a:pPr algn="just">
              <a:lnSpc>
                <a:spcPct val="160000"/>
              </a:lnSpc>
            </a:pPr>
            <a:r>
              <a:rPr lang="en-US">
                <a:solidFill>
                  <a:srgbClr val="000000"/>
                </a:solidFill>
                <a:ea typeface="+mn-lt"/>
                <a:cs typeface="+mn-lt"/>
              </a:rPr>
              <a:t>It is the leading cause of dementia, constituting approximately 60-80% of dementia cases, with its prevalence rising with age.</a:t>
            </a:r>
            <a:endParaRPr lang="en-US">
              <a:ea typeface="Source Sans Pro"/>
            </a:endParaRPr>
          </a:p>
          <a:p>
            <a:pPr algn="just">
              <a:lnSpc>
                <a:spcPct val="160000"/>
              </a:lnSpc>
            </a:pPr>
            <a:r>
              <a:rPr lang="en-US">
                <a:solidFill>
                  <a:srgbClr val="000000"/>
                </a:solidFill>
                <a:ea typeface="+mn-lt"/>
                <a:cs typeface="+mn-lt"/>
              </a:rPr>
              <a:t>Characterized by abnormal protein deposits like beta-amyloid plaques and tau tangles in the brain, Alzheimer's disrupts neuronal communication and function.</a:t>
            </a:r>
            <a:endParaRPr lang="en-US">
              <a:ea typeface="Source Sans Pro"/>
            </a:endParaRPr>
          </a:p>
          <a:p>
            <a:pPr algn="just">
              <a:lnSpc>
                <a:spcPct val="160000"/>
              </a:lnSpc>
            </a:pPr>
            <a:r>
              <a:rPr lang="en-US">
                <a:solidFill>
                  <a:srgbClr val="000000"/>
                </a:solidFill>
                <a:ea typeface="+mn-lt"/>
                <a:cs typeface="+mn-lt"/>
              </a:rPr>
              <a:t>Symptoms typically start with mild memory loss and confusion, advancing to severe impairments in language, judgment, and daily activities as the disease progresses.</a:t>
            </a:r>
            <a:endParaRPr lang="en-US">
              <a:ea typeface="Source Sans Pro"/>
            </a:endParaRPr>
          </a:p>
          <a:p>
            <a:pPr algn="just">
              <a:lnSpc>
                <a:spcPct val="160000"/>
              </a:lnSpc>
            </a:pPr>
            <a:r>
              <a:rPr lang="en-US">
                <a:solidFill>
                  <a:srgbClr val="000000"/>
                </a:solidFill>
                <a:ea typeface="+mn-lt"/>
                <a:cs typeface="+mn-lt"/>
              </a:rPr>
              <a:t>While there's no cure for Alzheimer's, treatments and interventions can manage symptoms, improve quality of life, and slow disease progression in some cases.</a:t>
            </a:r>
            <a:endParaRPr lang="en-US">
              <a:ea typeface="Source Sans Pro"/>
            </a:endParaRPr>
          </a:p>
          <a:p>
            <a:pPr algn="just">
              <a:lnSpc>
                <a:spcPct val="160000"/>
              </a:lnSpc>
            </a:pPr>
            <a:endParaRPr lang="en-US">
              <a:ea typeface="Source Sans Pro"/>
            </a:endParaRPr>
          </a:p>
        </p:txBody>
      </p:sp>
    </p:spTree>
    <p:extLst>
      <p:ext uri="{BB962C8B-B14F-4D97-AF65-F5344CB8AC3E}">
        <p14:creationId xmlns:p14="http://schemas.microsoft.com/office/powerpoint/2010/main" val="40588318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0F59EB-7E66-FE47-CDF9-FE769ADC8B11}"/>
              </a:ext>
            </a:extLst>
          </p:cNvPr>
          <p:cNvSpPr>
            <a:spLocks noGrp="1"/>
          </p:cNvSpPr>
          <p:nvPr>
            <p:ph type="title"/>
          </p:nvPr>
        </p:nvSpPr>
        <p:spPr>
          <a:xfrm>
            <a:off x="838200" y="215223"/>
            <a:ext cx="10515600" cy="1325563"/>
          </a:xfrm>
        </p:spPr>
        <p:txBody>
          <a:bodyPr/>
          <a:lstStyle/>
          <a:p>
            <a:r>
              <a:rPr lang="en-GB">
                <a:ea typeface="+mj-lt"/>
                <a:cs typeface="+mj-lt"/>
              </a:rPr>
              <a:t>PERFORMANCE METRIC RESULTS OF </a:t>
            </a:r>
            <a:r>
              <a:rPr lang="en-GB" err="1">
                <a:ea typeface="+mj-lt"/>
                <a:cs typeface="+mj-lt"/>
              </a:rPr>
              <a:t>ALZH</a:t>
            </a:r>
            <a:r>
              <a:rPr lang="en-GB">
                <a:ea typeface="+mj-lt"/>
                <a:cs typeface="+mj-lt"/>
              </a:rPr>
              <a:t>-NET AND COMPARISON WITH SOTA MODELS</a:t>
            </a:r>
            <a:endParaRPr lang="en-US"/>
          </a:p>
          <a:p>
            <a:endParaRPr lang="en-US">
              <a:ea typeface="Source Sans Pro"/>
            </a:endParaRPr>
          </a:p>
        </p:txBody>
      </p:sp>
      <p:pic>
        <p:nvPicPr>
          <p:cNvPr id="3" name="Picture 2">
            <a:extLst>
              <a:ext uri="{FF2B5EF4-FFF2-40B4-BE49-F238E27FC236}">
                <a16:creationId xmlns:a16="http://schemas.microsoft.com/office/drawing/2014/main" id="{EFD3E1BF-0B3C-457B-B585-C5DA29F4FF65}"/>
              </a:ext>
            </a:extLst>
          </p:cNvPr>
          <p:cNvPicPr>
            <a:picLocks noChangeAspect="1"/>
          </p:cNvPicPr>
          <p:nvPr/>
        </p:nvPicPr>
        <p:blipFill>
          <a:blip r:embed="rId2"/>
          <a:stretch>
            <a:fillRect/>
          </a:stretch>
        </p:blipFill>
        <p:spPr>
          <a:xfrm>
            <a:off x="2494722" y="1085062"/>
            <a:ext cx="6593093" cy="5772938"/>
          </a:xfrm>
          <a:prstGeom prst="rect">
            <a:avLst/>
          </a:prstGeom>
        </p:spPr>
      </p:pic>
    </p:spTree>
    <p:extLst>
      <p:ext uri="{BB962C8B-B14F-4D97-AF65-F5344CB8AC3E}">
        <p14:creationId xmlns:p14="http://schemas.microsoft.com/office/powerpoint/2010/main" val="19282569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51CA-BBEB-BC81-5EA1-25D973CB815C}"/>
              </a:ext>
            </a:extLst>
          </p:cNvPr>
          <p:cNvSpPr>
            <a:spLocks noGrp="1"/>
          </p:cNvSpPr>
          <p:nvPr>
            <p:ph type="title"/>
          </p:nvPr>
        </p:nvSpPr>
        <p:spPr/>
        <p:txBody>
          <a:bodyPr/>
          <a:lstStyle/>
          <a:p>
            <a:r>
              <a:rPr lang="en-US">
                <a:ea typeface="Source Sans Pro"/>
              </a:rPr>
              <a:t>LIMITATIONS AND CHALLENGES</a:t>
            </a:r>
            <a:endParaRPr lang="en-US"/>
          </a:p>
        </p:txBody>
      </p:sp>
      <p:sp>
        <p:nvSpPr>
          <p:cNvPr id="3" name="Content Placeholder 2">
            <a:extLst>
              <a:ext uri="{FF2B5EF4-FFF2-40B4-BE49-F238E27FC236}">
                <a16:creationId xmlns:a16="http://schemas.microsoft.com/office/drawing/2014/main" id="{B8D034DA-4801-9EBC-68E2-7D1302E80C56}"/>
              </a:ext>
            </a:extLst>
          </p:cNvPr>
          <p:cNvSpPr>
            <a:spLocks noGrp="1"/>
          </p:cNvSpPr>
          <p:nvPr>
            <p:ph idx="1"/>
          </p:nvPr>
        </p:nvSpPr>
        <p:spPr>
          <a:xfrm>
            <a:off x="838200" y="1825625"/>
            <a:ext cx="10515600" cy="4855602"/>
          </a:xfrm>
        </p:spPr>
        <p:txBody>
          <a:bodyPr vert="horz" lIns="91440" tIns="45720" rIns="91440" bIns="45720" rtlCol="0" anchor="t">
            <a:noAutofit/>
          </a:bodyPr>
          <a:lstStyle/>
          <a:p>
            <a:r>
              <a:rPr lang="en-US" sz="1800">
                <a:ea typeface="Source Sans Pro"/>
              </a:rPr>
              <a:t>Limited Access to MRI Scans: Procurement of only the OASIS 1 dataset posed a formidable constraint, restricting access to additional sources despite extensive outreach efforts.</a:t>
            </a:r>
          </a:p>
          <a:p>
            <a:r>
              <a:rPr lang="en-US" sz="1800">
                <a:ea typeface="Source Sans Pro"/>
              </a:rPr>
              <a:t>Lack of Open-source Data sets. Very difficult to procure Raw Images.</a:t>
            </a:r>
          </a:p>
          <a:p>
            <a:r>
              <a:rPr lang="en-US" sz="1800">
                <a:ea typeface="Source Sans Pro"/>
              </a:rPr>
              <a:t>Very small </a:t>
            </a:r>
            <a:r>
              <a:rPr lang="en-US" sz="1800" err="1">
                <a:ea typeface="Source Sans Pro"/>
              </a:rPr>
              <a:t>datasize</a:t>
            </a:r>
            <a:r>
              <a:rPr lang="en-US" sz="1800">
                <a:ea typeface="Source Sans Pro"/>
              </a:rPr>
              <a:t>. We are using around 6400 images after data augmentation. More images can make the system robust.</a:t>
            </a:r>
          </a:p>
          <a:p>
            <a:r>
              <a:rPr lang="en-US" sz="1800">
                <a:ea typeface="Source Sans Pro"/>
              </a:rPr>
              <a:t>Challenges in Obtaining Past MRI Scans: Difficulty in acquiring historical MRI scans hindered comprehensive comparative analysis, thereby limiting dataset breadth and compromising model robustness.</a:t>
            </a:r>
          </a:p>
          <a:p>
            <a:r>
              <a:rPr lang="en-US" sz="1800">
                <a:solidFill>
                  <a:srgbClr val="000000"/>
                </a:solidFill>
                <a:ea typeface="+mn-lt"/>
                <a:cs typeface="+mn-lt"/>
              </a:rPr>
              <a:t>Lack of Supplementary Patient Health Information: Absence of contextual insights from patient health data impeded understanding of Alzheimer's progression, posing a significant challenge.</a:t>
            </a:r>
          </a:p>
          <a:p>
            <a:r>
              <a:rPr lang="en-US" sz="1800">
                <a:ea typeface="Source Sans Pro"/>
              </a:rPr>
              <a:t>Resizing MRI Images: Resizing images to 175 x 175 pixels due to computational constraints resulted in fidelity loss compared to higher-resolution originals, impacting model performance potential.</a:t>
            </a:r>
          </a:p>
          <a:p>
            <a:r>
              <a:rPr lang="en-US" sz="1800">
                <a:ea typeface="Source Sans Pro"/>
              </a:rPr>
              <a:t>Focuses only on 2D scans of Axial slice. But it can be extended to Sagittal and Coronal with minor tweaks.</a:t>
            </a:r>
          </a:p>
          <a:p>
            <a:r>
              <a:rPr lang="en-US" sz="1800">
                <a:ea typeface="Source Sans Pro"/>
              </a:rPr>
              <a:t>Brain scans with multiple ailments will give inaccurate results.</a:t>
            </a:r>
          </a:p>
          <a:p>
            <a:endParaRPr lang="en-US" sz="1800">
              <a:ea typeface="Source Sans Pro"/>
            </a:endParaRPr>
          </a:p>
        </p:txBody>
      </p:sp>
    </p:spTree>
    <p:extLst>
      <p:ext uri="{BB962C8B-B14F-4D97-AF65-F5344CB8AC3E}">
        <p14:creationId xmlns:p14="http://schemas.microsoft.com/office/powerpoint/2010/main" val="28982596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D034DA-4801-9EBC-68E2-7D1302E80C56}"/>
              </a:ext>
            </a:extLst>
          </p:cNvPr>
          <p:cNvSpPr>
            <a:spLocks noGrp="1"/>
          </p:cNvSpPr>
          <p:nvPr>
            <p:ph idx="1"/>
          </p:nvPr>
        </p:nvSpPr>
        <p:spPr>
          <a:xfrm>
            <a:off x="838200" y="615390"/>
            <a:ext cx="10515600" cy="5561573"/>
          </a:xfrm>
        </p:spPr>
        <p:txBody>
          <a:bodyPr vert="horz" lIns="91440" tIns="45720" rIns="91440" bIns="45720" rtlCol="0" anchor="t">
            <a:normAutofit fontScale="92500"/>
          </a:bodyPr>
          <a:lstStyle/>
          <a:p>
            <a:r>
              <a:rPr lang="en-US">
                <a:ea typeface="Source Sans Pro"/>
              </a:rPr>
              <a:t>Hardware Limitations: Inadequate hardware setup with limited RAM, and GPU capacities necessitated leveraging Kaggle's computational expertise for efficient model implementation and evaluation. </a:t>
            </a:r>
          </a:p>
          <a:p>
            <a:r>
              <a:rPr lang="en-US">
                <a:ea typeface="Source Sans Pro"/>
              </a:rPr>
              <a:t>Even on robust platforms like Kaggle, processing high-resolution imaging remained challenging, highlighting ongoing resource limitations.</a:t>
            </a:r>
          </a:p>
          <a:p>
            <a:r>
              <a:rPr lang="en-US">
                <a:ea typeface="Source Sans Pro"/>
              </a:rPr>
              <a:t>Addressing dataset imbalance through strategies like SMOTE and weighted sampling mitigated skewness but introduced complexities in model complexity and interpretability. Class balancing introduce bias in most cases . Since the new data points are generated from the old ones, they can't introduce much variance to the dataset.</a:t>
            </a:r>
          </a:p>
          <a:p>
            <a:r>
              <a:rPr lang="en-US">
                <a:ea typeface="Source Sans Pro"/>
              </a:rPr>
              <a:t>Shift in Classification Paradigm: Transitioning from a 4-class to a 3-class framework would lead to loss of granularity in classification.</a:t>
            </a:r>
          </a:p>
          <a:p>
            <a:endParaRPr lang="en-US">
              <a:ea typeface="Source Sans Pro"/>
            </a:endParaRPr>
          </a:p>
          <a:p>
            <a:endParaRPr lang="en-US">
              <a:ea typeface="Source Sans Pro"/>
            </a:endParaRPr>
          </a:p>
          <a:p>
            <a:endParaRPr lang="en-US">
              <a:ea typeface="Source Sans Pro"/>
            </a:endParaRPr>
          </a:p>
          <a:p>
            <a:endParaRPr lang="en-US">
              <a:ea typeface="Source Sans Pro"/>
            </a:endParaRPr>
          </a:p>
        </p:txBody>
      </p:sp>
    </p:spTree>
    <p:extLst>
      <p:ext uri="{BB962C8B-B14F-4D97-AF65-F5344CB8AC3E}">
        <p14:creationId xmlns:p14="http://schemas.microsoft.com/office/powerpoint/2010/main" val="36903569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9CB3-1ED3-33DC-39FB-CAB4CBDF6E31}"/>
              </a:ext>
            </a:extLst>
          </p:cNvPr>
          <p:cNvSpPr>
            <a:spLocks noGrp="1"/>
          </p:cNvSpPr>
          <p:nvPr>
            <p:ph type="title"/>
          </p:nvPr>
        </p:nvSpPr>
        <p:spPr/>
        <p:txBody>
          <a:bodyPr/>
          <a:lstStyle/>
          <a:p>
            <a:r>
              <a:rPr lang="en-US">
                <a:ea typeface="Source Sans Pro"/>
              </a:rPr>
              <a:t>FUTURE DEVELOPMENT</a:t>
            </a:r>
            <a:endParaRPr lang="en-US"/>
          </a:p>
        </p:txBody>
      </p:sp>
      <p:sp>
        <p:nvSpPr>
          <p:cNvPr id="3" name="Content Placeholder 2">
            <a:extLst>
              <a:ext uri="{FF2B5EF4-FFF2-40B4-BE49-F238E27FC236}">
                <a16:creationId xmlns:a16="http://schemas.microsoft.com/office/drawing/2014/main" id="{EE8C8148-ACE1-8F53-9854-DA07620894B2}"/>
              </a:ext>
            </a:extLst>
          </p:cNvPr>
          <p:cNvSpPr>
            <a:spLocks noGrp="1"/>
          </p:cNvSpPr>
          <p:nvPr>
            <p:ph idx="1"/>
          </p:nvPr>
        </p:nvSpPr>
        <p:spPr>
          <a:xfrm>
            <a:off x="838200" y="1399802"/>
            <a:ext cx="10515600" cy="5315043"/>
          </a:xfrm>
        </p:spPr>
        <p:txBody>
          <a:bodyPr vert="horz" lIns="91440" tIns="45720" rIns="91440" bIns="45720" rtlCol="0" anchor="t">
            <a:normAutofit/>
          </a:bodyPr>
          <a:lstStyle/>
          <a:p>
            <a:r>
              <a:rPr lang="en-US" dirty="0">
                <a:ea typeface="Source Sans Pro"/>
              </a:rPr>
              <a:t>Getting access to OASIS 2,3,4 and ADNI 1,2,3,Go (or other credible datasets) and to make the system robust.</a:t>
            </a:r>
          </a:p>
          <a:p>
            <a:r>
              <a:rPr lang="en-US" dirty="0">
                <a:ea typeface="Source Sans Pro"/>
              </a:rPr>
              <a:t>Incorporating additional health parameters such as blood pressure, age, and sex into the model can enhance diagnostic accuracy and provide a more comprehensive understanding of neurodegenerative disorders.</a:t>
            </a:r>
          </a:p>
          <a:p>
            <a:r>
              <a:rPr lang="en-US" dirty="0">
                <a:ea typeface="Source Sans Pro"/>
              </a:rPr>
              <a:t>Expanding the model to 3D MRI Scans.</a:t>
            </a:r>
          </a:p>
          <a:p>
            <a:r>
              <a:rPr lang="en-US" dirty="0">
                <a:ea typeface="Source Sans Pro"/>
              </a:rPr>
              <a:t>Expanding the model to ensure other brain ailments are taken into account whilst detecting </a:t>
            </a:r>
            <a:r>
              <a:rPr lang="en-US" dirty="0" err="1">
                <a:ea typeface="Source Sans Pro"/>
              </a:rPr>
              <a:t>Alzh</a:t>
            </a:r>
            <a:r>
              <a:rPr lang="en-US" dirty="0">
                <a:ea typeface="Source Sans Pro"/>
              </a:rPr>
              <a:t>-Net.</a:t>
            </a:r>
          </a:p>
          <a:p>
            <a:r>
              <a:rPr lang="en-US" dirty="0">
                <a:ea typeface="Source Sans Pro"/>
              </a:rPr>
              <a:t>Ability to take high resolution MRI scans as input.</a:t>
            </a:r>
          </a:p>
          <a:p>
            <a:endParaRPr lang="en-US" dirty="0">
              <a:ea typeface="Source Sans Pro"/>
            </a:endParaRPr>
          </a:p>
          <a:p>
            <a:pPr marL="0" indent="0">
              <a:buNone/>
            </a:pPr>
            <a:endParaRPr lang="en-US" dirty="0">
              <a:ea typeface="Source Sans Pro"/>
            </a:endParaRPr>
          </a:p>
          <a:p>
            <a:endParaRPr lang="en-US" dirty="0">
              <a:ea typeface="Source Sans Pro"/>
            </a:endParaRPr>
          </a:p>
          <a:p>
            <a:endParaRPr lang="en-US" dirty="0">
              <a:ea typeface="Source Sans Pro"/>
            </a:endParaRPr>
          </a:p>
          <a:p>
            <a:endParaRPr lang="en-US" dirty="0">
              <a:ea typeface="Source Sans Pro"/>
            </a:endParaRPr>
          </a:p>
        </p:txBody>
      </p:sp>
    </p:spTree>
    <p:extLst>
      <p:ext uri="{BB962C8B-B14F-4D97-AF65-F5344CB8AC3E}">
        <p14:creationId xmlns:p14="http://schemas.microsoft.com/office/powerpoint/2010/main" val="19194209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9CB3-1ED3-33DC-39FB-CAB4CBDF6E31}"/>
              </a:ext>
            </a:extLst>
          </p:cNvPr>
          <p:cNvSpPr>
            <a:spLocks noGrp="1"/>
          </p:cNvSpPr>
          <p:nvPr>
            <p:ph type="title"/>
          </p:nvPr>
        </p:nvSpPr>
        <p:spPr/>
        <p:txBody>
          <a:bodyPr/>
          <a:lstStyle/>
          <a:p>
            <a:r>
              <a:rPr lang="en-US" dirty="0">
                <a:ea typeface="Source Sans Pro"/>
              </a:rPr>
              <a:t>CONCLUSION</a:t>
            </a:r>
            <a:endParaRPr lang="en-US" dirty="0"/>
          </a:p>
        </p:txBody>
      </p:sp>
      <p:sp>
        <p:nvSpPr>
          <p:cNvPr id="3" name="Content Placeholder 2">
            <a:extLst>
              <a:ext uri="{FF2B5EF4-FFF2-40B4-BE49-F238E27FC236}">
                <a16:creationId xmlns:a16="http://schemas.microsoft.com/office/drawing/2014/main" id="{EE8C8148-ACE1-8F53-9854-DA07620894B2}"/>
              </a:ext>
            </a:extLst>
          </p:cNvPr>
          <p:cNvSpPr>
            <a:spLocks noGrp="1"/>
          </p:cNvSpPr>
          <p:nvPr>
            <p:ph idx="1"/>
          </p:nvPr>
        </p:nvSpPr>
        <p:spPr>
          <a:xfrm>
            <a:off x="838200" y="1399802"/>
            <a:ext cx="10515600" cy="5315043"/>
          </a:xfrm>
        </p:spPr>
        <p:txBody>
          <a:bodyPr vert="horz" lIns="91440" tIns="45720" rIns="91440" bIns="45720" rtlCol="0" anchor="t">
            <a:normAutofit fontScale="85000" lnSpcReduction="20000"/>
          </a:bodyPr>
          <a:lstStyle/>
          <a:p>
            <a:pPr algn="just"/>
            <a:r>
              <a:rPr lang="en-US" dirty="0" err="1"/>
              <a:t>Alzh</a:t>
            </a:r>
            <a:r>
              <a:rPr lang="en-US" dirty="0"/>
              <a:t>-Net’s improved performance metrics demonstrate its potential in automating MRI scan classification for Alzheimer's detection.</a:t>
            </a:r>
          </a:p>
          <a:p>
            <a:pPr algn="just"/>
            <a:r>
              <a:rPr lang="en-US" dirty="0"/>
              <a:t>It addresses the need for improved diagnostics, especially in regions with limited healthcare resources, ensuring timely patient care.</a:t>
            </a:r>
          </a:p>
          <a:p>
            <a:pPr algn="just"/>
            <a:r>
              <a:rPr lang="en-US" dirty="0"/>
              <a:t>Cloud storage streamlines dementia categorization, image analysis, and result generation, enhancing diagnostic efficiency.</a:t>
            </a:r>
          </a:p>
          <a:p>
            <a:pPr algn="just"/>
            <a:r>
              <a:rPr lang="en-US" dirty="0"/>
              <a:t>While 2D scans offer valuable insights, they may lack the depth needed for comprehensive neurodegenerative condition analysis.</a:t>
            </a:r>
          </a:p>
          <a:p>
            <a:pPr algn="just"/>
            <a:r>
              <a:rPr lang="en-US" dirty="0"/>
              <a:t>Adoption of 3D imaging provides enhanced spatial information but introduces challenges like increased data volume and resource requirements.</a:t>
            </a:r>
          </a:p>
          <a:p>
            <a:pPr algn="just"/>
            <a:r>
              <a:rPr lang="en-US" dirty="0"/>
              <a:t>Future enhancements could include incorporating additional health parameters and utilizing more sophisticated datasets to improve diagnostic accuracy.</a:t>
            </a:r>
          </a:p>
          <a:p>
            <a:pPr algn="just"/>
            <a:r>
              <a:rPr lang="en-US" dirty="0"/>
              <a:t>Within the scope and constraints, we have achieved a commendable outcome, demonstrating the effectiveness of </a:t>
            </a:r>
            <a:r>
              <a:rPr lang="en-US" dirty="0" err="1"/>
              <a:t>Alzh</a:t>
            </a:r>
            <a:r>
              <a:rPr lang="en-US" dirty="0"/>
              <a:t>-Net in automating MRI scan classification for Alzheimer's detection.</a:t>
            </a:r>
          </a:p>
          <a:p>
            <a:pPr algn="just"/>
            <a:endParaRPr lang="en-US" dirty="0">
              <a:ea typeface="Source Sans Pro"/>
            </a:endParaRPr>
          </a:p>
        </p:txBody>
      </p:sp>
    </p:spTree>
    <p:extLst>
      <p:ext uri="{BB962C8B-B14F-4D97-AF65-F5344CB8AC3E}">
        <p14:creationId xmlns:p14="http://schemas.microsoft.com/office/powerpoint/2010/main" val="38435966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063F-121C-94D0-110A-0F2FC0271F1A}"/>
              </a:ext>
            </a:extLst>
          </p:cNvPr>
          <p:cNvSpPr>
            <a:spLocks noGrp="1"/>
          </p:cNvSpPr>
          <p:nvPr>
            <p:ph type="title"/>
          </p:nvPr>
        </p:nvSpPr>
        <p:spPr/>
        <p:txBody>
          <a:bodyPr/>
          <a:lstStyle/>
          <a:p>
            <a:r>
              <a:rPr lang="en-US">
                <a:ea typeface="Source Sans Pro"/>
              </a:rPr>
              <a:t>REFERENCES</a:t>
            </a:r>
            <a:endParaRPr lang="en-US"/>
          </a:p>
        </p:txBody>
      </p:sp>
      <p:sp>
        <p:nvSpPr>
          <p:cNvPr id="3" name="Content Placeholder 2">
            <a:extLst>
              <a:ext uri="{FF2B5EF4-FFF2-40B4-BE49-F238E27FC236}">
                <a16:creationId xmlns:a16="http://schemas.microsoft.com/office/drawing/2014/main" id="{AE210823-0B0E-B642-DC52-2EA4046F5ACE}"/>
              </a:ext>
            </a:extLst>
          </p:cNvPr>
          <p:cNvSpPr>
            <a:spLocks noGrp="1"/>
          </p:cNvSpPr>
          <p:nvPr>
            <p:ph idx="1"/>
          </p:nvPr>
        </p:nvSpPr>
        <p:spPr>
          <a:xfrm>
            <a:off x="848226" y="1384468"/>
            <a:ext cx="10505574" cy="4792495"/>
          </a:xfrm>
        </p:spPr>
        <p:txBody>
          <a:bodyPr vert="horz" lIns="91440" tIns="45720" rIns="91440" bIns="45720" rtlCol="0" anchor="t">
            <a:normAutofit fontScale="92500"/>
          </a:bodyPr>
          <a:lstStyle/>
          <a:p>
            <a:r>
              <a:rPr lang="en-GB" sz="1000">
                <a:latin typeface="Times New Roman"/>
                <a:ea typeface="Source Sans Pro"/>
                <a:cs typeface="Times New Roman"/>
              </a:rPr>
              <a:t>  [1]</a:t>
            </a:r>
            <a:r>
              <a:rPr lang="en-GB" sz="1000">
                <a:latin typeface="Calibri"/>
                <a:ea typeface="Calibri"/>
                <a:cs typeface="Calibri"/>
              </a:rPr>
              <a:t> </a:t>
            </a:r>
            <a:r>
              <a:rPr lang="en-GB" sz="1000">
                <a:latin typeface="Times New Roman"/>
                <a:ea typeface="Source Sans Pro"/>
                <a:cs typeface="Times New Roman"/>
              </a:rPr>
              <a:t>N. G. Müller and R. T. Knight, “The functional neuroanatomy of working memory: Contributions of human brain lesion studies,” </a:t>
            </a:r>
            <a:r>
              <a:rPr lang="en-GB" sz="1000" i="1">
                <a:latin typeface="Times New Roman"/>
                <a:ea typeface="Source Sans Pro"/>
                <a:cs typeface="Times New Roman"/>
              </a:rPr>
              <a:t>Neuroscience</a:t>
            </a:r>
            <a:r>
              <a:rPr lang="en-GB" sz="1000">
                <a:latin typeface="Times New Roman"/>
                <a:ea typeface="Source Sans Pro"/>
                <a:cs typeface="Times New Roman"/>
              </a:rPr>
              <a:t>, vol. 139, no. 1, pp. 51–58, 2006, </a:t>
            </a:r>
            <a:r>
              <a:rPr lang="en-GB" sz="1000" err="1">
                <a:latin typeface="Times New Roman"/>
                <a:ea typeface="Source Sans Pro"/>
                <a:cs typeface="Times New Roman"/>
              </a:rPr>
              <a:t>doi</a:t>
            </a:r>
            <a:r>
              <a:rPr lang="en-GB" sz="1000">
                <a:latin typeface="Times New Roman"/>
                <a:ea typeface="Source Sans Pro"/>
                <a:cs typeface="Times New Roman"/>
              </a:rPr>
              <a:t>: 10.1016/j.neuroscience.2005.09.018.</a:t>
            </a:r>
          </a:p>
          <a:p>
            <a:r>
              <a:rPr lang="en-GB" sz="1000">
                <a:latin typeface="Times New Roman"/>
                <a:ea typeface="Source Sans Pro"/>
                <a:cs typeface="Times New Roman"/>
              </a:rPr>
              <a:t> [2]</a:t>
            </a:r>
            <a:r>
              <a:rPr lang="en-GB" sz="1000">
                <a:latin typeface="Calibri"/>
                <a:ea typeface="Calibri"/>
                <a:cs typeface="Calibri"/>
              </a:rPr>
              <a:t> </a:t>
            </a:r>
            <a:r>
              <a:rPr lang="en-GB" sz="1000">
                <a:latin typeface="Times New Roman"/>
                <a:ea typeface="Source Sans Pro"/>
                <a:cs typeface="Times New Roman"/>
              </a:rPr>
              <a:t>I. E. van </a:t>
            </a:r>
            <a:r>
              <a:rPr lang="en-GB" sz="1000" err="1">
                <a:latin typeface="Times New Roman"/>
                <a:ea typeface="Source Sans Pro"/>
                <a:cs typeface="Times New Roman"/>
              </a:rPr>
              <a:t>Gennip</a:t>
            </a:r>
            <a:r>
              <a:rPr lang="en-GB" sz="1000">
                <a:latin typeface="Times New Roman"/>
                <a:ea typeface="Source Sans Pro"/>
                <a:cs typeface="Times New Roman"/>
              </a:rPr>
              <a:t>, H. R. W. Pasman, M. G. </a:t>
            </a:r>
            <a:r>
              <a:rPr lang="en-GB" sz="1000" err="1">
                <a:latin typeface="Times New Roman"/>
                <a:ea typeface="Source Sans Pro"/>
                <a:cs typeface="Times New Roman"/>
              </a:rPr>
              <a:t>Oosterveld-Vlug</a:t>
            </a:r>
            <a:r>
              <a:rPr lang="en-GB" sz="1000">
                <a:latin typeface="Times New Roman"/>
                <a:ea typeface="Source Sans Pro"/>
                <a:cs typeface="Times New Roman"/>
              </a:rPr>
              <a:t>, D. L. Willems, and B. D. </a:t>
            </a:r>
            <a:r>
              <a:rPr lang="en-GB" sz="1000" err="1">
                <a:latin typeface="Times New Roman"/>
                <a:ea typeface="Source Sans Pro"/>
                <a:cs typeface="Times New Roman"/>
              </a:rPr>
              <a:t>Onwuteaka</a:t>
            </a:r>
            <a:r>
              <a:rPr lang="en-GB" sz="1000">
                <a:latin typeface="Times New Roman"/>
                <a:ea typeface="Source Sans Pro"/>
                <a:cs typeface="Times New Roman"/>
              </a:rPr>
              <a:t>-Philipsen, “How Dementia Affects Personal Dignity: A Qualitative Study on the Perspective of Individuals With Mild to Moderate Dementia,” </a:t>
            </a:r>
            <a:r>
              <a:rPr lang="en-GB" sz="1000" i="1">
                <a:latin typeface="Times New Roman"/>
                <a:ea typeface="Source Sans Pro"/>
                <a:cs typeface="Times New Roman"/>
              </a:rPr>
              <a:t>The Journals of Gerontology: Series B</a:t>
            </a:r>
            <a:r>
              <a:rPr lang="en-GB" sz="1000">
                <a:latin typeface="Times New Roman"/>
                <a:ea typeface="Source Sans Pro"/>
                <a:cs typeface="Times New Roman"/>
              </a:rPr>
              <a:t>, vol. 71, no. 3, pp. 491–501, May 2016, </a:t>
            </a:r>
            <a:r>
              <a:rPr lang="en-GB" sz="1000" err="1">
                <a:latin typeface="Times New Roman"/>
                <a:ea typeface="Source Sans Pro"/>
                <a:cs typeface="Times New Roman"/>
              </a:rPr>
              <a:t>doi</a:t>
            </a:r>
            <a:r>
              <a:rPr lang="en-GB" sz="1000">
                <a:latin typeface="Times New Roman"/>
                <a:ea typeface="Source Sans Pro"/>
                <a:cs typeface="Times New Roman"/>
              </a:rPr>
              <a:t>: 10.1093/</a:t>
            </a:r>
            <a:r>
              <a:rPr lang="en-GB" sz="1000" err="1">
                <a:latin typeface="Times New Roman"/>
                <a:ea typeface="Source Sans Pro"/>
                <a:cs typeface="Times New Roman"/>
              </a:rPr>
              <a:t>geronb</a:t>
            </a:r>
            <a:r>
              <a:rPr lang="en-GB" sz="1000">
                <a:latin typeface="Times New Roman"/>
                <a:ea typeface="Source Sans Pro"/>
                <a:cs typeface="Times New Roman"/>
              </a:rPr>
              <a:t>/gbu137.</a:t>
            </a:r>
          </a:p>
          <a:p>
            <a:r>
              <a:rPr lang="en-GB" sz="1000">
                <a:latin typeface="Times New Roman"/>
                <a:ea typeface="Source Sans Pro"/>
                <a:cs typeface="Times New Roman"/>
              </a:rPr>
              <a:t> [3]</a:t>
            </a:r>
            <a:r>
              <a:rPr lang="en-GB" sz="1000">
                <a:latin typeface="Calibri"/>
                <a:ea typeface="Calibri"/>
                <a:cs typeface="Calibri"/>
              </a:rPr>
              <a:t> </a:t>
            </a:r>
            <a:r>
              <a:rPr lang="en-GB" sz="1000">
                <a:latin typeface="Times New Roman"/>
                <a:ea typeface="Source Sans Pro"/>
                <a:cs typeface="Times New Roman"/>
              </a:rPr>
              <a:t>M. F. Mendez and G. T. H. Lim, “Seizures in Elderly Patients with Dementia,” </a:t>
            </a:r>
            <a:r>
              <a:rPr lang="en-GB" sz="1000" i="1">
                <a:latin typeface="Times New Roman"/>
                <a:ea typeface="Source Sans Pro"/>
                <a:cs typeface="Times New Roman"/>
              </a:rPr>
              <a:t>Drugs Aging</a:t>
            </a:r>
            <a:r>
              <a:rPr lang="en-GB" sz="1000">
                <a:latin typeface="Times New Roman"/>
                <a:ea typeface="Source Sans Pro"/>
                <a:cs typeface="Times New Roman"/>
              </a:rPr>
              <a:t>, vol. 20, no. 11, pp. 791–803, 2003, </a:t>
            </a:r>
            <a:r>
              <a:rPr lang="en-GB" sz="1000" err="1">
                <a:latin typeface="Times New Roman"/>
                <a:ea typeface="Source Sans Pro"/>
                <a:cs typeface="Times New Roman"/>
              </a:rPr>
              <a:t>doi</a:t>
            </a:r>
            <a:r>
              <a:rPr lang="en-GB" sz="1000">
                <a:latin typeface="Times New Roman"/>
                <a:ea typeface="Source Sans Pro"/>
                <a:cs typeface="Times New Roman"/>
              </a:rPr>
              <a:t>: 10.2165/00002512-200320110-00001.</a:t>
            </a:r>
          </a:p>
          <a:p>
            <a:r>
              <a:rPr lang="en-GB" sz="1000">
                <a:latin typeface="Times New Roman"/>
                <a:ea typeface="Source Sans Pro"/>
                <a:cs typeface="Times New Roman"/>
              </a:rPr>
              <a:t> [4]</a:t>
            </a:r>
            <a:r>
              <a:rPr lang="en-GB" sz="1000">
                <a:latin typeface="Calibri"/>
                <a:ea typeface="Calibri"/>
                <a:cs typeface="Calibri"/>
              </a:rPr>
              <a:t> </a:t>
            </a:r>
            <a:r>
              <a:rPr lang="en-GB" sz="1000">
                <a:latin typeface="Times New Roman"/>
                <a:ea typeface="Source Sans Pro"/>
                <a:cs typeface="Times New Roman"/>
              </a:rPr>
              <a:t>Dening T and Sandilyan MB, “Art &amp; science dementia series: 1 Dementia: definitions and types,” 2015. </a:t>
            </a:r>
            <a:r>
              <a:rPr lang="en-GB" sz="1000" err="1">
                <a:latin typeface="Times New Roman"/>
                <a:ea typeface="Source Sans Pro"/>
                <a:cs typeface="Times New Roman"/>
              </a:rPr>
              <a:t>doi</a:t>
            </a:r>
            <a:r>
              <a:rPr lang="en-GB" sz="1000">
                <a:latin typeface="Times New Roman"/>
                <a:ea typeface="Source Sans Pro"/>
                <a:cs typeface="Times New Roman"/>
              </a:rPr>
              <a:t>: 10.7748/ns.29.37.37.e9405.</a:t>
            </a:r>
          </a:p>
          <a:p>
            <a:r>
              <a:rPr lang="en-GB" sz="1000">
                <a:latin typeface="Times New Roman"/>
                <a:ea typeface="Source Sans Pro"/>
                <a:cs typeface="Times New Roman"/>
              </a:rPr>
              <a:t> [5]</a:t>
            </a:r>
            <a:r>
              <a:rPr lang="en-GB" sz="1000">
                <a:latin typeface="Calibri"/>
                <a:ea typeface="Calibri"/>
                <a:cs typeface="Calibri"/>
              </a:rPr>
              <a:t> </a:t>
            </a:r>
            <a:r>
              <a:rPr lang="en-GB" sz="1000">
                <a:latin typeface="Times New Roman"/>
                <a:ea typeface="Source Sans Pro"/>
                <a:cs typeface="Times New Roman"/>
              </a:rPr>
              <a:t>S. P. A. N. D. M. V. A. N. D. V. Jackson-Lewis, “Series Introduction: Neurodegeneration: What is it and where are we?,” </a:t>
            </a:r>
            <a:r>
              <a:rPr lang="en-GB" sz="1000" i="1">
                <a:latin typeface="Times New Roman"/>
                <a:ea typeface="Source Sans Pro"/>
                <a:cs typeface="Times New Roman"/>
              </a:rPr>
              <a:t>J Clin Invest</a:t>
            </a:r>
            <a:r>
              <a:rPr lang="en-GB" sz="1000">
                <a:latin typeface="Times New Roman"/>
                <a:ea typeface="Source Sans Pro"/>
                <a:cs typeface="Times New Roman"/>
              </a:rPr>
              <a:t>, vol. 111, no. 1, pp. 3–10, Feb. 2003, </a:t>
            </a:r>
            <a:r>
              <a:rPr lang="en-GB" sz="1000" err="1">
                <a:latin typeface="Times New Roman"/>
                <a:ea typeface="Source Sans Pro"/>
                <a:cs typeface="Times New Roman"/>
              </a:rPr>
              <a:t>doi</a:t>
            </a:r>
            <a:r>
              <a:rPr lang="en-GB" sz="1000">
                <a:latin typeface="Times New Roman"/>
                <a:ea typeface="Source Sans Pro"/>
                <a:cs typeface="Times New Roman"/>
              </a:rPr>
              <a:t>: 10.1172/JCI17522.</a:t>
            </a:r>
          </a:p>
          <a:p>
            <a:r>
              <a:rPr lang="en-GB" sz="1000">
                <a:latin typeface="Times New Roman"/>
                <a:ea typeface="Source Sans Pro"/>
                <a:cs typeface="Times New Roman"/>
              </a:rPr>
              <a:t> [6]</a:t>
            </a:r>
            <a:r>
              <a:rPr lang="en-GB" sz="1000">
                <a:latin typeface="Calibri"/>
                <a:ea typeface="Calibri"/>
                <a:cs typeface="Calibri"/>
              </a:rPr>
              <a:t> </a:t>
            </a:r>
            <a:r>
              <a:rPr lang="en-GB" sz="1000">
                <a:latin typeface="Times New Roman"/>
                <a:ea typeface="Source Sans Pro"/>
                <a:cs typeface="Times New Roman"/>
              </a:rPr>
              <a:t>A. Solomon </a:t>
            </a:r>
            <a:r>
              <a:rPr lang="en-GB" sz="1000" i="1">
                <a:latin typeface="Times New Roman"/>
                <a:ea typeface="Source Sans Pro"/>
                <a:cs typeface="Times New Roman"/>
              </a:rPr>
              <a:t>et al.</a:t>
            </a:r>
            <a:r>
              <a:rPr lang="en-GB" sz="1000">
                <a:latin typeface="Times New Roman"/>
                <a:ea typeface="Source Sans Pro"/>
                <a:cs typeface="Times New Roman"/>
              </a:rPr>
              <a:t>, “Advances in the prevention of Alzheimer’s disease and dementia,” </a:t>
            </a:r>
            <a:r>
              <a:rPr lang="en-GB" sz="1000" i="1">
                <a:latin typeface="Times New Roman"/>
                <a:ea typeface="Source Sans Pro"/>
                <a:cs typeface="Times New Roman"/>
              </a:rPr>
              <a:t>J Intern Med</a:t>
            </a:r>
            <a:r>
              <a:rPr lang="en-GB" sz="1000">
                <a:latin typeface="Times New Roman"/>
                <a:ea typeface="Source Sans Pro"/>
                <a:cs typeface="Times New Roman"/>
              </a:rPr>
              <a:t>, vol. 275, no. 3, pp. 229–250, 2014, </a:t>
            </a:r>
            <a:r>
              <a:rPr lang="en-GB" sz="1000" err="1">
                <a:latin typeface="Times New Roman"/>
                <a:ea typeface="Source Sans Pro"/>
                <a:cs typeface="Times New Roman"/>
              </a:rPr>
              <a:t>doi</a:t>
            </a:r>
            <a:r>
              <a:rPr lang="en-GB" sz="1000">
                <a:latin typeface="Times New Roman"/>
                <a:ea typeface="Source Sans Pro"/>
                <a:cs typeface="Times New Roman"/>
              </a:rPr>
              <a:t>: </a:t>
            </a:r>
            <a:r>
              <a:rPr lang="en-GB" sz="800">
                <a:latin typeface="Times New Roman"/>
                <a:ea typeface="Source Sans Pro"/>
                <a:cs typeface="Times New Roman"/>
                <a:hlinkClick r:id="rId2"/>
              </a:rPr>
              <a:t>https://doi.org/10.1111/joim.12178</a:t>
            </a:r>
            <a:r>
              <a:rPr lang="en-GB" sz="1000">
                <a:latin typeface="Times New Roman"/>
                <a:ea typeface="Source Sans Pro"/>
                <a:cs typeface="Times New Roman"/>
              </a:rPr>
              <a:t>.</a:t>
            </a:r>
          </a:p>
          <a:p>
            <a:r>
              <a:rPr lang="en-GB" sz="1000">
                <a:latin typeface="Times New Roman"/>
                <a:ea typeface="Source Sans Pro"/>
                <a:cs typeface="Times New Roman"/>
              </a:rPr>
              <a:t> [7]</a:t>
            </a:r>
            <a:r>
              <a:rPr lang="en-GB" sz="1000">
                <a:latin typeface="Calibri"/>
                <a:ea typeface="Calibri"/>
                <a:cs typeface="Calibri"/>
              </a:rPr>
              <a:t> </a:t>
            </a:r>
            <a:r>
              <a:rPr lang="en-GB" sz="1000">
                <a:latin typeface="Times New Roman"/>
                <a:ea typeface="Source Sans Pro"/>
                <a:cs typeface="Times New Roman"/>
              </a:rPr>
              <a:t>J. Gaugler </a:t>
            </a:r>
            <a:r>
              <a:rPr lang="en-GB" sz="1000" i="1">
                <a:latin typeface="Times New Roman"/>
                <a:ea typeface="Source Sans Pro"/>
                <a:cs typeface="Times New Roman"/>
              </a:rPr>
              <a:t>et al.</a:t>
            </a:r>
            <a:r>
              <a:rPr lang="en-GB" sz="1000">
                <a:latin typeface="Times New Roman"/>
                <a:ea typeface="Source Sans Pro"/>
                <a:cs typeface="Times New Roman"/>
              </a:rPr>
              <a:t>, “2022 Alzheimer’s disease facts and figures,” </a:t>
            </a:r>
            <a:r>
              <a:rPr lang="en-GB" sz="1000" i="1">
                <a:latin typeface="Times New Roman"/>
                <a:ea typeface="Source Sans Pro"/>
                <a:cs typeface="Times New Roman"/>
              </a:rPr>
              <a:t>Alzheimers &amp; Dementia</a:t>
            </a:r>
            <a:r>
              <a:rPr lang="en-GB" sz="1000">
                <a:latin typeface="Times New Roman"/>
                <a:ea typeface="Source Sans Pro"/>
                <a:cs typeface="Times New Roman"/>
              </a:rPr>
              <a:t>, vol. 18, no. 4, pp. 700–789, 2022.</a:t>
            </a:r>
          </a:p>
          <a:p>
            <a:r>
              <a:rPr lang="en-GB" sz="1000">
                <a:latin typeface="Times New Roman"/>
                <a:ea typeface="Source Sans Pro"/>
                <a:cs typeface="Times New Roman"/>
              </a:rPr>
              <a:t> [8]</a:t>
            </a:r>
            <a:r>
              <a:rPr lang="en-GB" sz="1000">
                <a:latin typeface="Calibri"/>
                <a:ea typeface="Calibri"/>
                <a:cs typeface="Calibri"/>
              </a:rPr>
              <a:t> </a:t>
            </a:r>
            <a:r>
              <a:rPr lang="en-GB" sz="1000">
                <a:latin typeface="Times New Roman"/>
                <a:ea typeface="Source Sans Pro"/>
                <a:cs typeface="Times New Roman"/>
              </a:rPr>
              <a:t>P. Scheltens </a:t>
            </a:r>
            <a:r>
              <a:rPr lang="en-GB" sz="1000" i="1">
                <a:latin typeface="Times New Roman"/>
                <a:ea typeface="Source Sans Pro"/>
                <a:cs typeface="Times New Roman"/>
              </a:rPr>
              <a:t>et al.</a:t>
            </a:r>
            <a:r>
              <a:rPr lang="en-GB" sz="1000">
                <a:latin typeface="Times New Roman"/>
                <a:ea typeface="Source Sans Pro"/>
                <a:cs typeface="Times New Roman"/>
              </a:rPr>
              <a:t>, “Alzheimer’s disease,” </a:t>
            </a:r>
            <a:r>
              <a:rPr lang="en-GB" sz="1000" i="1">
                <a:latin typeface="Times New Roman"/>
                <a:ea typeface="Source Sans Pro"/>
                <a:cs typeface="Times New Roman"/>
              </a:rPr>
              <a:t>The Lancet</a:t>
            </a:r>
            <a:r>
              <a:rPr lang="en-GB" sz="1000">
                <a:latin typeface="Times New Roman"/>
                <a:ea typeface="Source Sans Pro"/>
                <a:cs typeface="Times New Roman"/>
              </a:rPr>
              <a:t>, vol. 397, no. 10284, pp. 1577–1590, 2021, doi: </a:t>
            </a:r>
            <a:r>
              <a:rPr lang="en-GB" sz="800">
                <a:latin typeface="Times New Roman"/>
                <a:ea typeface="Source Sans Pro"/>
                <a:cs typeface="Times New Roman"/>
                <a:hlinkClick r:id="rId3"/>
              </a:rPr>
              <a:t>https://doi.org/10.1016/S0140-6736(20)32205-4</a:t>
            </a:r>
            <a:r>
              <a:rPr lang="en-GB" sz="1000">
                <a:latin typeface="Times New Roman"/>
                <a:ea typeface="Source Sans Pro"/>
                <a:cs typeface="Times New Roman"/>
              </a:rPr>
              <a:t>.</a:t>
            </a:r>
          </a:p>
          <a:p>
            <a:r>
              <a:rPr lang="en-GB" sz="1000">
                <a:latin typeface="Times New Roman"/>
                <a:ea typeface="Source Sans Pro"/>
                <a:cs typeface="Times New Roman"/>
              </a:rPr>
              <a:t> [9]</a:t>
            </a:r>
            <a:r>
              <a:rPr lang="en-GB" sz="1000">
                <a:latin typeface="Calibri"/>
                <a:ea typeface="Calibri"/>
                <a:cs typeface="Calibri"/>
              </a:rPr>
              <a:t> </a:t>
            </a:r>
            <a:r>
              <a:rPr lang="en-GB" sz="1000">
                <a:latin typeface="Times New Roman"/>
                <a:ea typeface="Source Sans Pro"/>
                <a:cs typeface="Times New Roman"/>
              </a:rPr>
              <a:t>B. Lam, M. Masellis, M. Freedman, D. T. Stuss, and S. E. Black, “Clinical, imaging, and pathological heterogeneity of the Alzheimer’s disease syndrome,” </a:t>
            </a:r>
            <a:r>
              <a:rPr lang="en-GB" sz="1000" i="1">
                <a:latin typeface="Times New Roman"/>
                <a:ea typeface="Source Sans Pro"/>
                <a:cs typeface="Times New Roman"/>
              </a:rPr>
              <a:t>Alzheimers Res Ther</a:t>
            </a:r>
            <a:r>
              <a:rPr lang="en-GB" sz="1000">
                <a:latin typeface="Times New Roman"/>
                <a:ea typeface="Source Sans Pro"/>
                <a:cs typeface="Times New Roman"/>
              </a:rPr>
              <a:t>, vol. 5, no. 1, p. 1, 2013, doi: 10.1186/alzrt155.</a:t>
            </a:r>
          </a:p>
          <a:p>
            <a:r>
              <a:rPr lang="en-GB" sz="1000">
                <a:latin typeface="Times New Roman"/>
                <a:ea typeface="Source Sans Pro"/>
                <a:cs typeface="Times New Roman"/>
              </a:rPr>
              <a:t> [10]</a:t>
            </a:r>
            <a:r>
              <a:rPr lang="en-GB" sz="1000">
                <a:latin typeface="Calibri"/>
                <a:ea typeface="Calibri"/>
                <a:cs typeface="Calibri"/>
              </a:rPr>
              <a:t> </a:t>
            </a:r>
            <a:r>
              <a:rPr lang="en-GB" sz="1000">
                <a:latin typeface="Times New Roman"/>
                <a:ea typeface="Source Sans Pro"/>
                <a:cs typeface="Times New Roman"/>
              </a:rPr>
              <a:t>M. E. Murray, N. R. Graff-Radford, O. A. Ross, R. C. Petersen, R. Duara, and D. W. Dickson, “Neuropathologically defined subtypes of Alzheimer’s disease with distinct clinical characteristics: a retrospective study,” </a:t>
            </a:r>
            <a:r>
              <a:rPr lang="en-GB" sz="1000" i="1">
                <a:latin typeface="Times New Roman"/>
                <a:ea typeface="Source Sans Pro"/>
                <a:cs typeface="Times New Roman"/>
              </a:rPr>
              <a:t>Lancet Neurol</a:t>
            </a:r>
            <a:r>
              <a:rPr lang="en-GB" sz="1000">
                <a:latin typeface="Times New Roman"/>
                <a:ea typeface="Source Sans Pro"/>
                <a:cs typeface="Times New Roman"/>
              </a:rPr>
              <a:t>, vol. 10, no. 9, pp. 785–796, Sep. 2011, doi: 10.1016/S1474-4422(11)70156-9.</a:t>
            </a:r>
          </a:p>
          <a:p>
            <a:r>
              <a:rPr lang="en-GB" sz="1000">
                <a:latin typeface="Times New Roman"/>
                <a:ea typeface="Source Sans Pro"/>
                <a:cs typeface="Times New Roman"/>
              </a:rPr>
              <a:t> [11]</a:t>
            </a:r>
            <a:r>
              <a:rPr lang="en-GB" sz="1000">
                <a:latin typeface="Calibri"/>
                <a:ea typeface="Calibri"/>
                <a:cs typeface="Calibri"/>
              </a:rPr>
              <a:t> </a:t>
            </a:r>
            <a:r>
              <a:rPr lang="en-GB" sz="1000">
                <a:latin typeface="Times New Roman"/>
                <a:ea typeface="Source Sans Pro"/>
                <a:cs typeface="Times New Roman"/>
              </a:rPr>
              <a:t>J. L. Whitwell </a:t>
            </a:r>
            <a:r>
              <a:rPr lang="en-GB" sz="1000" i="1">
                <a:latin typeface="Times New Roman"/>
                <a:ea typeface="Source Sans Pro"/>
                <a:cs typeface="Times New Roman"/>
              </a:rPr>
              <a:t>et al.</a:t>
            </a:r>
            <a:r>
              <a:rPr lang="en-GB" sz="1000">
                <a:latin typeface="Times New Roman"/>
                <a:ea typeface="Source Sans Pro"/>
                <a:cs typeface="Times New Roman"/>
              </a:rPr>
              <a:t>, “Neuroimaging correlates of pathologically defined subtypes of Alzheimer’s disease: a case-control study,” </a:t>
            </a:r>
            <a:r>
              <a:rPr lang="en-GB" sz="1000" i="1">
                <a:latin typeface="Times New Roman"/>
                <a:ea typeface="Source Sans Pro"/>
                <a:cs typeface="Times New Roman"/>
              </a:rPr>
              <a:t>Lancet </a:t>
            </a:r>
            <a:r>
              <a:rPr lang="en-GB" sz="1000" i="1" err="1">
                <a:latin typeface="Times New Roman"/>
                <a:ea typeface="Source Sans Pro"/>
                <a:cs typeface="Times New Roman"/>
              </a:rPr>
              <a:t>Neurol</a:t>
            </a:r>
            <a:r>
              <a:rPr lang="en-GB" sz="1000">
                <a:latin typeface="Times New Roman"/>
                <a:ea typeface="Source Sans Pro"/>
                <a:cs typeface="Times New Roman"/>
              </a:rPr>
              <a:t>, vol. 11, no. 10, pp. 868–877, Oct. 2012, </a:t>
            </a:r>
            <a:r>
              <a:rPr lang="en-GB" sz="1000" err="1">
                <a:latin typeface="Times New Roman"/>
                <a:ea typeface="Source Sans Pro"/>
                <a:cs typeface="Times New Roman"/>
              </a:rPr>
              <a:t>doi</a:t>
            </a:r>
            <a:r>
              <a:rPr lang="en-GB" sz="1000">
                <a:latin typeface="Times New Roman"/>
                <a:ea typeface="Source Sans Pro"/>
                <a:cs typeface="Times New Roman"/>
              </a:rPr>
              <a:t>: 10.1016/S1474-4422(12)70200-4.</a:t>
            </a:r>
          </a:p>
          <a:p>
            <a:r>
              <a:rPr lang="en-GB" sz="1000">
                <a:latin typeface="Times New Roman"/>
                <a:ea typeface="Source Sans Pro"/>
                <a:cs typeface="Times New Roman"/>
              </a:rPr>
              <a:t> [12]</a:t>
            </a:r>
            <a:r>
              <a:rPr lang="en-GB" sz="1000">
                <a:latin typeface="Calibri"/>
                <a:ea typeface="Calibri"/>
                <a:cs typeface="Calibri"/>
              </a:rPr>
              <a:t> </a:t>
            </a:r>
            <a:r>
              <a:rPr lang="en-GB" sz="1000">
                <a:latin typeface="Times New Roman"/>
                <a:ea typeface="Source Sans Pro"/>
                <a:cs typeface="Times New Roman"/>
              </a:rPr>
              <a:t>K. A. </a:t>
            </a:r>
            <a:r>
              <a:rPr lang="en-GB" sz="1000" err="1">
                <a:latin typeface="Times New Roman"/>
                <a:ea typeface="Source Sans Pro"/>
                <a:cs typeface="Times New Roman"/>
              </a:rPr>
              <a:t>Jellinger</a:t>
            </a:r>
            <a:r>
              <a:rPr lang="en-GB" sz="1000">
                <a:latin typeface="Times New Roman"/>
                <a:ea typeface="Source Sans Pro"/>
                <a:cs typeface="Times New Roman"/>
              </a:rPr>
              <a:t>, “Neuropathological subtypes of Alzheimer’s disease,” </a:t>
            </a:r>
            <a:r>
              <a:rPr lang="en-GB" sz="1000" i="1">
                <a:latin typeface="Times New Roman"/>
                <a:ea typeface="Source Sans Pro"/>
                <a:cs typeface="Times New Roman"/>
              </a:rPr>
              <a:t>Acta </a:t>
            </a:r>
            <a:r>
              <a:rPr lang="en-GB" sz="1000" i="1" err="1">
                <a:latin typeface="Times New Roman"/>
                <a:ea typeface="Source Sans Pro"/>
                <a:cs typeface="Times New Roman"/>
              </a:rPr>
              <a:t>Neuropathol</a:t>
            </a:r>
            <a:r>
              <a:rPr lang="en-GB" sz="1000">
                <a:latin typeface="Times New Roman"/>
                <a:ea typeface="Source Sans Pro"/>
                <a:cs typeface="Times New Roman"/>
              </a:rPr>
              <a:t>, vol. 123, no. 1, pp. 153–154, 2012, </a:t>
            </a:r>
            <a:r>
              <a:rPr lang="en-GB" sz="1000" err="1">
                <a:latin typeface="Times New Roman"/>
                <a:ea typeface="Source Sans Pro"/>
                <a:cs typeface="Times New Roman"/>
              </a:rPr>
              <a:t>doi</a:t>
            </a:r>
            <a:r>
              <a:rPr lang="en-GB" sz="1000">
                <a:latin typeface="Times New Roman"/>
                <a:ea typeface="Source Sans Pro"/>
                <a:cs typeface="Times New Roman"/>
              </a:rPr>
              <a:t>: 10.1007/s00401-011-0889-9.</a:t>
            </a:r>
          </a:p>
          <a:p>
            <a:r>
              <a:rPr lang="en-GB" sz="1000">
                <a:latin typeface="Times New Roman"/>
                <a:ea typeface="Source Sans Pro"/>
                <a:cs typeface="Times New Roman"/>
              </a:rPr>
              <a:t> [13]</a:t>
            </a:r>
            <a:r>
              <a:rPr lang="en-GB" sz="1000">
                <a:latin typeface="Calibri"/>
                <a:ea typeface="Calibri"/>
                <a:cs typeface="Calibri"/>
              </a:rPr>
              <a:t> </a:t>
            </a:r>
            <a:r>
              <a:rPr lang="en-GB" sz="1000">
                <a:latin typeface="Times New Roman"/>
                <a:ea typeface="Source Sans Pro"/>
                <a:cs typeface="Times New Roman"/>
              </a:rPr>
              <a:t>P. Chen </a:t>
            </a:r>
            <a:r>
              <a:rPr lang="en-GB" sz="1000" i="1">
                <a:latin typeface="Times New Roman"/>
                <a:ea typeface="Source Sans Pro"/>
                <a:cs typeface="Times New Roman"/>
              </a:rPr>
              <a:t>et al.</a:t>
            </a:r>
            <a:r>
              <a:rPr lang="en-GB" sz="1000">
                <a:latin typeface="Times New Roman"/>
                <a:ea typeface="Source Sans Pro"/>
                <a:cs typeface="Times New Roman"/>
              </a:rPr>
              <a:t>, “Four Distinct Subtypes of Alzheimer’s Disease Based on Resting-State Connectivity Biomarkers,” </a:t>
            </a:r>
            <a:r>
              <a:rPr lang="en-GB" sz="1000" i="1">
                <a:latin typeface="Times New Roman"/>
                <a:ea typeface="Source Sans Pro"/>
                <a:cs typeface="Times New Roman"/>
              </a:rPr>
              <a:t>Biol Psychiatry</a:t>
            </a:r>
            <a:r>
              <a:rPr lang="en-GB" sz="1000">
                <a:latin typeface="Times New Roman"/>
                <a:ea typeface="Source Sans Pro"/>
                <a:cs typeface="Times New Roman"/>
              </a:rPr>
              <a:t>, vol. 93, no. 9, pp. 759–769, May 2023, </a:t>
            </a:r>
            <a:r>
              <a:rPr lang="en-GB" sz="1000" err="1">
                <a:latin typeface="Times New Roman"/>
                <a:ea typeface="Source Sans Pro"/>
                <a:cs typeface="Times New Roman"/>
              </a:rPr>
              <a:t>doi</a:t>
            </a:r>
            <a:r>
              <a:rPr lang="en-GB" sz="1000">
                <a:latin typeface="Times New Roman"/>
                <a:ea typeface="Source Sans Pro"/>
                <a:cs typeface="Times New Roman"/>
              </a:rPr>
              <a:t>: 10.1016/J.BIOPSYCH.2022.06.019.</a:t>
            </a:r>
          </a:p>
          <a:p>
            <a:r>
              <a:rPr lang="en-GB" sz="1000">
                <a:latin typeface="Times New Roman"/>
                <a:ea typeface="Source Sans Pro"/>
                <a:cs typeface="Times New Roman"/>
              </a:rPr>
              <a:t> [14]</a:t>
            </a:r>
            <a:r>
              <a:rPr lang="en-GB" sz="1000">
                <a:latin typeface="Calibri"/>
                <a:ea typeface="Calibri"/>
                <a:cs typeface="Calibri"/>
              </a:rPr>
              <a:t> </a:t>
            </a:r>
            <a:r>
              <a:rPr lang="en-GB" sz="1000">
                <a:latin typeface="Times New Roman"/>
                <a:ea typeface="Source Sans Pro"/>
                <a:cs typeface="Times New Roman"/>
              </a:rPr>
              <a:t>H. Il Suk, S. W. Lee, and D. Shen, “Hierarchical feature representation and multimodal fusion with deep learning for AD/MCI diagnosis,” </a:t>
            </a:r>
            <a:r>
              <a:rPr lang="en-GB" sz="1000" i="1">
                <a:latin typeface="Times New Roman"/>
                <a:ea typeface="Source Sans Pro"/>
                <a:cs typeface="Times New Roman"/>
              </a:rPr>
              <a:t>Neuroimage</a:t>
            </a:r>
            <a:r>
              <a:rPr lang="en-GB" sz="1000">
                <a:latin typeface="Times New Roman"/>
                <a:ea typeface="Source Sans Pro"/>
                <a:cs typeface="Times New Roman"/>
              </a:rPr>
              <a:t>, vol. 101, pp. 569–582, Nov. 2014, </a:t>
            </a:r>
            <a:r>
              <a:rPr lang="en-GB" sz="1000" err="1">
                <a:latin typeface="Times New Roman"/>
                <a:ea typeface="Source Sans Pro"/>
                <a:cs typeface="Times New Roman"/>
              </a:rPr>
              <a:t>doi</a:t>
            </a:r>
            <a:r>
              <a:rPr lang="en-GB" sz="1000">
                <a:latin typeface="Times New Roman"/>
                <a:ea typeface="Source Sans Pro"/>
                <a:cs typeface="Times New Roman"/>
              </a:rPr>
              <a:t>: 10.1016/J.NEUROIMAGE.2014.06.077.</a:t>
            </a:r>
          </a:p>
          <a:p>
            <a:r>
              <a:rPr lang="en-GB" sz="1000">
                <a:latin typeface="Times New Roman"/>
                <a:ea typeface="Source Sans Pro"/>
                <a:cs typeface="Times New Roman"/>
              </a:rPr>
              <a:t> [15]</a:t>
            </a:r>
            <a:r>
              <a:rPr lang="en-GB" sz="1000">
                <a:latin typeface="Calibri"/>
                <a:ea typeface="Calibri"/>
                <a:cs typeface="Calibri"/>
              </a:rPr>
              <a:t> </a:t>
            </a:r>
            <a:r>
              <a:rPr lang="en-GB" sz="1000">
                <a:latin typeface="Times New Roman"/>
                <a:ea typeface="Source Sans Pro"/>
                <a:cs typeface="Times New Roman"/>
              </a:rPr>
              <a:t>H.-I. Suk and D. Shen, “Deep Learning-Based Feature Representation for AD/MCI Classification,” in </a:t>
            </a:r>
            <a:r>
              <a:rPr lang="en-GB" sz="1000" i="1">
                <a:latin typeface="Times New Roman"/>
                <a:ea typeface="Source Sans Pro"/>
                <a:cs typeface="Times New Roman"/>
              </a:rPr>
              <a:t>Medical Image Computing and Computer-Assisted Intervention – MICCAI 2013</a:t>
            </a:r>
            <a:r>
              <a:rPr lang="en-GB" sz="1000">
                <a:latin typeface="Times New Roman"/>
                <a:ea typeface="Source Sans Pro"/>
                <a:cs typeface="Times New Roman"/>
              </a:rPr>
              <a:t>, K. Mori, I. Sakuma, Y. Sato, C. Barillot, and N. Navab, Eds., Berlin, Heidelberg: Springer Berlin Heidelberg, 2013, pp. 583–590.</a:t>
            </a:r>
          </a:p>
          <a:p>
            <a:endParaRPr lang="en-GB" sz="1000">
              <a:latin typeface="Times New Roman"/>
              <a:ea typeface="Source Sans Pro"/>
              <a:cs typeface="Times New Roman"/>
            </a:endParaRPr>
          </a:p>
        </p:txBody>
      </p:sp>
    </p:spTree>
    <p:extLst>
      <p:ext uri="{BB962C8B-B14F-4D97-AF65-F5344CB8AC3E}">
        <p14:creationId xmlns:p14="http://schemas.microsoft.com/office/powerpoint/2010/main" val="39774043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ED754-8E0C-AC04-30E4-91EF67A6253C}"/>
              </a:ext>
            </a:extLst>
          </p:cNvPr>
          <p:cNvSpPr>
            <a:spLocks noGrp="1"/>
          </p:cNvSpPr>
          <p:nvPr>
            <p:ph idx="1"/>
          </p:nvPr>
        </p:nvSpPr>
        <p:spPr>
          <a:xfrm>
            <a:off x="642551" y="425193"/>
            <a:ext cx="10690654" cy="6009202"/>
          </a:xfrm>
        </p:spPr>
        <p:txBody>
          <a:bodyPr vert="horz" lIns="91440" tIns="45720" rIns="91440" bIns="45720" rtlCol="0" anchor="t">
            <a:normAutofit/>
          </a:bodyPr>
          <a:lstStyle/>
          <a:p>
            <a:r>
              <a:rPr lang="en-GB" sz="1000">
                <a:latin typeface="Times New Roman"/>
                <a:cs typeface="Times New Roman"/>
              </a:rPr>
              <a:t>16]</a:t>
            </a:r>
            <a:r>
              <a:rPr lang="en-US" sz="1000">
                <a:latin typeface="Calibri"/>
                <a:ea typeface="Calibri"/>
                <a:cs typeface="Calibri"/>
              </a:rPr>
              <a:t> </a:t>
            </a:r>
            <a:r>
              <a:rPr lang="en-GB" sz="1000">
                <a:latin typeface="Times New Roman"/>
                <a:cs typeface="Times New Roman"/>
              </a:rPr>
              <a:t>X. Bai, Y. Zhang, H. Liu, and Y. Wang, “Intuitionistic Center-Free FCM Clustering for MR Brain Image Segmentation,” </a:t>
            </a:r>
            <a:r>
              <a:rPr lang="en-GB" sz="1000" i="1">
                <a:latin typeface="Times New Roman"/>
                <a:cs typeface="Times New Roman"/>
              </a:rPr>
              <a:t>IEEE J Biomed Health Inform</a:t>
            </a:r>
            <a:r>
              <a:rPr lang="en-GB" sz="1000">
                <a:latin typeface="Times New Roman"/>
                <a:cs typeface="Times New Roman"/>
              </a:rPr>
              <a:t>, vol. 23, no. 5, pp. 2039–2051, 2019, </a:t>
            </a:r>
            <a:r>
              <a:rPr lang="en-GB" sz="1000" err="1">
                <a:latin typeface="Times New Roman"/>
                <a:cs typeface="Times New Roman"/>
              </a:rPr>
              <a:t>doi</a:t>
            </a:r>
            <a:r>
              <a:rPr lang="en-GB" sz="1000">
                <a:latin typeface="Times New Roman"/>
                <a:cs typeface="Times New Roman"/>
              </a:rPr>
              <a:t>: 10.1109/JBHI.2018.2884208.</a:t>
            </a:r>
            <a:endParaRPr lang="en-US" sz="1000">
              <a:latin typeface="Times New Roman"/>
              <a:cs typeface="Times New Roman"/>
            </a:endParaRPr>
          </a:p>
          <a:p>
            <a:r>
              <a:rPr lang="en-GB" sz="1000">
                <a:latin typeface="Times New Roman"/>
                <a:cs typeface="Times New Roman"/>
              </a:rPr>
              <a:t> [17]</a:t>
            </a:r>
            <a:r>
              <a:rPr lang="en-US" sz="1000">
                <a:latin typeface="Calibri"/>
                <a:ea typeface="Calibri"/>
                <a:cs typeface="Calibri"/>
              </a:rPr>
              <a:t> </a:t>
            </a:r>
            <a:r>
              <a:rPr lang="en-GB" sz="1000">
                <a:latin typeface="Times New Roman"/>
                <a:cs typeface="Times New Roman"/>
              </a:rPr>
              <a:t>R. Wright </a:t>
            </a:r>
            <a:r>
              <a:rPr lang="en-GB" sz="1000" i="1">
                <a:latin typeface="Times New Roman"/>
                <a:cs typeface="Times New Roman"/>
              </a:rPr>
              <a:t>et al.</a:t>
            </a:r>
            <a:r>
              <a:rPr lang="en-GB" sz="1000">
                <a:latin typeface="Times New Roman"/>
                <a:cs typeface="Times New Roman"/>
              </a:rPr>
              <a:t>, “Automatic quantification of normal cortical folding patterns from </a:t>
            </a:r>
            <a:r>
              <a:rPr lang="en-GB" sz="1000" err="1">
                <a:latin typeface="Times New Roman"/>
                <a:cs typeface="Times New Roman"/>
              </a:rPr>
              <a:t>fetal</a:t>
            </a:r>
            <a:r>
              <a:rPr lang="en-GB" sz="1000">
                <a:latin typeface="Times New Roman"/>
                <a:cs typeface="Times New Roman"/>
              </a:rPr>
              <a:t> brain MRI,” </a:t>
            </a:r>
            <a:r>
              <a:rPr lang="en-GB" sz="1000" i="1">
                <a:latin typeface="Times New Roman"/>
                <a:cs typeface="Times New Roman"/>
              </a:rPr>
              <a:t>Neuroimage</a:t>
            </a:r>
            <a:r>
              <a:rPr lang="en-GB" sz="1000">
                <a:latin typeface="Times New Roman"/>
                <a:cs typeface="Times New Roman"/>
              </a:rPr>
              <a:t>, vol. 91, pp. 21–32, May 2014, </a:t>
            </a:r>
            <a:r>
              <a:rPr lang="en-GB" sz="1000" err="1">
                <a:latin typeface="Times New Roman"/>
                <a:cs typeface="Times New Roman"/>
              </a:rPr>
              <a:t>doi</a:t>
            </a:r>
            <a:r>
              <a:rPr lang="en-GB" sz="1000">
                <a:latin typeface="Times New Roman"/>
                <a:cs typeface="Times New Roman"/>
              </a:rPr>
              <a:t>: 10.1016/J.NEUROIMAGE.2014.01.034.</a:t>
            </a:r>
            <a:endParaRPr lang="en-US" sz="1000">
              <a:latin typeface="Times New Roman"/>
              <a:cs typeface="Times New Roman"/>
            </a:endParaRPr>
          </a:p>
          <a:p>
            <a:r>
              <a:rPr lang="en-GB" sz="1000">
                <a:latin typeface="Times New Roman"/>
                <a:cs typeface="Times New Roman"/>
              </a:rPr>
              <a:t> [18]</a:t>
            </a:r>
            <a:r>
              <a:rPr lang="en-US" sz="1000">
                <a:latin typeface="Calibri"/>
                <a:ea typeface="Calibri"/>
                <a:cs typeface="Calibri"/>
              </a:rPr>
              <a:t> </a:t>
            </a:r>
            <a:r>
              <a:rPr lang="en-GB" sz="1000">
                <a:latin typeface="Times New Roman"/>
                <a:cs typeface="Times New Roman"/>
              </a:rPr>
              <a:t>W. Zhang </a:t>
            </a:r>
            <a:r>
              <a:rPr lang="en-GB" sz="1000" i="1">
                <a:latin typeface="Times New Roman"/>
                <a:cs typeface="Times New Roman"/>
              </a:rPr>
              <a:t>et al.</a:t>
            </a:r>
            <a:r>
              <a:rPr lang="en-GB" sz="1000">
                <a:latin typeface="Times New Roman"/>
                <a:cs typeface="Times New Roman"/>
              </a:rPr>
              <a:t>, “Deep convolutional neural networks for multi-modality isointense infant brain image segmentation,” </a:t>
            </a:r>
            <a:r>
              <a:rPr lang="en-GB" sz="1000" i="1">
                <a:latin typeface="Times New Roman"/>
                <a:cs typeface="Times New Roman"/>
              </a:rPr>
              <a:t>Neuroimage</a:t>
            </a:r>
            <a:r>
              <a:rPr lang="en-GB" sz="1000">
                <a:latin typeface="Times New Roman"/>
                <a:cs typeface="Times New Roman"/>
              </a:rPr>
              <a:t>, vol. 108, pp. 214–224, Mar. 2015, </a:t>
            </a:r>
            <a:r>
              <a:rPr lang="en-GB" sz="1000" err="1">
                <a:latin typeface="Times New Roman"/>
                <a:cs typeface="Times New Roman"/>
              </a:rPr>
              <a:t>doi</a:t>
            </a:r>
            <a:r>
              <a:rPr lang="en-GB" sz="1000">
                <a:latin typeface="Times New Roman"/>
                <a:cs typeface="Times New Roman"/>
              </a:rPr>
              <a:t>: 10.1016/J.NEUROIMAGE.2014.12.061.</a:t>
            </a:r>
            <a:endParaRPr lang="en-US" sz="1000">
              <a:latin typeface="Times New Roman"/>
              <a:cs typeface="Times New Roman"/>
            </a:endParaRPr>
          </a:p>
          <a:p>
            <a:r>
              <a:rPr lang="en-GB" sz="1000">
                <a:latin typeface="Times New Roman"/>
                <a:cs typeface="Times New Roman"/>
              </a:rPr>
              <a:t> [19]</a:t>
            </a:r>
            <a:r>
              <a:rPr lang="en-US" sz="1000">
                <a:latin typeface="Calibri"/>
                <a:ea typeface="Calibri"/>
                <a:cs typeface="Calibri"/>
              </a:rPr>
              <a:t> </a:t>
            </a:r>
            <a:r>
              <a:rPr lang="en-GB" sz="1000">
                <a:latin typeface="Times New Roman"/>
                <a:cs typeface="Times New Roman"/>
              </a:rPr>
              <a:t>M. Thambisetty, J. Wan, A. Carass, Y. An, J. L. Prince, and S. M. Resnick, “Longitudinal changes in cortical thickness associated with normal aging,” </a:t>
            </a:r>
            <a:r>
              <a:rPr lang="en-GB" sz="1000" i="1">
                <a:latin typeface="Times New Roman"/>
                <a:cs typeface="Times New Roman"/>
              </a:rPr>
              <a:t>Neuroimage</a:t>
            </a:r>
            <a:r>
              <a:rPr lang="en-GB" sz="1000">
                <a:latin typeface="Times New Roman"/>
                <a:cs typeface="Times New Roman"/>
              </a:rPr>
              <a:t>, vol. 52, no. 4, pp. 1215–1223, Oct. 2010, doi: 10.1016/J.NEUROIMAGE.2010.04.258.</a:t>
            </a:r>
            <a:endParaRPr lang="en-US" sz="1000">
              <a:latin typeface="Times New Roman"/>
              <a:cs typeface="Times New Roman"/>
            </a:endParaRPr>
          </a:p>
          <a:p>
            <a:r>
              <a:rPr lang="en-GB" sz="1000">
                <a:latin typeface="Times New Roman"/>
                <a:cs typeface="Times New Roman"/>
              </a:rPr>
              <a:t> [20]</a:t>
            </a:r>
            <a:r>
              <a:rPr lang="en-US" sz="1000">
                <a:latin typeface="Calibri"/>
                <a:ea typeface="Calibri"/>
                <a:cs typeface="Calibri"/>
              </a:rPr>
              <a:t> </a:t>
            </a:r>
            <a:r>
              <a:rPr lang="en-GB" sz="1000">
                <a:latin typeface="Times New Roman"/>
                <a:cs typeface="Times New Roman"/>
              </a:rPr>
              <a:t>H. Rusinek </a:t>
            </a:r>
            <a:r>
              <a:rPr lang="en-GB" sz="1000" i="1">
                <a:latin typeface="Times New Roman"/>
                <a:cs typeface="Times New Roman"/>
              </a:rPr>
              <a:t>et al.</a:t>
            </a:r>
            <a:r>
              <a:rPr lang="en-GB" sz="1000">
                <a:latin typeface="Times New Roman"/>
                <a:cs typeface="Times New Roman"/>
              </a:rPr>
              <a:t>, “Regional Brain Atrophy Rate Predicts Future Cognitive Decline: 6-year Longitudinal MR Imaging Study of Normal Aging,” </a:t>
            </a:r>
            <a:r>
              <a:rPr lang="en-GB" sz="1000" i="1">
                <a:latin typeface="Times New Roman"/>
                <a:cs typeface="Times New Roman"/>
              </a:rPr>
              <a:t>Radiology</a:t>
            </a:r>
            <a:r>
              <a:rPr lang="en-GB" sz="1000">
                <a:latin typeface="Times New Roman"/>
                <a:cs typeface="Times New Roman"/>
              </a:rPr>
              <a:t>, vol. 229, no. 3, pp. 691–696, Dec. 2003, doi: 10.1148/radiol.2293021299.</a:t>
            </a:r>
            <a:endParaRPr lang="en-US" sz="1000">
              <a:latin typeface="Times New Roman"/>
              <a:cs typeface="Times New Roman"/>
            </a:endParaRPr>
          </a:p>
          <a:p>
            <a:r>
              <a:rPr lang="en-GB" sz="1000">
                <a:latin typeface="Times New Roman"/>
                <a:cs typeface="Times New Roman"/>
              </a:rPr>
              <a:t> [21]</a:t>
            </a:r>
            <a:r>
              <a:rPr lang="en-US" sz="1000">
                <a:latin typeface="Calibri"/>
                <a:ea typeface="Calibri"/>
                <a:cs typeface="Calibri"/>
              </a:rPr>
              <a:t> </a:t>
            </a:r>
            <a:r>
              <a:rPr lang="en-GB" sz="1000">
                <a:latin typeface="Times New Roman"/>
                <a:cs typeface="Times New Roman"/>
              </a:rPr>
              <a:t>M. A. Warsi, “THE FRACTAL NATURE AND FUNCTIONAL CONNECTIVITY OF BRAIN FUNCTION AS MEASURED BY BOLD MRI IN ALZHEIMER’S DISEASE,” 2012.</a:t>
            </a:r>
            <a:endParaRPr lang="en-US" sz="1000">
              <a:latin typeface="Times New Roman"/>
              <a:cs typeface="Times New Roman"/>
            </a:endParaRPr>
          </a:p>
          <a:p>
            <a:r>
              <a:rPr lang="en-GB" sz="1000">
                <a:latin typeface="Times New Roman"/>
                <a:cs typeface="Times New Roman"/>
              </a:rPr>
              <a:t> [22]</a:t>
            </a:r>
            <a:r>
              <a:rPr lang="en-US" sz="1000">
                <a:latin typeface="Calibri"/>
                <a:ea typeface="Calibri"/>
                <a:cs typeface="Calibri"/>
              </a:rPr>
              <a:t> </a:t>
            </a:r>
            <a:r>
              <a:rPr lang="en-GB" sz="1000">
                <a:latin typeface="Times New Roman"/>
                <a:cs typeface="Times New Roman"/>
              </a:rPr>
              <a:t>S. K. Madsen </a:t>
            </a:r>
            <a:r>
              <a:rPr lang="en-GB" sz="1000" i="1">
                <a:latin typeface="Times New Roman"/>
                <a:cs typeface="Times New Roman"/>
              </a:rPr>
              <a:t>et al.</a:t>
            </a:r>
            <a:r>
              <a:rPr lang="en-GB" sz="1000">
                <a:latin typeface="Times New Roman"/>
                <a:cs typeface="Times New Roman"/>
              </a:rPr>
              <a:t>, “3D maps localize caudate nucleus atrophy in 400 Alzheimer’s disease, mild cognitive impairment, and healthy elderly subjects,” </a:t>
            </a:r>
            <a:r>
              <a:rPr lang="en-GB" sz="1000" i="1">
                <a:latin typeface="Times New Roman"/>
                <a:cs typeface="Times New Roman"/>
              </a:rPr>
              <a:t>Neurobiol Aging</a:t>
            </a:r>
            <a:r>
              <a:rPr lang="en-GB" sz="1000">
                <a:latin typeface="Times New Roman"/>
                <a:cs typeface="Times New Roman"/>
              </a:rPr>
              <a:t>, vol. 31, no. 8, pp. 1312–1325, Aug. 2010, doi: 10.1016/j.neurobiolaging.2010.05.002.</a:t>
            </a:r>
            <a:endParaRPr lang="en-US" sz="1000">
              <a:latin typeface="Times New Roman"/>
              <a:cs typeface="Times New Roman"/>
            </a:endParaRPr>
          </a:p>
          <a:p>
            <a:r>
              <a:rPr lang="en-GB" sz="1000">
                <a:latin typeface="Times New Roman"/>
                <a:cs typeface="Times New Roman"/>
              </a:rPr>
              <a:t> [23]</a:t>
            </a:r>
            <a:r>
              <a:rPr lang="en-US" sz="1000">
                <a:latin typeface="Calibri"/>
                <a:ea typeface="Calibri"/>
                <a:cs typeface="Calibri"/>
              </a:rPr>
              <a:t> </a:t>
            </a:r>
            <a:r>
              <a:rPr lang="en-GB" sz="1000">
                <a:latin typeface="Times New Roman"/>
                <a:cs typeface="Times New Roman"/>
              </a:rPr>
              <a:t>P. J. LaMontagne </a:t>
            </a:r>
            <a:r>
              <a:rPr lang="en-GB" sz="1000" i="1">
                <a:latin typeface="Times New Roman"/>
                <a:cs typeface="Times New Roman"/>
              </a:rPr>
              <a:t>et al.</a:t>
            </a:r>
            <a:r>
              <a:rPr lang="en-GB" sz="1000">
                <a:latin typeface="Times New Roman"/>
                <a:cs typeface="Times New Roman"/>
              </a:rPr>
              <a:t>, “OASIS-3: Longitudinal Neuroimaging, Clinical, and Cognitive Dataset for Normal Aging and Alzheimer Disease,” </a:t>
            </a:r>
            <a:r>
              <a:rPr lang="en-GB" sz="1000" i="1">
                <a:latin typeface="Times New Roman"/>
                <a:cs typeface="Times New Roman"/>
              </a:rPr>
              <a:t>medRxiv</a:t>
            </a:r>
            <a:r>
              <a:rPr lang="en-GB" sz="1000">
                <a:latin typeface="Times New Roman"/>
                <a:cs typeface="Times New Roman"/>
              </a:rPr>
              <a:t>, 2019, doi: 10.1101/2019.12.13.19014902.</a:t>
            </a:r>
            <a:endParaRPr lang="en-US" sz="1000">
              <a:latin typeface="Times New Roman"/>
              <a:cs typeface="Times New Roman"/>
            </a:endParaRPr>
          </a:p>
          <a:p>
            <a:r>
              <a:rPr lang="en-GB" sz="1000">
                <a:latin typeface="Times New Roman"/>
                <a:cs typeface="Times New Roman"/>
              </a:rPr>
              <a:t> [24]</a:t>
            </a:r>
            <a:r>
              <a:rPr lang="en-US" sz="1000">
                <a:latin typeface="Calibri"/>
                <a:ea typeface="Calibri"/>
                <a:cs typeface="Calibri"/>
              </a:rPr>
              <a:t> </a:t>
            </a:r>
            <a:r>
              <a:rPr lang="en-GB" sz="1000">
                <a:latin typeface="Times New Roman"/>
                <a:cs typeface="Times New Roman"/>
              </a:rPr>
              <a:t>K. A. Ellis </a:t>
            </a:r>
            <a:r>
              <a:rPr lang="en-GB" sz="1000" i="1">
                <a:latin typeface="Times New Roman"/>
                <a:cs typeface="Times New Roman"/>
              </a:rPr>
              <a:t>et al.</a:t>
            </a:r>
            <a:r>
              <a:rPr lang="en-GB" sz="1000">
                <a:latin typeface="Times New Roman"/>
                <a:cs typeface="Times New Roman"/>
              </a:rPr>
              <a:t>, “The Australian Imaging, Biomarkers and Lifestyle (AIBL) study of aging: Methodology and baseline characteristics of 1112 individuals recruited for a longitudinal study of Alzheimer’s disease,” </a:t>
            </a:r>
            <a:r>
              <a:rPr lang="en-GB" sz="1000" i="1">
                <a:latin typeface="Times New Roman"/>
                <a:cs typeface="Times New Roman"/>
              </a:rPr>
              <a:t>Int Psychogeriatr</a:t>
            </a:r>
            <a:r>
              <a:rPr lang="en-GB" sz="1000">
                <a:latin typeface="Times New Roman"/>
                <a:cs typeface="Times New Roman"/>
              </a:rPr>
              <a:t>, vol. 21, no. 4, pp. 672–687, 2009, doi: 10.1017/S1041610209009405.</a:t>
            </a:r>
            <a:endParaRPr lang="en-US" sz="1000">
              <a:latin typeface="Times New Roman"/>
              <a:cs typeface="Times New Roman"/>
            </a:endParaRPr>
          </a:p>
          <a:p>
            <a:r>
              <a:rPr lang="en-GB" sz="1000">
                <a:latin typeface="Times New Roman"/>
                <a:cs typeface="Times New Roman"/>
              </a:rPr>
              <a:t> [25]</a:t>
            </a:r>
            <a:r>
              <a:rPr lang="en-US" sz="1000">
                <a:latin typeface="Calibri"/>
                <a:ea typeface="Calibri"/>
                <a:cs typeface="Calibri"/>
              </a:rPr>
              <a:t> </a:t>
            </a:r>
            <a:r>
              <a:rPr lang="en-GB" sz="1000">
                <a:latin typeface="Times New Roman"/>
                <a:cs typeface="Times New Roman"/>
              </a:rPr>
              <a:t>I. B. Malone </a:t>
            </a:r>
            <a:r>
              <a:rPr lang="en-GB" sz="1000" i="1">
                <a:latin typeface="Times New Roman"/>
                <a:cs typeface="Times New Roman"/>
              </a:rPr>
              <a:t>et al.</a:t>
            </a:r>
            <a:r>
              <a:rPr lang="en-GB" sz="1000">
                <a:latin typeface="Times New Roman"/>
                <a:cs typeface="Times New Roman"/>
              </a:rPr>
              <a:t>, “MIRIAD—Public release of a multiple time point Alzheimer’s MR imaging dataset,” </a:t>
            </a:r>
            <a:r>
              <a:rPr lang="en-GB" sz="1000" i="1">
                <a:latin typeface="Times New Roman"/>
                <a:cs typeface="Times New Roman"/>
              </a:rPr>
              <a:t>Neuroimage</a:t>
            </a:r>
            <a:r>
              <a:rPr lang="en-GB" sz="1000">
                <a:latin typeface="Times New Roman"/>
                <a:cs typeface="Times New Roman"/>
              </a:rPr>
              <a:t>, vol. 70, pp. 33–36, Apr. 2013, </a:t>
            </a:r>
            <a:r>
              <a:rPr lang="en-GB" sz="1000" err="1">
                <a:latin typeface="Times New Roman"/>
                <a:cs typeface="Times New Roman"/>
              </a:rPr>
              <a:t>doi</a:t>
            </a:r>
            <a:r>
              <a:rPr lang="en-GB" sz="1000">
                <a:latin typeface="Times New Roman"/>
                <a:cs typeface="Times New Roman"/>
              </a:rPr>
              <a:t>: 10.1016/J.NEUROIMAGE.2012.12.044.</a:t>
            </a:r>
            <a:endParaRPr lang="en-US" sz="1000">
              <a:latin typeface="Times New Roman"/>
              <a:cs typeface="Times New Roman"/>
            </a:endParaRPr>
          </a:p>
          <a:p>
            <a:r>
              <a:rPr lang="en-GB" sz="1000">
                <a:latin typeface="Times New Roman"/>
                <a:cs typeface="Times New Roman"/>
              </a:rPr>
              <a:t> [26]</a:t>
            </a:r>
            <a:r>
              <a:rPr lang="en-US" sz="1000">
                <a:latin typeface="Calibri"/>
                <a:ea typeface="Calibri"/>
                <a:cs typeface="Calibri"/>
              </a:rPr>
              <a:t> </a:t>
            </a:r>
            <a:r>
              <a:rPr lang="en-GB" sz="1000">
                <a:latin typeface="Times New Roman"/>
                <a:cs typeface="Times New Roman"/>
              </a:rPr>
              <a:t>N. Mahendran and D. R. V. P M, “A deep learning framework with an embedded-based feature selection approach for the early detection of the Alzheimer’s disease,” </a:t>
            </a:r>
            <a:r>
              <a:rPr lang="en-GB" sz="1000" i="1" err="1">
                <a:latin typeface="Times New Roman"/>
                <a:cs typeface="Times New Roman"/>
              </a:rPr>
              <a:t>Comput</a:t>
            </a:r>
            <a:r>
              <a:rPr lang="en-GB" sz="1000" i="1">
                <a:latin typeface="Times New Roman"/>
                <a:cs typeface="Times New Roman"/>
              </a:rPr>
              <a:t> Biol Med</a:t>
            </a:r>
            <a:r>
              <a:rPr lang="en-GB" sz="1000">
                <a:latin typeface="Times New Roman"/>
                <a:cs typeface="Times New Roman"/>
              </a:rPr>
              <a:t>, vol. 141, p. 105056, Feb. 2022, </a:t>
            </a:r>
            <a:r>
              <a:rPr lang="en-GB" sz="1000" err="1">
                <a:latin typeface="Times New Roman"/>
                <a:cs typeface="Times New Roman"/>
              </a:rPr>
              <a:t>doi</a:t>
            </a:r>
            <a:r>
              <a:rPr lang="en-GB" sz="1000">
                <a:latin typeface="Times New Roman"/>
                <a:cs typeface="Times New Roman"/>
              </a:rPr>
              <a:t>: 10.1016/J.COMPBIOMED.2021.105056.</a:t>
            </a:r>
            <a:endParaRPr lang="en-US" sz="1000">
              <a:latin typeface="Times New Roman"/>
              <a:cs typeface="Times New Roman"/>
            </a:endParaRPr>
          </a:p>
          <a:p>
            <a:r>
              <a:rPr lang="en-GB" sz="1000">
                <a:latin typeface="Times New Roman"/>
                <a:cs typeface="Times New Roman"/>
              </a:rPr>
              <a:t> [27]</a:t>
            </a:r>
            <a:r>
              <a:rPr lang="en-US" sz="1000">
                <a:latin typeface="Calibri"/>
                <a:ea typeface="Calibri"/>
                <a:cs typeface="Calibri"/>
              </a:rPr>
              <a:t> </a:t>
            </a:r>
            <a:r>
              <a:rPr lang="en-GB" sz="1000">
                <a:latin typeface="Times New Roman"/>
                <a:cs typeface="Times New Roman"/>
              </a:rPr>
              <a:t>T. Illakiya and R. Karthik, “Automatic Detection of Alzheimer’s Disease using Deep Learning Models and Neuro-Imaging: Current Trends and Future Perspectives,” </a:t>
            </a:r>
            <a:r>
              <a:rPr lang="en-GB" sz="1000" i="1" err="1">
                <a:latin typeface="Times New Roman"/>
                <a:cs typeface="Times New Roman"/>
              </a:rPr>
              <a:t>Neuroinformatics</a:t>
            </a:r>
            <a:r>
              <a:rPr lang="en-GB" sz="1000">
                <a:latin typeface="Times New Roman"/>
                <a:cs typeface="Times New Roman"/>
              </a:rPr>
              <a:t>, vol. 21, no. 2, pp. 339–364, 2023, </a:t>
            </a:r>
            <a:r>
              <a:rPr lang="en-GB" sz="1000" err="1">
                <a:latin typeface="Times New Roman"/>
                <a:cs typeface="Times New Roman"/>
              </a:rPr>
              <a:t>doi</a:t>
            </a:r>
            <a:r>
              <a:rPr lang="en-GB" sz="1000">
                <a:latin typeface="Times New Roman"/>
                <a:cs typeface="Times New Roman"/>
              </a:rPr>
              <a:t>: 10.1007/s12021-023-09625-7.</a:t>
            </a:r>
            <a:endParaRPr lang="en-US" sz="1000">
              <a:latin typeface="Times New Roman"/>
              <a:cs typeface="Times New Roman"/>
            </a:endParaRPr>
          </a:p>
          <a:p>
            <a:r>
              <a:rPr lang="en-GB" sz="1000">
                <a:latin typeface="Times New Roman"/>
                <a:cs typeface="Times New Roman"/>
              </a:rPr>
              <a:t> [28]</a:t>
            </a:r>
            <a:r>
              <a:rPr lang="en-US" sz="1000">
                <a:latin typeface="Calibri"/>
                <a:ea typeface="Calibri"/>
                <a:cs typeface="Calibri"/>
              </a:rPr>
              <a:t> </a:t>
            </a:r>
            <a:r>
              <a:rPr lang="en-GB" sz="1000">
                <a:latin typeface="Times New Roman"/>
                <a:cs typeface="Times New Roman"/>
              </a:rPr>
              <a:t>J. Samper-González </a:t>
            </a:r>
            <a:r>
              <a:rPr lang="en-GB" sz="1000" i="1">
                <a:latin typeface="Times New Roman"/>
                <a:cs typeface="Times New Roman"/>
              </a:rPr>
              <a:t>et al.</a:t>
            </a:r>
            <a:r>
              <a:rPr lang="en-GB" sz="1000">
                <a:latin typeface="Times New Roman"/>
                <a:cs typeface="Times New Roman"/>
              </a:rPr>
              <a:t>, “Reproducible evaluation of classification methods in Alzheimer’s disease: Framework and application to MRI and PET data,” </a:t>
            </a:r>
            <a:r>
              <a:rPr lang="en-GB" sz="1000" i="1">
                <a:latin typeface="Times New Roman"/>
                <a:cs typeface="Times New Roman"/>
              </a:rPr>
              <a:t>Neuroimage</a:t>
            </a:r>
            <a:r>
              <a:rPr lang="en-GB" sz="1000">
                <a:latin typeface="Times New Roman"/>
                <a:cs typeface="Times New Roman"/>
              </a:rPr>
              <a:t>, vol. 183, pp. 504–521, Dec. 2018, </a:t>
            </a:r>
            <a:r>
              <a:rPr lang="en-GB" sz="1000" err="1">
                <a:latin typeface="Times New Roman"/>
                <a:cs typeface="Times New Roman"/>
              </a:rPr>
              <a:t>doi</a:t>
            </a:r>
            <a:r>
              <a:rPr lang="en-GB" sz="1000">
                <a:latin typeface="Times New Roman"/>
                <a:cs typeface="Times New Roman"/>
              </a:rPr>
              <a:t>: 10.1016/J.NEUROIMAGE.2018.08.042.</a:t>
            </a:r>
            <a:endParaRPr lang="en-US" sz="1000">
              <a:latin typeface="Times New Roman"/>
              <a:cs typeface="Times New Roman"/>
            </a:endParaRPr>
          </a:p>
          <a:p>
            <a:r>
              <a:rPr lang="en-GB" sz="1000">
                <a:latin typeface="Times New Roman"/>
                <a:cs typeface="Times New Roman"/>
              </a:rPr>
              <a:t> [29]</a:t>
            </a:r>
            <a:r>
              <a:rPr lang="en-US" sz="1000">
                <a:latin typeface="Calibri"/>
                <a:ea typeface="Calibri"/>
                <a:cs typeface="Calibri"/>
              </a:rPr>
              <a:t> </a:t>
            </a:r>
            <a:r>
              <a:rPr lang="en-GB" sz="1000">
                <a:latin typeface="Times New Roman"/>
                <a:cs typeface="Times New Roman"/>
              </a:rPr>
              <a:t>A. </a:t>
            </a:r>
            <a:r>
              <a:rPr lang="en-GB" sz="1000" err="1">
                <a:latin typeface="Times New Roman"/>
                <a:cs typeface="Times New Roman"/>
              </a:rPr>
              <a:t>Krizhevsky</a:t>
            </a:r>
            <a:r>
              <a:rPr lang="en-GB" sz="1000">
                <a:latin typeface="Times New Roman"/>
                <a:cs typeface="Times New Roman"/>
              </a:rPr>
              <a:t>, I. </a:t>
            </a:r>
            <a:r>
              <a:rPr lang="en-GB" sz="1000" err="1">
                <a:latin typeface="Times New Roman"/>
                <a:cs typeface="Times New Roman"/>
              </a:rPr>
              <a:t>Sutskever</a:t>
            </a:r>
            <a:r>
              <a:rPr lang="en-GB" sz="1000">
                <a:latin typeface="Times New Roman"/>
                <a:cs typeface="Times New Roman"/>
              </a:rPr>
              <a:t>, and G. E. Hinton, “ImageNet classification with deep convolutional neural networks,” </a:t>
            </a:r>
            <a:r>
              <a:rPr lang="en-GB" sz="1000" i="1">
                <a:latin typeface="Times New Roman"/>
                <a:cs typeface="Times New Roman"/>
              </a:rPr>
              <a:t>Commun ACM</a:t>
            </a:r>
            <a:r>
              <a:rPr lang="en-GB" sz="1000">
                <a:latin typeface="Times New Roman"/>
                <a:cs typeface="Times New Roman"/>
              </a:rPr>
              <a:t>, vol. 60, no. 6, pp. 84–90, Jun. 2017, </a:t>
            </a:r>
            <a:r>
              <a:rPr lang="en-GB" sz="1000" err="1">
                <a:latin typeface="Times New Roman"/>
                <a:cs typeface="Times New Roman"/>
              </a:rPr>
              <a:t>doi</a:t>
            </a:r>
            <a:r>
              <a:rPr lang="en-GB" sz="1000">
                <a:latin typeface="Times New Roman"/>
                <a:cs typeface="Times New Roman"/>
              </a:rPr>
              <a:t>: 10.1145/3065386.</a:t>
            </a:r>
            <a:endParaRPr lang="en-US" sz="1000">
              <a:latin typeface="Times New Roman"/>
              <a:cs typeface="Times New Roman"/>
            </a:endParaRPr>
          </a:p>
          <a:p>
            <a:r>
              <a:rPr lang="en-GB" sz="1000">
                <a:latin typeface="Times New Roman"/>
                <a:cs typeface="Times New Roman"/>
              </a:rPr>
              <a:t> [30]</a:t>
            </a:r>
            <a:r>
              <a:rPr lang="en-US" sz="1000">
                <a:latin typeface="Calibri"/>
                <a:ea typeface="Calibri"/>
                <a:cs typeface="Calibri"/>
              </a:rPr>
              <a:t> </a:t>
            </a:r>
            <a:r>
              <a:rPr lang="en-GB" sz="1000">
                <a:latin typeface="Times New Roman"/>
                <a:cs typeface="Times New Roman"/>
              </a:rPr>
              <a:t>K. Simonyan and A. Zisserman, “Very Deep Convolutional Networks for Large-Scale Image Recognition,” Sep. 2014, [Online]. Available: </a:t>
            </a:r>
            <a:r>
              <a:rPr lang="en-GB" sz="800">
                <a:latin typeface="Times New Roman"/>
                <a:cs typeface="Times New Roman"/>
                <a:hlinkClick r:id="rId2"/>
              </a:rPr>
              <a:t>http://arxiv.org/abs/1409.1556</a:t>
            </a:r>
            <a:endParaRPr lang="en-US" sz="1000">
              <a:latin typeface="Times New Roman"/>
              <a:cs typeface="Times New Roman"/>
            </a:endParaRPr>
          </a:p>
          <a:p>
            <a:endParaRPr lang="en-US">
              <a:ea typeface="Source Sans Pro"/>
            </a:endParaRPr>
          </a:p>
        </p:txBody>
      </p:sp>
    </p:spTree>
    <p:extLst>
      <p:ext uri="{BB962C8B-B14F-4D97-AF65-F5344CB8AC3E}">
        <p14:creationId xmlns:p14="http://schemas.microsoft.com/office/powerpoint/2010/main" val="4641483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ED754-8E0C-AC04-30E4-91EF67A6253C}"/>
              </a:ext>
            </a:extLst>
          </p:cNvPr>
          <p:cNvSpPr>
            <a:spLocks noGrp="1"/>
          </p:cNvSpPr>
          <p:nvPr>
            <p:ph idx="1"/>
          </p:nvPr>
        </p:nvSpPr>
        <p:spPr>
          <a:xfrm>
            <a:off x="642551" y="425193"/>
            <a:ext cx="10690654" cy="6009202"/>
          </a:xfrm>
        </p:spPr>
        <p:txBody>
          <a:bodyPr vert="horz" lIns="91440" tIns="45720" rIns="91440" bIns="45720" rtlCol="0" anchor="t">
            <a:normAutofit/>
          </a:bodyPr>
          <a:lstStyle/>
          <a:p>
            <a:r>
              <a:rPr lang="en-GB" sz="1000">
                <a:latin typeface="Times New Roman"/>
                <a:cs typeface="Times New Roman"/>
              </a:rPr>
              <a:t>[31]</a:t>
            </a:r>
            <a:r>
              <a:rPr lang="en-GB" sz="1000">
                <a:latin typeface="Calibri"/>
                <a:ea typeface="Calibri"/>
                <a:cs typeface="Calibri"/>
              </a:rPr>
              <a:t> </a:t>
            </a:r>
            <a:r>
              <a:rPr lang="en-GB" sz="1000">
                <a:latin typeface="Times New Roman"/>
                <a:cs typeface="Times New Roman"/>
              </a:rPr>
              <a:t>C. Szegedy </a:t>
            </a:r>
            <a:r>
              <a:rPr lang="en-GB" sz="1000" i="1">
                <a:latin typeface="Times New Roman"/>
                <a:cs typeface="Times New Roman"/>
              </a:rPr>
              <a:t>et al.</a:t>
            </a:r>
            <a:r>
              <a:rPr lang="en-GB" sz="1000">
                <a:latin typeface="Times New Roman"/>
                <a:cs typeface="Times New Roman"/>
              </a:rPr>
              <a:t>, “Going Deeper with Convolutions,” Sep. 2014, [Online]. Available: </a:t>
            </a:r>
            <a:r>
              <a:rPr lang="en-GB" sz="800">
                <a:latin typeface="Times New Roman"/>
                <a:cs typeface="Times New Roman"/>
                <a:hlinkClick r:id="rId2"/>
              </a:rPr>
              <a:t>http://arxiv.org/abs/1409.4842</a:t>
            </a:r>
            <a:endParaRPr lang="en-GB" sz="1000">
              <a:latin typeface="Times New Roman"/>
              <a:cs typeface="Times New Roman"/>
            </a:endParaRPr>
          </a:p>
          <a:p>
            <a:r>
              <a:rPr lang="en-GB" sz="1000">
                <a:latin typeface="Times New Roman"/>
                <a:cs typeface="Times New Roman"/>
              </a:rPr>
              <a:t> [32]</a:t>
            </a:r>
            <a:r>
              <a:rPr lang="en-GB" sz="1000">
                <a:latin typeface="Calibri"/>
                <a:ea typeface="Calibri"/>
                <a:cs typeface="Calibri"/>
              </a:rPr>
              <a:t> </a:t>
            </a:r>
            <a:r>
              <a:rPr lang="en-GB" sz="1000">
                <a:latin typeface="Times New Roman"/>
                <a:cs typeface="Times New Roman"/>
              </a:rPr>
              <a:t>K. He, X. Zhang, S. Ren, and J. Sun, “Deep Residual Learning for Image Recognition.” [Online]. Available: </a:t>
            </a:r>
            <a:r>
              <a:rPr lang="en-GB" sz="800">
                <a:latin typeface="Times New Roman"/>
                <a:cs typeface="Times New Roman"/>
                <a:hlinkClick r:id="rId3"/>
              </a:rPr>
              <a:t>http://image-net.org/challenges/LSVRC/2015/</a:t>
            </a:r>
            <a:endParaRPr lang="en-GB" sz="1000">
              <a:latin typeface="Times New Roman"/>
              <a:cs typeface="Times New Roman"/>
            </a:endParaRPr>
          </a:p>
          <a:p>
            <a:r>
              <a:rPr lang="en-GB" sz="1000">
                <a:latin typeface="Times New Roman"/>
                <a:cs typeface="Times New Roman"/>
              </a:rPr>
              <a:t> [33]</a:t>
            </a:r>
            <a:r>
              <a:rPr lang="en-GB" sz="1000">
                <a:latin typeface="Calibri"/>
                <a:ea typeface="Calibri"/>
                <a:cs typeface="Calibri"/>
              </a:rPr>
              <a:t> </a:t>
            </a:r>
            <a:r>
              <a:rPr lang="en-GB" sz="1000">
                <a:latin typeface="Times New Roman"/>
                <a:cs typeface="Times New Roman"/>
              </a:rPr>
              <a:t>I. </a:t>
            </a:r>
            <a:r>
              <a:rPr lang="en-GB" sz="1000" err="1">
                <a:latin typeface="Times New Roman"/>
                <a:cs typeface="Times New Roman"/>
              </a:rPr>
              <a:t>Thayumanasamy</a:t>
            </a:r>
            <a:r>
              <a:rPr lang="en-GB" sz="1000">
                <a:latin typeface="Times New Roman"/>
                <a:cs typeface="Times New Roman"/>
              </a:rPr>
              <a:t> and K. Ramamurthy, “Performance Analysis of Machine Learning and Deep Learning Models for Classification of Alzheimer’s Disease from Brain MRI,” </a:t>
            </a:r>
            <a:r>
              <a:rPr lang="en-GB" sz="1000" i="1">
                <a:latin typeface="Times New Roman"/>
                <a:cs typeface="Times New Roman"/>
              </a:rPr>
              <a:t>Traitement du Signal</a:t>
            </a:r>
            <a:r>
              <a:rPr lang="en-GB" sz="1000">
                <a:latin typeface="Times New Roman"/>
                <a:cs typeface="Times New Roman"/>
              </a:rPr>
              <a:t>, vol. 39, no. 6, pp. 1961–1970, Dec. 2022, </a:t>
            </a:r>
            <a:r>
              <a:rPr lang="en-GB" sz="1000" err="1">
                <a:latin typeface="Times New Roman"/>
                <a:cs typeface="Times New Roman"/>
              </a:rPr>
              <a:t>doi</a:t>
            </a:r>
            <a:r>
              <a:rPr lang="en-GB" sz="1000">
                <a:latin typeface="Times New Roman"/>
                <a:cs typeface="Times New Roman"/>
              </a:rPr>
              <a:t>: 10.18280/ts.390608.</a:t>
            </a:r>
          </a:p>
          <a:p>
            <a:r>
              <a:rPr lang="en-GB" sz="1000">
                <a:latin typeface="Times New Roman"/>
                <a:cs typeface="Times New Roman"/>
              </a:rPr>
              <a:t> [34]</a:t>
            </a:r>
            <a:r>
              <a:rPr lang="en-GB" sz="1000">
                <a:latin typeface="Calibri"/>
                <a:ea typeface="Calibri"/>
                <a:cs typeface="Calibri"/>
              </a:rPr>
              <a:t> </a:t>
            </a:r>
            <a:r>
              <a:rPr lang="en-GB" sz="1000">
                <a:latin typeface="Times New Roman"/>
                <a:cs typeface="Times New Roman"/>
              </a:rPr>
              <a:t>Z. Hu, Y. Li, Z. Wang, S. Zhang, and W. Hou, “Conv-</a:t>
            </a:r>
            <a:r>
              <a:rPr lang="en-GB" sz="1000" err="1">
                <a:latin typeface="Times New Roman"/>
                <a:cs typeface="Times New Roman"/>
              </a:rPr>
              <a:t>Swinformer</a:t>
            </a:r>
            <a:r>
              <a:rPr lang="en-GB" sz="1000">
                <a:latin typeface="Times New Roman"/>
                <a:cs typeface="Times New Roman"/>
              </a:rPr>
              <a:t>: Integration of CNN and shift </a:t>
            </a:r>
            <a:r>
              <a:rPr lang="en-GB" sz="1000">
                <a:latin typeface="Times New Roman"/>
                <a:ea typeface="Calibri"/>
                <a:cs typeface="Times New Roman"/>
              </a:rPr>
              <a:t>window</a:t>
            </a:r>
            <a:r>
              <a:rPr lang="en-GB" sz="1000">
                <a:latin typeface="Times New Roman"/>
                <a:cs typeface="Times New Roman"/>
              </a:rPr>
              <a:t> attention for Alzheimer’s disease classification,” </a:t>
            </a:r>
            <a:r>
              <a:rPr lang="en-GB" sz="1000" i="1" err="1">
                <a:latin typeface="Times New Roman"/>
                <a:cs typeface="Times New Roman"/>
              </a:rPr>
              <a:t>Comput</a:t>
            </a:r>
            <a:r>
              <a:rPr lang="en-GB" sz="1000" i="1">
                <a:latin typeface="Times New Roman"/>
                <a:cs typeface="Times New Roman"/>
              </a:rPr>
              <a:t> Biol Med</a:t>
            </a:r>
            <a:r>
              <a:rPr lang="en-GB" sz="1000">
                <a:latin typeface="Times New Roman"/>
                <a:cs typeface="Times New Roman"/>
              </a:rPr>
              <a:t>, vol. 164, Sep. 2023, </a:t>
            </a:r>
            <a:r>
              <a:rPr lang="en-GB" sz="1000" err="1">
                <a:latin typeface="Times New Roman"/>
                <a:cs typeface="Times New Roman"/>
              </a:rPr>
              <a:t>doi</a:t>
            </a:r>
            <a:r>
              <a:rPr lang="en-GB" sz="1000">
                <a:latin typeface="Times New Roman"/>
                <a:cs typeface="Times New Roman"/>
              </a:rPr>
              <a:t>: 10.1016/j.compbiomed.2023.107304.</a:t>
            </a:r>
          </a:p>
          <a:p>
            <a:r>
              <a:rPr lang="en-GB" sz="1000">
                <a:latin typeface="Times New Roman"/>
                <a:cs typeface="Times New Roman"/>
              </a:rPr>
              <a:t> [35]</a:t>
            </a:r>
            <a:r>
              <a:rPr lang="en-GB" sz="1000">
                <a:latin typeface="Calibri"/>
                <a:ea typeface="Calibri"/>
                <a:cs typeface="Calibri"/>
              </a:rPr>
              <a:t> </a:t>
            </a:r>
            <a:r>
              <a:rPr lang="en-GB" sz="1000">
                <a:latin typeface="Times New Roman"/>
                <a:cs typeface="Times New Roman"/>
              </a:rPr>
              <a:t>B.-K. Choi </a:t>
            </a:r>
            <a:r>
              <a:rPr lang="en-GB" sz="1000" i="1">
                <a:latin typeface="Times New Roman"/>
                <a:cs typeface="Times New Roman"/>
              </a:rPr>
              <a:t>et al.</a:t>
            </a:r>
            <a:r>
              <a:rPr lang="en-GB" sz="1000">
                <a:latin typeface="Times New Roman"/>
                <a:cs typeface="Times New Roman"/>
              </a:rPr>
              <a:t>, “Convolutional Neural Network-based MR Image Analysis</a:t>
            </a:r>
            <a:r>
              <a:rPr lang="en-GB" sz="1000">
                <a:latin typeface="Times New Roman"/>
                <a:ea typeface="Calibri"/>
                <a:cs typeface="Times New Roman"/>
              </a:rPr>
              <a:t> </a:t>
            </a:r>
            <a:r>
              <a:rPr lang="en-GB" sz="1000">
                <a:latin typeface="Times New Roman"/>
                <a:cs typeface="Times New Roman"/>
              </a:rPr>
              <a:t>for Alzheimer’s Disease Classification,” </a:t>
            </a:r>
            <a:r>
              <a:rPr lang="en-GB" sz="1000" i="1">
                <a:latin typeface="Times New Roman"/>
                <a:cs typeface="Times New Roman"/>
              </a:rPr>
              <a:t>Current Medical Imaging Formerly Current Medical Imaging Reviews</a:t>
            </a:r>
            <a:r>
              <a:rPr lang="en-GB" sz="1000">
                <a:latin typeface="Times New Roman"/>
                <a:cs typeface="Times New Roman"/>
              </a:rPr>
              <a:t>, vol. 16, no. 1, pp. 27–35, Nov. 2019, </a:t>
            </a:r>
            <a:r>
              <a:rPr lang="en-GB" sz="1000" err="1">
                <a:latin typeface="Times New Roman"/>
                <a:cs typeface="Times New Roman"/>
              </a:rPr>
              <a:t>doi</a:t>
            </a:r>
            <a:r>
              <a:rPr lang="en-GB" sz="1000">
                <a:latin typeface="Times New Roman"/>
                <a:cs typeface="Times New Roman"/>
              </a:rPr>
              <a:t>: 10.2174/1573405615666191021123854.</a:t>
            </a:r>
          </a:p>
          <a:p>
            <a:r>
              <a:rPr lang="en-GB" sz="1000">
                <a:latin typeface="Times New Roman"/>
                <a:cs typeface="Times New Roman"/>
              </a:rPr>
              <a:t> [36]</a:t>
            </a:r>
            <a:r>
              <a:rPr lang="en-GB" sz="1000">
                <a:latin typeface="Calibri"/>
                <a:ea typeface="Calibri"/>
                <a:cs typeface="Calibri"/>
              </a:rPr>
              <a:t> </a:t>
            </a:r>
            <a:r>
              <a:rPr lang="en-GB" sz="1000">
                <a:latin typeface="Times New Roman"/>
                <a:cs typeface="Times New Roman"/>
              </a:rPr>
              <a:t>S. Pieper, M. Halle, and R. </a:t>
            </a:r>
            <a:r>
              <a:rPr lang="en-GB" sz="1000" err="1">
                <a:latin typeface="Times New Roman"/>
                <a:cs typeface="Times New Roman"/>
              </a:rPr>
              <a:t>Kikinis</a:t>
            </a:r>
            <a:r>
              <a:rPr lang="en-GB" sz="1000">
                <a:latin typeface="Times New Roman"/>
                <a:cs typeface="Times New Roman"/>
              </a:rPr>
              <a:t>, “3D Slicer,” in </a:t>
            </a:r>
            <a:r>
              <a:rPr lang="en-GB" sz="1000" i="1">
                <a:latin typeface="Times New Roman"/>
                <a:cs typeface="Times New Roman"/>
              </a:rPr>
              <a:t>2004</a:t>
            </a:r>
            <a:r>
              <a:rPr lang="en-GB" sz="1000" i="1">
                <a:latin typeface="Times New Roman"/>
                <a:ea typeface="Calibri"/>
                <a:cs typeface="Times New Roman"/>
              </a:rPr>
              <a:t> </a:t>
            </a:r>
            <a:r>
              <a:rPr lang="en-GB" sz="1000" i="1">
                <a:latin typeface="Times New Roman"/>
                <a:cs typeface="Times New Roman"/>
              </a:rPr>
              <a:t>2nd IEEE International Symposium on Biomedical Imaging: Macro to Nano (IEEE Cat No. 04EX821)</a:t>
            </a:r>
            <a:r>
              <a:rPr lang="en-GB" sz="1000">
                <a:latin typeface="Times New Roman"/>
                <a:cs typeface="Times New Roman"/>
              </a:rPr>
              <a:t>, IEEE, pp. 632–635. </a:t>
            </a:r>
            <a:r>
              <a:rPr lang="en-GB" sz="1000" err="1">
                <a:latin typeface="Times New Roman"/>
                <a:cs typeface="Times New Roman"/>
              </a:rPr>
              <a:t>doi</a:t>
            </a:r>
            <a:r>
              <a:rPr lang="en-GB" sz="1000">
                <a:latin typeface="Times New Roman"/>
                <a:cs typeface="Times New Roman"/>
              </a:rPr>
              <a:t>: 10.1109/ISBI.2004.1398617.</a:t>
            </a:r>
          </a:p>
          <a:p>
            <a:r>
              <a:rPr lang="en-GB" sz="1000">
                <a:latin typeface="Times New Roman"/>
                <a:cs typeface="Times New Roman"/>
              </a:rPr>
              <a:t> [37]</a:t>
            </a:r>
            <a:r>
              <a:rPr lang="en-GB" sz="1000">
                <a:latin typeface="Calibri"/>
                <a:ea typeface="Calibri"/>
                <a:cs typeface="Calibri"/>
              </a:rPr>
              <a:t> </a:t>
            </a:r>
            <a:r>
              <a:rPr lang="en-GB" sz="1000">
                <a:latin typeface="Times New Roman"/>
                <a:cs typeface="Times New Roman"/>
              </a:rPr>
              <a:t>Sergey Korolev, Amir Safiullin, Mikhail Belyaev, and Yulia </a:t>
            </a:r>
            <a:r>
              <a:rPr lang="en-GB" sz="1000" err="1">
                <a:latin typeface="Times New Roman"/>
                <a:cs typeface="Times New Roman"/>
              </a:rPr>
              <a:t>Dodonova</a:t>
            </a:r>
            <a:r>
              <a:rPr lang="en-GB" sz="1000">
                <a:latin typeface="Times New Roman"/>
                <a:cs typeface="Times New Roman"/>
              </a:rPr>
              <a:t>, </a:t>
            </a:r>
            <a:r>
              <a:rPr lang="en-GB" sz="1000" i="1">
                <a:latin typeface="Times New Roman"/>
                <a:ea typeface="Calibri"/>
                <a:cs typeface="Times New Roman"/>
              </a:rPr>
              <a:t>Residual</a:t>
            </a:r>
            <a:r>
              <a:rPr lang="en-GB" sz="1000" i="1">
                <a:latin typeface="Times New Roman"/>
                <a:cs typeface="Times New Roman"/>
              </a:rPr>
              <a:t> and Plain Convolution Neural Networks for 3D Brain MRI Classification</a:t>
            </a:r>
            <a:r>
              <a:rPr lang="en-GB" sz="1000">
                <a:latin typeface="Times New Roman"/>
                <a:cs typeface="Times New Roman"/>
              </a:rPr>
              <a:t>. </a:t>
            </a:r>
          </a:p>
          <a:p>
            <a:r>
              <a:rPr lang="en-GB" sz="1000">
                <a:latin typeface="Times New Roman"/>
                <a:cs typeface="Times New Roman"/>
              </a:rPr>
              <a:t> [38]</a:t>
            </a:r>
            <a:r>
              <a:rPr lang="en-GB" sz="1000">
                <a:latin typeface="Calibri"/>
                <a:ea typeface="Calibri"/>
                <a:cs typeface="Calibri"/>
              </a:rPr>
              <a:t> </a:t>
            </a:r>
            <a:r>
              <a:rPr lang="en-GB" sz="1000">
                <a:latin typeface="Times New Roman"/>
                <a:cs typeface="Times New Roman"/>
              </a:rPr>
              <a:t>R. </a:t>
            </a:r>
            <a:r>
              <a:rPr lang="en-GB" sz="1000" err="1">
                <a:latin typeface="Times New Roman"/>
                <a:cs typeface="Times New Roman"/>
              </a:rPr>
              <a:t>Cuingnet</a:t>
            </a:r>
            <a:r>
              <a:rPr lang="en-GB" sz="1000">
                <a:latin typeface="Times New Roman"/>
                <a:cs typeface="Times New Roman"/>
              </a:rPr>
              <a:t> </a:t>
            </a:r>
            <a:r>
              <a:rPr lang="en-GB" sz="1000" i="1">
                <a:latin typeface="Times New Roman"/>
                <a:cs typeface="Times New Roman"/>
              </a:rPr>
              <a:t>et al.</a:t>
            </a:r>
            <a:r>
              <a:rPr lang="en-GB" sz="1000">
                <a:latin typeface="Times New Roman"/>
                <a:cs typeface="Times New Roman"/>
              </a:rPr>
              <a:t>, “Automatic classification of patients with Alzheimer’s disease from structural MRI: A comparison of ten methods using the ADNI database,” </a:t>
            </a:r>
            <a:r>
              <a:rPr lang="en-GB" sz="1000" i="1">
                <a:latin typeface="Times New Roman"/>
                <a:cs typeface="Times New Roman"/>
              </a:rPr>
              <a:t>Neuroimage</a:t>
            </a:r>
            <a:r>
              <a:rPr lang="en-GB" sz="1000">
                <a:latin typeface="Times New Roman"/>
                <a:cs typeface="Times New Roman"/>
              </a:rPr>
              <a:t>, vol. 56, no. 2, pp. 766–781, May 2011, </a:t>
            </a:r>
            <a:r>
              <a:rPr lang="en-GB" sz="1000" err="1">
                <a:latin typeface="Times New Roman"/>
                <a:cs typeface="Times New Roman"/>
              </a:rPr>
              <a:t>doi</a:t>
            </a:r>
            <a:r>
              <a:rPr lang="en-GB" sz="1000">
                <a:latin typeface="Times New Roman"/>
                <a:cs typeface="Times New Roman"/>
              </a:rPr>
              <a:t>: 10.1016/J.NEUROIMAGE.2010.06.013.</a:t>
            </a:r>
          </a:p>
          <a:p>
            <a:r>
              <a:rPr lang="en-GB" sz="1000">
                <a:latin typeface="Times New Roman"/>
                <a:cs typeface="Times New Roman"/>
              </a:rPr>
              <a:t> [39]</a:t>
            </a:r>
            <a:r>
              <a:rPr lang="en-GB" sz="1000">
                <a:latin typeface="Calibri"/>
                <a:ea typeface="Calibri"/>
                <a:cs typeface="Calibri"/>
              </a:rPr>
              <a:t> </a:t>
            </a:r>
            <a:r>
              <a:rPr lang="en-GB" sz="1000">
                <a:latin typeface="Times New Roman"/>
                <a:cs typeface="Times New Roman"/>
              </a:rPr>
              <a:t>F. Salami, A. Bozorgi-Amiri, G. M. Hassan, R. </a:t>
            </a:r>
            <a:r>
              <a:rPr lang="en-GB" sz="1000" err="1">
                <a:latin typeface="Times New Roman"/>
                <a:cs typeface="Times New Roman"/>
              </a:rPr>
              <a:t>Tavakkoli</a:t>
            </a:r>
            <a:r>
              <a:rPr lang="en-GB" sz="1000">
                <a:latin typeface="Times New Roman"/>
                <a:cs typeface="Times New Roman"/>
              </a:rPr>
              <a:t>-Moghaddam, and A. Datta, “Designing a clinical decision support system for Alzheimer’s diagnosis on OASIS-3 data set,” </a:t>
            </a:r>
            <a:r>
              <a:rPr lang="en-GB" sz="1000" i="1">
                <a:latin typeface="Times New Roman"/>
                <a:cs typeface="Times New Roman"/>
              </a:rPr>
              <a:t>Biomed Signal Process Control</a:t>
            </a:r>
            <a:r>
              <a:rPr lang="en-GB" sz="1000">
                <a:latin typeface="Times New Roman"/>
                <a:cs typeface="Times New Roman"/>
              </a:rPr>
              <a:t>, vol. 74, Apr. 2022, </a:t>
            </a:r>
            <a:r>
              <a:rPr lang="en-GB" sz="1000" err="1">
                <a:latin typeface="Times New Roman"/>
                <a:cs typeface="Times New Roman"/>
              </a:rPr>
              <a:t>doi</a:t>
            </a:r>
            <a:r>
              <a:rPr lang="en-GB" sz="1000">
                <a:latin typeface="Times New Roman"/>
                <a:cs typeface="Times New Roman"/>
              </a:rPr>
              <a:t>: 10.1016/j.bspc.2022.103527.</a:t>
            </a:r>
          </a:p>
          <a:p>
            <a:r>
              <a:rPr lang="en-GB" sz="1000">
                <a:latin typeface="Times New Roman"/>
                <a:cs typeface="Times New Roman"/>
              </a:rPr>
              <a:t> [40]</a:t>
            </a:r>
            <a:r>
              <a:rPr lang="en-GB" sz="1000">
                <a:latin typeface="Calibri"/>
                <a:ea typeface="Calibri"/>
                <a:cs typeface="Calibri"/>
              </a:rPr>
              <a:t> </a:t>
            </a:r>
            <a:r>
              <a:rPr lang="en-GB" sz="1000">
                <a:latin typeface="Times New Roman"/>
                <a:cs typeface="Times New Roman"/>
              </a:rPr>
              <a:t>M. Jenkinson, C. F. Beckmann, T. E. J. Behrens, M. W. Woolrich, and S. M. Smith, “FSL,” </a:t>
            </a:r>
            <a:r>
              <a:rPr lang="en-GB" sz="1000" i="1">
                <a:latin typeface="Times New Roman"/>
                <a:cs typeface="Times New Roman"/>
              </a:rPr>
              <a:t>Neuroimage</a:t>
            </a:r>
            <a:r>
              <a:rPr lang="en-GB" sz="1000">
                <a:latin typeface="Times New Roman"/>
                <a:cs typeface="Times New Roman"/>
              </a:rPr>
              <a:t>, vol. 62, no. 2, pp. 782–790, Aug. 2012, </a:t>
            </a:r>
            <a:r>
              <a:rPr lang="en-GB" sz="1000" err="1">
                <a:latin typeface="Times New Roman"/>
                <a:cs typeface="Times New Roman"/>
              </a:rPr>
              <a:t>doi</a:t>
            </a:r>
            <a:r>
              <a:rPr lang="en-GB" sz="1000">
                <a:latin typeface="Times New Roman"/>
                <a:cs typeface="Times New Roman"/>
              </a:rPr>
              <a:t>: 10.1016/J.NEUROIMAGE.2011.09.015.</a:t>
            </a:r>
          </a:p>
          <a:p>
            <a:r>
              <a:rPr lang="en-GB" sz="1000">
                <a:latin typeface="Times New Roman"/>
                <a:cs typeface="Times New Roman"/>
              </a:rPr>
              <a:t> [41]</a:t>
            </a:r>
            <a:r>
              <a:rPr lang="en-GB" sz="1000">
                <a:latin typeface="Calibri"/>
                <a:ea typeface="Calibri"/>
                <a:cs typeface="Calibri"/>
              </a:rPr>
              <a:t> </a:t>
            </a:r>
            <a:r>
              <a:rPr lang="en-GB" sz="1000">
                <a:latin typeface="Times New Roman"/>
                <a:cs typeface="Times New Roman"/>
              </a:rPr>
              <a:t>M. Jenkinson and S. Smith, “A global optimisation method for robust affine registration of brain images,” </a:t>
            </a:r>
            <a:r>
              <a:rPr lang="en-GB" sz="1000" i="1">
                <a:latin typeface="Times New Roman"/>
                <a:cs typeface="Times New Roman"/>
              </a:rPr>
              <a:t>Med Image Anal</a:t>
            </a:r>
            <a:r>
              <a:rPr lang="en-GB" sz="1000">
                <a:latin typeface="Times New Roman"/>
                <a:cs typeface="Times New Roman"/>
              </a:rPr>
              <a:t>, vol. 5, no. 2, pp. 143–156, Jun. 2001, </a:t>
            </a:r>
            <a:r>
              <a:rPr lang="en-GB" sz="1000" err="1">
                <a:latin typeface="Times New Roman"/>
                <a:cs typeface="Times New Roman"/>
              </a:rPr>
              <a:t>doi</a:t>
            </a:r>
            <a:r>
              <a:rPr lang="en-GB" sz="1000">
                <a:latin typeface="Times New Roman"/>
                <a:cs typeface="Times New Roman"/>
              </a:rPr>
              <a:t>: 10.1016/S1361-8415(01)00036-6.</a:t>
            </a:r>
          </a:p>
          <a:p>
            <a:r>
              <a:rPr lang="en-GB" sz="1000">
                <a:latin typeface="Times New Roman"/>
                <a:cs typeface="Times New Roman"/>
              </a:rPr>
              <a:t> [42]</a:t>
            </a:r>
            <a:r>
              <a:rPr lang="en-GB" sz="1000">
                <a:latin typeface="Calibri"/>
                <a:ea typeface="Calibri"/>
                <a:cs typeface="Calibri"/>
              </a:rPr>
              <a:t> </a:t>
            </a:r>
            <a:r>
              <a:rPr lang="en-GB" sz="1000">
                <a:latin typeface="Times New Roman"/>
                <a:cs typeface="Times New Roman"/>
              </a:rPr>
              <a:t>Y. Chen and Y. Xia, “Iterative sparse and deep learning for accurate diagnosis of Alzheimer’s disease,” </a:t>
            </a:r>
            <a:r>
              <a:rPr lang="en-GB" sz="1000" i="1">
                <a:latin typeface="Times New Roman"/>
                <a:cs typeface="Times New Roman"/>
              </a:rPr>
              <a:t>Pattern </a:t>
            </a:r>
            <a:r>
              <a:rPr lang="en-GB" sz="1000" i="1" err="1">
                <a:latin typeface="Times New Roman"/>
                <a:cs typeface="Times New Roman"/>
              </a:rPr>
              <a:t>Recognit</a:t>
            </a:r>
            <a:r>
              <a:rPr lang="en-GB" sz="1000">
                <a:latin typeface="Times New Roman"/>
                <a:cs typeface="Times New Roman"/>
              </a:rPr>
              <a:t>, vol. 116, Aug. 2021, </a:t>
            </a:r>
            <a:r>
              <a:rPr lang="en-GB" sz="1000" err="1">
                <a:latin typeface="Times New Roman"/>
                <a:cs typeface="Times New Roman"/>
              </a:rPr>
              <a:t>doi</a:t>
            </a:r>
            <a:r>
              <a:rPr lang="en-GB" sz="1000">
                <a:latin typeface="Times New Roman"/>
                <a:cs typeface="Times New Roman"/>
              </a:rPr>
              <a:t>: 10.1016/j.patcog.2021.107944.</a:t>
            </a:r>
          </a:p>
          <a:p>
            <a:r>
              <a:rPr lang="en-GB" sz="1000">
                <a:latin typeface="Times New Roman"/>
                <a:cs typeface="Times New Roman"/>
              </a:rPr>
              <a:t> [43]</a:t>
            </a:r>
            <a:r>
              <a:rPr lang="en-GB" sz="1000">
                <a:latin typeface="Calibri"/>
                <a:ea typeface="Calibri"/>
                <a:cs typeface="Calibri"/>
              </a:rPr>
              <a:t> </a:t>
            </a:r>
            <a:r>
              <a:rPr lang="en-GB" sz="1000">
                <a:latin typeface="Times New Roman"/>
                <a:cs typeface="Times New Roman"/>
              </a:rPr>
              <a:t>Y. Eroglu, M. Yildirim, and A. Cinar, “</a:t>
            </a:r>
            <a:r>
              <a:rPr lang="en-GB" sz="1000" err="1">
                <a:latin typeface="Times New Roman"/>
                <a:cs typeface="Times New Roman"/>
              </a:rPr>
              <a:t>mRMR</a:t>
            </a:r>
            <a:r>
              <a:rPr lang="en-GB" sz="1000">
                <a:latin typeface="Times New Roman"/>
                <a:cs typeface="Times New Roman"/>
              </a:rPr>
              <a:t>-based hybrid convolutional neural network model for classification of Alzheimer’s disease on brain magnetic resonance images,” </a:t>
            </a:r>
            <a:r>
              <a:rPr lang="en-GB" sz="1000" i="1">
                <a:latin typeface="Times New Roman"/>
                <a:cs typeface="Times New Roman"/>
              </a:rPr>
              <a:t>Int J Imaging Syst </a:t>
            </a:r>
            <a:r>
              <a:rPr lang="en-GB" sz="1000" i="1" err="1">
                <a:latin typeface="Times New Roman"/>
                <a:cs typeface="Times New Roman"/>
              </a:rPr>
              <a:t>Technol</a:t>
            </a:r>
            <a:r>
              <a:rPr lang="en-GB" sz="1000">
                <a:latin typeface="Times New Roman"/>
                <a:cs typeface="Times New Roman"/>
              </a:rPr>
              <a:t>, vol. 32, no. 2, pp. 517–527, Mar. 2022, </a:t>
            </a:r>
            <a:r>
              <a:rPr lang="en-GB" sz="1000" err="1">
                <a:latin typeface="Times New Roman"/>
                <a:cs typeface="Times New Roman"/>
              </a:rPr>
              <a:t>doi</a:t>
            </a:r>
            <a:r>
              <a:rPr lang="en-GB" sz="1000">
                <a:latin typeface="Times New Roman"/>
                <a:cs typeface="Times New Roman"/>
              </a:rPr>
              <a:t>: 10.1002/ima.22632.</a:t>
            </a:r>
          </a:p>
          <a:p>
            <a:r>
              <a:rPr lang="en-GB" sz="1000">
                <a:latin typeface="Times New Roman"/>
                <a:cs typeface="Times New Roman"/>
              </a:rPr>
              <a:t> [44]</a:t>
            </a:r>
            <a:r>
              <a:rPr lang="en-GB" sz="1000">
                <a:latin typeface="Calibri"/>
                <a:ea typeface="Calibri"/>
                <a:cs typeface="Calibri"/>
              </a:rPr>
              <a:t> </a:t>
            </a:r>
            <a:r>
              <a:rPr lang="en-GB" sz="1000">
                <a:latin typeface="Times New Roman"/>
                <a:cs typeface="Times New Roman"/>
              </a:rPr>
              <a:t>D. Pan </a:t>
            </a:r>
            <a:r>
              <a:rPr lang="en-GB" sz="1000" i="1">
                <a:latin typeface="Times New Roman"/>
                <a:cs typeface="Times New Roman"/>
              </a:rPr>
              <a:t>et al.</a:t>
            </a:r>
            <a:r>
              <a:rPr lang="en-GB" sz="1000">
                <a:latin typeface="Times New Roman"/>
                <a:cs typeface="Times New Roman"/>
              </a:rPr>
              <a:t>, “Adaptive 3DCNN-Based Interpretable Ensemble Model for Early Diagnosis of Alzheimer&amp;#x2019;s Disease,” </a:t>
            </a:r>
            <a:r>
              <a:rPr lang="en-GB" sz="1000" i="1">
                <a:latin typeface="Times New Roman"/>
                <a:cs typeface="Times New Roman"/>
              </a:rPr>
              <a:t>IEEE Trans </a:t>
            </a:r>
            <a:r>
              <a:rPr lang="en-GB" sz="1000" i="1" err="1">
                <a:latin typeface="Times New Roman"/>
                <a:cs typeface="Times New Roman"/>
              </a:rPr>
              <a:t>Comput</a:t>
            </a:r>
            <a:r>
              <a:rPr lang="en-GB" sz="1000" i="1">
                <a:latin typeface="Times New Roman"/>
                <a:cs typeface="Times New Roman"/>
              </a:rPr>
              <a:t> Soc Syst</a:t>
            </a:r>
            <a:r>
              <a:rPr lang="en-GB" sz="1000">
                <a:latin typeface="Times New Roman"/>
                <a:cs typeface="Times New Roman"/>
              </a:rPr>
              <a:t>, Feb. 2022, </a:t>
            </a:r>
            <a:r>
              <a:rPr lang="en-GB" sz="1000" err="1">
                <a:latin typeface="Times New Roman"/>
                <a:cs typeface="Times New Roman"/>
              </a:rPr>
              <a:t>doi</a:t>
            </a:r>
            <a:r>
              <a:rPr lang="en-GB" sz="1000">
                <a:latin typeface="Times New Roman"/>
                <a:cs typeface="Times New Roman"/>
              </a:rPr>
              <a:t>: 10.1109/TCSS.2022.3223999.</a:t>
            </a:r>
          </a:p>
          <a:p>
            <a:r>
              <a:rPr lang="en-GB" sz="1000">
                <a:latin typeface="Times New Roman"/>
                <a:cs typeface="Times New Roman"/>
              </a:rPr>
              <a:t> [45]</a:t>
            </a:r>
            <a:r>
              <a:rPr lang="en-GB" sz="1000">
                <a:latin typeface="Calibri"/>
                <a:ea typeface="Calibri"/>
                <a:cs typeface="Calibri"/>
              </a:rPr>
              <a:t> </a:t>
            </a:r>
            <a:r>
              <a:rPr lang="en-GB" sz="1000">
                <a:latin typeface="Times New Roman"/>
                <a:cs typeface="Times New Roman"/>
              </a:rPr>
              <a:t>U. Khatri and G. R. Kwon, “Alzheimer’s Disease Diagnosis and Biomarker Analysis Using Resting-State Functional MRI Functional Brain Network With Multi-Measures Features and Hippocampal Subfield and Amygdala Volume of Structural MRI,” </a:t>
            </a:r>
            <a:r>
              <a:rPr lang="en-GB" sz="1000" i="1">
                <a:latin typeface="Times New Roman"/>
                <a:cs typeface="Times New Roman"/>
              </a:rPr>
              <a:t>Front Aging </a:t>
            </a:r>
            <a:r>
              <a:rPr lang="en-GB" sz="1000" i="1" err="1">
                <a:latin typeface="Times New Roman"/>
                <a:cs typeface="Times New Roman"/>
              </a:rPr>
              <a:t>Neurosci</a:t>
            </a:r>
            <a:r>
              <a:rPr lang="en-GB" sz="1000">
                <a:latin typeface="Times New Roman"/>
                <a:cs typeface="Times New Roman"/>
              </a:rPr>
              <a:t>, vol. 14, May 2022, </a:t>
            </a:r>
            <a:r>
              <a:rPr lang="en-GB" sz="1000" err="1">
                <a:latin typeface="Times New Roman"/>
                <a:cs typeface="Times New Roman"/>
              </a:rPr>
              <a:t>doi</a:t>
            </a:r>
            <a:r>
              <a:rPr lang="en-GB" sz="1000">
                <a:latin typeface="Times New Roman"/>
                <a:cs typeface="Times New Roman"/>
              </a:rPr>
              <a:t>: 10.3389/fnagi.2022.818871.</a:t>
            </a:r>
          </a:p>
          <a:p>
            <a:r>
              <a:rPr lang="en-GB" sz="1000">
                <a:latin typeface="Times New Roman"/>
                <a:cs typeface="Times New Roman"/>
              </a:rPr>
              <a:t> [46]</a:t>
            </a:r>
            <a:r>
              <a:rPr lang="en-GB" sz="1000">
                <a:latin typeface="Calibri"/>
                <a:ea typeface="Calibri"/>
                <a:cs typeface="Calibri"/>
              </a:rPr>
              <a:t> </a:t>
            </a:r>
            <a:r>
              <a:rPr lang="en-GB" sz="1000">
                <a:latin typeface="Times New Roman"/>
                <a:cs typeface="Times New Roman"/>
              </a:rPr>
              <a:t>H. Lao and X. Zhang, “Regression and Classification of Alzheimer’s Disease Diagnosis Using NMF-</a:t>
            </a:r>
            <a:r>
              <a:rPr lang="en-GB" sz="1000" err="1">
                <a:latin typeface="Times New Roman"/>
                <a:cs typeface="Times New Roman"/>
              </a:rPr>
              <a:t>TDNet</a:t>
            </a:r>
            <a:r>
              <a:rPr lang="en-GB" sz="1000">
                <a:latin typeface="Times New Roman"/>
                <a:cs typeface="Times New Roman"/>
              </a:rPr>
              <a:t> Features from 3D Brain MR Image,” </a:t>
            </a:r>
            <a:r>
              <a:rPr lang="en-GB" sz="1000" i="1">
                <a:latin typeface="Times New Roman"/>
                <a:cs typeface="Times New Roman"/>
              </a:rPr>
              <a:t>IEEE J Biomed Health Inform</a:t>
            </a:r>
            <a:r>
              <a:rPr lang="en-GB" sz="1000">
                <a:latin typeface="Times New Roman"/>
                <a:cs typeface="Times New Roman"/>
              </a:rPr>
              <a:t>, vol. 26, no. 3, pp. 1103–1115, Mar. 2022, </a:t>
            </a:r>
            <a:r>
              <a:rPr lang="en-GB" sz="1000" err="1">
                <a:latin typeface="Times New Roman"/>
                <a:cs typeface="Times New Roman"/>
              </a:rPr>
              <a:t>doi</a:t>
            </a:r>
            <a:r>
              <a:rPr lang="en-GB" sz="1000">
                <a:latin typeface="Times New Roman"/>
                <a:cs typeface="Times New Roman"/>
              </a:rPr>
              <a:t>: 10.1109/JBHI.2021.3113668.</a:t>
            </a:r>
            <a:endParaRPr lang="en-US"/>
          </a:p>
          <a:p>
            <a:endParaRPr lang="en-GB" sz="1000">
              <a:latin typeface="Times New Roman"/>
              <a:ea typeface="Source Sans Pro"/>
              <a:cs typeface="Times New Roman"/>
            </a:endParaRPr>
          </a:p>
        </p:txBody>
      </p:sp>
    </p:spTree>
    <p:extLst>
      <p:ext uri="{BB962C8B-B14F-4D97-AF65-F5344CB8AC3E}">
        <p14:creationId xmlns:p14="http://schemas.microsoft.com/office/powerpoint/2010/main" val="36091664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FA22-ADBB-216D-06E6-40AB9EE1D7BF}"/>
              </a:ext>
            </a:extLst>
          </p:cNvPr>
          <p:cNvSpPr>
            <a:spLocks noGrp="1"/>
          </p:cNvSpPr>
          <p:nvPr>
            <p:ph type="title"/>
          </p:nvPr>
        </p:nvSpPr>
        <p:spPr/>
        <p:txBody>
          <a:bodyPr/>
          <a:lstStyle/>
          <a:p>
            <a:r>
              <a:rPr lang="en-US">
                <a:ea typeface="Source Sans Pro"/>
              </a:rPr>
              <a:t>PREPARATION OF REFERENCE IMAGE</a:t>
            </a:r>
          </a:p>
        </p:txBody>
      </p:sp>
      <p:pic>
        <p:nvPicPr>
          <p:cNvPr id="4" name="Picture 3" descr="A close-up of a brain scan&#10;&#10;Description automatically generated">
            <a:extLst>
              <a:ext uri="{FF2B5EF4-FFF2-40B4-BE49-F238E27FC236}">
                <a16:creationId xmlns:a16="http://schemas.microsoft.com/office/drawing/2014/main" id="{7F4536F7-56B3-453E-5940-B1F3D3BA491A}"/>
              </a:ext>
            </a:extLst>
          </p:cNvPr>
          <p:cNvPicPr>
            <a:picLocks noChangeAspect="1"/>
          </p:cNvPicPr>
          <p:nvPr/>
        </p:nvPicPr>
        <p:blipFill>
          <a:blip r:embed="rId2"/>
          <a:stretch>
            <a:fillRect/>
          </a:stretch>
        </p:blipFill>
        <p:spPr>
          <a:xfrm>
            <a:off x="1552644" y="3430093"/>
            <a:ext cx="1495425" cy="1771650"/>
          </a:xfrm>
          <a:prstGeom prst="rect">
            <a:avLst/>
          </a:prstGeom>
        </p:spPr>
      </p:pic>
      <p:pic>
        <p:nvPicPr>
          <p:cNvPr id="5" name="Picture 4" descr="A close-up of a brain scan&#10;&#10;Description automatically generated">
            <a:extLst>
              <a:ext uri="{FF2B5EF4-FFF2-40B4-BE49-F238E27FC236}">
                <a16:creationId xmlns:a16="http://schemas.microsoft.com/office/drawing/2014/main" id="{E41A23FE-C66D-9C2B-D32F-BE7250808335}"/>
              </a:ext>
            </a:extLst>
          </p:cNvPr>
          <p:cNvPicPr>
            <a:picLocks noChangeAspect="1"/>
          </p:cNvPicPr>
          <p:nvPr/>
        </p:nvPicPr>
        <p:blipFill>
          <a:blip r:embed="rId3"/>
          <a:stretch>
            <a:fillRect/>
          </a:stretch>
        </p:blipFill>
        <p:spPr>
          <a:xfrm>
            <a:off x="8531902" y="3320009"/>
            <a:ext cx="1524000" cy="1866900"/>
          </a:xfrm>
          <a:prstGeom prst="rect">
            <a:avLst/>
          </a:prstGeom>
        </p:spPr>
      </p:pic>
      <p:sp>
        <p:nvSpPr>
          <p:cNvPr id="6" name="TextBox 5">
            <a:extLst>
              <a:ext uri="{FF2B5EF4-FFF2-40B4-BE49-F238E27FC236}">
                <a16:creationId xmlns:a16="http://schemas.microsoft.com/office/drawing/2014/main" id="{61E7C5A5-37F6-C349-D435-F65E5DDF9D48}"/>
              </a:ext>
            </a:extLst>
          </p:cNvPr>
          <p:cNvSpPr txBox="1"/>
          <p:nvPr/>
        </p:nvSpPr>
        <p:spPr>
          <a:xfrm>
            <a:off x="1096371" y="5611505"/>
            <a:ext cx="1024946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err="1">
                <a:solidFill>
                  <a:srgbClr val="666666"/>
                </a:solidFill>
                <a:ea typeface="+mn-lt"/>
                <a:cs typeface="+mn-lt"/>
              </a:rPr>
              <a:t>Despotović</a:t>
            </a:r>
            <a:r>
              <a:rPr lang="en-US" sz="1400" dirty="0">
                <a:solidFill>
                  <a:srgbClr val="666666"/>
                </a:solidFill>
                <a:ea typeface="+mn-lt"/>
                <a:cs typeface="+mn-lt"/>
              </a:rPr>
              <a:t>, I., </a:t>
            </a:r>
            <a:r>
              <a:rPr lang="en-US" sz="1400" dirty="0" err="1">
                <a:solidFill>
                  <a:srgbClr val="666666"/>
                </a:solidFill>
                <a:ea typeface="+mn-lt"/>
                <a:cs typeface="+mn-lt"/>
              </a:rPr>
              <a:t>Goossens</a:t>
            </a:r>
            <a:r>
              <a:rPr lang="en-US" sz="1400" dirty="0">
                <a:solidFill>
                  <a:srgbClr val="666666"/>
                </a:solidFill>
                <a:ea typeface="+mn-lt"/>
                <a:cs typeface="+mn-lt"/>
              </a:rPr>
              <a:t>, B., &amp; Philips, W. (2015). MRI Segmentation of the Human Brain: Challenges, Methods, and Applications. In Computational and Mathematical Methods in Medicine (Vol. 2015, pp. 1–23). </a:t>
            </a:r>
            <a:r>
              <a:rPr lang="en-US" sz="1400" dirty="0" err="1">
                <a:solidFill>
                  <a:srgbClr val="666666"/>
                </a:solidFill>
                <a:ea typeface="+mn-lt"/>
                <a:cs typeface="+mn-lt"/>
              </a:rPr>
              <a:t>Hindawi</a:t>
            </a:r>
            <a:r>
              <a:rPr lang="en-US" sz="1400" dirty="0">
                <a:solidFill>
                  <a:srgbClr val="666666"/>
                </a:solidFill>
                <a:ea typeface="+mn-lt"/>
                <a:cs typeface="+mn-lt"/>
              </a:rPr>
              <a:t> Limited. https://doi.org/10.1155/2015/450341</a:t>
            </a:r>
            <a:endParaRPr lang="en-US" sz="1400" dirty="0">
              <a:ea typeface="Source Sans Pro"/>
            </a:endParaRPr>
          </a:p>
        </p:txBody>
      </p:sp>
      <p:sp>
        <p:nvSpPr>
          <p:cNvPr id="7" name="TextBox 6">
            <a:extLst>
              <a:ext uri="{FF2B5EF4-FFF2-40B4-BE49-F238E27FC236}">
                <a16:creationId xmlns:a16="http://schemas.microsoft.com/office/drawing/2014/main" id="{671BEFCC-4A77-CD78-3D4F-2588DC6A1460}"/>
              </a:ext>
            </a:extLst>
          </p:cNvPr>
          <p:cNvSpPr txBox="1"/>
          <p:nvPr/>
        </p:nvSpPr>
        <p:spPr>
          <a:xfrm>
            <a:off x="1123096" y="1592239"/>
            <a:ext cx="90985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Source Sans Pro"/>
              </a:rPr>
              <a:t>Reference image was chosen by running the Histogram Equalization on Non Demented Image from OASIS data set with a reference image from the paper given below</a:t>
            </a:r>
          </a:p>
        </p:txBody>
      </p:sp>
      <p:pic>
        <p:nvPicPr>
          <p:cNvPr id="8" name="Picture 7" descr="A close-up of a brain scan&#10;&#10;Description automatically generated">
            <a:extLst>
              <a:ext uri="{FF2B5EF4-FFF2-40B4-BE49-F238E27FC236}">
                <a16:creationId xmlns:a16="http://schemas.microsoft.com/office/drawing/2014/main" id="{C66B09AD-9879-BF1A-5035-B5BD3DC5F51D}"/>
              </a:ext>
            </a:extLst>
          </p:cNvPr>
          <p:cNvPicPr>
            <a:picLocks noChangeAspect="1"/>
          </p:cNvPicPr>
          <p:nvPr/>
        </p:nvPicPr>
        <p:blipFill>
          <a:blip r:embed="rId4"/>
          <a:stretch>
            <a:fillRect/>
          </a:stretch>
        </p:blipFill>
        <p:spPr>
          <a:xfrm rot="10800000">
            <a:off x="5019747" y="3368580"/>
            <a:ext cx="1526986" cy="1758571"/>
          </a:xfrm>
          <a:prstGeom prst="rect">
            <a:avLst/>
          </a:prstGeom>
        </p:spPr>
      </p:pic>
      <p:sp>
        <p:nvSpPr>
          <p:cNvPr id="10" name="Arrow: Right 9">
            <a:extLst>
              <a:ext uri="{FF2B5EF4-FFF2-40B4-BE49-F238E27FC236}">
                <a16:creationId xmlns:a16="http://schemas.microsoft.com/office/drawing/2014/main" id="{8B746C2D-3F84-093B-0C79-6FADB21A73C5}"/>
              </a:ext>
            </a:extLst>
          </p:cNvPr>
          <p:cNvSpPr/>
          <p:nvPr/>
        </p:nvSpPr>
        <p:spPr>
          <a:xfrm>
            <a:off x="7025639" y="4013200"/>
            <a:ext cx="1270000" cy="4876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ultiplication Sign 10">
            <a:extLst>
              <a:ext uri="{FF2B5EF4-FFF2-40B4-BE49-F238E27FC236}">
                <a16:creationId xmlns:a16="http://schemas.microsoft.com/office/drawing/2014/main" id="{5ED28642-E495-4E0A-B01B-D3AC59515D17}"/>
              </a:ext>
            </a:extLst>
          </p:cNvPr>
          <p:cNvSpPr/>
          <p:nvPr/>
        </p:nvSpPr>
        <p:spPr>
          <a:xfrm>
            <a:off x="3548270" y="4013200"/>
            <a:ext cx="992570" cy="727765"/>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52735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D39B-1739-D9AA-6700-B13E0C28F87A}"/>
              </a:ext>
            </a:extLst>
          </p:cNvPr>
          <p:cNvSpPr>
            <a:spLocks noGrp="1"/>
          </p:cNvSpPr>
          <p:nvPr>
            <p:ph type="title"/>
          </p:nvPr>
        </p:nvSpPr>
        <p:spPr>
          <a:xfrm>
            <a:off x="838200" y="-4330"/>
            <a:ext cx="10515600" cy="794473"/>
          </a:xfrm>
        </p:spPr>
        <p:txBody>
          <a:bodyPr/>
          <a:lstStyle/>
          <a:p>
            <a:r>
              <a:rPr lang="en-US">
                <a:ea typeface="Source Sans Pro"/>
              </a:rPr>
              <a:t>DATA FLOW DIAGRAM</a:t>
            </a:r>
            <a:endParaRPr lang="en-US"/>
          </a:p>
        </p:txBody>
      </p:sp>
      <p:pic>
        <p:nvPicPr>
          <p:cNvPr id="5" name="Content Placeholder 4" descr="A diagram of a software flowchart&#10;&#10;Description automatically generated">
            <a:extLst>
              <a:ext uri="{FF2B5EF4-FFF2-40B4-BE49-F238E27FC236}">
                <a16:creationId xmlns:a16="http://schemas.microsoft.com/office/drawing/2014/main" id="{90123A49-C43C-26E9-F0AE-2941C9869ADF}"/>
              </a:ext>
            </a:extLst>
          </p:cNvPr>
          <p:cNvPicPr>
            <a:picLocks noGrp="1" noChangeAspect="1"/>
          </p:cNvPicPr>
          <p:nvPr>
            <p:ph idx="1"/>
          </p:nvPr>
        </p:nvPicPr>
        <p:blipFill>
          <a:blip r:embed="rId2"/>
          <a:stretch>
            <a:fillRect/>
          </a:stretch>
        </p:blipFill>
        <p:spPr>
          <a:xfrm>
            <a:off x="1218257" y="774989"/>
            <a:ext cx="9616941" cy="5782974"/>
          </a:xfrm>
        </p:spPr>
      </p:pic>
    </p:spTree>
    <p:extLst>
      <p:ext uri="{BB962C8B-B14F-4D97-AF65-F5344CB8AC3E}">
        <p14:creationId xmlns:p14="http://schemas.microsoft.com/office/powerpoint/2010/main" val="1773254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7DDC3-9B44-4058-E067-55EBA49E3F7F}"/>
              </a:ext>
            </a:extLst>
          </p:cNvPr>
          <p:cNvSpPr>
            <a:spLocks noGrp="1"/>
          </p:cNvSpPr>
          <p:nvPr>
            <p:ph idx="1"/>
          </p:nvPr>
        </p:nvSpPr>
        <p:spPr>
          <a:xfrm>
            <a:off x="838200" y="1514810"/>
            <a:ext cx="10515600" cy="4662153"/>
          </a:xfrm>
        </p:spPr>
        <p:txBody>
          <a:bodyPr vert="horz" lIns="91440" tIns="45720" rIns="91440" bIns="45720" rtlCol="0" anchor="t">
            <a:normAutofit fontScale="85000" lnSpcReduction="20000"/>
          </a:bodyPr>
          <a:lstStyle/>
          <a:p>
            <a:pPr algn="just">
              <a:lnSpc>
                <a:spcPct val="150000"/>
              </a:lnSpc>
            </a:pPr>
            <a:r>
              <a:rPr lang="en-US">
                <a:solidFill>
                  <a:srgbClr val="000000"/>
                </a:solidFill>
                <a:ea typeface="+mn-lt"/>
                <a:cs typeface="+mn-lt"/>
              </a:rPr>
              <a:t>MRI is pivotal in Alzheimer's disease (AD) diagnosis, evaluating brain atrophy, staging the disease, and informing treatment decisions, despite the complexity of MRI data posing analysis challenges.</a:t>
            </a:r>
            <a:endParaRPr lang="en-US">
              <a:solidFill>
                <a:srgbClr val="000000"/>
              </a:solidFill>
              <a:ea typeface="Source Sans Pro"/>
            </a:endParaRPr>
          </a:p>
          <a:p>
            <a:pPr algn="just">
              <a:lnSpc>
                <a:spcPct val="150000"/>
              </a:lnSpc>
            </a:pPr>
            <a:r>
              <a:rPr lang="en-US">
                <a:solidFill>
                  <a:srgbClr val="000000"/>
                </a:solidFill>
                <a:ea typeface="+mn-lt"/>
                <a:cs typeface="+mn-lt"/>
              </a:rPr>
              <a:t>Traditional machine learning methods for AD diagnosis involve manual feature extraction, yielding high accuracy but demanding specialized software and expert knowledge, resulting in time-consuming and subjective analyses.</a:t>
            </a:r>
            <a:endParaRPr lang="en-US">
              <a:ea typeface="Source Sans Pro"/>
            </a:endParaRPr>
          </a:p>
          <a:p>
            <a:pPr algn="just">
              <a:lnSpc>
                <a:spcPct val="150000"/>
              </a:lnSpc>
            </a:pPr>
            <a:r>
              <a:rPr lang="en-US">
                <a:solidFill>
                  <a:srgbClr val="000000"/>
                </a:solidFill>
                <a:ea typeface="+mn-lt"/>
                <a:cs typeface="+mn-lt"/>
              </a:rPr>
              <a:t>Deep learning, notably convolutional neural networks (CNNs), offers a promising alternative for AD diagnosis, obviating manual feature extraction and providing enhanced flexibility and generalization.</a:t>
            </a:r>
            <a:endParaRPr lang="en-US">
              <a:ea typeface="Source Sans Pro"/>
            </a:endParaRPr>
          </a:p>
          <a:p>
            <a:pPr marL="0" indent="0" algn="just">
              <a:lnSpc>
                <a:spcPct val="150000"/>
              </a:lnSpc>
              <a:buNone/>
            </a:pPr>
            <a:endParaRPr lang="en-US">
              <a:ea typeface="Source Sans Pro"/>
            </a:endParaRPr>
          </a:p>
          <a:p>
            <a:pPr algn="just">
              <a:lnSpc>
                <a:spcPct val="150000"/>
              </a:lnSpc>
            </a:pPr>
            <a:endParaRPr lang="en-US">
              <a:ea typeface="Source Sans Pro"/>
            </a:endParaRPr>
          </a:p>
        </p:txBody>
      </p:sp>
      <p:sp>
        <p:nvSpPr>
          <p:cNvPr id="5" name="Title 4">
            <a:extLst>
              <a:ext uri="{FF2B5EF4-FFF2-40B4-BE49-F238E27FC236}">
                <a16:creationId xmlns:a16="http://schemas.microsoft.com/office/drawing/2014/main" id="{E64B5054-D36A-AAAE-0A72-69DE4472A95F}"/>
              </a:ext>
            </a:extLst>
          </p:cNvPr>
          <p:cNvSpPr>
            <a:spLocks noGrp="1"/>
          </p:cNvSpPr>
          <p:nvPr>
            <p:ph type="title"/>
          </p:nvPr>
        </p:nvSpPr>
        <p:spPr/>
        <p:txBody>
          <a:bodyPr/>
          <a:lstStyle/>
          <a:p>
            <a:r>
              <a:rPr lang="en-US">
                <a:ea typeface="Source Sans Pro"/>
              </a:rPr>
              <a:t>ANALYSIS </a:t>
            </a:r>
            <a:endParaRPr lang="en-US"/>
          </a:p>
        </p:txBody>
      </p:sp>
    </p:spTree>
    <p:extLst>
      <p:ext uri="{BB962C8B-B14F-4D97-AF65-F5344CB8AC3E}">
        <p14:creationId xmlns:p14="http://schemas.microsoft.com/office/powerpoint/2010/main" val="19813820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D39B-1739-D9AA-6700-B13E0C28F87A}"/>
              </a:ext>
            </a:extLst>
          </p:cNvPr>
          <p:cNvSpPr>
            <a:spLocks noGrp="1"/>
          </p:cNvSpPr>
          <p:nvPr>
            <p:ph type="title"/>
          </p:nvPr>
        </p:nvSpPr>
        <p:spPr>
          <a:xfrm>
            <a:off x="838200" y="-4330"/>
            <a:ext cx="10515600" cy="794473"/>
          </a:xfrm>
        </p:spPr>
        <p:txBody>
          <a:bodyPr/>
          <a:lstStyle/>
          <a:p>
            <a:r>
              <a:rPr lang="en-US">
                <a:ea typeface="Source Sans Pro"/>
              </a:rPr>
              <a:t>CLASS DIAGRAM</a:t>
            </a:r>
            <a:endParaRPr lang="en-US"/>
          </a:p>
        </p:txBody>
      </p:sp>
      <p:pic>
        <p:nvPicPr>
          <p:cNvPr id="5" name="Content Placeholder 4">
            <a:extLst>
              <a:ext uri="{FF2B5EF4-FFF2-40B4-BE49-F238E27FC236}">
                <a16:creationId xmlns:a16="http://schemas.microsoft.com/office/drawing/2014/main" id="{B64DCA4C-B1B4-C5FB-F0B1-49AC48E99885}"/>
              </a:ext>
            </a:extLst>
          </p:cNvPr>
          <p:cNvPicPr>
            <a:picLocks noGrp="1" noChangeAspect="1"/>
          </p:cNvPicPr>
          <p:nvPr>
            <p:ph idx="1"/>
          </p:nvPr>
        </p:nvPicPr>
        <p:blipFill>
          <a:blip r:embed="rId2"/>
          <a:stretch>
            <a:fillRect/>
          </a:stretch>
        </p:blipFill>
        <p:spPr>
          <a:xfrm>
            <a:off x="1619250" y="1920081"/>
            <a:ext cx="8953500" cy="4162425"/>
          </a:xfrm>
        </p:spPr>
      </p:pic>
    </p:spTree>
    <p:extLst>
      <p:ext uri="{BB962C8B-B14F-4D97-AF65-F5344CB8AC3E}">
        <p14:creationId xmlns:p14="http://schemas.microsoft.com/office/powerpoint/2010/main" val="16484251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D39B-1739-D9AA-6700-B13E0C28F87A}"/>
              </a:ext>
            </a:extLst>
          </p:cNvPr>
          <p:cNvSpPr>
            <a:spLocks noGrp="1"/>
          </p:cNvSpPr>
          <p:nvPr>
            <p:ph type="title"/>
          </p:nvPr>
        </p:nvSpPr>
        <p:spPr>
          <a:xfrm>
            <a:off x="838200" y="-4330"/>
            <a:ext cx="10515600" cy="794473"/>
          </a:xfrm>
        </p:spPr>
        <p:txBody>
          <a:bodyPr/>
          <a:lstStyle/>
          <a:p>
            <a:r>
              <a:rPr lang="en-US">
                <a:ea typeface="Source Sans Pro"/>
              </a:rPr>
              <a:t>SEQUENCE DIAGRAM</a:t>
            </a:r>
          </a:p>
        </p:txBody>
      </p:sp>
      <p:pic>
        <p:nvPicPr>
          <p:cNvPr id="9" name="Content Placeholder 8" descr="A diagram of a server&#10;&#10;Description automatically generated">
            <a:extLst>
              <a:ext uri="{FF2B5EF4-FFF2-40B4-BE49-F238E27FC236}">
                <a16:creationId xmlns:a16="http://schemas.microsoft.com/office/drawing/2014/main" id="{EFB1B18B-54AE-20B8-EB97-B2EAE13F8EC8}"/>
              </a:ext>
            </a:extLst>
          </p:cNvPr>
          <p:cNvPicPr>
            <a:picLocks noGrp="1" noChangeAspect="1"/>
          </p:cNvPicPr>
          <p:nvPr>
            <p:ph idx="1"/>
          </p:nvPr>
        </p:nvPicPr>
        <p:blipFill>
          <a:blip r:embed="rId2"/>
          <a:stretch>
            <a:fillRect/>
          </a:stretch>
        </p:blipFill>
        <p:spPr>
          <a:xfrm>
            <a:off x="832700" y="671080"/>
            <a:ext cx="9256599" cy="6187065"/>
          </a:xfrm>
        </p:spPr>
      </p:pic>
    </p:spTree>
    <p:extLst>
      <p:ext uri="{BB962C8B-B14F-4D97-AF65-F5344CB8AC3E}">
        <p14:creationId xmlns:p14="http://schemas.microsoft.com/office/powerpoint/2010/main" val="1533497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D39B-1739-D9AA-6700-B13E0C28F87A}"/>
              </a:ext>
            </a:extLst>
          </p:cNvPr>
          <p:cNvSpPr>
            <a:spLocks noGrp="1"/>
          </p:cNvSpPr>
          <p:nvPr>
            <p:ph type="title"/>
          </p:nvPr>
        </p:nvSpPr>
        <p:spPr>
          <a:xfrm>
            <a:off x="838200" y="-4330"/>
            <a:ext cx="10515600" cy="794473"/>
          </a:xfrm>
        </p:spPr>
        <p:txBody>
          <a:bodyPr/>
          <a:lstStyle/>
          <a:p>
            <a:r>
              <a:rPr lang="en-US">
                <a:ea typeface="Source Sans Pro"/>
              </a:rPr>
              <a:t>USE CASE DIAGRAM</a:t>
            </a:r>
            <a:endParaRPr lang="en-US"/>
          </a:p>
        </p:txBody>
      </p:sp>
      <p:pic>
        <p:nvPicPr>
          <p:cNvPr id="6" name="Content Placeholder 5">
            <a:extLst>
              <a:ext uri="{FF2B5EF4-FFF2-40B4-BE49-F238E27FC236}">
                <a16:creationId xmlns:a16="http://schemas.microsoft.com/office/drawing/2014/main" id="{BB7AD7A7-D075-5374-25BC-45277431DDDC}"/>
              </a:ext>
            </a:extLst>
          </p:cNvPr>
          <p:cNvPicPr>
            <a:picLocks noGrp="1" noChangeAspect="1"/>
          </p:cNvPicPr>
          <p:nvPr>
            <p:ph idx="1"/>
          </p:nvPr>
        </p:nvPicPr>
        <p:blipFill>
          <a:blip r:embed="rId2"/>
          <a:stretch>
            <a:fillRect/>
          </a:stretch>
        </p:blipFill>
        <p:spPr>
          <a:xfrm>
            <a:off x="2296694" y="774989"/>
            <a:ext cx="7587064" cy="5863792"/>
          </a:xfrm>
        </p:spPr>
      </p:pic>
    </p:spTree>
    <p:extLst>
      <p:ext uri="{BB962C8B-B14F-4D97-AF65-F5344CB8AC3E}">
        <p14:creationId xmlns:p14="http://schemas.microsoft.com/office/powerpoint/2010/main" val="14021688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2C58-583A-5118-2A3B-4F7F9BC152A7}"/>
              </a:ext>
            </a:extLst>
          </p:cNvPr>
          <p:cNvSpPr>
            <a:spLocks noGrp="1"/>
          </p:cNvSpPr>
          <p:nvPr>
            <p:ph type="title"/>
          </p:nvPr>
        </p:nvSpPr>
        <p:spPr/>
        <p:txBody>
          <a:bodyPr/>
          <a:lstStyle/>
          <a:p>
            <a:r>
              <a:rPr lang="en-US">
                <a:ea typeface="Source Sans Pro"/>
              </a:rPr>
              <a:t>Hyper Parameter Tuning </a:t>
            </a:r>
            <a:endParaRPr lang="en-US"/>
          </a:p>
        </p:txBody>
      </p:sp>
      <p:sp>
        <p:nvSpPr>
          <p:cNvPr id="3" name="Content Placeholder 2">
            <a:extLst>
              <a:ext uri="{FF2B5EF4-FFF2-40B4-BE49-F238E27FC236}">
                <a16:creationId xmlns:a16="http://schemas.microsoft.com/office/drawing/2014/main" id="{C077DA2E-8B35-7709-1B98-1634868F030E}"/>
              </a:ext>
            </a:extLst>
          </p:cNvPr>
          <p:cNvSpPr>
            <a:spLocks noGrp="1"/>
          </p:cNvSpPr>
          <p:nvPr>
            <p:ph idx="1"/>
          </p:nvPr>
        </p:nvSpPr>
        <p:spPr/>
        <p:txBody>
          <a:bodyPr vert="horz" lIns="91440" tIns="45720" rIns="91440" bIns="45720" rtlCol="0" anchor="t">
            <a:normAutofit/>
          </a:bodyPr>
          <a:lstStyle/>
          <a:p>
            <a:r>
              <a:rPr lang="en-US">
                <a:ea typeface="Source Sans Pro"/>
              </a:rPr>
              <a:t>Identify the hyperparameters of your CNN model that you want to tune. These could include:</a:t>
            </a:r>
          </a:p>
          <a:p>
            <a:r>
              <a:rPr lang="en-US">
                <a:ea typeface="Source Sans Pro"/>
              </a:rPr>
              <a:t>Learning rate</a:t>
            </a:r>
            <a:endParaRPr lang="en-US"/>
          </a:p>
          <a:p>
            <a:r>
              <a:rPr lang="en-US">
                <a:ea typeface="Source Sans Pro"/>
              </a:rPr>
              <a:t>Dropout rate</a:t>
            </a:r>
            <a:endParaRPr lang="en-US"/>
          </a:p>
          <a:p>
            <a:r>
              <a:rPr lang="en-US">
                <a:ea typeface="Source Sans Pro"/>
              </a:rPr>
              <a:t>Activation functions</a:t>
            </a:r>
          </a:p>
          <a:p>
            <a:r>
              <a:rPr lang="en-US">
                <a:ea typeface="Source Sans Pro"/>
              </a:rPr>
              <a:t>Optimizer type</a:t>
            </a:r>
            <a:endParaRPr lang="en-US"/>
          </a:p>
          <a:p>
            <a:r>
              <a:rPr lang="en-US">
                <a:ea typeface="Source Sans Pro"/>
              </a:rPr>
              <a:t>Batch size</a:t>
            </a:r>
            <a:endParaRPr lang="en-US"/>
          </a:p>
          <a:p>
            <a:r>
              <a:rPr lang="en-US">
                <a:ea typeface="Source Sans Pro"/>
              </a:rPr>
              <a:t>Number of epochs</a:t>
            </a:r>
            <a:endParaRPr lang="en-US"/>
          </a:p>
          <a:p>
            <a:endParaRPr lang="en-US">
              <a:ea typeface="Source Sans Pro"/>
            </a:endParaRPr>
          </a:p>
          <a:p>
            <a:endParaRPr lang="en-US">
              <a:ea typeface="Source Sans Pro"/>
            </a:endParaRPr>
          </a:p>
        </p:txBody>
      </p:sp>
    </p:spTree>
    <p:extLst>
      <p:ext uri="{BB962C8B-B14F-4D97-AF65-F5344CB8AC3E}">
        <p14:creationId xmlns:p14="http://schemas.microsoft.com/office/powerpoint/2010/main" val="1758116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07496-6770-A2E9-BD2A-2C711B9604EB}"/>
              </a:ext>
            </a:extLst>
          </p:cNvPr>
          <p:cNvSpPr>
            <a:spLocks noGrp="1"/>
          </p:cNvSpPr>
          <p:nvPr>
            <p:ph idx="1"/>
          </p:nvPr>
        </p:nvSpPr>
        <p:spPr>
          <a:xfrm>
            <a:off x="838200" y="209660"/>
            <a:ext cx="10515600" cy="5967303"/>
          </a:xfrm>
        </p:spPr>
        <p:txBody>
          <a:bodyPr vert="horz" lIns="91440" tIns="45720" rIns="91440" bIns="45720" rtlCol="0" anchor="t">
            <a:normAutofit lnSpcReduction="10000"/>
          </a:bodyPr>
          <a:lstStyle/>
          <a:p>
            <a:r>
              <a:rPr lang="en-US">
                <a:ea typeface="Source Sans Pro"/>
              </a:rPr>
              <a:t>Learning rate: [0.001, 0.01, 0.1]</a:t>
            </a:r>
          </a:p>
          <a:p>
            <a:r>
              <a:rPr lang="en-US">
                <a:ea typeface="Source Sans Pro"/>
              </a:rPr>
              <a:t>Dropout rate: [0.2, 0.5, 0.7]</a:t>
            </a:r>
            <a:endParaRPr lang="en-US"/>
          </a:p>
          <a:p>
            <a:r>
              <a:rPr lang="en-US">
                <a:ea typeface="Source Sans Pro"/>
              </a:rPr>
              <a:t>Activation functions: ['</a:t>
            </a:r>
            <a:r>
              <a:rPr lang="en-US" err="1">
                <a:ea typeface="Source Sans Pro"/>
              </a:rPr>
              <a:t>relu</a:t>
            </a:r>
            <a:r>
              <a:rPr lang="en-US">
                <a:ea typeface="Source Sans Pro"/>
              </a:rPr>
              <a:t>', 'sigmoid','softmax']</a:t>
            </a:r>
          </a:p>
          <a:p>
            <a:r>
              <a:rPr lang="en-US">
                <a:ea typeface="Source Sans Pro"/>
              </a:rPr>
              <a:t>Batch size: [32, 64]</a:t>
            </a:r>
            <a:endParaRPr lang="en-US"/>
          </a:p>
          <a:p>
            <a:r>
              <a:rPr lang="en-US">
                <a:ea typeface="Source Sans Pro"/>
              </a:rPr>
              <a:t>Number of epochs: [10, 20, 30]</a:t>
            </a:r>
            <a:endParaRPr lang="en-US"/>
          </a:p>
          <a:p>
            <a:r>
              <a:rPr lang="en-US">
                <a:ea typeface="Source Sans Pro"/>
              </a:rPr>
              <a:t>Use nested loops to iterate over all possible combinations of hyperparameters from the defined parameter grid. </a:t>
            </a:r>
          </a:p>
          <a:p>
            <a:r>
              <a:rPr lang="en-US">
                <a:ea typeface="Source Sans Pro"/>
              </a:rPr>
              <a:t>Choose the model with the best performance on your validation set based on the chosen evaluation metric. </a:t>
            </a:r>
          </a:p>
          <a:p>
            <a:r>
              <a:rPr lang="en-US">
                <a:ea typeface="Source Sans Pro"/>
              </a:rPr>
              <a:t>Once we selected the best model, evaluate its performance on a separate test set to get an unbiased estimate of its performance.</a:t>
            </a:r>
          </a:p>
          <a:p>
            <a:r>
              <a:rPr lang="en-US">
                <a:ea typeface="Source Sans Pro"/>
              </a:rPr>
              <a:t>Refine your grid based on the initial results and perform another round of grid search to further optimize hyperparameters.</a:t>
            </a:r>
          </a:p>
          <a:p>
            <a:endParaRPr lang="en-US">
              <a:ea typeface="Source Sans Pro"/>
            </a:endParaRPr>
          </a:p>
        </p:txBody>
      </p:sp>
    </p:spTree>
    <p:extLst>
      <p:ext uri="{BB962C8B-B14F-4D97-AF65-F5344CB8AC3E}">
        <p14:creationId xmlns:p14="http://schemas.microsoft.com/office/powerpoint/2010/main" val="21287134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DCD8-1DB8-0F98-A385-2909EDC0A44E}"/>
              </a:ext>
            </a:extLst>
          </p:cNvPr>
          <p:cNvSpPr>
            <a:spLocks noGrp="1"/>
          </p:cNvSpPr>
          <p:nvPr>
            <p:ph type="title"/>
          </p:nvPr>
        </p:nvSpPr>
        <p:spPr/>
        <p:txBody>
          <a:bodyPr/>
          <a:lstStyle/>
          <a:p>
            <a:r>
              <a:rPr lang="en-US">
                <a:ea typeface="Source Sans Pro"/>
              </a:rPr>
              <a:t>Coming up with </a:t>
            </a:r>
            <a:r>
              <a:rPr lang="en-US" err="1">
                <a:ea typeface="Source Sans Pro"/>
              </a:rPr>
              <a:t>Alzh</a:t>
            </a:r>
            <a:r>
              <a:rPr lang="en-US">
                <a:ea typeface="Source Sans Pro"/>
              </a:rPr>
              <a:t>-net</a:t>
            </a:r>
            <a:endParaRPr lang="en-US"/>
          </a:p>
        </p:txBody>
      </p:sp>
      <p:sp>
        <p:nvSpPr>
          <p:cNvPr id="3" name="Content Placeholder 2">
            <a:extLst>
              <a:ext uri="{FF2B5EF4-FFF2-40B4-BE49-F238E27FC236}">
                <a16:creationId xmlns:a16="http://schemas.microsoft.com/office/drawing/2014/main" id="{51B30838-6C33-472B-66C6-4F73029118EC}"/>
              </a:ext>
            </a:extLst>
          </p:cNvPr>
          <p:cNvSpPr>
            <a:spLocks noGrp="1"/>
          </p:cNvSpPr>
          <p:nvPr>
            <p:ph idx="1"/>
          </p:nvPr>
        </p:nvSpPr>
        <p:spPr/>
        <p:txBody>
          <a:bodyPr vert="horz" lIns="91440" tIns="45720" rIns="91440" bIns="45720" rtlCol="0" anchor="t">
            <a:normAutofit/>
          </a:bodyPr>
          <a:lstStyle/>
          <a:p>
            <a:r>
              <a:rPr lang="en-US">
                <a:ea typeface="Source Sans Pro"/>
              </a:rPr>
              <a:t>Understanding the problem we're trying to solve is crucial her it is  classification task of images with four output classes.</a:t>
            </a:r>
          </a:p>
          <a:p>
            <a:r>
              <a:rPr lang="en-US">
                <a:ea typeface="Source Sans Pro"/>
              </a:rPr>
              <a:t>As the input are images, a CNN architecture is a natural choice. Convolutional layers are adept at capturing spatial patterns in images.</a:t>
            </a:r>
          </a:p>
          <a:p>
            <a:r>
              <a:rPr lang="en-US">
                <a:ea typeface="Source Sans Pro"/>
              </a:rPr>
              <a:t>The architecture starts with simple convolutional layers to capture basic features in the image. These layers are stacked to create deeper representations, typically followed by max-pooling layers to </a:t>
            </a:r>
            <a:r>
              <a:rPr lang="en-US" err="1">
                <a:ea typeface="Source Sans Pro"/>
              </a:rPr>
              <a:t>downsample</a:t>
            </a:r>
            <a:r>
              <a:rPr lang="en-US">
                <a:ea typeface="Source Sans Pro"/>
              </a:rPr>
              <a:t> and reduce spatial dimensions.</a:t>
            </a:r>
          </a:p>
        </p:txBody>
      </p:sp>
    </p:spTree>
    <p:extLst>
      <p:ext uri="{BB962C8B-B14F-4D97-AF65-F5344CB8AC3E}">
        <p14:creationId xmlns:p14="http://schemas.microsoft.com/office/powerpoint/2010/main" val="2900429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90CBD-0EE5-3955-31BB-BA1F58AED356}"/>
              </a:ext>
            </a:extLst>
          </p:cNvPr>
          <p:cNvSpPr>
            <a:spLocks noGrp="1"/>
          </p:cNvSpPr>
          <p:nvPr>
            <p:ph idx="1"/>
          </p:nvPr>
        </p:nvSpPr>
        <p:spPr>
          <a:xfrm>
            <a:off x="770965" y="525743"/>
            <a:ext cx="10582835" cy="5651220"/>
          </a:xfrm>
        </p:spPr>
        <p:txBody>
          <a:bodyPr vert="horz" lIns="91440" tIns="45720" rIns="91440" bIns="45720" rtlCol="0" anchor="t">
            <a:normAutofit/>
          </a:bodyPr>
          <a:lstStyle/>
          <a:p>
            <a:r>
              <a:rPr lang="en-US">
                <a:ea typeface="Source Sans Pro"/>
              </a:rPr>
              <a:t>The architecture includes two separate CNN models (model1 and model2). This might have been done with the intention of creating diverse models that capture different aspects of the data or to leverage model </a:t>
            </a:r>
            <a:r>
              <a:rPr lang="en-US" err="1">
                <a:ea typeface="Source Sans Pro"/>
              </a:rPr>
              <a:t>ensembling</a:t>
            </a:r>
            <a:r>
              <a:rPr lang="en-US">
                <a:ea typeface="Source Sans Pro"/>
              </a:rPr>
              <a:t> for improved performance.</a:t>
            </a:r>
          </a:p>
          <a:p>
            <a:r>
              <a:rPr lang="en-US">
                <a:ea typeface="Source Sans Pro"/>
              </a:rPr>
              <a:t>The final output layer is obtained by concatenating the outputs from the two separate models and passing them through an additional dense layer. This allows the model to combine information from both models before making a final prediction.</a:t>
            </a:r>
          </a:p>
        </p:txBody>
      </p:sp>
    </p:spTree>
    <p:extLst>
      <p:ext uri="{BB962C8B-B14F-4D97-AF65-F5344CB8AC3E}">
        <p14:creationId xmlns:p14="http://schemas.microsoft.com/office/powerpoint/2010/main" val="17863663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5682-EAC6-27E6-6283-230786F63831}"/>
              </a:ext>
            </a:extLst>
          </p:cNvPr>
          <p:cNvSpPr>
            <a:spLocks noGrp="1"/>
          </p:cNvSpPr>
          <p:nvPr>
            <p:ph type="title"/>
          </p:nvPr>
        </p:nvSpPr>
        <p:spPr/>
        <p:txBody>
          <a:bodyPr/>
          <a:lstStyle/>
          <a:p>
            <a:r>
              <a:rPr lang="en-US">
                <a:ea typeface="Source Sans Pro"/>
              </a:rPr>
              <a:t>Biases in Class Balancing methods</a:t>
            </a:r>
            <a:endParaRPr lang="en-US"/>
          </a:p>
        </p:txBody>
      </p:sp>
      <p:sp>
        <p:nvSpPr>
          <p:cNvPr id="3" name="Content Placeholder 2">
            <a:extLst>
              <a:ext uri="{FF2B5EF4-FFF2-40B4-BE49-F238E27FC236}">
                <a16:creationId xmlns:a16="http://schemas.microsoft.com/office/drawing/2014/main" id="{4FEF45D0-6463-06E7-431A-346B9966CF9E}"/>
              </a:ext>
            </a:extLst>
          </p:cNvPr>
          <p:cNvSpPr>
            <a:spLocks noGrp="1"/>
          </p:cNvSpPr>
          <p:nvPr>
            <p:ph idx="1"/>
          </p:nvPr>
        </p:nvSpPr>
        <p:spPr/>
        <p:txBody>
          <a:bodyPr>
            <a:normAutofit fontScale="55000" lnSpcReduction="20000"/>
          </a:bodyPr>
          <a:lstStyle/>
          <a:p>
            <a:pPr marL="228600" indent="-228600">
              <a:buFont typeface=""/>
              <a:buAutoNum type="arabicPeriod"/>
            </a:pPr>
            <a:r>
              <a:rPr lang="en-US"/>
              <a:t>Overrepresentation of Minority Class: Techniques like oversampling or generating synthetic samples for minority classes can lead to overrepresentation of these classes in the dataset. While this helps address class imbalance, it can bias the model towards these classes, potentially leading to poorer performance on majority classes.</a:t>
            </a:r>
          </a:p>
          <a:p>
            <a:pPr marL="228600" indent="-228600">
              <a:buFont typeface=""/>
              <a:buAutoNum type="arabicPeriod"/>
            </a:pPr>
            <a:r>
              <a:rPr lang="en-US"/>
              <a:t>Loss of Information: Undersampling or removing samples from majority classes can result in the loss of valuable information, making the model less capable of generalizing to these classes.</a:t>
            </a:r>
          </a:p>
          <a:p>
            <a:pPr marL="228600" indent="-228600">
              <a:buFont typeface=""/>
              <a:buAutoNum type="arabicPeriod"/>
            </a:pPr>
            <a:r>
              <a:rPr lang="en-US"/>
              <a:t>Model Training Bias: Some class balancing techniques modify the loss function during training to give more weight to minority classes. While this helps in improving the model's sensitivity to minority classes, it can also introduce biases in the learning process, potentially affecting the model's overall performance.</a:t>
            </a:r>
          </a:p>
          <a:p>
            <a:pPr marL="228600" indent="-228600">
              <a:buFont typeface=""/>
              <a:buAutoNum type="arabicPeriod"/>
            </a:pPr>
            <a:r>
              <a:rPr lang="en-US"/>
              <a:t>Data Distribution Shift: Balancing techniques may alter the distribution of data, leading to a shift in the data manifold. This shift can affect the model's ability to generalize to unseen data and may introduce biases in predictions.</a:t>
            </a:r>
          </a:p>
          <a:p>
            <a:pPr marL="228600" indent="-228600">
              <a:buFont typeface=""/>
              <a:buAutoNum type="arabicPeriod"/>
            </a:pPr>
            <a:r>
              <a:rPr lang="en-US"/>
              <a:t>Assumption of Equal Importance: Balancing techniques often assume that all classes are equally important, which may not be the case in real-world scenarios. Biases can arise if certain classes are inherently more critical or have different costs associated with misclassification.</a:t>
            </a:r>
          </a:p>
          <a:p>
            <a:pPr marL="228600" indent="-228600">
              <a:buFont typeface=""/>
              <a:buAutoNum type="arabicPeriod"/>
            </a:pPr>
            <a:r>
              <a:rPr lang="en-US"/>
              <a:t>Influence of Noise: Synthetic sample generation techniques may introduce noise into the dataset, especially if the generation process does not accurately capture the underlying data distribution. This noise can bias the model's decision boundaries and degrade performance.</a:t>
            </a:r>
          </a:p>
          <a:p>
            <a:pPr marL="228600" indent="-228600">
              <a:buFont typeface=""/>
              <a:buAutoNum type="arabicPeriod"/>
            </a:pPr>
            <a:r>
              <a:rPr lang="en-US"/>
              <a:t>Evaluation Bias: Class balancing techniques can also bias model evaluation metrics. For example, accuracy may not be an appropriate metric for evaluating a balanced dataset if the class distribution in the test set differs from that in the training set.</a:t>
            </a:r>
          </a:p>
        </p:txBody>
      </p:sp>
    </p:spTree>
    <p:extLst>
      <p:ext uri="{BB962C8B-B14F-4D97-AF65-F5344CB8AC3E}">
        <p14:creationId xmlns:p14="http://schemas.microsoft.com/office/powerpoint/2010/main" val="40722580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4F71-8656-86DE-B86F-892377280787}"/>
              </a:ext>
            </a:extLst>
          </p:cNvPr>
          <p:cNvSpPr>
            <a:spLocks noGrp="1"/>
          </p:cNvSpPr>
          <p:nvPr>
            <p:ph type="title"/>
          </p:nvPr>
        </p:nvSpPr>
        <p:spPr/>
        <p:txBody>
          <a:bodyPr/>
          <a:lstStyle/>
          <a:p>
            <a:r>
              <a:rPr lang="en-US">
                <a:ea typeface="Source Sans Pro"/>
              </a:rPr>
              <a:t>Omission of ROC Scores.</a:t>
            </a:r>
            <a:endParaRPr lang="en-US"/>
          </a:p>
        </p:txBody>
      </p:sp>
      <p:sp>
        <p:nvSpPr>
          <p:cNvPr id="3" name="Content Placeholder 2">
            <a:extLst>
              <a:ext uri="{FF2B5EF4-FFF2-40B4-BE49-F238E27FC236}">
                <a16:creationId xmlns:a16="http://schemas.microsoft.com/office/drawing/2014/main" id="{20F6969B-D2EA-18D4-A068-AAFDA8E783D2}"/>
              </a:ext>
            </a:extLst>
          </p:cNvPr>
          <p:cNvSpPr>
            <a:spLocks noGrp="1"/>
          </p:cNvSpPr>
          <p:nvPr>
            <p:ph idx="1"/>
          </p:nvPr>
        </p:nvSpPr>
        <p:spPr>
          <a:xfrm>
            <a:off x="838200" y="1467037"/>
            <a:ext cx="10515600" cy="4709926"/>
          </a:xfrm>
        </p:spPr>
        <p:txBody>
          <a:bodyPr vert="horz" lIns="91440" tIns="45720" rIns="91440" bIns="45720" rtlCol="0" anchor="t">
            <a:normAutofit fontScale="70000" lnSpcReduction="20000"/>
          </a:bodyPr>
          <a:lstStyle/>
          <a:p>
            <a:r>
              <a:rPr lang="en-US">
                <a:ea typeface="Source Sans Pro"/>
              </a:rPr>
              <a:t>While ROC (Receiver Operating Characteristic) curves are widely utilized for evaluating the performance of binary classification algorithms, their application to multiclass classification poses certain challenges and limitations. The primary reason why ROC curves are not commonly used in multiclass classification is rooted in their inherent design and interpretation. </a:t>
            </a:r>
          </a:p>
          <a:p>
            <a:r>
              <a:rPr lang="en-US">
                <a:ea typeface="Source Sans Pro"/>
              </a:rPr>
              <a:t>Binary Nature: ROC curves are inherently binary in nature, plotting the true positive rate (sensitivity) against the false positive rate (1-specificity) for different decision thresholds. In binary classification, there are only two possible outcomes (positive and negative), making it straightforward to define true positives, true negatives, false positives, and false negatives. However, in multiclass classification, where there are multiple classes, the interpretation of true positives, false positives, etc., becomes less clear-cut.</a:t>
            </a:r>
          </a:p>
          <a:p>
            <a:r>
              <a:rPr lang="en-US">
                <a:ea typeface="Source Sans Pro"/>
              </a:rPr>
              <a:t> Class Imbalance: Multiclass classification problems often exhibit class imbalance, where some classes may have significantly fewer instances than others. ROC curves can be biased towards the majority classes, especially in cases where the positive class is imbalanced. This can lead to misleading interpretations of the classifier's performance, particularly for minority classes.</a:t>
            </a:r>
            <a:endParaRPr lang="en-US"/>
          </a:p>
          <a:p>
            <a:r>
              <a:rPr lang="en-US">
                <a:ea typeface="Source Sans Pro"/>
              </a:rPr>
              <a:t>While ROC curves are a valuable tool in binary classification, their application to multiclass classification is less straightforward due to the complexity of interpreting results and the availability of alternative evaluation metrics better suited to the task.</a:t>
            </a:r>
          </a:p>
          <a:p>
            <a:endParaRPr lang="en-US">
              <a:ea typeface="Source Sans Pro"/>
            </a:endParaRPr>
          </a:p>
          <a:p>
            <a:endParaRPr lang="en-US">
              <a:ea typeface="Source Sans Pro"/>
            </a:endParaRPr>
          </a:p>
          <a:p>
            <a:endParaRPr lang="en-US">
              <a:ea typeface="Source Sans Pro"/>
            </a:endParaRPr>
          </a:p>
        </p:txBody>
      </p:sp>
    </p:spTree>
    <p:extLst>
      <p:ext uri="{BB962C8B-B14F-4D97-AF65-F5344CB8AC3E}">
        <p14:creationId xmlns:p14="http://schemas.microsoft.com/office/powerpoint/2010/main" val="1089900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E7C50-396A-9C50-2D7D-9609DBA32B94}"/>
              </a:ext>
            </a:extLst>
          </p:cNvPr>
          <p:cNvSpPr>
            <a:spLocks noGrp="1"/>
          </p:cNvSpPr>
          <p:nvPr>
            <p:ph type="title"/>
          </p:nvPr>
        </p:nvSpPr>
        <p:spPr/>
        <p:txBody>
          <a:bodyPr/>
          <a:lstStyle/>
          <a:p>
            <a:r>
              <a:rPr lang="en-US">
                <a:ea typeface="Source Sans Pro"/>
              </a:rPr>
              <a:t>SUMMARY OF PREVIOUS WORKS</a:t>
            </a:r>
            <a:endParaRPr lang="en-US"/>
          </a:p>
        </p:txBody>
      </p:sp>
      <p:sp>
        <p:nvSpPr>
          <p:cNvPr id="3" name="Content Placeholder 2">
            <a:extLst>
              <a:ext uri="{FF2B5EF4-FFF2-40B4-BE49-F238E27FC236}">
                <a16:creationId xmlns:a16="http://schemas.microsoft.com/office/drawing/2014/main" id="{17C3027E-694C-11C2-4740-82DA59D8CAB4}"/>
              </a:ext>
            </a:extLst>
          </p:cNvPr>
          <p:cNvSpPr>
            <a:spLocks noGrp="1"/>
          </p:cNvSpPr>
          <p:nvPr>
            <p:ph idx="1"/>
          </p:nvPr>
        </p:nvSpPr>
        <p:spPr/>
        <p:txBody>
          <a:bodyPr vert="horz" lIns="91440" tIns="45720" rIns="91440" bIns="45720" rtlCol="0" anchor="t">
            <a:noAutofit/>
          </a:bodyPr>
          <a:lstStyle/>
          <a:p>
            <a:pPr algn="just">
              <a:lnSpc>
                <a:spcPct val="170000"/>
              </a:lnSpc>
            </a:pPr>
            <a:r>
              <a:rPr lang="en-US" sz="1200">
                <a:ea typeface="Source Sans Pro"/>
              </a:rPr>
              <a:t>Preprocessing steps, including space normalization, skull dissection, and bias field correction, are essential for preparing MRI images for analysis in AD classification pipelines.</a:t>
            </a:r>
          </a:p>
          <a:p>
            <a:pPr algn="just">
              <a:lnSpc>
                <a:spcPct val="170000"/>
              </a:lnSpc>
            </a:pPr>
            <a:r>
              <a:rPr lang="en-US" sz="1200">
                <a:ea typeface="Source Sans Pro"/>
              </a:rPr>
              <a:t>Conv-</a:t>
            </a:r>
            <a:r>
              <a:rPr lang="en-US" sz="1200" err="1">
                <a:ea typeface="Source Sans Pro"/>
              </a:rPr>
              <a:t>Swinformer</a:t>
            </a:r>
            <a:r>
              <a:rPr lang="en-US" sz="1200">
                <a:ea typeface="Source Sans Pro"/>
              </a:rPr>
              <a:t>, a model combining CNN and Transformer-based approaches, has been proposed for automatic AD classification using MRI images, achieving improved performance by integrating planar feature extraction and weighted feature vector fusion.</a:t>
            </a:r>
          </a:p>
          <a:p>
            <a:pPr algn="just">
              <a:lnSpc>
                <a:spcPct val="170000"/>
              </a:lnSpc>
            </a:pPr>
            <a:r>
              <a:rPr lang="en-US" sz="1200">
                <a:ea typeface="Source Sans Pro"/>
              </a:rPr>
              <a:t>Image preprocessing techniques, such as skull stripping, intensity correction, and spatial normalization, are critical for ensuring robust and accurate MRI classification results in AD diagnosis studies.</a:t>
            </a:r>
          </a:p>
          <a:p>
            <a:pPr algn="just">
              <a:lnSpc>
                <a:spcPct val="170000"/>
              </a:lnSpc>
            </a:pPr>
            <a:r>
              <a:rPr lang="en-US" sz="1200">
                <a:ea typeface="Source Sans Pro"/>
              </a:rPr>
              <a:t>CNN architectures like </a:t>
            </a:r>
            <a:r>
              <a:rPr lang="en-US" sz="1200" err="1">
                <a:ea typeface="Source Sans Pro"/>
              </a:rPr>
              <a:t>VoxCNN</a:t>
            </a:r>
            <a:r>
              <a:rPr lang="en-US" sz="1200">
                <a:ea typeface="Source Sans Pro"/>
              </a:rPr>
              <a:t> and ResNet have been evaluated for brain MRI categorization tasks, achieving high accuracies across multiple binary classification tasks related to Alzheimer's disease and cognitive impairment.</a:t>
            </a:r>
          </a:p>
          <a:p>
            <a:pPr algn="just">
              <a:lnSpc>
                <a:spcPct val="170000"/>
              </a:lnSpc>
            </a:pPr>
            <a:r>
              <a:rPr lang="en-US" sz="1200">
                <a:ea typeface="Source Sans Pro"/>
              </a:rPr>
              <a:t>Feature selection methods, including </a:t>
            </a:r>
            <a:r>
              <a:rPr lang="en-US" sz="1200" err="1">
                <a:ea typeface="Source Sans Pro"/>
              </a:rPr>
              <a:t>mRMR</a:t>
            </a:r>
            <a:r>
              <a:rPr lang="en-US" sz="1200">
                <a:ea typeface="Source Sans Pro"/>
              </a:rPr>
              <a:t> and LASSO regression, have been employed to optimize feature sets and improve classification accuracy in AD diagnosis using MRI data.</a:t>
            </a:r>
          </a:p>
          <a:p>
            <a:pPr algn="just">
              <a:lnSpc>
                <a:spcPct val="170000"/>
              </a:lnSpc>
            </a:pPr>
            <a:r>
              <a:rPr lang="en-US" sz="1200">
                <a:ea typeface="Source Sans Pro"/>
              </a:rPr>
              <a:t>Novel architectures, such as NMF-</a:t>
            </a:r>
            <a:r>
              <a:rPr lang="en-US" sz="1200" err="1">
                <a:ea typeface="Source Sans Pro"/>
              </a:rPr>
              <a:t>TDNet</a:t>
            </a:r>
            <a:r>
              <a:rPr lang="en-US" sz="1200">
                <a:ea typeface="Source Sans Pro"/>
              </a:rPr>
              <a:t>, based on non-negative matrix factorization and Tucker decomposition, have been proposed for feature extraction from 3D MR images, showing promise in AD diagnosis and clinical score prediction tasks.</a:t>
            </a:r>
          </a:p>
          <a:p>
            <a:pPr algn="just">
              <a:lnSpc>
                <a:spcPct val="170000"/>
              </a:lnSpc>
            </a:pPr>
            <a:endParaRPr lang="en-US" sz="1200">
              <a:ea typeface="Source Sans Pro"/>
            </a:endParaRPr>
          </a:p>
        </p:txBody>
      </p:sp>
    </p:spTree>
    <p:extLst>
      <p:ext uri="{BB962C8B-B14F-4D97-AF65-F5344CB8AC3E}">
        <p14:creationId xmlns:p14="http://schemas.microsoft.com/office/powerpoint/2010/main" val="414702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98FF-B88F-89AB-6542-4B7492D76C43}"/>
              </a:ext>
            </a:extLst>
          </p:cNvPr>
          <p:cNvSpPr>
            <a:spLocks noGrp="1"/>
          </p:cNvSpPr>
          <p:nvPr>
            <p:ph type="title"/>
          </p:nvPr>
        </p:nvSpPr>
        <p:spPr>
          <a:xfrm>
            <a:off x="838200" y="4178"/>
            <a:ext cx="10515600" cy="1325563"/>
          </a:xfrm>
        </p:spPr>
        <p:txBody>
          <a:bodyPr/>
          <a:lstStyle/>
          <a:p>
            <a:r>
              <a:rPr lang="en-US">
                <a:ea typeface="Source Sans Pro"/>
              </a:rPr>
              <a:t>THE 4 CLASSES OF MRI CLASSIFICATION</a:t>
            </a:r>
            <a:endParaRPr lang="en-US"/>
          </a:p>
        </p:txBody>
      </p:sp>
      <p:sp>
        <p:nvSpPr>
          <p:cNvPr id="3" name="Content Placeholder 2">
            <a:extLst>
              <a:ext uri="{FF2B5EF4-FFF2-40B4-BE49-F238E27FC236}">
                <a16:creationId xmlns:a16="http://schemas.microsoft.com/office/drawing/2014/main" id="{5E07B941-E27C-D275-C559-395D6203C715}"/>
              </a:ext>
            </a:extLst>
          </p:cNvPr>
          <p:cNvSpPr>
            <a:spLocks noGrp="1"/>
          </p:cNvSpPr>
          <p:nvPr>
            <p:ph idx="1"/>
          </p:nvPr>
        </p:nvSpPr>
        <p:spPr>
          <a:xfrm>
            <a:off x="737937" y="1053598"/>
            <a:ext cx="10515600" cy="5464258"/>
          </a:xfrm>
        </p:spPr>
        <p:txBody>
          <a:bodyPr vert="horz" lIns="91440" tIns="45720" rIns="91440" bIns="45720" rtlCol="0" anchor="t">
            <a:noAutofit/>
          </a:bodyPr>
          <a:lstStyle/>
          <a:p>
            <a:pPr algn="just">
              <a:lnSpc>
                <a:spcPct val="150000"/>
              </a:lnSpc>
            </a:pPr>
            <a:r>
              <a:rPr lang="en-US" sz="1800">
                <a:ea typeface="Source Sans Pro"/>
              </a:rPr>
              <a:t>Cognitively Normal (CN) (Non Demented): Individuals exhibit typical cognitive functioning for their age group, without significant impairments in memory, thinking, reasoning, or other cognitive abilities, and show no symptoms of cognitive decline or dementia.</a:t>
            </a:r>
          </a:p>
          <a:p>
            <a:pPr algn="just">
              <a:lnSpc>
                <a:spcPct val="150000"/>
              </a:lnSpc>
            </a:pPr>
            <a:r>
              <a:rPr lang="en-US" sz="1800">
                <a:ea typeface="Source Sans Pro"/>
              </a:rPr>
              <a:t>Early Mild Cognitive Impairment (</a:t>
            </a:r>
            <a:r>
              <a:rPr lang="en-US" sz="1800" err="1">
                <a:ea typeface="Source Sans Pro"/>
              </a:rPr>
              <a:t>MCInc</a:t>
            </a:r>
            <a:r>
              <a:rPr lang="en-US" sz="1800">
                <a:ea typeface="Source Sans Pro"/>
              </a:rPr>
              <a:t>) (Very Mild Demented): Characterized by noticeable cognitive decline beyond typical aging but not meeting dementia criteria, individuals may experience subtle changes in memory, language, reasoning, or other cognitive functions, while still being able to independently carry out daily activities.</a:t>
            </a:r>
          </a:p>
          <a:p>
            <a:pPr algn="just">
              <a:lnSpc>
                <a:spcPct val="150000"/>
              </a:lnSpc>
            </a:pPr>
            <a:r>
              <a:rPr lang="en-US" sz="1800">
                <a:ea typeface="Source Sans Pro"/>
              </a:rPr>
              <a:t>Late Mild Cognitive Impairment (</a:t>
            </a:r>
            <a:r>
              <a:rPr lang="en-US" sz="1800" err="1">
                <a:ea typeface="+mn-lt"/>
                <a:cs typeface="+mn-lt"/>
              </a:rPr>
              <a:t>MCIc</a:t>
            </a:r>
            <a:r>
              <a:rPr lang="en-US" sz="1800">
                <a:ea typeface="+mn-lt"/>
                <a:cs typeface="+mn-lt"/>
              </a:rPr>
              <a:t>) (Mild Demented)</a:t>
            </a:r>
            <a:r>
              <a:rPr lang="en-US" sz="1800">
                <a:ea typeface="Source Sans Pro"/>
              </a:rPr>
              <a:t>: Represents further progression of cognitive decline beyond early MCI but not meeting dementia criteria, individuals may experience more pronounced cognitive impairments, potentially interfering with daily tasks, yet retaining some degree of independence and functionality.</a:t>
            </a:r>
          </a:p>
          <a:p>
            <a:pPr algn="just">
              <a:lnSpc>
                <a:spcPct val="150000"/>
              </a:lnSpc>
            </a:pPr>
            <a:r>
              <a:rPr lang="en-US" sz="1800">
                <a:ea typeface="Source Sans Pro"/>
              </a:rPr>
              <a:t>Alzheimer's Disease (AD) (</a:t>
            </a:r>
            <a:r>
              <a:rPr lang="en-US" sz="1800">
                <a:ea typeface="+mn-lt"/>
                <a:cs typeface="+mn-lt"/>
              </a:rPr>
              <a:t>Moderate Demented)</a:t>
            </a:r>
            <a:r>
              <a:rPr lang="en-US" sz="1800">
                <a:ea typeface="Source Sans Pro"/>
              </a:rPr>
              <a:t>: A progressive neurodegenerative disorder, Alzheimer's is the most common cause of dementia.</a:t>
            </a:r>
          </a:p>
          <a:p>
            <a:pPr algn="just">
              <a:lnSpc>
                <a:spcPct val="150000"/>
              </a:lnSpc>
            </a:pPr>
            <a:endParaRPr lang="en-US" sz="1800">
              <a:ea typeface="Source Sans Pro"/>
            </a:endParaRPr>
          </a:p>
        </p:txBody>
      </p:sp>
    </p:spTree>
    <p:extLst>
      <p:ext uri="{BB962C8B-B14F-4D97-AF65-F5344CB8AC3E}">
        <p14:creationId xmlns:p14="http://schemas.microsoft.com/office/powerpoint/2010/main" val="599157094"/>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10018</Words>
  <Application>Microsoft Office PowerPoint</Application>
  <PresentationFormat>Widescreen</PresentationFormat>
  <Paragraphs>555</Paragraphs>
  <Slides>78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Arial</vt:lpstr>
      <vt:lpstr>Calibri</vt:lpstr>
      <vt:lpstr>Calibri Light</vt:lpstr>
      <vt:lpstr>Courier New</vt:lpstr>
      <vt:lpstr>Courier New,monospace</vt:lpstr>
      <vt:lpstr>Source Sans Pro</vt:lpstr>
      <vt:lpstr>Times New Roman</vt:lpstr>
      <vt:lpstr>Wingdings,Sans-Serif</vt:lpstr>
      <vt:lpstr>FunkyShapesVTI</vt:lpstr>
      <vt:lpstr>Review-1 </vt:lpstr>
      <vt:lpstr> </vt:lpstr>
      <vt:lpstr>AIM OF THE PROJECT </vt:lpstr>
      <vt:lpstr>PROBLEM STATEMENT</vt:lpstr>
      <vt:lpstr>MOTIVATION</vt:lpstr>
      <vt:lpstr>WHAT IS ALZHEIMER'S DISEASE</vt:lpstr>
      <vt:lpstr>ANALYSIS </vt:lpstr>
      <vt:lpstr>SUMMARY OF PREVIOUS WORKS</vt:lpstr>
      <vt:lpstr>THE 4 CLASSES OF MRI CLASSIFICATION</vt:lpstr>
      <vt:lpstr>HOW THE PROPSED MODEL DETECTS AD</vt:lpstr>
      <vt:lpstr>HOW THE PROPSED MODEL DETECTS AD</vt:lpstr>
      <vt:lpstr>Supplementary References to support the working of this Model</vt:lpstr>
      <vt:lpstr>WORKING PRINCIPLE:  PREPROCESSING FOR ALZH-NET PIPELINE</vt:lpstr>
      <vt:lpstr>SAMPLE RAW MRI SCANS</vt:lpstr>
      <vt:lpstr>HOW MRI SCANS ARE CHOSEN?</vt:lpstr>
      <vt:lpstr>PowerPoint Presentation</vt:lpstr>
      <vt:lpstr>PowerPoint Presentation</vt:lpstr>
      <vt:lpstr>DC-GANs</vt:lpstr>
      <vt:lpstr>PowerPoint Presentation</vt:lpstr>
      <vt:lpstr>PowerPoint Presentation</vt:lpstr>
      <vt:lpstr>DC-GAN Schematic</vt:lpstr>
      <vt:lpstr>GENERATOR IN DC GAN</vt:lpstr>
      <vt:lpstr>DISCRIMINATOR IN DC-GAN</vt:lpstr>
      <vt:lpstr>PowerPoint Presentation</vt:lpstr>
      <vt:lpstr>Pixel Density vs Pixel Intensity graph</vt:lpstr>
      <vt:lpstr>SAMPLE GENERATED IMAGES</vt:lpstr>
      <vt:lpstr>HISTOGRAM MATCHING</vt:lpstr>
      <vt:lpstr>PowerPoint Presentation</vt:lpstr>
      <vt:lpstr>SAMPLE FOR HISTOGRAM MATCHING</vt:lpstr>
      <vt:lpstr>ADVANTAGES OF HISTOGRAM MATCHING</vt:lpstr>
      <vt:lpstr>Supplementary References for justifying usage of Histogram Matching.</vt:lpstr>
      <vt:lpstr>SMOTE</vt:lpstr>
      <vt:lpstr>PowerPoint Presentation</vt:lpstr>
      <vt:lpstr>Supplementary References for justifying usage of SMOTE.</vt:lpstr>
      <vt:lpstr>WEIGHTED CLASS SAMPLING </vt:lpstr>
      <vt:lpstr>PowerPoint Presentation</vt:lpstr>
      <vt:lpstr>PowerPoint Presentation</vt:lpstr>
      <vt:lpstr>3 CLASS CLASSIFICATION</vt:lpstr>
      <vt:lpstr>ALZH-NET ARCHITECTURE</vt:lpstr>
      <vt:lpstr>PowerPoint Presentation</vt:lpstr>
      <vt:lpstr>PowerPoint Presentation</vt:lpstr>
      <vt:lpstr>Dimensions and Parameters of each layer in Alzh-Net.</vt:lpstr>
      <vt:lpstr>PowerPoint Presentation</vt:lpstr>
      <vt:lpstr>Hyperparameter Setting</vt:lpstr>
      <vt:lpstr>Hyperparameter Setting</vt:lpstr>
      <vt:lpstr>Evaluation Metrics</vt:lpstr>
      <vt:lpstr>PowerPoint Presentation</vt:lpstr>
      <vt:lpstr>PowerPoint Presentation</vt:lpstr>
      <vt:lpstr>PowerPoint Presentation</vt:lpstr>
      <vt:lpstr>PowerPoint Presentation</vt:lpstr>
      <vt:lpstr>ENSEMBLE METHODS </vt:lpstr>
      <vt:lpstr>RANDOM FOREST</vt:lpstr>
      <vt:lpstr>ADABOOST</vt:lpstr>
      <vt:lpstr>XGBOOST</vt:lpstr>
      <vt:lpstr>GRADIENTBOOST</vt:lpstr>
      <vt:lpstr>SAMPLE KAGGLE ENVIRONMENT</vt:lpstr>
      <vt:lpstr>WORKING ENVIRONMENT - KAGGLE</vt:lpstr>
      <vt:lpstr>SPECS COMPARISON </vt:lpstr>
      <vt:lpstr>ACCURACY AND LOSS CURVES FOR ALZH-NET</vt:lpstr>
      <vt:lpstr>PERFORMANCE METRIC RESULTS OF ALZH-NET AND COMPARISON WITH SOTA MODELS </vt:lpstr>
      <vt:lpstr>LIMITATIONS AND CHALLENGES</vt:lpstr>
      <vt:lpstr>PowerPoint Presentation</vt:lpstr>
      <vt:lpstr>FUTURE DEVELOPMENT</vt:lpstr>
      <vt:lpstr>CONCLUSION</vt:lpstr>
      <vt:lpstr>REFERENCES</vt:lpstr>
      <vt:lpstr>PowerPoint Presentation</vt:lpstr>
      <vt:lpstr>PowerPoint Presentation</vt:lpstr>
      <vt:lpstr>PREPARATION OF REFERENCE IMAGE</vt:lpstr>
      <vt:lpstr>DATA FLOW DIAGRAM</vt:lpstr>
      <vt:lpstr>CLASS DIAGRAM</vt:lpstr>
      <vt:lpstr>SEQUENCE DIAGRAM</vt:lpstr>
      <vt:lpstr>USE CASE DIAGRAM</vt:lpstr>
      <vt:lpstr>Hyper Parameter Tuning </vt:lpstr>
      <vt:lpstr>PowerPoint Presentation</vt:lpstr>
      <vt:lpstr>Coming up with Alzh-net</vt:lpstr>
      <vt:lpstr>PowerPoint Presentation</vt:lpstr>
      <vt:lpstr>Biases in Class Balancing methods</vt:lpstr>
      <vt:lpstr>Omission of ROC Scores.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gourav ojha</dc:creator>
  <cp:lastModifiedBy>gourav ojha</cp:lastModifiedBy>
  <cp:revision>29</cp:revision>
  <dcterms:created xsi:type="dcterms:W3CDTF">2024-02-12T13:56:05Z</dcterms:created>
  <dcterms:modified xsi:type="dcterms:W3CDTF">2025-07-29T15:59:07Z</dcterms:modified>
</cp:coreProperties>
</file>