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0"/>
  </p:notesMasterIdLst>
  <p:sldIdLst>
    <p:sldId id="815" r:id="rId5"/>
    <p:sldId id="816" r:id="rId6"/>
    <p:sldId id="823" r:id="rId7"/>
    <p:sldId id="825" r:id="rId8"/>
    <p:sldId id="81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1694C8A-D095-4C7B-A265-FFB7E4F01871}">
          <p14:sldIdLst>
            <p14:sldId id="815"/>
          </p14:sldIdLst>
        </p14:section>
        <p14:section name="2021 Virtual Global Hackathon" id="{301E8A9D-D175-4475-B5AB-7E3E5502F9B4}">
          <p14:sldIdLst>
            <p14:sldId id="816"/>
            <p14:sldId id="823"/>
            <p14:sldId id="825"/>
          </p14:sldIdLst>
        </p14:section>
        <p14:section name="Outro" id="{E74E53D6-07F6-4DEB-B427-D9B91CED1BE8}">
          <p14:sldIdLst>
            <p14:sldId id="818"/>
          </p14:sldIdLst>
        </p14:section>
        <p14:section name="Appendix" id="{420383D9-84DF-4481-BEBC-64DE8CA229F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F59301-1996-4D08-AA6F-B121F6465267}"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D5E9350-E19B-41FE-AD0A-BA897F7D439E}">
      <dgm:prSet/>
      <dgm:spPr/>
      <dgm:t>
        <a:bodyPr/>
        <a:lstStyle/>
        <a:p>
          <a:pPr>
            <a:lnSpc>
              <a:spcPct val="100000"/>
            </a:lnSpc>
            <a:defRPr cap="all"/>
          </a:pPr>
          <a:r>
            <a:rPr lang="en-US" dirty="0"/>
            <a:t>Machine learning program that can be integrated with web app, </a:t>
          </a:r>
          <a:r>
            <a:rPr lang="en-US" dirty="0" err="1"/>
            <a:t>ehr</a:t>
          </a:r>
          <a:r>
            <a:rPr lang="en-US" dirty="0"/>
            <a:t>, websites</a:t>
          </a:r>
        </a:p>
      </dgm:t>
    </dgm:pt>
    <dgm:pt modelId="{4E606C7C-BC65-4F7D-986F-29BA8993A2BA}" type="parTrans" cxnId="{E9257DC1-22F2-4D05-8335-2B4A5CEB6EC6}">
      <dgm:prSet/>
      <dgm:spPr/>
      <dgm:t>
        <a:bodyPr/>
        <a:lstStyle/>
        <a:p>
          <a:endParaRPr lang="en-US"/>
        </a:p>
      </dgm:t>
    </dgm:pt>
    <dgm:pt modelId="{F3D4B3FA-A98B-43B7-A8FF-8486DFB3AD66}" type="sibTrans" cxnId="{E9257DC1-22F2-4D05-8335-2B4A5CEB6EC6}">
      <dgm:prSet/>
      <dgm:spPr/>
      <dgm:t>
        <a:bodyPr/>
        <a:lstStyle/>
        <a:p>
          <a:endParaRPr lang="en-US"/>
        </a:p>
      </dgm:t>
    </dgm:pt>
    <dgm:pt modelId="{790541BE-3DF8-406A-BEA4-846744E62851}">
      <dgm:prSet/>
      <dgm:spPr/>
      <dgm:t>
        <a:bodyPr/>
        <a:lstStyle/>
        <a:p>
          <a:pPr>
            <a:lnSpc>
              <a:spcPct val="100000"/>
            </a:lnSpc>
            <a:defRPr cap="all"/>
          </a:pPr>
          <a:r>
            <a:rPr lang="en-US" dirty="0"/>
            <a:t>Attacks the cognitive biases that are involved in 80% of medical misdiagnoses cases using comprehensive diagnosis data</a:t>
          </a:r>
        </a:p>
      </dgm:t>
    </dgm:pt>
    <dgm:pt modelId="{F5C9F74E-E9D8-4D96-8767-9B1C9602098E}" type="parTrans" cxnId="{1152B96D-5377-44A8-A883-AEC461ADABF9}">
      <dgm:prSet/>
      <dgm:spPr/>
      <dgm:t>
        <a:bodyPr/>
        <a:lstStyle/>
        <a:p>
          <a:endParaRPr lang="en-US"/>
        </a:p>
      </dgm:t>
    </dgm:pt>
    <dgm:pt modelId="{AA6C13F4-5775-42D9-B225-64CE82C2A7DB}" type="sibTrans" cxnId="{1152B96D-5377-44A8-A883-AEC461ADABF9}">
      <dgm:prSet/>
      <dgm:spPr/>
      <dgm:t>
        <a:bodyPr/>
        <a:lstStyle/>
        <a:p>
          <a:endParaRPr lang="en-US"/>
        </a:p>
      </dgm:t>
    </dgm:pt>
    <dgm:pt modelId="{C0DD8C20-8681-4724-9DAB-D4CEB4B07198}">
      <dgm:prSet/>
      <dgm:spPr/>
      <dgm:t>
        <a:bodyPr/>
        <a:lstStyle/>
        <a:p>
          <a:pPr>
            <a:lnSpc>
              <a:spcPct val="100000"/>
            </a:lnSpc>
            <a:defRPr cap="all"/>
          </a:pPr>
          <a:r>
            <a:rPr lang="en-US" dirty="0"/>
            <a:t>using machine learning to predict misdiagnosis based on physicians’ diagnostic error patterns</a:t>
          </a:r>
        </a:p>
      </dgm:t>
    </dgm:pt>
    <dgm:pt modelId="{28D65E21-815C-4F38-9FBF-AB391E94EE70}" type="parTrans" cxnId="{90224F3B-E5C1-4E21-8337-731F85ED3955}">
      <dgm:prSet/>
      <dgm:spPr/>
      <dgm:t>
        <a:bodyPr/>
        <a:lstStyle/>
        <a:p>
          <a:endParaRPr lang="en-US"/>
        </a:p>
      </dgm:t>
    </dgm:pt>
    <dgm:pt modelId="{E9963B5C-8A56-4AAF-9924-1D96B7B50286}" type="sibTrans" cxnId="{90224F3B-E5C1-4E21-8337-731F85ED3955}">
      <dgm:prSet/>
      <dgm:spPr/>
      <dgm:t>
        <a:bodyPr/>
        <a:lstStyle/>
        <a:p>
          <a:endParaRPr lang="en-US"/>
        </a:p>
      </dgm:t>
    </dgm:pt>
    <dgm:pt modelId="{51748CDC-8F33-457C-8B90-1DD9D21FB73F}">
      <dgm:prSet/>
      <dgm:spPr/>
      <dgm:t>
        <a:bodyPr/>
        <a:lstStyle/>
        <a:p>
          <a:pPr algn="l">
            <a:lnSpc>
              <a:spcPct val="100000"/>
            </a:lnSpc>
            <a:defRPr cap="all"/>
          </a:pPr>
          <a:r>
            <a:rPr lang="en-US" dirty="0"/>
            <a:t>Step1: create a data repository of diagnoses, accuracy of diagnoses, reason for diagnosis, patient interview duration, impact of quality of lab result</a:t>
          </a:r>
        </a:p>
        <a:p>
          <a:pPr algn="l">
            <a:lnSpc>
              <a:spcPct val="100000"/>
            </a:lnSpc>
            <a:defRPr cap="all"/>
          </a:pPr>
          <a:r>
            <a:rPr lang="en-US" dirty="0"/>
            <a:t>Step2: train an ml model  diagnosis accuracy</a:t>
          </a:r>
        </a:p>
        <a:p>
          <a:pPr algn="l">
            <a:lnSpc>
              <a:spcPct val="100000"/>
            </a:lnSpc>
            <a:defRPr cap="all"/>
          </a:pPr>
          <a:r>
            <a:rPr lang="en-US" dirty="0"/>
            <a:t>step3: provide actionable output to physician</a:t>
          </a:r>
        </a:p>
      </dgm:t>
    </dgm:pt>
    <dgm:pt modelId="{218D3D8B-1777-400D-AE99-2A00F13F516B}" type="parTrans" cxnId="{A4943543-4C5F-4519-B177-9D9A02848AB2}">
      <dgm:prSet/>
      <dgm:spPr/>
      <dgm:t>
        <a:bodyPr/>
        <a:lstStyle/>
        <a:p>
          <a:endParaRPr lang="en-US"/>
        </a:p>
      </dgm:t>
    </dgm:pt>
    <dgm:pt modelId="{0D461D3A-C1EA-4801-A264-FE598D539317}" type="sibTrans" cxnId="{A4943543-4C5F-4519-B177-9D9A02848AB2}">
      <dgm:prSet/>
      <dgm:spPr/>
      <dgm:t>
        <a:bodyPr/>
        <a:lstStyle/>
        <a:p>
          <a:endParaRPr lang="en-US"/>
        </a:p>
      </dgm:t>
    </dgm:pt>
    <dgm:pt modelId="{45F06248-7CC2-4E97-AE69-0C57A6833592}">
      <dgm:prSet/>
      <dgm:spPr/>
      <dgm:t>
        <a:bodyPr/>
        <a:lstStyle/>
        <a:p>
          <a:pPr>
            <a:lnSpc>
              <a:spcPct val="100000"/>
            </a:lnSpc>
            <a:defRPr cap="all"/>
          </a:pPr>
          <a:r>
            <a:rPr lang="en-US" dirty="0"/>
            <a:t>What value is delivered by your solution?</a:t>
          </a:r>
        </a:p>
        <a:p>
          <a:pPr>
            <a:lnSpc>
              <a:spcPct val="100000"/>
            </a:lnSpc>
            <a:defRPr cap="all"/>
          </a:pPr>
          <a:r>
            <a:rPr lang="en-US" dirty="0"/>
            <a:t>Will reduce rate of misdiagnosis without altering the differential diagnosis process used by physicians.</a:t>
          </a:r>
        </a:p>
        <a:p>
          <a:pPr>
            <a:lnSpc>
              <a:spcPct val="100000"/>
            </a:lnSpc>
            <a:defRPr cap="all"/>
          </a:pPr>
          <a:r>
            <a:rPr lang="en-US" dirty="0"/>
            <a:t>Increase patient trust and avoid avoidable deaths</a:t>
          </a:r>
        </a:p>
        <a:p>
          <a:pPr>
            <a:lnSpc>
              <a:spcPct val="100000"/>
            </a:lnSpc>
            <a:defRPr cap="all"/>
          </a:pPr>
          <a:endParaRPr lang="en-US" dirty="0"/>
        </a:p>
        <a:p>
          <a:pPr>
            <a:lnSpc>
              <a:spcPct val="100000"/>
            </a:lnSpc>
            <a:defRPr cap="all"/>
          </a:pPr>
          <a:endParaRPr lang="en-US" dirty="0"/>
        </a:p>
      </dgm:t>
    </dgm:pt>
    <dgm:pt modelId="{E8B83827-8B22-4C23-BBED-452D4C59D555}" type="parTrans" cxnId="{810CC625-559E-4C13-9176-61F5A6DA4D4D}">
      <dgm:prSet/>
      <dgm:spPr/>
      <dgm:t>
        <a:bodyPr/>
        <a:lstStyle/>
        <a:p>
          <a:endParaRPr lang="en-US"/>
        </a:p>
      </dgm:t>
    </dgm:pt>
    <dgm:pt modelId="{6D3ABD89-4244-4BD0-8B46-DF5BBFE47EAF}" type="sibTrans" cxnId="{810CC625-559E-4C13-9176-61F5A6DA4D4D}">
      <dgm:prSet/>
      <dgm:spPr/>
      <dgm:t>
        <a:bodyPr/>
        <a:lstStyle/>
        <a:p>
          <a:endParaRPr lang="en-US"/>
        </a:p>
      </dgm:t>
    </dgm:pt>
    <dgm:pt modelId="{CEA25DC3-A397-4AE2-8913-E4C4A78C8C24}" type="pres">
      <dgm:prSet presAssocID="{C9F59301-1996-4D08-AA6F-B121F6465267}" presName="root" presStyleCnt="0">
        <dgm:presLayoutVars>
          <dgm:dir/>
          <dgm:resizeHandles val="exact"/>
        </dgm:presLayoutVars>
      </dgm:prSet>
      <dgm:spPr/>
    </dgm:pt>
    <dgm:pt modelId="{10860E0F-AF6D-4F8B-BDF0-4FB08C8EF623}" type="pres">
      <dgm:prSet presAssocID="{8D5E9350-E19B-41FE-AD0A-BA897F7D439E}" presName="compNode" presStyleCnt="0"/>
      <dgm:spPr/>
    </dgm:pt>
    <dgm:pt modelId="{DA26D0C7-A4A2-4E84-B60D-D021D83ED5BE}" type="pres">
      <dgm:prSet presAssocID="{8D5E9350-E19B-41FE-AD0A-BA897F7D439E}" presName="iconBgRect" presStyleLbl="bgShp" presStyleIdx="0" presStyleCnt="5"/>
      <dgm:spPr>
        <a:prstGeom prst="round2DiagRect">
          <a:avLst>
            <a:gd name="adj1" fmla="val 29727"/>
            <a:gd name="adj2" fmla="val 0"/>
          </a:avLst>
        </a:prstGeom>
      </dgm:spPr>
    </dgm:pt>
    <dgm:pt modelId="{7CE4B79B-3869-43EF-8705-75A605069059}" type="pres">
      <dgm:prSet presAssocID="{8D5E9350-E19B-41FE-AD0A-BA897F7D439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564163A0-976E-48D2-ACA3-FF47EA3CC0F0}" type="pres">
      <dgm:prSet presAssocID="{8D5E9350-E19B-41FE-AD0A-BA897F7D439E}" presName="spaceRect" presStyleCnt="0"/>
      <dgm:spPr/>
    </dgm:pt>
    <dgm:pt modelId="{04B7799D-1CB7-46BD-A5AB-85AB813E0680}" type="pres">
      <dgm:prSet presAssocID="{8D5E9350-E19B-41FE-AD0A-BA897F7D439E}" presName="textRect" presStyleLbl="revTx" presStyleIdx="0" presStyleCnt="5">
        <dgm:presLayoutVars>
          <dgm:chMax val="1"/>
          <dgm:chPref val="1"/>
        </dgm:presLayoutVars>
      </dgm:prSet>
      <dgm:spPr/>
    </dgm:pt>
    <dgm:pt modelId="{0861B258-EA33-4CB3-8560-0916090A48E3}" type="pres">
      <dgm:prSet presAssocID="{F3D4B3FA-A98B-43B7-A8FF-8486DFB3AD66}" presName="sibTrans" presStyleCnt="0"/>
      <dgm:spPr/>
    </dgm:pt>
    <dgm:pt modelId="{DF39ABAD-8640-4F87-9F9D-1A4C2C35A0CE}" type="pres">
      <dgm:prSet presAssocID="{C0DD8C20-8681-4724-9DAB-D4CEB4B07198}" presName="compNode" presStyleCnt="0"/>
      <dgm:spPr/>
    </dgm:pt>
    <dgm:pt modelId="{218283A2-F119-4539-8CD1-EB5F932927BD}" type="pres">
      <dgm:prSet presAssocID="{C0DD8C20-8681-4724-9DAB-D4CEB4B07198}" presName="iconBgRect" presStyleLbl="bgShp" presStyleIdx="1" presStyleCnt="5"/>
      <dgm:spPr>
        <a:prstGeom prst="round2DiagRect">
          <a:avLst>
            <a:gd name="adj1" fmla="val 29727"/>
            <a:gd name="adj2" fmla="val 0"/>
          </a:avLst>
        </a:prstGeom>
      </dgm:spPr>
    </dgm:pt>
    <dgm:pt modelId="{57F18D41-B52A-4167-BCE4-5DBB5119054B}" type="pres">
      <dgm:prSet presAssocID="{C0DD8C20-8681-4724-9DAB-D4CEB4B0719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Quotation Mark"/>
        </a:ext>
      </dgm:extLst>
    </dgm:pt>
    <dgm:pt modelId="{20729087-D15E-4F33-B0B8-00A1FF027662}" type="pres">
      <dgm:prSet presAssocID="{C0DD8C20-8681-4724-9DAB-D4CEB4B07198}" presName="spaceRect" presStyleCnt="0"/>
      <dgm:spPr/>
    </dgm:pt>
    <dgm:pt modelId="{95A5D3C3-F533-4896-9C4A-2E81FD02700D}" type="pres">
      <dgm:prSet presAssocID="{C0DD8C20-8681-4724-9DAB-D4CEB4B07198}" presName="textRect" presStyleLbl="revTx" presStyleIdx="1" presStyleCnt="5">
        <dgm:presLayoutVars>
          <dgm:chMax val="1"/>
          <dgm:chPref val="1"/>
        </dgm:presLayoutVars>
      </dgm:prSet>
      <dgm:spPr/>
    </dgm:pt>
    <dgm:pt modelId="{00DD24B2-0CCE-40F2-8677-352564BB25EE}" type="pres">
      <dgm:prSet presAssocID="{E9963B5C-8A56-4AAF-9924-1D96B7B50286}" presName="sibTrans" presStyleCnt="0"/>
      <dgm:spPr/>
    </dgm:pt>
    <dgm:pt modelId="{BE9E4095-96CD-4E14-9CFE-D007C9B17483}" type="pres">
      <dgm:prSet presAssocID="{790541BE-3DF8-406A-BEA4-846744E62851}" presName="compNode" presStyleCnt="0"/>
      <dgm:spPr/>
    </dgm:pt>
    <dgm:pt modelId="{0C5C7DD9-BD5A-428C-B3FF-1E10C5E8C223}" type="pres">
      <dgm:prSet presAssocID="{790541BE-3DF8-406A-BEA4-846744E62851}" presName="iconBgRect" presStyleLbl="bgShp" presStyleIdx="2" presStyleCnt="5"/>
      <dgm:spPr>
        <a:prstGeom prst="round2DiagRect">
          <a:avLst>
            <a:gd name="adj1" fmla="val 29727"/>
            <a:gd name="adj2" fmla="val 0"/>
          </a:avLst>
        </a:prstGeom>
      </dgm:spPr>
    </dgm:pt>
    <dgm:pt modelId="{E7AA295B-6169-4F1C-A426-D8598EC1A697}" type="pres">
      <dgm:prSet presAssocID="{790541BE-3DF8-406A-BEA4-846744E6285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vil Face Outline"/>
        </a:ext>
      </dgm:extLst>
    </dgm:pt>
    <dgm:pt modelId="{8B364275-0D85-4271-AA73-1BFFB5985047}" type="pres">
      <dgm:prSet presAssocID="{790541BE-3DF8-406A-BEA4-846744E62851}" presName="spaceRect" presStyleCnt="0"/>
      <dgm:spPr/>
    </dgm:pt>
    <dgm:pt modelId="{AB4471A0-C965-43C0-A835-3FACA195C644}" type="pres">
      <dgm:prSet presAssocID="{790541BE-3DF8-406A-BEA4-846744E62851}" presName="textRect" presStyleLbl="revTx" presStyleIdx="2" presStyleCnt="5">
        <dgm:presLayoutVars>
          <dgm:chMax val="1"/>
          <dgm:chPref val="1"/>
        </dgm:presLayoutVars>
      </dgm:prSet>
      <dgm:spPr/>
    </dgm:pt>
    <dgm:pt modelId="{44C9D491-957C-47B1-9608-4DFB86FB2C61}" type="pres">
      <dgm:prSet presAssocID="{AA6C13F4-5775-42D9-B225-64CE82C2A7DB}" presName="sibTrans" presStyleCnt="0"/>
      <dgm:spPr/>
    </dgm:pt>
    <dgm:pt modelId="{ED1216A3-D926-4D89-9E40-B855C1B86CA1}" type="pres">
      <dgm:prSet presAssocID="{51748CDC-8F33-457C-8B90-1DD9D21FB73F}" presName="compNode" presStyleCnt="0"/>
      <dgm:spPr/>
    </dgm:pt>
    <dgm:pt modelId="{9D8E80BA-16EB-45EE-8832-07EE0E788842}" type="pres">
      <dgm:prSet presAssocID="{51748CDC-8F33-457C-8B90-1DD9D21FB73F}" presName="iconBgRect" presStyleLbl="bgShp" presStyleIdx="3" presStyleCnt="5"/>
      <dgm:spPr>
        <a:prstGeom prst="round2DiagRect">
          <a:avLst>
            <a:gd name="adj1" fmla="val 29727"/>
            <a:gd name="adj2" fmla="val 0"/>
          </a:avLst>
        </a:prstGeom>
      </dgm:spPr>
    </dgm:pt>
    <dgm:pt modelId="{4A3C414A-9F81-44C3-88C6-075ED1A175E4}" type="pres">
      <dgm:prSet presAssocID="{51748CDC-8F33-457C-8B90-1DD9D21FB73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E215573B-4185-44B1-BFAC-BDC1772B529A}" type="pres">
      <dgm:prSet presAssocID="{51748CDC-8F33-457C-8B90-1DD9D21FB73F}" presName="spaceRect" presStyleCnt="0"/>
      <dgm:spPr/>
    </dgm:pt>
    <dgm:pt modelId="{A0E4F5EE-C11E-4563-8622-C9ACFAAD6B27}" type="pres">
      <dgm:prSet presAssocID="{51748CDC-8F33-457C-8B90-1DD9D21FB73F}" presName="textRect" presStyleLbl="revTx" presStyleIdx="3" presStyleCnt="5">
        <dgm:presLayoutVars>
          <dgm:chMax val="1"/>
          <dgm:chPref val="1"/>
        </dgm:presLayoutVars>
      </dgm:prSet>
      <dgm:spPr/>
    </dgm:pt>
    <dgm:pt modelId="{B913362B-A5FD-4B37-BE41-3CBFBF609022}" type="pres">
      <dgm:prSet presAssocID="{0D461D3A-C1EA-4801-A264-FE598D539317}" presName="sibTrans" presStyleCnt="0"/>
      <dgm:spPr/>
    </dgm:pt>
    <dgm:pt modelId="{4F15055A-6F31-497B-A82F-4838C23DDCB6}" type="pres">
      <dgm:prSet presAssocID="{45F06248-7CC2-4E97-AE69-0C57A6833592}" presName="compNode" presStyleCnt="0"/>
      <dgm:spPr/>
    </dgm:pt>
    <dgm:pt modelId="{D8DC638B-4F36-476E-8966-62EE062F06AC}" type="pres">
      <dgm:prSet presAssocID="{45F06248-7CC2-4E97-AE69-0C57A6833592}" presName="iconBgRect" presStyleLbl="bgShp" presStyleIdx="4" presStyleCnt="5"/>
      <dgm:spPr>
        <a:prstGeom prst="round2DiagRect">
          <a:avLst>
            <a:gd name="adj1" fmla="val 29727"/>
            <a:gd name="adj2" fmla="val 0"/>
          </a:avLst>
        </a:prstGeom>
      </dgm:spPr>
    </dgm:pt>
    <dgm:pt modelId="{D13C498E-ED1E-45AB-B4FA-F3748F93E60A}" type="pres">
      <dgm:prSet presAssocID="{45F06248-7CC2-4E97-AE69-0C57A683359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2E6F75DF-95CC-45EA-BE14-DC48838E49B9}" type="pres">
      <dgm:prSet presAssocID="{45F06248-7CC2-4E97-AE69-0C57A6833592}" presName="spaceRect" presStyleCnt="0"/>
      <dgm:spPr/>
    </dgm:pt>
    <dgm:pt modelId="{C89D8F23-3D1C-4883-B6A0-2E0595CAF97D}" type="pres">
      <dgm:prSet presAssocID="{45F06248-7CC2-4E97-AE69-0C57A6833592}" presName="textRect" presStyleLbl="revTx" presStyleIdx="4" presStyleCnt="5">
        <dgm:presLayoutVars>
          <dgm:chMax val="1"/>
          <dgm:chPref val="1"/>
        </dgm:presLayoutVars>
      </dgm:prSet>
      <dgm:spPr/>
    </dgm:pt>
  </dgm:ptLst>
  <dgm:cxnLst>
    <dgm:cxn modelId="{DA531601-7E0D-44CD-9003-94C30186C343}" type="presOf" srcId="{790541BE-3DF8-406A-BEA4-846744E62851}" destId="{AB4471A0-C965-43C0-A835-3FACA195C644}" srcOrd="0" destOrd="0" presId="urn:microsoft.com/office/officeart/2018/5/layout/IconLeafLabelList"/>
    <dgm:cxn modelId="{F29E6903-81F9-481B-9A78-34D3FA46E30E}" type="presOf" srcId="{8D5E9350-E19B-41FE-AD0A-BA897F7D439E}" destId="{04B7799D-1CB7-46BD-A5AB-85AB813E0680}" srcOrd="0" destOrd="0" presId="urn:microsoft.com/office/officeart/2018/5/layout/IconLeafLabelList"/>
    <dgm:cxn modelId="{99101924-6451-41B0-959B-D7BEA3A09043}" type="presOf" srcId="{51748CDC-8F33-457C-8B90-1DD9D21FB73F}" destId="{A0E4F5EE-C11E-4563-8622-C9ACFAAD6B27}" srcOrd="0" destOrd="0" presId="urn:microsoft.com/office/officeart/2018/5/layout/IconLeafLabelList"/>
    <dgm:cxn modelId="{810CC625-559E-4C13-9176-61F5A6DA4D4D}" srcId="{C9F59301-1996-4D08-AA6F-B121F6465267}" destId="{45F06248-7CC2-4E97-AE69-0C57A6833592}" srcOrd="4" destOrd="0" parTransId="{E8B83827-8B22-4C23-BBED-452D4C59D555}" sibTransId="{6D3ABD89-4244-4BD0-8B46-DF5BBFE47EAF}"/>
    <dgm:cxn modelId="{90224F3B-E5C1-4E21-8337-731F85ED3955}" srcId="{C9F59301-1996-4D08-AA6F-B121F6465267}" destId="{C0DD8C20-8681-4724-9DAB-D4CEB4B07198}" srcOrd="1" destOrd="0" parTransId="{28D65E21-815C-4F38-9FBF-AB391E94EE70}" sibTransId="{E9963B5C-8A56-4AAF-9924-1D96B7B50286}"/>
    <dgm:cxn modelId="{E6878760-57BB-483A-A2CB-C3C025ECE6EE}" type="presOf" srcId="{C0DD8C20-8681-4724-9DAB-D4CEB4B07198}" destId="{95A5D3C3-F533-4896-9C4A-2E81FD02700D}" srcOrd="0" destOrd="0" presId="urn:microsoft.com/office/officeart/2018/5/layout/IconLeafLabelList"/>
    <dgm:cxn modelId="{A4943543-4C5F-4519-B177-9D9A02848AB2}" srcId="{C9F59301-1996-4D08-AA6F-B121F6465267}" destId="{51748CDC-8F33-457C-8B90-1DD9D21FB73F}" srcOrd="3" destOrd="0" parTransId="{218D3D8B-1777-400D-AE99-2A00F13F516B}" sibTransId="{0D461D3A-C1EA-4801-A264-FE598D539317}"/>
    <dgm:cxn modelId="{C7146247-D717-4567-B07B-3BED4935DDEF}" type="presOf" srcId="{C9F59301-1996-4D08-AA6F-B121F6465267}" destId="{CEA25DC3-A397-4AE2-8913-E4C4A78C8C24}" srcOrd="0" destOrd="0" presId="urn:microsoft.com/office/officeart/2018/5/layout/IconLeafLabelList"/>
    <dgm:cxn modelId="{1152B96D-5377-44A8-A883-AEC461ADABF9}" srcId="{C9F59301-1996-4D08-AA6F-B121F6465267}" destId="{790541BE-3DF8-406A-BEA4-846744E62851}" srcOrd="2" destOrd="0" parTransId="{F5C9F74E-E9D8-4D96-8767-9B1C9602098E}" sibTransId="{AA6C13F4-5775-42D9-B225-64CE82C2A7DB}"/>
    <dgm:cxn modelId="{E9257DC1-22F2-4D05-8335-2B4A5CEB6EC6}" srcId="{C9F59301-1996-4D08-AA6F-B121F6465267}" destId="{8D5E9350-E19B-41FE-AD0A-BA897F7D439E}" srcOrd="0" destOrd="0" parTransId="{4E606C7C-BC65-4F7D-986F-29BA8993A2BA}" sibTransId="{F3D4B3FA-A98B-43B7-A8FF-8486DFB3AD66}"/>
    <dgm:cxn modelId="{EDD43CCF-E6E7-46E9-A85F-5C91C90BA11A}" type="presOf" srcId="{45F06248-7CC2-4E97-AE69-0C57A6833592}" destId="{C89D8F23-3D1C-4883-B6A0-2E0595CAF97D}" srcOrd="0" destOrd="0" presId="urn:microsoft.com/office/officeart/2018/5/layout/IconLeafLabelList"/>
    <dgm:cxn modelId="{DC4E1792-D237-4758-B79A-574BFABD7E13}" type="presParOf" srcId="{CEA25DC3-A397-4AE2-8913-E4C4A78C8C24}" destId="{10860E0F-AF6D-4F8B-BDF0-4FB08C8EF623}" srcOrd="0" destOrd="0" presId="urn:microsoft.com/office/officeart/2018/5/layout/IconLeafLabelList"/>
    <dgm:cxn modelId="{4490A22E-02D6-4F71-8F12-EA56FC5FD8BD}" type="presParOf" srcId="{10860E0F-AF6D-4F8B-BDF0-4FB08C8EF623}" destId="{DA26D0C7-A4A2-4E84-B60D-D021D83ED5BE}" srcOrd="0" destOrd="0" presId="urn:microsoft.com/office/officeart/2018/5/layout/IconLeafLabelList"/>
    <dgm:cxn modelId="{B3B602E8-4073-4DCE-A57C-92EE6DA89AC8}" type="presParOf" srcId="{10860E0F-AF6D-4F8B-BDF0-4FB08C8EF623}" destId="{7CE4B79B-3869-43EF-8705-75A605069059}" srcOrd="1" destOrd="0" presId="urn:microsoft.com/office/officeart/2018/5/layout/IconLeafLabelList"/>
    <dgm:cxn modelId="{C82C35F7-8FEC-41D3-B96A-CA2A18F40A8F}" type="presParOf" srcId="{10860E0F-AF6D-4F8B-BDF0-4FB08C8EF623}" destId="{564163A0-976E-48D2-ACA3-FF47EA3CC0F0}" srcOrd="2" destOrd="0" presId="urn:microsoft.com/office/officeart/2018/5/layout/IconLeafLabelList"/>
    <dgm:cxn modelId="{B64AD98D-DFB5-4F65-AED6-67A40FAB193F}" type="presParOf" srcId="{10860E0F-AF6D-4F8B-BDF0-4FB08C8EF623}" destId="{04B7799D-1CB7-46BD-A5AB-85AB813E0680}" srcOrd="3" destOrd="0" presId="urn:microsoft.com/office/officeart/2018/5/layout/IconLeafLabelList"/>
    <dgm:cxn modelId="{5A370232-9C68-43C6-94BA-57BBBCB32905}" type="presParOf" srcId="{CEA25DC3-A397-4AE2-8913-E4C4A78C8C24}" destId="{0861B258-EA33-4CB3-8560-0916090A48E3}" srcOrd="1" destOrd="0" presId="urn:microsoft.com/office/officeart/2018/5/layout/IconLeafLabelList"/>
    <dgm:cxn modelId="{4B7B6ABE-8E37-4F0F-B077-683AB16D1063}" type="presParOf" srcId="{CEA25DC3-A397-4AE2-8913-E4C4A78C8C24}" destId="{DF39ABAD-8640-4F87-9F9D-1A4C2C35A0CE}" srcOrd="2" destOrd="0" presId="urn:microsoft.com/office/officeart/2018/5/layout/IconLeafLabelList"/>
    <dgm:cxn modelId="{178C3E29-A6AE-48D2-9A1F-BADC77953E93}" type="presParOf" srcId="{DF39ABAD-8640-4F87-9F9D-1A4C2C35A0CE}" destId="{218283A2-F119-4539-8CD1-EB5F932927BD}" srcOrd="0" destOrd="0" presId="urn:microsoft.com/office/officeart/2018/5/layout/IconLeafLabelList"/>
    <dgm:cxn modelId="{191476B8-47B2-4AB6-9F18-765D0DF9752E}" type="presParOf" srcId="{DF39ABAD-8640-4F87-9F9D-1A4C2C35A0CE}" destId="{57F18D41-B52A-4167-BCE4-5DBB5119054B}" srcOrd="1" destOrd="0" presId="urn:microsoft.com/office/officeart/2018/5/layout/IconLeafLabelList"/>
    <dgm:cxn modelId="{B5CA0CE2-BDFC-41CA-95CE-5E0A59B75821}" type="presParOf" srcId="{DF39ABAD-8640-4F87-9F9D-1A4C2C35A0CE}" destId="{20729087-D15E-4F33-B0B8-00A1FF027662}" srcOrd="2" destOrd="0" presId="urn:microsoft.com/office/officeart/2018/5/layout/IconLeafLabelList"/>
    <dgm:cxn modelId="{CEA783DF-B629-4A4E-B3DD-F66707A9346F}" type="presParOf" srcId="{DF39ABAD-8640-4F87-9F9D-1A4C2C35A0CE}" destId="{95A5D3C3-F533-4896-9C4A-2E81FD02700D}" srcOrd="3" destOrd="0" presId="urn:microsoft.com/office/officeart/2018/5/layout/IconLeafLabelList"/>
    <dgm:cxn modelId="{239F3ACB-2E4E-45F6-99F4-52C34B6807C4}" type="presParOf" srcId="{CEA25DC3-A397-4AE2-8913-E4C4A78C8C24}" destId="{00DD24B2-0CCE-40F2-8677-352564BB25EE}" srcOrd="3" destOrd="0" presId="urn:microsoft.com/office/officeart/2018/5/layout/IconLeafLabelList"/>
    <dgm:cxn modelId="{26E3A7D5-A122-4157-81AA-6B92E960B4C3}" type="presParOf" srcId="{CEA25DC3-A397-4AE2-8913-E4C4A78C8C24}" destId="{BE9E4095-96CD-4E14-9CFE-D007C9B17483}" srcOrd="4" destOrd="0" presId="urn:microsoft.com/office/officeart/2018/5/layout/IconLeafLabelList"/>
    <dgm:cxn modelId="{82CD87D4-64AF-4D25-AE26-5CE467D35B42}" type="presParOf" srcId="{BE9E4095-96CD-4E14-9CFE-D007C9B17483}" destId="{0C5C7DD9-BD5A-428C-B3FF-1E10C5E8C223}" srcOrd="0" destOrd="0" presId="urn:microsoft.com/office/officeart/2018/5/layout/IconLeafLabelList"/>
    <dgm:cxn modelId="{A017B6F0-F1B2-4BE5-ACB7-F77D583D2214}" type="presParOf" srcId="{BE9E4095-96CD-4E14-9CFE-D007C9B17483}" destId="{E7AA295B-6169-4F1C-A426-D8598EC1A697}" srcOrd="1" destOrd="0" presId="urn:microsoft.com/office/officeart/2018/5/layout/IconLeafLabelList"/>
    <dgm:cxn modelId="{3B7AD125-310F-43EE-8F02-877EB4B5736F}" type="presParOf" srcId="{BE9E4095-96CD-4E14-9CFE-D007C9B17483}" destId="{8B364275-0D85-4271-AA73-1BFFB5985047}" srcOrd="2" destOrd="0" presId="urn:microsoft.com/office/officeart/2018/5/layout/IconLeafLabelList"/>
    <dgm:cxn modelId="{2B8B0CAF-5A90-4DF3-8391-2D9C04F66388}" type="presParOf" srcId="{BE9E4095-96CD-4E14-9CFE-D007C9B17483}" destId="{AB4471A0-C965-43C0-A835-3FACA195C644}" srcOrd="3" destOrd="0" presId="urn:microsoft.com/office/officeart/2018/5/layout/IconLeafLabelList"/>
    <dgm:cxn modelId="{E05A8B3E-D9FC-427B-8F64-C4CC42845181}" type="presParOf" srcId="{CEA25DC3-A397-4AE2-8913-E4C4A78C8C24}" destId="{44C9D491-957C-47B1-9608-4DFB86FB2C61}" srcOrd="5" destOrd="0" presId="urn:microsoft.com/office/officeart/2018/5/layout/IconLeafLabelList"/>
    <dgm:cxn modelId="{2480D1DD-0CD7-420A-A805-3C9038CD52D0}" type="presParOf" srcId="{CEA25DC3-A397-4AE2-8913-E4C4A78C8C24}" destId="{ED1216A3-D926-4D89-9E40-B855C1B86CA1}" srcOrd="6" destOrd="0" presId="urn:microsoft.com/office/officeart/2018/5/layout/IconLeafLabelList"/>
    <dgm:cxn modelId="{8BB939C1-35C6-4610-94A6-DE813AA2A856}" type="presParOf" srcId="{ED1216A3-D926-4D89-9E40-B855C1B86CA1}" destId="{9D8E80BA-16EB-45EE-8832-07EE0E788842}" srcOrd="0" destOrd="0" presId="urn:microsoft.com/office/officeart/2018/5/layout/IconLeafLabelList"/>
    <dgm:cxn modelId="{6CA5DC37-BAF7-445D-B336-989A3FA77ECD}" type="presParOf" srcId="{ED1216A3-D926-4D89-9E40-B855C1B86CA1}" destId="{4A3C414A-9F81-44C3-88C6-075ED1A175E4}" srcOrd="1" destOrd="0" presId="urn:microsoft.com/office/officeart/2018/5/layout/IconLeafLabelList"/>
    <dgm:cxn modelId="{FF6990C8-A208-4B78-B3F4-FD16FA96B76C}" type="presParOf" srcId="{ED1216A3-D926-4D89-9E40-B855C1B86CA1}" destId="{E215573B-4185-44B1-BFAC-BDC1772B529A}" srcOrd="2" destOrd="0" presId="urn:microsoft.com/office/officeart/2018/5/layout/IconLeafLabelList"/>
    <dgm:cxn modelId="{A7F6F1B3-B9B1-4B0B-AAB0-3C51246EC854}" type="presParOf" srcId="{ED1216A3-D926-4D89-9E40-B855C1B86CA1}" destId="{A0E4F5EE-C11E-4563-8622-C9ACFAAD6B27}" srcOrd="3" destOrd="0" presId="urn:microsoft.com/office/officeart/2018/5/layout/IconLeafLabelList"/>
    <dgm:cxn modelId="{BF5787D3-0ACF-46BF-A3AE-E7413C5B7551}" type="presParOf" srcId="{CEA25DC3-A397-4AE2-8913-E4C4A78C8C24}" destId="{B913362B-A5FD-4B37-BE41-3CBFBF609022}" srcOrd="7" destOrd="0" presId="urn:microsoft.com/office/officeart/2018/5/layout/IconLeafLabelList"/>
    <dgm:cxn modelId="{E5BF59B6-120F-48BB-AE65-D8B17B6DF07A}" type="presParOf" srcId="{CEA25DC3-A397-4AE2-8913-E4C4A78C8C24}" destId="{4F15055A-6F31-497B-A82F-4838C23DDCB6}" srcOrd="8" destOrd="0" presId="urn:microsoft.com/office/officeart/2018/5/layout/IconLeafLabelList"/>
    <dgm:cxn modelId="{1E1C9950-8FBD-47E7-B25B-3A7ADE18068E}" type="presParOf" srcId="{4F15055A-6F31-497B-A82F-4838C23DDCB6}" destId="{D8DC638B-4F36-476E-8966-62EE062F06AC}" srcOrd="0" destOrd="0" presId="urn:microsoft.com/office/officeart/2018/5/layout/IconLeafLabelList"/>
    <dgm:cxn modelId="{E63E4457-6D8B-412F-AEB1-E5568FAFBB56}" type="presParOf" srcId="{4F15055A-6F31-497B-A82F-4838C23DDCB6}" destId="{D13C498E-ED1E-45AB-B4FA-F3748F93E60A}" srcOrd="1" destOrd="0" presId="urn:microsoft.com/office/officeart/2018/5/layout/IconLeafLabelList"/>
    <dgm:cxn modelId="{15E070DF-72A5-4E84-B5FD-ED35140E4629}" type="presParOf" srcId="{4F15055A-6F31-497B-A82F-4838C23DDCB6}" destId="{2E6F75DF-95CC-45EA-BE14-DC48838E49B9}" srcOrd="2" destOrd="0" presId="urn:microsoft.com/office/officeart/2018/5/layout/IconLeafLabelList"/>
    <dgm:cxn modelId="{F73C38AE-2106-4230-BC8F-B6F0AC1C483C}" type="presParOf" srcId="{4F15055A-6F31-497B-A82F-4838C23DDCB6}" destId="{C89D8F23-3D1C-4883-B6A0-2E0595CAF97D}"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26D0C7-A4A2-4E84-B60D-D021D83ED5BE}">
      <dsp:nvSpPr>
        <dsp:cNvPr id="0" name=""/>
        <dsp:cNvSpPr/>
      </dsp:nvSpPr>
      <dsp:spPr>
        <a:xfrm>
          <a:off x="982094" y="1647"/>
          <a:ext cx="938232" cy="93823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E4B79B-3869-43EF-8705-75A605069059}">
      <dsp:nvSpPr>
        <dsp:cNvPr id="0" name=""/>
        <dsp:cNvSpPr/>
      </dsp:nvSpPr>
      <dsp:spPr>
        <a:xfrm>
          <a:off x="1182045" y="201599"/>
          <a:ext cx="538330" cy="5383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B7799D-1CB7-46BD-A5AB-85AB813E0680}">
      <dsp:nvSpPr>
        <dsp:cNvPr id="0" name=""/>
        <dsp:cNvSpPr/>
      </dsp:nvSpPr>
      <dsp:spPr>
        <a:xfrm>
          <a:off x="682167" y="1232116"/>
          <a:ext cx="1538085" cy="1814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Machine learning program that can be integrated with web app, </a:t>
          </a:r>
          <a:r>
            <a:rPr lang="en-US" sz="1100" kern="1200" dirty="0" err="1"/>
            <a:t>ehr</a:t>
          </a:r>
          <a:r>
            <a:rPr lang="en-US" sz="1100" kern="1200" dirty="0"/>
            <a:t>, websites</a:t>
          </a:r>
        </a:p>
      </dsp:txBody>
      <dsp:txXfrm>
        <a:off x="682167" y="1232116"/>
        <a:ext cx="1538085" cy="1814235"/>
      </dsp:txXfrm>
    </dsp:sp>
    <dsp:sp modelId="{218283A2-F119-4539-8CD1-EB5F932927BD}">
      <dsp:nvSpPr>
        <dsp:cNvPr id="0" name=""/>
        <dsp:cNvSpPr/>
      </dsp:nvSpPr>
      <dsp:spPr>
        <a:xfrm>
          <a:off x="2789345" y="1647"/>
          <a:ext cx="938232" cy="93823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F18D41-B52A-4167-BCE4-5DBB5119054B}">
      <dsp:nvSpPr>
        <dsp:cNvPr id="0" name=""/>
        <dsp:cNvSpPr/>
      </dsp:nvSpPr>
      <dsp:spPr>
        <a:xfrm>
          <a:off x="2989296" y="201599"/>
          <a:ext cx="538330" cy="5383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A5D3C3-F533-4896-9C4A-2E81FD02700D}">
      <dsp:nvSpPr>
        <dsp:cNvPr id="0" name=""/>
        <dsp:cNvSpPr/>
      </dsp:nvSpPr>
      <dsp:spPr>
        <a:xfrm>
          <a:off x="2489418" y="1232116"/>
          <a:ext cx="1538085" cy="1814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using machine learning to predict misdiagnosis based on physicians’ diagnostic error patterns</a:t>
          </a:r>
        </a:p>
      </dsp:txBody>
      <dsp:txXfrm>
        <a:off x="2489418" y="1232116"/>
        <a:ext cx="1538085" cy="1814235"/>
      </dsp:txXfrm>
    </dsp:sp>
    <dsp:sp modelId="{0C5C7DD9-BD5A-428C-B3FF-1E10C5E8C223}">
      <dsp:nvSpPr>
        <dsp:cNvPr id="0" name=""/>
        <dsp:cNvSpPr/>
      </dsp:nvSpPr>
      <dsp:spPr>
        <a:xfrm>
          <a:off x="4596596" y="1647"/>
          <a:ext cx="938232" cy="93823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AA295B-6169-4F1C-A426-D8598EC1A697}">
      <dsp:nvSpPr>
        <dsp:cNvPr id="0" name=""/>
        <dsp:cNvSpPr/>
      </dsp:nvSpPr>
      <dsp:spPr>
        <a:xfrm>
          <a:off x="4796547" y="201599"/>
          <a:ext cx="538330" cy="5383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4471A0-C965-43C0-A835-3FACA195C644}">
      <dsp:nvSpPr>
        <dsp:cNvPr id="0" name=""/>
        <dsp:cNvSpPr/>
      </dsp:nvSpPr>
      <dsp:spPr>
        <a:xfrm>
          <a:off x="4296669" y="1232116"/>
          <a:ext cx="1538085" cy="1814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Attacks the cognitive biases that are involved in 80% of medical misdiagnoses cases using comprehensive diagnosis data</a:t>
          </a:r>
        </a:p>
      </dsp:txBody>
      <dsp:txXfrm>
        <a:off x="4296669" y="1232116"/>
        <a:ext cx="1538085" cy="1814235"/>
      </dsp:txXfrm>
    </dsp:sp>
    <dsp:sp modelId="{9D8E80BA-16EB-45EE-8832-07EE0E788842}">
      <dsp:nvSpPr>
        <dsp:cNvPr id="0" name=""/>
        <dsp:cNvSpPr/>
      </dsp:nvSpPr>
      <dsp:spPr>
        <a:xfrm>
          <a:off x="6403847" y="1647"/>
          <a:ext cx="938232" cy="938232"/>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3C414A-9F81-44C3-88C6-075ED1A175E4}">
      <dsp:nvSpPr>
        <dsp:cNvPr id="0" name=""/>
        <dsp:cNvSpPr/>
      </dsp:nvSpPr>
      <dsp:spPr>
        <a:xfrm>
          <a:off x="6603798" y="201599"/>
          <a:ext cx="538330" cy="5383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E4F5EE-C11E-4563-8622-C9ACFAAD6B27}">
      <dsp:nvSpPr>
        <dsp:cNvPr id="0" name=""/>
        <dsp:cNvSpPr/>
      </dsp:nvSpPr>
      <dsp:spPr>
        <a:xfrm>
          <a:off x="6103920" y="1232116"/>
          <a:ext cx="1538085" cy="1814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defRPr cap="all"/>
          </a:pPr>
          <a:r>
            <a:rPr lang="en-US" sz="1100" kern="1200" dirty="0"/>
            <a:t>Step1: create a data repository of diagnoses, accuracy of diagnoses, reason for diagnosis, patient interview duration, impact of quality of lab result</a:t>
          </a:r>
        </a:p>
        <a:p>
          <a:pPr marL="0" lvl="0" indent="0" algn="l" defTabSz="488950">
            <a:lnSpc>
              <a:spcPct val="100000"/>
            </a:lnSpc>
            <a:spcBef>
              <a:spcPct val="0"/>
            </a:spcBef>
            <a:spcAft>
              <a:spcPct val="35000"/>
            </a:spcAft>
            <a:buNone/>
            <a:defRPr cap="all"/>
          </a:pPr>
          <a:r>
            <a:rPr lang="en-US" sz="1100" kern="1200" dirty="0"/>
            <a:t>Step2: train an ml model  diagnosis accuracy</a:t>
          </a:r>
        </a:p>
        <a:p>
          <a:pPr marL="0" lvl="0" indent="0" algn="l" defTabSz="488950">
            <a:lnSpc>
              <a:spcPct val="100000"/>
            </a:lnSpc>
            <a:spcBef>
              <a:spcPct val="0"/>
            </a:spcBef>
            <a:spcAft>
              <a:spcPct val="35000"/>
            </a:spcAft>
            <a:buNone/>
            <a:defRPr cap="all"/>
          </a:pPr>
          <a:r>
            <a:rPr lang="en-US" sz="1100" kern="1200" dirty="0"/>
            <a:t>step3: provide actionable output to physician</a:t>
          </a:r>
        </a:p>
      </dsp:txBody>
      <dsp:txXfrm>
        <a:off x="6103920" y="1232116"/>
        <a:ext cx="1538085" cy="1814235"/>
      </dsp:txXfrm>
    </dsp:sp>
    <dsp:sp modelId="{D8DC638B-4F36-476E-8966-62EE062F06AC}">
      <dsp:nvSpPr>
        <dsp:cNvPr id="0" name=""/>
        <dsp:cNvSpPr/>
      </dsp:nvSpPr>
      <dsp:spPr>
        <a:xfrm>
          <a:off x="8211098" y="1647"/>
          <a:ext cx="938232" cy="938232"/>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3C498E-ED1E-45AB-B4FA-F3748F93E60A}">
      <dsp:nvSpPr>
        <dsp:cNvPr id="0" name=""/>
        <dsp:cNvSpPr/>
      </dsp:nvSpPr>
      <dsp:spPr>
        <a:xfrm>
          <a:off x="8411049" y="201599"/>
          <a:ext cx="538330" cy="5383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9D8F23-3D1C-4883-B6A0-2E0595CAF97D}">
      <dsp:nvSpPr>
        <dsp:cNvPr id="0" name=""/>
        <dsp:cNvSpPr/>
      </dsp:nvSpPr>
      <dsp:spPr>
        <a:xfrm>
          <a:off x="7911171" y="1232116"/>
          <a:ext cx="1538085" cy="1814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What value is delivered by your solution?</a:t>
          </a:r>
        </a:p>
        <a:p>
          <a:pPr marL="0" lvl="0" indent="0" algn="ctr" defTabSz="488950">
            <a:lnSpc>
              <a:spcPct val="100000"/>
            </a:lnSpc>
            <a:spcBef>
              <a:spcPct val="0"/>
            </a:spcBef>
            <a:spcAft>
              <a:spcPct val="35000"/>
            </a:spcAft>
            <a:buNone/>
            <a:defRPr cap="all"/>
          </a:pPr>
          <a:r>
            <a:rPr lang="en-US" sz="1100" kern="1200" dirty="0"/>
            <a:t>Will reduce rate of misdiagnosis without altering the differential diagnosis process used by physicians.</a:t>
          </a:r>
        </a:p>
        <a:p>
          <a:pPr marL="0" lvl="0" indent="0" algn="ctr" defTabSz="488950">
            <a:lnSpc>
              <a:spcPct val="100000"/>
            </a:lnSpc>
            <a:spcBef>
              <a:spcPct val="0"/>
            </a:spcBef>
            <a:spcAft>
              <a:spcPct val="35000"/>
            </a:spcAft>
            <a:buNone/>
            <a:defRPr cap="all"/>
          </a:pPr>
          <a:r>
            <a:rPr lang="en-US" sz="1100" kern="1200" dirty="0"/>
            <a:t>Increase patient trust and avoid avoidable deaths</a:t>
          </a:r>
        </a:p>
        <a:p>
          <a:pPr marL="0" lvl="0" indent="0" algn="ctr" defTabSz="488950">
            <a:lnSpc>
              <a:spcPct val="100000"/>
            </a:lnSpc>
            <a:spcBef>
              <a:spcPct val="0"/>
            </a:spcBef>
            <a:spcAft>
              <a:spcPct val="35000"/>
            </a:spcAft>
            <a:buNone/>
            <a:defRPr cap="all"/>
          </a:pPr>
          <a:endParaRPr lang="en-US" sz="1100" kern="1200" dirty="0"/>
        </a:p>
        <a:p>
          <a:pPr marL="0" lvl="0" indent="0" algn="ctr" defTabSz="488950">
            <a:lnSpc>
              <a:spcPct val="100000"/>
            </a:lnSpc>
            <a:spcBef>
              <a:spcPct val="0"/>
            </a:spcBef>
            <a:spcAft>
              <a:spcPct val="35000"/>
            </a:spcAft>
            <a:buNone/>
            <a:defRPr cap="all"/>
          </a:pPr>
          <a:endParaRPr lang="en-US" sz="1100" kern="1200" dirty="0"/>
        </a:p>
      </dsp:txBody>
      <dsp:txXfrm>
        <a:off x="7911171" y="1232116"/>
        <a:ext cx="1538085" cy="1814235"/>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D4C4-F40F-4101-9B71-5C520A0188F5}" type="datetimeFigureOut">
              <a:rPr lang="en-US" smtClean="0"/>
              <a:t>8/7/2021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95529-2C3D-4FC7-918F-13282A42B0E7}" type="slidenum">
              <a:rPr lang="en-US" smtClean="0"/>
              <a:t>‹#›</a:t>
            </a:fld>
            <a:endParaRPr lang="en-US"/>
          </a:p>
        </p:txBody>
      </p:sp>
    </p:spTree>
    <p:extLst>
      <p:ext uri="{BB962C8B-B14F-4D97-AF65-F5344CB8AC3E}">
        <p14:creationId xmlns:p14="http://schemas.microsoft.com/office/powerpoint/2010/main" val="1636213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https://www.pinnaclecare.com/forms/download/Human-Cost-Financial-Impact-Whitepaper.pdf</a:t>
            </a:r>
          </a:p>
        </p:txBody>
      </p:sp>
      <p:sp>
        <p:nvSpPr>
          <p:cNvPr id="4" name="Slide Number Placeholder 3"/>
          <p:cNvSpPr>
            <a:spLocks noGrp="1"/>
          </p:cNvSpPr>
          <p:nvPr>
            <p:ph type="sldNum" sz="quarter" idx="5"/>
          </p:nvPr>
        </p:nvSpPr>
        <p:spPr/>
        <p:txBody>
          <a:bodyPr/>
          <a:lstStyle/>
          <a:p>
            <a:fld id="{03795529-2C3D-4FC7-918F-13282A42B0E7}" type="slidenum">
              <a:rPr lang="en-US" smtClean="0"/>
              <a:t>3</a:t>
            </a:fld>
            <a:endParaRPr lang="en-US"/>
          </a:p>
        </p:txBody>
      </p:sp>
    </p:spTree>
    <p:extLst>
      <p:ext uri="{BB962C8B-B14F-4D97-AF65-F5344CB8AC3E}">
        <p14:creationId xmlns:p14="http://schemas.microsoft.com/office/powerpoint/2010/main" val="23030350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8/7/2021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8/7/2021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goto.uhg.com/patents"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83D52D-DE39-4149-B31F-388C75962752}"/>
              </a:ext>
            </a:extLst>
          </p:cNvPr>
          <p:cNvSpPr>
            <a:spLocks noGrp="1"/>
          </p:cNvSpPr>
          <p:nvPr>
            <p:ph type="subTitle" idx="1"/>
          </p:nvPr>
        </p:nvSpPr>
        <p:spPr>
          <a:xfrm>
            <a:off x="1335087" y="6347968"/>
            <a:ext cx="8759825" cy="406391"/>
          </a:xfrm>
        </p:spPr>
        <p:txBody>
          <a:bodyPr>
            <a:normAutofit fontScale="92500" lnSpcReduction="20000"/>
          </a:bodyPr>
          <a:lstStyle/>
          <a:p>
            <a:r>
              <a:rPr lang="en-US" sz="2400">
                <a:latin typeface="Franklin Gothic Medium" panose="020B0603020102020204" pitchFamily="34" charset="0"/>
              </a:rPr>
              <a:t>the </a:t>
            </a:r>
            <a:r>
              <a:rPr lang="en-US" sz="2600" b="1">
                <a:latin typeface="Franklin Gothic Medium" panose="020B0603020102020204" pitchFamily="34" charset="0"/>
              </a:rPr>
              <a:t>Frontier</a:t>
            </a:r>
            <a:r>
              <a:rPr lang="en-US" sz="2400">
                <a:latin typeface="Franklin Gothic Medium" panose="020B0603020102020204" pitchFamily="34" charset="0"/>
              </a:rPr>
              <a:t> of ADVANCED TECHNOLOGY IN Health Care</a:t>
            </a:r>
          </a:p>
        </p:txBody>
      </p:sp>
      <p:pic>
        <p:nvPicPr>
          <p:cNvPr id="4" name="Picture 3">
            <a:extLst>
              <a:ext uri="{FF2B5EF4-FFF2-40B4-BE49-F238E27FC236}">
                <a16:creationId xmlns:a16="http://schemas.microsoft.com/office/drawing/2014/main" id="{260193D2-0FD4-4ACE-B3AC-953CF5D4E947}"/>
              </a:ext>
            </a:extLst>
          </p:cNvPr>
          <p:cNvPicPr>
            <a:picLocks noChangeAspect="1"/>
          </p:cNvPicPr>
          <p:nvPr/>
        </p:nvPicPr>
        <p:blipFill rotWithShape="1">
          <a:blip r:embed="rId3"/>
          <a:srcRect t="23724" r="1" b="3653"/>
          <a:stretch/>
        </p:blipFill>
        <p:spPr>
          <a:xfrm>
            <a:off x="3226558" y="2538946"/>
            <a:ext cx="6252400" cy="225902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Title 5">
            <a:extLst>
              <a:ext uri="{FF2B5EF4-FFF2-40B4-BE49-F238E27FC236}">
                <a16:creationId xmlns:a16="http://schemas.microsoft.com/office/drawing/2014/main" id="{0E2D39A7-976F-4A31-A3FA-4318B82DA132}"/>
              </a:ext>
            </a:extLst>
          </p:cNvPr>
          <p:cNvSpPr>
            <a:spLocks noGrp="1"/>
          </p:cNvSpPr>
          <p:nvPr>
            <p:ph type="ctrTitle"/>
          </p:nvPr>
        </p:nvSpPr>
        <p:spPr>
          <a:xfrm>
            <a:off x="1649384" y="189582"/>
            <a:ext cx="8542020" cy="1045326"/>
          </a:xfrm>
        </p:spPr>
        <p:txBody>
          <a:bodyPr/>
          <a:lstStyle/>
          <a:p>
            <a:pPr algn="ctr"/>
            <a:r>
              <a:rPr lang="en-US" dirty="0"/>
              <a:t>Diagnosis Validation Engine</a:t>
            </a:r>
          </a:p>
        </p:txBody>
      </p:sp>
      <p:sp>
        <p:nvSpPr>
          <p:cNvPr id="10" name="Text Placeholder 12">
            <a:extLst>
              <a:ext uri="{FF2B5EF4-FFF2-40B4-BE49-F238E27FC236}">
                <a16:creationId xmlns:a16="http://schemas.microsoft.com/office/drawing/2014/main" id="{877620E6-8552-4061-9420-4F8CE621D153}"/>
              </a:ext>
            </a:extLst>
          </p:cNvPr>
          <p:cNvSpPr txBox="1">
            <a:spLocks/>
          </p:cNvSpPr>
          <p:nvPr/>
        </p:nvSpPr>
        <p:spPr>
          <a:xfrm>
            <a:off x="3919390" y="5262405"/>
            <a:ext cx="7440011" cy="702582"/>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dirty="0"/>
              <a:t>Challenge – [AI and ML]</a:t>
            </a:r>
            <a:endParaRPr lang="en-US" dirty="0">
              <a:latin typeface="Franklin Gothic Medium" panose="020B0603020102020204" pitchFamily="34" charset="0"/>
            </a:endParaRPr>
          </a:p>
        </p:txBody>
      </p:sp>
      <p:sp>
        <p:nvSpPr>
          <p:cNvPr id="2" name="TextBox 1">
            <a:extLst>
              <a:ext uri="{FF2B5EF4-FFF2-40B4-BE49-F238E27FC236}">
                <a16:creationId xmlns:a16="http://schemas.microsoft.com/office/drawing/2014/main" id="{B0162BFC-DBCC-4813-98C3-56975F8D1B99}"/>
              </a:ext>
            </a:extLst>
          </p:cNvPr>
          <p:cNvSpPr txBox="1"/>
          <p:nvPr/>
        </p:nvSpPr>
        <p:spPr>
          <a:xfrm>
            <a:off x="4343399" y="252951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solidFill>
                  <a:schemeClr val="accent2">
                    <a:lumMod val="75000"/>
                  </a:schemeClr>
                </a:solidFill>
              </a:rPr>
              <a:t>INNOVATORS 123</a:t>
            </a:r>
          </a:p>
        </p:txBody>
      </p:sp>
    </p:spTree>
    <p:extLst>
      <p:ext uri="{BB962C8B-B14F-4D97-AF65-F5344CB8AC3E}">
        <p14:creationId xmlns:p14="http://schemas.microsoft.com/office/powerpoint/2010/main" val="34823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BC9332E-95D1-4376-8E7E-8383A5378839}"/>
              </a:ext>
            </a:extLst>
          </p:cNvPr>
          <p:cNvGrpSpPr/>
          <p:nvPr/>
        </p:nvGrpSpPr>
        <p:grpSpPr>
          <a:xfrm>
            <a:off x="900804" y="1704360"/>
            <a:ext cx="3443800" cy="2345259"/>
            <a:chOff x="386891" y="833468"/>
            <a:chExt cx="3655999" cy="2489768"/>
          </a:xfrm>
        </p:grpSpPr>
        <p:grpSp>
          <p:nvGrpSpPr>
            <p:cNvPr id="12" name="Group 11">
              <a:extLst>
                <a:ext uri="{FF2B5EF4-FFF2-40B4-BE49-F238E27FC236}">
                  <a16:creationId xmlns:a16="http://schemas.microsoft.com/office/drawing/2014/main" id="{FD29D5E7-4666-493E-9509-701E829607A0}"/>
                </a:ext>
              </a:extLst>
            </p:cNvPr>
            <p:cNvGrpSpPr/>
            <p:nvPr/>
          </p:nvGrpSpPr>
          <p:grpSpPr>
            <a:xfrm>
              <a:off x="386891" y="833468"/>
              <a:ext cx="3655999" cy="2482445"/>
              <a:chOff x="297581" y="847475"/>
              <a:chExt cx="3655999" cy="2482445"/>
            </a:xfrm>
          </p:grpSpPr>
          <p:sp>
            <p:nvSpPr>
              <p:cNvPr id="14" name="Rounded Rectangle 54">
                <a:extLst>
                  <a:ext uri="{FF2B5EF4-FFF2-40B4-BE49-F238E27FC236}">
                    <a16:creationId xmlns:a16="http://schemas.microsoft.com/office/drawing/2014/main" id="{57F7AA51-D52A-4819-83E5-A96EB596010F}"/>
                  </a:ext>
                </a:extLst>
              </p:cNvPr>
              <p:cNvSpPr/>
              <p:nvPr/>
            </p:nvSpPr>
            <p:spPr>
              <a:xfrm>
                <a:off x="704386" y="1319599"/>
                <a:ext cx="3249194" cy="2010321"/>
              </a:xfrm>
              <a:prstGeom prst="round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lumMod val="75000"/>
                        <a:lumOff val="25000"/>
                      </a:schemeClr>
                    </a:solidFill>
                    <a:cs typeface="Calibri"/>
                  </a:rPr>
                  <a:t>Prachi Singhal</a:t>
                </a:r>
              </a:p>
              <a:p>
                <a:endParaRPr lang="en-US" sz="1400" dirty="0">
                  <a:solidFill>
                    <a:schemeClr val="tx1">
                      <a:lumMod val="75000"/>
                      <a:lumOff val="25000"/>
                    </a:schemeClr>
                  </a:solidFill>
                </a:endParaRPr>
              </a:p>
              <a:p>
                <a:endParaRPr lang="en-US" sz="1400" dirty="0">
                  <a:solidFill>
                    <a:schemeClr val="tx1">
                      <a:lumMod val="75000"/>
                      <a:lumOff val="25000"/>
                    </a:schemeClr>
                  </a:solidFill>
                </a:endParaRPr>
              </a:p>
              <a:p>
                <a:endParaRPr lang="en-US" sz="1400" dirty="0">
                  <a:solidFill>
                    <a:schemeClr val="tx1">
                      <a:lumMod val="75000"/>
                      <a:lumOff val="25000"/>
                    </a:schemeClr>
                  </a:solidFill>
                </a:endParaRPr>
              </a:p>
              <a:p>
                <a:pPr marL="171450" indent="-171450">
                  <a:buFont typeface="Arial" panose="020B0604020202020204" pitchFamily="34" charset="0"/>
                  <a:buChar char="•"/>
                </a:pPr>
                <a:endParaRPr lang="en-US" sz="1000" dirty="0">
                  <a:solidFill>
                    <a:schemeClr val="tx1">
                      <a:lumMod val="75000"/>
                      <a:lumOff val="25000"/>
                    </a:schemeClr>
                  </a:solidFill>
                </a:endParaRPr>
              </a:p>
              <a:p>
                <a:pPr marL="171450" indent="-171450">
                  <a:buFont typeface="Arial" panose="020B0604020202020204" pitchFamily="34" charset="0"/>
                  <a:buChar char="•"/>
                </a:pPr>
                <a:r>
                  <a:rPr lang="en-US" sz="1000" dirty="0">
                    <a:solidFill>
                      <a:schemeClr val="tx1">
                        <a:lumMod val="75000"/>
                        <a:lumOff val="25000"/>
                      </a:schemeClr>
                    </a:solidFill>
                  </a:rPr>
                  <a:t>OGS Tech, Gurgaon, Software Engineer</a:t>
                </a:r>
                <a:endParaRPr lang="en-US" sz="1000" dirty="0">
                  <a:solidFill>
                    <a:schemeClr val="tx1">
                      <a:lumMod val="75000"/>
                      <a:lumOff val="25000"/>
                    </a:schemeClr>
                  </a:solidFill>
                  <a:cs typeface="Calibri"/>
                </a:endParaRPr>
              </a:p>
            </p:txBody>
          </p:sp>
          <p:sp>
            <p:nvSpPr>
              <p:cNvPr id="15" name="Oval 14">
                <a:extLst>
                  <a:ext uri="{FF2B5EF4-FFF2-40B4-BE49-F238E27FC236}">
                    <a16:creationId xmlns:a16="http://schemas.microsoft.com/office/drawing/2014/main" id="{4DD3D172-6651-41C5-A8F9-4E77A18A737E}"/>
                  </a:ext>
                </a:extLst>
              </p:cNvPr>
              <p:cNvSpPr/>
              <p:nvPr/>
            </p:nvSpPr>
            <p:spPr>
              <a:xfrm>
                <a:off x="297581" y="847475"/>
                <a:ext cx="1206670" cy="1206670"/>
              </a:xfrm>
              <a:prstGeom prst="ellipse">
                <a:avLst/>
              </a:prstGeom>
              <a:solidFill>
                <a:schemeClr val="bg1">
                  <a:lumMod val="95000"/>
                </a:schemeClr>
              </a:solidFill>
              <a:ln w="38100">
                <a:solidFill>
                  <a:schemeClr val="accent1"/>
                </a:solidFill>
              </a:ln>
              <a:effectLst>
                <a:glow rad="139700">
                  <a:schemeClr val="accent4">
                    <a:satMod val="175000"/>
                    <a:alpha val="67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solidFill>
                  </a:rPr>
                  <a:t>Pic</a:t>
                </a:r>
                <a:endParaRPr lang="en-US"/>
              </a:p>
            </p:txBody>
          </p:sp>
        </p:grpSp>
        <p:sp>
          <p:nvSpPr>
            <p:cNvPr id="13" name="Text Placeholder 4">
              <a:extLst>
                <a:ext uri="{FF2B5EF4-FFF2-40B4-BE49-F238E27FC236}">
                  <a16:creationId xmlns:a16="http://schemas.microsoft.com/office/drawing/2014/main" id="{CE8645B8-9F90-4488-B37C-52160F4BF5CA}"/>
                </a:ext>
              </a:extLst>
            </p:cNvPr>
            <p:cNvSpPr txBox="1">
              <a:spLocks/>
            </p:cNvSpPr>
            <p:nvPr/>
          </p:nvSpPr>
          <p:spPr>
            <a:xfrm>
              <a:off x="1761350" y="3089385"/>
              <a:ext cx="2122343" cy="233851"/>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b="1">
                  <a:solidFill>
                    <a:schemeClr val="accent1"/>
                  </a:solidFill>
                </a:rPr>
                <a:t>Title</a:t>
              </a:r>
            </a:p>
          </p:txBody>
        </p:sp>
      </p:grpSp>
      <p:sp>
        <p:nvSpPr>
          <p:cNvPr id="16" name="Title 5">
            <a:extLst>
              <a:ext uri="{FF2B5EF4-FFF2-40B4-BE49-F238E27FC236}">
                <a16:creationId xmlns:a16="http://schemas.microsoft.com/office/drawing/2014/main" id="{4C13C0E7-385B-47D6-900D-B5548F782735}"/>
              </a:ext>
            </a:extLst>
          </p:cNvPr>
          <p:cNvSpPr>
            <a:spLocks noGrp="1"/>
          </p:cNvSpPr>
          <p:nvPr>
            <p:ph type="ctrTitle"/>
          </p:nvPr>
        </p:nvSpPr>
        <p:spPr>
          <a:xfrm>
            <a:off x="2429177" y="151132"/>
            <a:ext cx="8542020" cy="1045326"/>
          </a:xfrm>
        </p:spPr>
        <p:txBody>
          <a:bodyPr/>
          <a:lstStyle/>
          <a:p>
            <a:pPr algn="ctr"/>
            <a:r>
              <a:rPr lang="en-US"/>
              <a:t>Team Member Profiles</a:t>
            </a:r>
          </a:p>
        </p:txBody>
      </p:sp>
      <p:grpSp>
        <p:nvGrpSpPr>
          <p:cNvPr id="17" name="Group 16">
            <a:extLst>
              <a:ext uri="{FF2B5EF4-FFF2-40B4-BE49-F238E27FC236}">
                <a16:creationId xmlns:a16="http://schemas.microsoft.com/office/drawing/2014/main" id="{737F728A-A74E-49A7-885C-46B107A12806}"/>
              </a:ext>
            </a:extLst>
          </p:cNvPr>
          <p:cNvGrpSpPr/>
          <p:nvPr/>
        </p:nvGrpSpPr>
        <p:grpSpPr>
          <a:xfrm>
            <a:off x="4727798" y="1704360"/>
            <a:ext cx="3443800" cy="2345259"/>
            <a:chOff x="386891" y="833468"/>
            <a:chExt cx="3655999" cy="2489768"/>
          </a:xfrm>
        </p:grpSpPr>
        <p:grpSp>
          <p:nvGrpSpPr>
            <p:cNvPr id="18" name="Group 17">
              <a:extLst>
                <a:ext uri="{FF2B5EF4-FFF2-40B4-BE49-F238E27FC236}">
                  <a16:creationId xmlns:a16="http://schemas.microsoft.com/office/drawing/2014/main" id="{119D3EB4-CF02-460E-B863-378FE51D2417}"/>
                </a:ext>
              </a:extLst>
            </p:cNvPr>
            <p:cNvGrpSpPr/>
            <p:nvPr/>
          </p:nvGrpSpPr>
          <p:grpSpPr>
            <a:xfrm>
              <a:off x="386891" y="833468"/>
              <a:ext cx="3655999" cy="2482445"/>
              <a:chOff x="297581" y="847475"/>
              <a:chExt cx="3655999" cy="2482445"/>
            </a:xfrm>
          </p:grpSpPr>
          <p:sp>
            <p:nvSpPr>
              <p:cNvPr id="20" name="Rounded Rectangle 54">
                <a:extLst>
                  <a:ext uri="{FF2B5EF4-FFF2-40B4-BE49-F238E27FC236}">
                    <a16:creationId xmlns:a16="http://schemas.microsoft.com/office/drawing/2014/main" id="{C28C9D74-1F17-49C6-98B9-6129CAC76E16}"/>
                  </a:ext>
                </a:extLst>
              </p:cNvPr>
              <p:cNvSpPr/>
              <p:nvPr/>
            </p:nvSpPr>
            <p:spPr>
              <a:xfrm>
                <a:off x="704386" y="1319599"/>
                <a:ext cx="3249194" cy="2010321"/>
              </a:xfrm>
              <a:prstGeom prst="round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lumMod val="75000"/>
                        <a:lumOff val="25000"/>
                      </a:schemeClr>
                    </a:solidFill>
                    <a:cs typeface="Calibri"/>
                  </a:rPr>
                  <a:t>Nikhil Tyagi</a:t>
                </a:r>
              </a:p>
              <a:p>
                <a:endParaRPr lang="en-US" sz="1400" dirty="0">
                  <a:solidFill>
                    <a:schemeClr val="tx1">
                      <a:lumMod val="75000"/>
                      <a:lumOff val="25000"/>
                    </a:schemeClr>
                  </a:solidFill>
                </a:endParaRPr>
              </a:p>
              <a:p>
                <a:endParaRPr lang="en-US" sz="1400" dirty="0">
                  <a:solidFill>
                    <a:schemeClr val="tx1">
                      <a:lumMod val="75000"/>
                      <a:lumOff val="25000"/>
                    </a:schemeClr>
                  </a:solidFill>
                </a:endParaRPr>
              </a:p>
              <a:p>
                <a:pPr marL="171450" indent="-171450">
                  <a:buFont typeface="Arial" panose="020B0604020202020204" pitchFamily="34" charset="0"/>
                  <a:buChar char="•"/>
                </a:pPr>
                <a:endParaRPr lang="en-US" sz="1000" dirty="0">
                  <a:solidFill>
                    <a:schemeClr val="tx1">
                      <a:lumMod val="75000"/>
                      <a:lumOff val="25000"/>
                    </a:schemeClr>
                  </a:solidFill>
                  <a:cs typeface="Calibri" panose="020F0502020204030204"/>
                </a:endParaRPr>
              </a:p>
              <a:p>
                <a:pPr marL="171450" indent="-171450">
                  <a:buFont typeface="Arial" panose="020B0604020202020204" pitchFamily="34" charset="0"/>
                  <a:buChar char="•"/>
                </a:pPr>
                <a:r>
                  <a:rPr lang="en-US" sz="1000" dirty="0">
                    <a:solidFill>
                      <a:schemeClr val="tx1">
                        <a:lumMod val="75000"/>
                        <a:lumOff val="25000"/>
                      </a:schemeClr>
                    </a:solidFill>
                  </a:rPr>
                  <a:t>OGS Tech, Gurgaon, Assoc Software Engineer 2</a:t>
                </a:r>
                <a:endParaRPr lang="en-US" sz="1000" dirty="0">
                  <a:solidFill>
                    <a:schemeClr val="tx1">
                      <a:lumMod val="75000"/>
                      <a:lumOff val="25000"/>
                    </a:schemeClr>
                  </a:solidFill>
                  <a:cs typeface="Calibri"/>
                </a:endParaRPr>
              </a:p>
            </p:txBody>
          </p:sp>
          <p:sp>
            <p:nvSpPr>
              <p:cNvPr id="21" name="Oval 20">
                <a:extLst>
                  <a:ext uri="{FF2B5EF4-FFF2-40B4-BE49-F238E27FC236}">
                    <a16:creationId xmlns:a16="http://schemas.microsoft.com/office/drawing/2014/main" id="{D9C34D74-04D2-457D-970E-FE3A8903C37F}"/>
                  </a:ext>
                </a:extLst>
              </p:cNvPr>
              <p:cNvSpPr/>
              <p:nvPr/>
            </p:nvSpPr>
            <p:spPr>
              <a:xfrm>
                <a:off x="297581" y="847475"/>
                <a:ext cx="1206670" cy="1206670"/>
              </a:xfrm>
              <a:prstGeom prst="ellipse">
                <a:avLst/>
              </a:prstGeom>
              <a:solidFill>
                <a:schemeClr val="bg1">
                  <a:lumMod val="95000"/>
                </a:schemeClr>
              </a:solidFill>
              <a:ln w="38100">
                <a:solidFill>
                  <a:schemeClr val="accent1"/>
                </a:solidFill>
              </a:ln>
              <a:effectLst>
                <a:glow rad="139700">
                  <a:schemeClr val="accent4">
                    <a:satMod val="175000"/>
                    <a:alpha val="67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solidFill>
                  </a:rPr>
                  <a:t>Pic</a:t>
                </a:r>
                <a:endParaRPr lang="en-US"/>
              </a:p>
            </p:txBody>
          </p:sp>
        </p:grpSp>
        <p:sp>
          <p:nvSpPr>
            <p:cNvPr id="19" name="Text Placeholder 4">
              <a:extLst>
                <a:ext uri="{FF2B5EF4-FFF2-40B4-BE49-F238E27FC236}">
                  <a16:creationId xmlns:a16="http://schemas.microsoft.com/office/drawing/2014/main" id="{173350B0-A7E3-4AC2-8A33-D8922AA57043}"/>
                </a:ext>
              </a:extLst>
            </p:cNvPr>
            <p:cNvSpPr txBox="1">
              <a:spLocks/>
            </p:cNvSpPr>
            <p:nvPr/>
          </p:nvSpPr>
          <p:spPr>
            <a:xfrm>
              <a:off x="1761350" y="3089385"/>
              <a:ext cx="2122343" cy="233851"/>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b="1">
                  <a:solidFill>
                    <a:schemeClr val="accent1"/>
                  </a:solidFill>
                </a:rPr>
                <a:t>Title</a:t>
              </a:r>
            </a:p>
          </p:txBody>
        </p:sp>
      </p:grpSp>
      <p:grpSp>
        <p:nvGrpSpPr>
          <p:cNvPr id="27" name="Group 26">
            <a:extLst>
              <a:ext uri="{FF2B5EF4-FFF2-40B4-BE49-F238E27FC236}">
                <a16:creationId xmlns:a16="http://schemas.microsoft.com/office/drawing/2014/main" id="{702A1F70-DBDF-49DB-A645-21FA846CFDFE}"/>
              </a:ext>
            </a:extLst>
          </p:cNvPr>
          <p:cNvGrpSpPr/>
          <p:nvPr/>
        </p:nvGrpSpPr>
        <p:grpSpPr>
          <a:xfrm>
            <a:off x="8469504" y="1697462"/>
            <a:ext cx="3443800" cy="2345259"/>
            <a:chOff x="386891" y="833468"/>
            <a:chExt cx="3655999" cy="2489768"/>
          </a:xfrm>
        </p:grpSpPr>
        <p:grpSp>
          <p:nvGrpSpPr>
            <p:cNvPr id="28" name="Group 27">
              <a:extLst>
                <a:ext uri="{FF2B5EF4-FFF2-40B4-BE49-F238E27FC236}">
                  <a16:creationId xmlns:a16="http://schemas.microsoft.com/office/drawing/2014/main" id="{5DD1C11C-9B32-4C85-83CB-E69A518715F2}"/>
                </a:ext>
              </a:extLst>
            </p:cNvPr>
            <p:cNvGrpSpPr/>
            <p:nvPr/>
          </p:nvGrpSpPr>
          <p:grpSpPr>
            <a:xfrm>
              <a:off x="386891" y="833468"/>
              <a:ext cx="3655999" cy="2482445"/>
              <a:chOff x="297581" y="847475"/>
              <a:chExt cx="3655999" cy="2482445"/>
            </a:xfrm>
          </p:grpSpPr>
          <p:sp>
            <p:nvSpPr>
              <p:cNvPr id="30" name="Rounded Rectangle 54">
                <a:extLst>
                  <a:ext uri="{FF2B5EF4-FFF2-40B4-BE49-F238E27FC236}">
                    <a16:creationId xmlns:a16="http://schemas.microsoft.com/office/drawing/2014/main" id="{BF0F0EC4-75D6-4DF6-A395-FE77AD1CE158}"/>
                  </a:ext>
                </a:extLst>
              </p:cNvPr>
              <p:cNvSpPr/>
              <p:nvPr/>
            </p:nvSpPr>
            <p:spPr>
              <a:xfrm>
                <a:off x="704386" y="1319599"/>
                <a:ext cx="3249194" cy="2010321"/>
              </a:xfrm>
              <a:prstGeom prst="round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lumMod val="75000"/>
                        <a:lumOff val="25000"/>
                      </a:schemeClr>
                    </a:solidFill>
                    <a:cs typeface="Calibri"/>
                  </a:rPr>
                  <a:t>Bhaskaran</a:t>
                </a:r>
              </a:p>
              <a:p>
                <a:endParaRPr lang="en-US" sz="1400" dirty="0">
                  <a:solidFill>
                    <a:schemeClr val="tx1">
                      <a:lumMod val="75000"/>
                      <a:lumOff val="25000"/>
                    </a:schemeClr>
                  </a:solidFill>
                </a:endParaRPr>
              </a:p>
              <a:p>
                <a:endParaRPr lang="en-US" sz="1400" dirty="0">
                  <a:solidFill>
                    <a:schemeClr val="tx1">
                      <a:lumMod val="75000"/>
                      <a:lumOff val="25000"/>
                    </a:schemeClr>
                  </a:solidFill>
                </a:endParaRPr>
              </a:p>
              <a:p>
                <a:pPr marL="171450" indent="-171450">
                  <a:buFont typeface="Arial" panose="020B0604020202020204" pitchFamily="34" charset="0"/>
                  <a:buChar char="•"/>
                </a:pPr>
                <a:endParaRPr lang="en-US" sz="1000" dirty="0">
                  <a:solidFill>
                    <a:schemeClr val="tx1">
                      <a:lumMod val="75000"/>
                      <a:lumOff val="25000"/>
                    </a:schemeClr>
                  </a:solidFill>
                  <a:cs typeface="Calibri" panose="020F0502020204030204"/>
                </a:endParaRPr>
              </a:p>
              <a:p>
                <a:pPr marL="171450" indent="-171450">
                  <a:buFont typeface="Arial" panose="020B0604020202020204" pitchFamily="34" charset="0"/>
                  <a:buChar char="•"/>
                </a:pPr>
                <a:r>
                  <a:rPr lang="en-US" sz="1000" dirty="0">
                    <a:solidFill>
                      <a:schemeClr val="tx1">
                        <a:lumMod val="75000"/>
                        <a:lumOff val="25000"/>
                      </a:schemeClr>
                    </a:solidFill>
                  </a:rPr>
                  <a:t>OGS Tech, Gurgaon, </a:t>
                </a:r>
                <a:r>
                  <a:rPr lang="en-US" sz="1000" dirty="0" err="1">
                    <a:solidFill>
                      <a:schemeClr val="tx1">
                        <a:lumMod val="75000"/>
                        <a:lumOff val="25000"/>
                      </a:schemeClr>
                    </a:solidFill>
                  </a:rPr>
                  <a:t>Mgr</a:t>
                </a:r>
                <a:r>
                  <a:rPr lang="en-US" sz="1000" dirty="0">
                    <a:solidFill>
                      <a:schemeClr val="tx1">
                        <a:lumMod val="75000"/>
                        <a:lumOff val="25000"/>
                      </a:schemeClr>
                    </a:solidFill>
                  </a:rPr>
                  <a:t> </a:t>
                </a:r>
                <a:r>
                  <a:rPr lang="en-US" sz="1000" dirty="0" err="1">
                    <a:solidFill>
                      <a:schemeClr val="tx1">
                        <a:lumMod val="75000"/>
                        <a:lumOff val="25000"/>
                      </a:schemeClr>
                    </a:solidFill>
                  </a:rPr>
                  <a:t>Sofware</a:t>
                </a:r>
                <a:r>
                  <a:rPr lang="en-US" sz="1000" dirty="0">
                    <a:solidFill>
                      <a:schemeClr val="tx1">
                        <a:lumMod val="75000"/>
                        <a:lumOff val="25000"/>
                      </a:schemeClr>
                    </a:solidFill>
                  </a:rPr>
                  <a:t> Engineering</a:t>
                </a:r>
                <a:endParaRPr lang="en-US" sz="1000" dirty="0">
                  <a:solidFill>
                    <a:schemeClr val="tx1">
                      <a:lumMod val="75000"/>
                      <a:lumOff val="25000"/>
                    </a:schemeClr>
                  </a:solidFill>
                  <a:cs typeface="Calibri"/>
                </a:endParaRPr>
              </a:p>
            </p:txBody>
          </p:sp>
          <p:sp>
            <p:nvSpPr>
              <p:cNvPr id="31" name="Oval 30">
                <a:extLst>
                  <a:ext uri="{FF2B5EF4-FFF2-40B4-BE49-F238E27FC236}">
                    <a16:creationId xmlns:a16="http://schemas.microsoft.com/office/drawing/2014/main" id="{511CFB80-5B0F-4565-BAF9-C183B9CDC73A}"/>
                  </a:ext>
                </a:extLst>
              </p:cNvPr>
              <p:cNvSpPr/>
              <p:nvPr/>
            </p:nvSpPr>
            <p:spPr>
              <a:xfrm>
                <a:off x="297581" y="847475"/>
                <a:ext cx="1206670" cy="1206670"/>
              </a:xfrm>
              <a:prstGeom prst="ellipse">
                <a:avLst/>
              </a:prstGeom>
              <a:solidFill>
                <a:schemeClr val="bg1">
                  <a:lumMod val="95000"/>
                </a:schemeClr>
              </a:solidFill>
              <a:ln w="38100">
                <a:solidFill>
                  <a:schemeClr val="accent1"/>
                </a:solidFill>
              </a:ln>
              <a:effectLst>
                <a:glow rad="139700">
                  <a:schemeClr val="accent4">
                    <a:satMod val="175000"/>
                    <a:alpha val="67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solidFill>
                  </a:rPr>
                  <a:t>Pic</a:t>
                </a:r>
                <a:endParaRPr lang="en-US"/>
              </a:p>
            </p:txBody>
          </p:sp>
        </p:grpSp>
        <p:sp>
          <p:nvSpPr>
            <p:cNvPr id="29" name="Text Placeholder 4">
              <a:extLst>
                <a:ext uri="{FF2B5EF4-FFF2-40B4-BE49-F238E27FC236}">
                  <a16:creationId xmlns:a16="http://schemas.microsoft.com/office/drawing/2014/main" id="{C9F33FFA-BBDE-45FD-B371-836CB54DEFCE}"/>
                </a:ext>
              </a:extLst>
            </p:cNvPr>
            <p:cNvSpPr txBox="1">
              <a:spLocks/>
            </p:cNvSpPr>
            <p:nvPr/>
          </p:nvSpPr>
          <p:spPr>
            <a:xfrm>
              <a:off x="1761350" y="3089385"/>
              <a:ext cx="2122343" cy="233851"/>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b="1">
                  <a:solidFill>
                    <a:schemeClr val="accent1"/>
                  </a:solidFill>
                </a:rPr>
                <a:t>Title</a:t>
              </a:r>
            </a:p>
          </p:txBody>
        </p:sp>
      </p:grpSp>
      <p:grpSp>
        <p:nvGrpSpPr>
          <p:cNvPr id="32" name="Group 31">
            <a:extLst>
              <a:ext uri="{FF2B5EF4-FFF2-40B4-BE49-F238E27FC236}">
                <a16:creationId xmlns:a16="http://schemas.microsoft.com/office/drawing/2014/main" id="{ACE80E63-ADA7-42E8-A070-CAE800E7EE6D}"/>
              </a:ext>
            </a:extLst>
          </p:cNvPr>
          <p:cNvGrpSpPr/>
          <p:nvPr/>
        </p:nvGrpSpPr>
        <p:grpSpPr>
          <a:xfrm>
            <a:off x="2488826" y="4253321"/>
            <a:ext cx="3443800" cy="2345259"/>
            <a:chOff x="386891" y="833468"/>
            <a:chExt cx="3655999" cy="2489768"/>
          </a:xfrm>
        </p:grpSpPr>
        <p:grpSp>
          <p:nvGrpSpPr>
            <p:cNvPr id="33" name="Group 32">
              <a:extLst>
                <a:ext uri="{FF2B5EF4-FFF2-40B4-BE49-F238E27FC236}">
                  <a16:creationId xmlns:a16="http://schemas.microsoft.com/office/drawing/2014/main" id="{C8C6A432-BAE4-4975-A555-9E97FFD0A023}"/>
                </a:ext>
              </a:extLst>
            </p:cNvPr>
            <p:cNvGrpSpPr/>
            <p:nvPr/>
          </p:nvGrpSpPr>
          <p:grpSpPr>
            <a:xfrm>
              <a:off x="386891" y="833468"/>
              <a:ext cx="3655999" cy="2482445"/>
              <a:chOff x="297581" y="847475"/>
              <a:chExt cx="3655999" cy="2482445"/>
            </a:xfrm>
          </p:grpSpPr>
          <p:sp>
            <p:nvSpPr>
              <p:cNvPr id="35" name="Rounded Rectangle 54">
                <a:extLst>
                  <a:ext uri="{FF2B5EF4-FFF2-40B4-BE49-F238E27FC236}">
                    <a16:creationId xmlns:a16="http://schemas.microsoft.com/office/drawing/2014/main" id="{06D82A02-1B4E-4426-95FA-458834F85007}"/>
                  </a:ext>
                </a:extLst>
              </p:cNvPr>
              <p:cNvSpPr/>
              <p:nvPr/>
            </p:nvSpPr>
            <p:spPr>
              <a:xfrm>
                <a:off x="704386" y="1319599"/>
                <a:ext cx="3249194" cy="2010321"/>
              </a:xfrm>
              <a:prstGeom prst="round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err="1">
                    <a:solidFill>
                      <a:schemeClr val="tx1">
                        <a:lumMod val="75000"/>
                        <a:lumOff val="25000"/>
                      </a:schemeClr>
                    </a:solidFill>
                    <a:cs typeface="Calibri"/>
                  </a:rPr>
                  <a:t>LakshmiHanisha</a:t>
                </a:r>
                <a:endParaRPr lang="en-US" sz="1400" dirty="0">
                  <a:solidFill>
                    <a:schemeClr val="tx1">
                      <a:lumMod val="75000"/>
                      <a:lumOff val="25000"/>
                    </a:schemeClr>
                  </a:solidFill>
                  <a:cs typeface="Calibri"/>
                </a:endParaRPr>
              </a:p>
              <a:p>
                <a:endParaRPr lang="en-US" sz="1400" dirty="0">
                  <a:solidFill>
                    <a:schemeClr val="tx1">
                      <a:lumMod val="75000"/>
                      <a:lumOff val="25000"/>
                    </a:schemeClr>
                  </a:solidFill>
                </a:endParaRPr>
              </a:p>
              <a:p>
                <a:endParaRPr lang="en-US" sz="1400" dirty="0">
                  <a:solidFill>
                    <a:schemeClr val="tx1">
                      <a:lumMod val="75000"/>
                      <a:lumOff val="25000"/>
                    </a:schemeClr>
                  </a:solidFill>
                </a:endParaRPr>
              </a:p>
              <a:p>
                <a:pPr marL="171450" indent="-171450">
                  <a:buFont typeface="Arial" panose="020B0604020202020204" pitchFamily="34" charset="0"/>
                  <a:buChar char="•"/>
                </a:pPr>
                <a:endParaRPr lang="en-US" sz="1000" dirty="0">
                  <a:solidFill>
                    <a:schemeClr val="tx1">
                      <a:lumMod val="75000"/>
                      <a:lumOff val="25000"/>
                    </a:schemeClr>
                  </a:solidFill>
                  <a:cs typeface="Calibri" panose="020F0502020204030204"/>
                </a:endParaRPr>
              </a:p>
              <a:p>
                <a:pPr marL="171450" indent="-171450">
                  <a:buFont typeface="Arial" panose="020B0604020202020204" pitchFamily="34" charset="0"/>
                  <a:buChar char="•"/>
                </a:pPr>
                <a:r>
                  <a:rPr lang="en-US" sz="1000" dirty="0">
                    <a:solidFill>
                      <a:schemeClr val="tx1">
                        <a:lumMod val="75000"/>
                        <a:lumOff val="25000"/>
                      </a:schemeClr>
                    </a:solidFill>
                  </a:rPr>
                  <a:t>OGS Tech, Gurgaon, Assoc Software Engineer 2</a:t>
                </a:r>
                <a:endParaRPr lang="en-US" sz="1000" dirty="0">
                  <a:solidFill>
                    <a:schemeClr val="tx1">
                      <a:lumMod val="75000"/>
                      <a:lumOff val="25000"/>
                    </a:schemeClr>
                  </a:solidFill>
                  <a:cs typeface="Calibri"/>
                </a:endParaRPr>
              </a:p>
            </p:txBody>
          </p:sp>
          <p:sp>
            <p:nvSpPr>
              <p:cNvPr id="36" name="Oval 35">
                <a:extLst>
                  <a:ext uri="{FF2B5EF4-FFF2-40B4-BE49-F238E27FC236}">
                    <a16:creationId xmlns:a16="http://schemas.microsoft.com/office/drawing/2014/main" id="{36680DAF-B316-444C-9450-84B2BAEE26BC}"/>
                  </a:ext>
                </a:extLst>
              </p:cNvPr>
              <p:cNvSpPr/>
              <p:nvPr/>
            </p:nvSpPr>
            <p:spPr>
              <a:xfrm>
                <a:off x="297581" y="847475"/>
                <a:ext cx="1206670" cy="1206670"/>
              </a:xfrm>
              <a:prstGeom prst="ellipse">
                <a:avLst/>
              </a:prstGeom>
              <a:solidFill>
                <a:schemeClr val="bg1">
                  <a:lumMod val="95000"/>
                </a:schemeClr>
              </a:solidFill>
              <a:ln w="38100">
                <a:solidFill>
                  <a:schemeClr val="accent1"/>
                </a:solidFill>
              </a:ln>
              <a:effectLst>
                <a:glow rad="139700">
                  <a:schemeClr val="accent4">
                    <a:satMod val="175000"/>
                    <a:alpha val="67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solidFill>
                  </a:rPr>
                  <a:t>Pic</a:t>
                </a:r>
                <a:endParaRPr lang="en-US"/>
              </a:p>
            </p:txBody>
          </p:sp>
        </p:grpSp>
        <p:sp>
          <p:nvSpPr>
            <p:cNvPr id="34" name="Text Placeholder 4">
              <a:extLst>
                <a:ext uri="{FF2B5EF4-FFF2-40B4-BE49-F238E27FC236}">
                  <a16:creationId xmlns:a16="http://schemas.microsoft.com/office/drawing/2014/main" id="{96F39CB4-CB8E-4C0B-92F7-3BDD04D2FDFA}"/>
                </a:ext>
              </a:extLst>
            </p:cNvPr>
            <p:cNvSpPr txBox="1">
              <a:spLocks/>
            </p:cNvSpPr>
            <p:nvPr/>
          </p:nvSpPr>
          <p:spPr>
            <a:xfrm>
              <a:off x="1761350" y="3089385"/>
              <a:ext cx="2122343" cy="233851"/>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b="1">
                  <a:solidFill>
                    <a:schemeClr val="accent1"/>
                  </a:solidFill>
                </a:rPr>
                <a:t>Title</a:t>
              </a:r>
            </a:p>
          </p:txBody>
        </p:sp>
      </p:grpSp>
      <p:grpSp>
        <p:nvGrpSpPr>
          <p:cNvPr id="23" name="Group 22">
            <a:extLst>
              <a:ext uri="{FF2B5EF4-FFF2-40B4-BE49-F238E27FC236}">
                <a16:creationId xmlns:a16="http://schemas.microsoft.com/office/drawing/2014/main" id="{A56EE4D2-0966-4025-836D-1CAAFB4A22D8}"/>
              </a:ext>
            </a:extLst>
          </p:cNvPr>
          <p:cNvGrpSpPr/>
          <p:nvPr/>
        </p:nvGrpSpPr>
        <p:grpSpPr>
          <a:xfrm>
            <a:off x="6409333" y="4265699"/>
            <a:ext cx="3443800" cy="2345259"/>
            <a:chOff x="386891" y="833468"/>
            <a:chExt cx="3655999" cy="2489768"/>
          </a:xfrm>
        </p:grpSpPr>
        <p:grpSp>
          <p:nvGrpSpPr>
            <p:cNvPr id="24" name="Group 23">
              <a:extLst>
                <a:ext uri="{FF2B5EF4-FFF2-40B4-BE49-F238E27FC236}">
                  <a16:creationId xmlns:a16="http://schemas.microsoft.com/office/drawing/2014/main" id="{62109D93-DDD9-43C6-8F3C-4ADA6D566154}"/>
                </a:ext>
              </a:extLst>
            </p:cNvPr>
            <p:cNvGrpSpPr/>
            <p:nvPr/>
          </p:nvGrpSpPr>
          <p:grpSpPr>
            <a:xfrm>
              <a:off x="386891" y="833468"/>
              <a:ext cx="3655999" cy="2482445"/>
              <a:chOff x="297581" y="847475"/>
              <a:chExt cx="3655999" cy="2482445"/>
            </a:xfrm>
          </p:grpSpPr>
          <p:sp>
            <p:nvSpPr>
              <p:cNvPr id="26" name="Rounded Rectangle 54">
                <a:extLst>
                  <a:ext uri="{FF2B5EF4-FFF2-40B4-BE49-F238E27FC236}">
                    <a16:creationId xmlns:a16="http://schemas.microsoft.com/office/drawing/2014/main" id="{F681F576-5535-4B2F-ACE4-437C2555110A}"/>
                  </a:ext>
                </a:extLst>
              </p:cNvPr>
              <p:cNvSpPr/>
              <p:nvPr/>
            </p:nvSpPr>
            <p:spPr>
              <a:xfrm>
                <a:off x="704386" y="1319599"/>
                <a:ext cx="3249194" cy="2010321"/>
              </a:xfrm>
              <a:prstGeom prst="round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lumMod val="75000"/>
                        <a:lumOff val="25000"/>
                      </a:schemeClr>
                    </a:solidFill>
                    <a:cs typeface="Calibri"/>
                  </a:rPr>
                  <a:t>Manas Palwar</a:t>
                </a:r>
              </a:p>
              <a:p>
                <a:endParaRPr lang="en-US" sz="1400" dirty="0">
                  <a:solidFill>
                    <a:schemeClr val="tx1">
                      <a:lumMod val="75000"/>
                      <a:lumOff val="25000"/>
                    </a:schemeClr>
                  </a:solidFill>
                </a:endParaRPr>
              </a:p>
              <a:p>
                <a:endParaRPr lang="en-US" sz="1400" dirty="0">
                  <a:solidFill>
                    <a:schemeClr val="tx1">
                      <a:lumMod val="75000"/>
                      <a:lumOff val="25000"/>
                    </a:schemeClr>
                  </a:solidFill>
                </a:endParaRPr>
              </a:p>
              <a:p>
                <a:pPr marL="171450" indent="-171450">
                  <a:buFont typeface="Arial" panose="020B0604020202020204" pitchFamily="34" charset="0"/>
                  <a:buChar char="•"/>
                </a:pPr>
                <a:endParaRPr lang="en-US" sz="1000" dirty="0">
                  <a:solidFill>
                    <a:schemeClr val="tx1">
                      <a:lumMod val="75000"/>
                      <a:lumOff val="25000"/>
                    </a:schemeClr>
                  </a:solidFill>
                  <a:cs typeface="Calibri" panose="020F0502020204030204"/>
                </a:endParaRPr>
              </a:p>
              <a:p>
                <a:pPr marL="171450" indent="-171450">
                  <a:buFont typeface="Arial" panose="020B0604020202020204" pitchFamily="34" charset="0"/>
                  <a:buChar char="•"/>
                </a:pPr>
                <a:r>
                  <a:rPr lang="en-US" sz="1000" dirty="0">
                    <a:solidFill>
                      <a:schemeClr val="tx1">
                        <a:lumMod val="75000"/>
                        <a:lumOff val="25000"/>
                      </a:schemeClr>
                    </a:solidFill>
                  </a:rPr>
                  <a:t>Division, Location, Product Analyst</a:t>
                </a:r>
                <a:endParaRPr lang="en-US" sz="1000" dirty="0">
                  <a:solidFill>
                    <a:schemeClr val="tx1">
                      <a:lumMod val="75000"/>
                      <a:lumOff val="25000"/>
                    </a:schemeClr>
                  </a:solidFill>
                  <a:cs typeface="Calibri"/>
                </a:endParaRPr>
              </a:p>
            </p:txBody>
          </p:sp>
          <p:sp>
            <p:nvSpPr>
              <p:cNvPr id="37" name="Oval 36">
                <a:extLst>
                  <a:ext uri="{FF2B5EF4-FFF2-40B4-BE49-F238E27FC236}">
                    <a16:creationId xmlns:a16="http://schemas.microsoft.com/office/drawing/2014/main" id="{EC74849F-080C-431C-A8CC-69B636199A03}"/>
                  </a:ext>
                </a:extLst>
              </p:cNvPr>
              <p:cNvSpPr/>
              <p:nvPr/>
            </p:nvSpPr>
            <p:spPr>
              <a:xfrm>
                <a:off x="297581" y="847475"/>
                <a:ext cx="1206670" cy="1206670"/>
              </a:xfrm>
              <a:prstGeom prst="ellipse">
                <a:avLst/>
              </a:prstGeom>
              <a:solidFill>
                <a:schemeClr val="bg1">
                  <a:lumMod val="95000"/>
                </a:schemeClr>
              </a:solidFill>
              <a:ln w="38100">
                <a:solidFill>
                  <a:schemeClr val="accent1"/>
                </a:solidFill>
              </a:ln>
              <a:effectLst>
                <a:glow rad="139700">
                  <a:schemeClr val="accent4">
                    <a:satMod val="175000"/>
                    <a:alpha val="67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solidFill>
                  </a:rPr>
                  <a:t>Pic</a:t>
                </a:r>
                <a:endParaRPr lang="en-US"/>
              </a:p>
            </p:txBody>
          </p:sp>
        </p:grpSp>
        <p:sp>
          <p:nvSpPr>
            <p:cNvPr id="25" name="Text Placeholder 4">
              <a:extLst>
                <a:ext uri="{FF2B5EF4-FFF2-40B4-BE49-F238E27FC236}">
                  <a16:creationId xmlns:a16="http://schemas.microsoft.com/office/drawing/2014/main" id="{0592C112-AA92-483E-B188-856790287A38}"/>
                </a:ext>
              </a:extLst>
            </p:cNvPr>
            <p:cNvSpPr txBox="1">
              <a:spLocks/>
            </p:cNvSpPr>
            <p:nvPr/>
          </p:nvSpPr>
          <p:spPr>
            <a:xfrm>
              <a:off x="1761350" y="3089385"/>
              <a:ext cx="2122343" cy="233851"/>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b="1">
                  <a:solidFill>
                    <a:schemeClr val="accent1"/>
                  </a:solidFill>
                </a:rPr>
                <a:t>Title</a:t>
              </a:r>
            </a:p>
          </p:txBody>
        </p:sp>
      </p:grpSp>
    </p:spTree>
    <p:extLst>
      <p:ext uri="{BB962C8B-B14F-4D97-AF65-F5344CB8AC3E}">
        <p14:creationId xmlns:p14="http://schemas.microsoft.com/office/powerpoint/2010/main" val="3086649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0E2D39A7-976F-4A31-A3FA-4318B82DA132}"/>
              </a:ext>
            </a:extLst>
          </p:cNvPr>
          <p:cNvSpPr>
            <a:spLocks noGrp="1"/>
          </p:cNvSpPr>
          <p:nvPr>
            <p:ph type="ctrTitle"/>
          </p:nvPr>
        </p:nvSpPr>
        <p:spPr>
          <a:xfrm>
            <a:off x="1689641" y="-78286"/>
            <a:ext cx="8542020" cy="1045326"/>
          </a:xfrm>
        </p:spPr>
        <p:txBody>
          <a:bodyPr>
            <a:normAutofit/>
          </a:bodyPr>
          <a:lstStyle/>
          <a:p>
            <a:pPr algn="ctr"/>
            <a:r>
              <a:rPr lang="en-US" dirty="0"/>
              <a:t>Problem Overview</a:t>
            </a:r>
          </a:p>
        </p:txBody>
      </p:sp>
      <p:sp>
        <p:nvSpPr>
          <p:cNvPr id="10" name="Text Placeholder 12">
            <a:extLst>
              <a:ext uri="{FF2B5EF4-FFF2-40B4-BE49-F238E27FC236}">
                <a16:creationId xmlns:a16="http://schemas.microsoft.com/office/drawing/2014/main" id="{877620E6-8552-4061-9420-4F8CE621D153}"/>
              </a:ext>
            </a:extLst>
          </p:cNvPr>
          <p:cNvSpPr txBox="1">
            <a:spLocks/>
          </p:cNvSpPr>
          <p:nvPr/>
        </p:nvSpPr>
        <p:spPr>
          <a:xfrm>
            <a:off x="6596147" y="753342"/>
            <a:ext cx="7440011" cy="702582"/>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endParaRPr lang="en-US">
              <a:latin typeface="Franklin Gothic Medium" panose="020B0603020102020204" pitchFamily="34" charset="0"/>
            </a:endParaRPr>
          </a:p>
        </p:txBody>
      </p:sp>
      <p:sp>
        <p:nvSpPr>
          <p:cNvPr id="6" name="Text Placeholder 12">
            <a:extLst>
              <a:ext uri="{FF2B5EF4-FFF2-40B4-BE49-F238E27FC236}">
                <a16:creationId xmlns:a16="http://schemas.microsoft.com/office/drawing/2014/main" id="{6982047F-0234-4B7D-BB9B-0B80FC84CC33}"/>
              </a:ext>
            </a:extLst>
          </p:cNvPr>
          <p:cNvSpPr txBox="1">
            <a:spLocks/>
          </p:cNvSpPr>
          <p:nvPr/>
        </p:nvSpPr>
        <p:spPr>
          <a:xfrm>
            <a:off x="446211" y="1104633"/>
            <a:ext cx="8307371" cy="5234522"/>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1600" b="1" dirty="0">
                <a:solidFill>
                  <a:schemeClr val="accent1"/>
                </a:solidFill>
              </a:rPr>
              <a:t>MEDICAL MISDIAGNOSIS</a:t>
            </a:r>
            <a:r>
              <a:rPr lang="en-US" sz="1600" dirty="0"/>
              <a:t> happens when the patient’s actual diagnosis is missed or confused for something else. Medical misdiagnosis is an underdiscussed and complex issue to address. It is on the rise despite the presence of latest technologies like symptom checkers, predictive diagnosis.</a:t>
            </a:r>
            <a:endParaRPr lang="en-US" sz="1600" b="1" dirty="0">
              <a:solidFill>
                <a:schemeClr val="accent1"/>
              </a:solidFill>
            </a:endParaRPr>
          </a:p>
          <a:p>
            <a:pPr marL="0" indent="0">
              <a:buNone/>
            </a:pPr>
            <a:endParaRPr lang="en-US" sz="1600" b="1" dirty="0">
              <a:solidFill>
                <a:schemeClr val="accent1"/>
              </a:solidFill>
            </a:endParaRPr>
          </a:p>
          <a:p>
            <a:pPr marL="0" indent="0">
              <a:buNone/>
            </a:pPr>
            <a:r>
              <a:rPr lang="en-US" sz="1600" b="1" dirty="0">
                <a:solidFill>
                  <a:schemeClr val="accent1"/>
                </a:solidFill>
              </a:rPr>
              <a:t>ROOT CAUSES</a:t>
            </a:r>
          </a:p>
          <a:p>
            <a:pPr marL="342900" indent="-342900">
              <a:buFont typeface="+mj-lt"/>
              <a:buAutoNum type="arabicPeriod"/>
            </a:pPr>
            <a:r>
              <a:rPr lang="en-US" sz="1600" dirty="0"/>
              <a:t>Cognitive Biases: 80% of misdiagnoses happen because of cognitive biases.</a:t>
            </a:r>
          </a:p>
          <a:p>
            <a:pPr lvl="1"/>
            <a:r>
              <a:rPr lang="en-US" sz="1400" dirty="0"/>
              <a:t>Anchoring bias: Physicians focus on the first diagnosis that comes to their mind based on primary symptom.</a:t>
            </a:r>
          </a:p>
          <a:p>
            <a:pPr lvl="1"/>
            <a:r>
              <a:rPr lang="en-US" sz="1400" dirty="0"/>
              <a:t>Availability bias: Physicians see too many of the same symptom disease pair in their work and are pulled towards the same diagnosis when they see similar </a:t>
            </a:r>
            <a:r>
              <a:rPr lang="en-US" sz="1400"/>
              <a:t>symptoms.</a:t>
            </a:r>
          </a:p>
          <a:p>
            <a:pPr marL="457200" lvl="1" indent="0">
              <a:buNone/>
            </a:pPr>
            <a:endParaRPr lang="en-US" sz="1400" dirty="0"/>
          </a:p>
          <a:p>
            <a:pPr marL="342900" indent="-342900">
              <a:buFont typeface="+mj-lt"/>
              <a:buAutoNum type="arabicPeriod"/>
            </a:pPr>
            <a:r>
              <a:rPr lang="en-US" sz="1600" dirty="0"/>
              <a:t>Technical or Systemic Issues cause 15% misdiagnoses every year</a:t>
            </a:r>
          </a:p>
          <a:p>
            <a:pPr lvl="1"/>
            <a:r>
              <a:rPr lang="en-US" sz="1400" dirty="0"/>
              <a:t>Faulty lab equipment used for diagnostic tests</a:t>
            </a:r>
          </a:p>
          <a:p>
            <a:pPr lvl="1"/>
            <a:r>
              <a:rPr lang="en-US" sz="1400" dirty="0"/>
              <a:t>Incorrect medical history</a:t>
            </a:r>
          </a:p>
          <a:p>
            <a:pPr lvl="1"/>
            <a:r>
              <a:rPr lang="en-US" sz="1400" dirty="0"/>
              <a:t>Incorrect interpretation of lab results</a:t>
            </a:r>
          </a:p>
          <a:p>
            <a:pPr marL="0" indent="0">
              <a:buNone/>
            </a:pPr>
            <a:endParaRPr lang="en-US" sz="1600" dirty="0"/>
          </a:p>
        </p:txBody>
      </p:sp>
      <p:sp>
        <p:nvSpPr>
          <p:cNvPr id="7" name="Rectangle: Rounded Corners 6">
            <a:extLst>
              <a:ext uri="{FF2B5EF4-FFF2-40B4-BE49-F238E27FC236}">
                <a16:creationId xmlns:a16="http://schemas.microsoft.com/office/drawing/2014/main" id="{35453425-D02F-49E7-A404-E3D17EE9A4DB}"/>
              </a:ext>
            </a:extLst>
          </p:cNvPr>
          <p:cNvSpPr/>
          <p:nvPr/>
        </p:nvSpPr>
        <p:spPr>
          <a:xfrm>
            <a:off x="8970281" y="1512737"/>
            <a:ext cx="2899252" cy="791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12 million people are affected by medical diagnostic errors each year.</a:t>
            </a:r>
            <a:endParaRPr lang="en-US" sz="1050" dirty="0"/>
          </a:p>
        </p:txBody>
      </p:sp>
      <p:sp>
        <p:nvSpPr>
          <p:cNvPr id="8" name="Rectangle: Rounded Corners 7">
            <a:extLst>
              <a:ext uri="{FF2B5EF4-FFF2-40B4-BE49-F238E27FC236}">
                <a16:creationId xmlns:a16="http://schemas.microsoft.com/office/drawing/2014/main" id="{13E3C603-7E85-4064-93F2-5C4BEE0F5679}"/>
              </a:ext>
            </a:extLst>
          </p:cNvPr>
          <p:cNvSpPr/>
          <p:nvPr/>
        </p:nvSpPr>
        <p:spPr>
          <a:xfrm>
            <a:off x="8970278" y="2551702"/>
            <a:ext cx="2899254" cy="1054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Estimated 40,000 to 80,000 people die annually from complications from these misdiagnoses.</a:t>
            </a:r>
            <a:endParaRPr lang="en-US" sz="1050" dirty="0"/>
          </a:p>
        </p:txBody>
      </p:sp>
      <p:sp>
        <p:nvSpPr>
          <p:cNvPr id="9" name="Rectangle: Rounded Corners 8">
            <a:extLst>
              <a:ext uri="{FF2B5EF4-FFF2-40B4-BE49-F238E27FC236}">
                <a16:creationId xmlns:a16="http://schemas.microsoft.com/office/drawing/2014/main" id="{CC88CCC7-8ABA-4A9E-83C5-7961E4C512B0}"/>
              </a:ext>
            </a:extLst>
          </p:cNvPr>
          <p:cNvSpPr/>
          <p:nvPr/>
        </p:nvSpPr>
        <p:spPr>
          <a:xfrm>
            <a:off x="9009662" y="3844534"/>
            <a:ext cx="2899254" cy="1054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Diagnostic errors contribute to 10% of patient deaths and 6-17% of hospital adverse events</a:t>
            </a:r>
            <a:endParaRPr lang="en-US" sz="1050" dirty="0"/>
          </a:p>
        </p:txBody>
      </p:sp>
      <p:sp>
        <p:nvSpPr>
          <p:cNvPr id="11" name="Rectangle: Rounded Corners 10">
            <a:extLst>
              <a:ext uri="{FF2B5EF4-FFF2-40B4-BE49-F238E27FC236}">
                <a16:creationId xmlns:a16="http://schemas.microsoft.com/office/drawing/2014/main" id="{0DBC78E8-0654-4A70-A22C-84C983C241C5}"/>
              </a:ext>
            </a:extLst>
          </p:cNvPr>
          <p:cNvSpPr/>
          <p:nvPr/>
        </p:nvSpPr>
        <p:spPr>
          <a:xfrm>
            <a:off x="9028499" y="5014073"/>
            <a:ext cx="2899254" cy="1054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Misdiagnosis has the greatest financial impact out of all medical errors</a:t>
            </a:r>
            <a:endParaRPr lang="en-US" sz="1050" dirty="0"/>
          </a:p>
        </p:txBody>
      </p:sp>
    </p:spTree>
    <p:extLst>
      <p:ext uri="{BB962C8B-B14F-4D97-AF65-F5344CB8AC3E}">
        <p14:creationId xmlns:p14="http://schemas.microsoft.com/office/powerpoint/2010/main" val="2578849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83D52D-DE39-4149-B31F-388C75962752}"/>
              </a:ext>
            </a:extLst>
          </p:cNvPr>
          <p:cNvSpPr>
            <a:spLocks noGrp="1"/>
          </p:cNvSpPr>
          <p:nvPr>
            <p:ph type="subTitle" idx="1"/>
          </p:nvPr>
        </p:nvSpPr>
        <p:spPr>
          <a:xfrm>
            <a:off x="1359996" y="6451609"/>
            <a:ext cx="9826319" cy="406391"/>
          </a:xfrm>
        </p:spPr>
        <p:txBody>
          <a:bodyPr>
            <a:normAutofit fontScale="47500" lnSpcReduction="20000"/>
          </a:bodyPr>
          <a:lstStyle/>
          <a:p>
            <a:r>
              <a:rPr lang="en-US" sz="2400"/>
              <a:t>Short Description of How Your Solution Works – [AI and ML, NLP, AR and VR, IoT, Genomics, Graph, Cognitive, Quantum and Parallel Compute]</a:t>
            </a:r>
            <a:endParaRPr lang="en-US" sz="2400">
              <a:latin typeface="Franklin Gothic Medium" panose="020B0603020102020204" pitchFamily="34" charset="0"/>
            </a:endParaRPr>
          </a:p>
        </p:txBody>
      </p:sp>
      <p:sp>
        <p:nvSpPr>
          <p:cNvPr id="5" name="Title 5">
            <a:extLst>
              <a:ext uri="{FF2B5EF4-FFF2-40B4-BE49-F238E27FC236}">
                <a16:creationId xmlns:a16="http://schemas.microsoft.com/office/drawing/2014/main" id="{0E2D39A7-976F-4A31-A3FA-4318B82DA132}"/>
              </a:ext>
            </a:extLst>
          </p:cNvPr>
          <p:cNvSpPr>
            <a:spLocks noGrp="1"/>
          </p:cNvSpPr>
          <p:nvPr>
            <p:ph type="ctrTitle"/>
          </p:nvPr>
        </p:nvSpPr>
        <p:spPr>
          <a:xfrm>
            <a:off x="1689641" y="-78286"/>
            <a:ext cx="8542020" cy="1045326"/>
          </a:xfrm>
        </p:spPr>
        <p:txBody>
          <a:bodyPr/>
          <a:lstStyle/>
          <a:p>
            <a:pPr algn="ctr"/>
            <a:r>
              <a:rPr lang="en-US"/>
              <a:t>Solution Model</a:t>
            </a:r>
          </a:p>
        </p:txBody>
      </p:sp>
      <p:sp>
        <p:nvSpPr>
          <p:cNvPr id="10" name="Text Placeholder 12">
            <a:extLst>
              <a:ext uri="{FF2B5EF4-FFF2-40B4-BE49-F238E27FC236}">
                <a16:creationId xmlns:a16="http://schemas.microsoft.com/office/drawing/2014/main" id="{877620E6-8552-4061-9420-4F8CE621D153}"/>
              </a:ext>
            </a:extLst>
          </p:cNvPr>
          <p:cNvSpPr txBox="1">
            <a:spLocks/>
          </p:cNvSpPr>
          <p:nvPr/>
        </p:nvSpPr>
        <p:spPr>
          <a:xfrm>
            <a:off x="6596147" y="753342"/>
            <a:ext cx="7440011" cy="702582"/>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endParaRPr lang="en-US">
              <a:latin typeface="Franklin Gothic Medium" panose="020B0603020102020204" pitchFamily="34" charset="0"/>
            </a:endParaRPr>
          </a:p>
        </p:txBody>
      </p:sp>
      <p:pic>
        <p:nvPicPr>
          <p:cNvPr id="6" name="Picture 5">
            <a:extLst>
              <a:ext uri="{FF2B5EF4-FFF2-40B4-BE49-F238E27FC236}">
                <a16:creationId xmlns:a16="http://schemas.microsoft.com/office/drawing/2014/main" id="{5391E1ED-F78D-4C8A-93DD-8351E8954E72}"/>
              </a:ext>
            </a:extLst>
          </p:cNvPr>
          <p:cNvPicPr>
            <a:picLocks noChangeAspect="1"/>
          </p:cNvPicPr>
          <p:nvPr/>
        </p:nvPicPr>
        <p:blipFill>
          <a:blip r:embed="rId3"/>
          <a:stretch>
            <a:fillRect/>
          </a:stretch>
        </p:blipFill>
        <p:spPr>
          <a:xfrm>
            <a:off x="5034337" y="3108851"/>
            <a:ext cx="6397924" cy="2936219"/>
          </a:xfrm>
          <a:prstGeom prst="rect">
            <a:avLst/>
          </a:prstGeom>
        </p:spPr>
      </p:pic>
      <p:sp>
        <p:nvSpPr>
          <p:cNvPr id="8" name="TextBox 7">
            <a:extLst>
              <a:ext uri="{FF2B5EF4-FFF2-40B4-BE49-F238E27FC236}">
                <a16:creationId xmlns:a16="http://schemas.microsoft.com/office/drawing/2014/main" id="{3232D7F3-E447-4FF4-8CC9-F19F8ABD72A1}"/>
              </a:ext>
            </a:extLst>
          </p:cNvPr>
          <p:cNvSpPr txBox="1"/>
          <p:nvPr/>
        </p:nvSpPr>
        <p:spPr>
          <a:xfrm>
            <a:off x="380143" y="3108851"/>
            <a:ext cx="4397339" cy="1785104"/>
          </a:xfrm>
          <a:prstGeom prst="rect">
            <a:avLst/>
          </a:prstGeom>
          <a:noFill/>
        </p:spPr>
        <p:txBody>
          <a:bodyPr wrap="square" rtlCol="0">
            <a:spAutoFit/>
          </a:bodyPr>
          <a:lstStyle/>
          <a:p>
            <a:r>
              <a:rPr lang="en-US" sz="1400" b="1" dirty="0">
                <a:solidFill>
                  <a:schemeClr val="accent1"/>
                </a:solidFill>
              </a:rPr>
              <a:t>Inputs to Machine Learning Model</a:t>
            </a:r>
          </a:p>
          <a:p>
            <a:pPr marL="228600" indent="-228600">
              <a:buFont typeface="+mj-lt"/>
              <a:buAutoNum type="arabicPeriod"/>
            </a:pPr>
            <a:r>
              <a:rPr lang="en-US" sz="1200" dirty="0"/>
              <a:t>Use Patient Medical records to get</a:t>
            </a:r>
          </a:p>
          <a:p>
            <a:pPr marL="800100" lvl="1" indent="-342900">
              <a:buFont typeface="Arial" panose="020B0604020202020204" pitchFamily="34" charset="0"/>
              <a:buChar char="•"/>
            </a:pPr>
            <a:r>
              <a:rPr lang="en-US" sz="1200" dirty="0"/>
              <a:t>Diagnosis made by physician</a:t>
            </a:r>
          </a:p>
          <a:p>
            <a:pPr marL="800100" lvl="1" indent="-342900">
              <a:buFont typeface="Arial" panose="020B0604020202020204" pitchFamily="34" charset="0"/>
              <a:buChar char="•"/>
            </a:pPr>
            <a:r>
              <a:rPr lang="en-US" sz="1200" dirty="0"/>
              <a:t>Symptoms and each symptom’s duration</a:t>
            </a:r>
          </a:p>
          <a:p>
            <a:pPr marL="800100" lvl="1" indent="-342900">
              <a:buFont typeface="Arial" panose="020B0604020202020204" pitchFamily="34" charset="0"/>
              <a:buChar char="•"/>
            </a:pPr>
            <a:r>
              <a:rPr lang="en-US" sz="1200" dirty="0"/>
              <a:t>Patient interview duration</a:t>
            </a:r>
          </a:p>
          <a:p>
            <a:pPr marL="800100" lvl="1" indent="-342900">
              <a:buFont typeface="Arial" panose="020B0604020202020204" pitchFamily="34" charset="0"/>
              <a:buChar char="•"/>
            </a:pPr>
            <a:r>
              <a:rPr lang="en-US" sz="1200" dirty="0"/>
              <a:t>Patient demographics</a:t>
            </a:r>
          </a:p>
          <a:p>
            <a:pPr marL="800100" lvl="1" indent="-342900">
              <a:buFont typeface="Arial" panose="020B0604020202020204" pitchFamily="34" charset="0"/>
              <a:buChar char="•"/>
            </a:pPr>
            <a:r>
              <a:rPr lang="en-US" sz="1200" dirty="0"/>
              <a:t>How strongly the lab results supported the diagnosis</a:t>
            </a:r>
          </a:p>
          <a:p>
            <a:pPr marL="342900" indent="-342900">
              <a:buFont typeface="+mj-lt"/>
              <a:buAutoNum type="arabicPeriod"/>
            </a:pPr>
            <a:r>
              <a:rPr lang="en-US" sz="1200" dirty="0"/>
              <a:t>Whether the diagnosis was correct or not</a:t>
            </a:r>
          </a:p>
          <a:p>
            <a:pPr marL="342900" indent="-342900">
              <a:buFont typeface="+mj-lt"/>
              <a:buAutoNum type="arabicPeriod"/>
            </a:pPr>
            <a:r>
              <a:rPr lang="en-US" sz="1200" dirty="0"/>
              <a:t>Whether the diagnosis supported by patient’s medical history</a:t>
            </a:r>
          </a:p>
        </p:txBody>
      </p:sp>
      <p:sp>
        <p:nvSpPr>
          <p:cNvPr id="32" name="TextBox 31">
            <a:extLst>
              <a:ext uri="{FF2B5EF4-FFF2-40B4-BE49-F238E27FC236}">
                <a16:creationId xmlns:a16="http://schemas.microsoft.com/office/drawing/2014/main" id="{55D27EA0-5173-4550-8FDC-6C006361F9BC}"/>
              </a:ext>
            </a:extLst>
          </p:cNvPr>
          <p:cNvSpPr txBox="1"/>
          <p:nvPr/>
        </p:nvSpPr>
        <p:spPr>
          <a:xfrm>
            <a:off x="419527" y="5263802"/>
            <a:ext cx="4397339" cy="677108"/>
          </a:xfrm>
          <a:prstGeom prst="rect">
            <a:avLst/>
          </a:prstGeom>
          <a:noFill/>
        </p:spPr>
        <p:txBody>
          <a:bodyPr wrap="square" rtlCol="0">
            <a:spAutoFit/>
          </a:bodyPr>
          <a:lstStyle/>
          <a:p>
            <a:r>
              <a:rPr lang="en-US" sz="1400" b="1" dirty="0">
                <a:solidFill>
                  <a:schemeClr val="accent1"/>
                </a:solidFill>
              </a:rPr>
              <a:t>Output</a:t>
            </a:r>
          </a:p>
          <a:p>
            <a:pPr marL="228600" indent="-228600">
              <a:buFont typeface="+mj-lt"/>
              <a:buAutoNum type="arabicPeriod"/>
            </a:pPr>
            <a:r>
              <a:rPr lang="en-US" sz="1200" dirty="0"/>
              <a:t>Probability of Misdiagnosis</a:t>
            </a:r>
          </a:p>
          <a:p>
            <a:pPr marL="228600" indent="-228600">
              <a:buFont typeface="+mj-lt"/>
              <a:buAutoNum type="arabicPeriod"/>
            </a:pPr>
            <a:r>
              <a:rPr lang="en-US" sz="1200" dirty="0"/>
              <a:t>What other diagnoses physician should consider</a:t>
            </a:r>
          </a:p>
        </p:txBody>
      </p:sp>
      <p:sp>
        <p:nvSpPr>
          <p:cNvPr id="33" name="Text Placeholder 12">
            <a:extLst>
              <a:ext uri="{FF2B5EF4-FFF2-40B4-BE49-F238E27FC236}">
                <a16:creationId xmlns:a16="http://schemas.microsoft.com/office/drawing/2014/main" id="{81B8652D-8FD8-468A-A933-061E2FBCB87E}"/>
              </a:ext>
            </a:extLst>
          </p:cNvPr>
          <p:cNvSpPr txBox="1">
            <a:spLocks/>
          </p:cNvSpPr>
          <p:nvPr/>
        </p:nvSpPr>
        <p:spPr>
          <a:xfrm>
            <a:off x="456844" y="1104633"/>
            <a:ext cx="11315629" cy="5234522"/>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1400" b="1" dirty="0">
                <a:solidFill>
                  <a:schemeClr val="accent1"/>
                </a:solidFill>
              </a:rPr>
              <a:t>Solution Overview: </a:t>
            </a:r>
            <a:r>
              <a:rPr lang="en-US" sz="1400" dirty="0"/>
              <a:t>A web application that the physician can use to prevent cognitive biases from hindering the physician’s diagnosis capability. The solution includes the following components:</a:t>
            </a:r>
          </a:p>
          <a:p>
            <a:pPr marL="342900" indent="-342900">
              <a:buFont typeface="+mj-lt"/>
              <a:buAutoNum type="arabicPeriod"/>
            </a:pPr>
            <a:r>
              <a:rPr lang="en-US" sz="1400" b="1" dirty="0">
                <a:solidFill>
                  <a:schemeClr val="accent1"/>
                </a:solidFill>
              </a:rPr>
              <a:t>A  web app that allows the physician to enter the patient’s symptoms and the diagnosis the physician has derived.</a:t>
            </a:r>
          </a:p>
          <a:p>
            <a:pPr marL="342900" indent="-342900">
              <a:buFont typeface="+mj-lt"/>
              <a:buAutoNum type="arabicPeriod"/>
            </a:pPr>
            <a:r>
              <a:rPr lang="en-US" sz="1400" b="1" dirty="0">
                <a:solidFill>
                  <a:schemeClr val="accent1"/>
                </a:solidFill>
              </a:rPr>
              <a:t>A machine learning algorithm that is trained with millions of records of comprehensive diagnosis data which enables it to predict the probability of the diagnosis made by the physician and what other diagnoses the physician should check.</a:t>
            </a:r>
          </a:p>
        </p:txBody>
      </p:sp>
      <p:cxnSp>
        <p:nvCxnSpPr>
          <p:cNvPr id="4" name="Straight Connector 3">
            <a:extLst>
              <a:ext uri="{FF2B5EF4-FFF2-40B4-BE49-F238E27FC236}">
                <a16:creationId xmlns:a16="http://schemas.microsoft.com/office/drawing/2014/main" id="{37412E87-EFA3-467A-99D3-D3D6AF064E3F}"/>
              </a:ext>
            </a:extLst>
          </p:cNvPr>
          <p:cNvCxnSpPr/>
          <p:nvPr/>
        </p:nvCxnSpPr>
        <p:spPr>
          <a:xfrm>
            <a:off x="287079" y="2775102"/>
            <a:ext cx="11302409"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931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83D52D-DE39-4149-B31F-388C75962752}"/>
              </a:ext>
            </a:extLst>
          </p:cNvPr>
          <p:cNvSpPr>
            <a:spLocks noGrp="1"/>
          </p:cNvSpPr>
          <p:nvPr>
            <p:ph type="subTitle" idx="1"/>
          </p:nvPr>
        </p:nvSpPr>
        <p:spPr>
          <a:xfrm>
            <a:off x="761227" y="6374659"/>
            <a:ext cx="2464702" cy="406391"/>
          </a:xfrm>
        </p:spPr>
        <p:txBody>
          <a:bodyPr>
            <a:normAutofit fontScale="55000" lnSpcReduction="20000"/>
          </a:bodyPr>
          <a:lstStyle/>
          <a:p>
            <a:r>
              <a:rPr lang="en-US" sz="2400">
                <a:latin typeface="Franklin Gothic Medium" panose="020B0603020102020204" pitchFamily="34" charset="0"/>
              </a:rPr>
              <a:t>IP Disclosure (Optional): </a:t>
            </a:r>
          </a:p>
        </p:txBody>
      </p:sp>
      <p:sp>
        <p:nvSpPr>
          <p:cNvPr id="5" name="Title 5">
            <a:extLst>
              <a:ext uri="{FF2B5EF4-FFF2-40B4-BE49-F238E27FC236}">
                <a16:creationId xmlns:a16="http://schemas.microsoft.com/office/drawing/2014/main" id="{0E2D39A7-976F-4A31-A3FA-4318B82DA132}"/>
              </a:ext>
            </a:extLst>
          </p:cNvPr>
          <p:cNvSpPr>
            <a:spLocks noGrp="1"/>
          </p:cNvSpPr>
          <p:nvPr>
            <p:ph type="ctrTitle"/>
          </p:nvPr>
        </p:nvSpPr>
        <p:spPr>
          <a:xfrm>
            <a:off x="1689640" y="-78286"/>
            <a:ext cx="9329575" cy="1045326"/>
          </a:xfrm>
        </p:spPr>
        <p:txBody>
          <a:bodyPr>
            <a:normAutofit fontScale="90000"/>
          </a:bodyPr>
          <a:lstStyle/>
          <a:p>
            <a:pPr algn="ctr"/>
            <a:r>
              <a:rPr lang="en-US"/>
              <a:t>Solution Synopsis, Demonstration</a:t>
            </a:r>
          </a:p>
        </p:txBody>
      </p:sp>
      <p:sp>
        <p:nvSpPr>
          <p:cNvPr id="10" name="Text Placeholder 12">
            <a:extLst>
              <a:ext uri="{FF2B5EF4-FFF2-40B4-BE49-F238E27FC236}">
                <a16:creationId xmlns:a16="http://schemas.microsoft.com/office/drawing/2014/main" id="{877620E6-8552-4061-9420-4F8CE621D153}"/>
              </a:ext>
            </a:extLst>
          </p:cNvPr>
          <p:cNvSpPr txBox="1">
            <a:spLocks/>
          </p:cNvSpPr>
          <p:nvPr/>
        </p:nvSpPr>
        <p:spPr>
          <a:xfrm>
            <a:off x="6596147" y="753342"/>
            <a:ext cx="7440011" cy="702582"/>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endParaRPr lang="en-US">
              <a:latin typeface="Franklin Gothic Medium" panose="020B0603020102020204" pitchFamily="34" charset="0"/>
            </a:endParaRPr>
          </a:p>
        </p:txBody>
      </p:sp>
      <p:graphicFrame>
        <p:nvGraphicFramePr>
          <p:cNvPr id="6" name="Content Placeholder 2">
            <a:extLst>
              <a:ext uri="{FF2B5EF4-FFF2-40B4-BE49-F238E27FC236}">
                <a16:creationId xmlns:a16="http://schemas.microsoft.com/office/drawing/2014/main" id="{4280D6B5-7AD8-4B62-8B8B-7C3CF211A72A}"/>
              </a:ext>
            </a:extLst>
          </p:cNvPr>
          <p:cNvGraphicFramePr>
            <a:graphicFrameLocks/>
          </p:cNvGraphicFramePr>
          <p:nvPr>
            <p:extLst>
              <p:ext uri="{D42A27DB-BD31-4B8C-83A1-F6EECF244321}">
                <p14:modId xmlns:p14="http://schemas.microsoft.com/office/powerpoint/2010/main" val="3165623026"/>
              </p:ext>
            </p:extLst>
          </p:nvPr>
        </p:nvGraphicFramePr>
        <p:xfrm>
          <a:off x="1030287" y="2019107"/>
          <a:ext cx="10131425"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41AADBF3-EC34-4F2C-8036-C61A7933CA1F}"/>
              </a:ext>
            </a:extLst>
          </p:cNvPr>
          <p:cNvSpPr/>
          <p:nvPr/>
        </p:nvSpPr>
        <p:spPr>
          <a:xfrm>
            <a:off x="2144431" y="6577855"/>
            <a:ext cx="10369388" cy="246221"/>
          </a:xfrm>
          <a:prstGeom prst="rect">
            <a:avLst/>
          </a:prstGeom>
        </p:spPr>
        <p:txBody>
          <a:bodyPr wrap="square">
            <a:spAutoFit/>
          </a:bodyPr>
          <a:lstStyle/>
          <a:p>
            <a:r>
              <a:rPr lang="en-US" sz="1000">
                <a:hlinkClick r:id="rId8"/>
              </a:rPr>
              <a:t>http://goto.uhg.com/patents</a:t>
            </a:r>
            <a:r>
              <a:rPr lang="en-US" sz="1000"/>
              <a:t> (click on “Create Disclosure” button)</a:t>
            </a:r>
          </a:p>
        </p:txBody>
      </p:sp>
    </p:spTree>
    <p:extLst>
      <p:ext uri="{BB962C8B-B14F-4D97-AF65-F5344CB8AC3E}">
        <p14:creationId xmlns:p14="http://schemas.microsoft.com/office/powerpoint/2010/main" val="17007136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5E34829978D304990F7FA22F520BFAB" ma:contentTypeVersion="12" ma:contentTypeDescription="Create a new document." ma:contentTypeScope="" ma:versionID="a0e1cb9df1c7f18297b129c936be0f18">
  <xsd:schema xmlns:xsd="http://www.w3.org/2001/XMLSchema" xmlns:xs="http://www.w3.org/2001/XMLSchema" xmlns:p="http://schemas.microsoft.com/office/2006/metadata/properties" xmlns:ns2="c85ca5d0-e066-4649-92bd-c0ed5ca17023" xmlns:ns3="b557f792-c62b-4bda-b579-7e9f150242fa" targetNamespace="http://schemas.microsoft.com/office/2006/metadata/properties" ma:root="true" ma:fieldsID="fd8549d0191f6c3667eba47a15a24c2f" ns2:_="" ns3:_="">
    <xsd:import namespace="c85ca5d0-e066-4649-92bd-c0ed5ca17023"/>
    <xsd:import namespace="b557f792-c62b-4bda-b579-7e9f150242f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ca5d0-e066-4649-92bd-c0ed5ca170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557f792-c62b-4bda-b579-7e9f150242f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b557f792-c62b-4bda-b579-7e9f150242fa">
      <UserInfo>
        <DisplayName>Nakka, Siva N</DisplayName>
        <AccountId>2307</AccountId>
        <AccountType/>
      </UserInfo>
      <UserInfo>
        <DisplayName>Dheeraj, Pillalamarri S</DisplayName>
        <AccountId>2305</AccountId>
        <AccountType/>
      </UserInfo>
      <UserInfo>
        <DisplayName>Rudra,Ch</DisplayName>
        <AccountId>2020</AccountId>
        <AccountType/>
      </UserInfo>
      <UserInfo>
        <DisplayName>Anusha, Beesani</DisplayName>
        <AccountId>2302</AccountId>
        <AccountType/>
      </UserInfo>
      <UserInfo>
        <DisplayName>Koppaka, Naga Bhavya</DisplayName>
        <AccountId>2304</AccountId>
        <AccountType/>
      </UserInfo>
      <UserInfo>
        <DisplayName>Gowrabathina, Premkumar</DisplayName>
        <AccountId>2308</AccountId>
        <AccountType/>
      </UserInfo>
      <UserInfo>
        <DisplayName>Sudarsanchakradhar, Akula</DisplayName>
        <AccountId>238</AccountId>
        <AccountType/>
      </UserInfo>
      <UserInfo>
        <DisplayName>Katiyar, Ashish</DisplayName>
        <AccountId>1991</AccountId>
        <AccountType/>
      </UserInfo>
      <UserInfo>
        <DisplayName>Matcha, Vinay</DisplayName>
        <AccountId>2306</AccountId>
        <AccountType/>
      </UserInfo>
      <UserInfo>
        <DisplayName>Pitta, Santhosh R</DisplayName>
        <AccountId>1260</AccountId>
        <AccountType/>
      </UserInfo>
      <UserInfo>
        <DisplayName>Sandeep, Vadde</DisplayName>
        <AccountId>1410</AccountId>
        <AccountType/>
      </UserInfo>
      <UserInfo>
        <DisplayName>Sravya, Peddolla</DisplayName>
        <AccountId>2008</AccountId>
        <AccountType/>
      </UserInfo>
      <UserInfo>
        <DisplayName>Grover, Dhiraj</DisplayName>
        <AccountId>1033</AccountId>
        <AccountType/>
      </UserInfo>
      <UserInfo>
        <DisplayName>Krishna Kanth, Jampani</DisplayName>
        <AccountId>1053</AccountId>
        <AccountType/>
      </UserInfo>
      <UserInfo>
        <DisplayName>Sairi, Srinivas</DisplayName>
        <AccountId>288</AccountId>
        <AccountType/>
      </UserInfo>
      <UserInfo>
        <DisplayName>Pandey, Chandra P</DisplayName>
        <AccountId>1992</AccountId>
        <AccountType/>
      </UserInfo>
    </SharedWithUsers>
  </documentManagement>
</p:properties>
</file>

<file path=customXml/itemProps1.xml><?xml version="1.0" encoding="utf-8"?>
<ds:datastoreItem xmlns:ds="http://schemas.openxmlformats.org/officeDocument/2006/customXml" ds:itemID="{C67D2BED-8584-403E-B0D3-989B74D83728}">
  <ds:schemaRefs>
    <ds:schemaRef ds:uri="http://schemas.microsoft.com/sharepoint/v3/contenttype/forms"/>
  </ds:schemaRefs>
</ds:datastoreItem>
</file>

<file path=customXml/itemProps2.xml><?xml version="1.0" encoding="utf-8"?>
<ds:datastoreItem xmlns:ds="http://schemas.openxmlformats.org/officeDocument/2006/customXml" ds:itemID="{619D48B7-15E4-49FF-A687-9379E9A86294}">
  <ds:schemaRefs>
    <ds:schemaRef ds:uri="b557f792-c62b-4bda-b579-7e9f150242fa"/>
    <ds:schemaRef ds:uri="c85ca5d0-e066-4649-92bd-c0ed5ca170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F9B5E4B-5371-42CC-8B3D-69841C2FCF0E}">
  <ds:schemaRefs>
    <ds:schemaRef ds:uri="b557f792-c62b-4bda-b579-7e9f150242fa"/>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706</TotalTime>
  <Words>606</Words>
  <Application>Microsoft Office PowerPoint</Application>
  <PresentationFormat>Widescreen</PresentationFormat>
  <Paragraphs>88</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Franklin Gothic Medium</vt:lpstr>
      <vt:lpstr>Celestial</vt:lpstr>
      <vt:lpstr>Diagnosis Validation Engine</vt:lpstr>
      <vt:lpstr>Team Member Profiles</vt:lpstr>
      <vt:lpstr>Problem Overview</vt:lpstr>
      <vt:lpstr>Solution Model</vt:lpstr>
      <vt:lpstr>Solution Synopsis,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 Virtual Global Hackathon</dc:title>
  <dc:creator>Wacker, Aaron C</dc:creator>
  <cp:lastModifiedBy>Singhal, Prachi</cp:lastModifiedBy>
  <cp:revision>36</cp:revision>
  <dcterms:created xsi:type="dcterms:W3CDTF">2020-07-28T00:06:20Z</dcterms:created>
  <dcterms:modified xsi:type="dcterms:W3CDTF">2021-08-06T20:48:37Z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0x01010075E34829978D304990F7FA22F520BFAB</vt:lpwstr>
  </property>
</Properties>
</file>