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handoutMasterIdLst>
    <p:handoutMasterId r:id="rId12"/>
  </p:handoutMasterIdLst>
  <p:sldIdLst>
    <p:sldId id="256" r:id="rId2"/>
    <p:sldId id="258" r:id="rId3"/>
    <p:sldId id="259" r:id="rId4"/>
    <p:sldId id="264" r:id="rId5"/>
    <p:sldId id="261" r:id="rId6"/>
    <p:sldId id="265" r:id="rId7"/>
    <p:sldId id="266" r:id="rId8"/>
    <p:sldId id="262"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B8C082-D201-4626-8716-A56FD9FFD447}" type="datetimeFigureOut">
              <a:rPr lang="en-US" smtClean="0"/>
              <a:pPr/>
              <a:t>03-Jun-19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BB2C73-F211-46A2-B002-21981075F004}"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9B10F-BFB2-428A-8853-4750F21CA926}" type="datetimeFigureOut">
              <a:rPr lang="en-US" smtClean="0"/>
              <a:pPr/>
              <a:t>03-Jun-19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6B5A9-20A3-4AC2-B609-CA602D916AAB}"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46B5A9-20A3-4AC2-B609-CA602D916AAB}"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46B5A9-20A3-4AC2-B609-CA602D916AAB}"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7A5384-366A-4BE9-9FCB-CD0EFC0A3A58}" type="datetime1">
              <a:rPr lang="en-US" smtClean="0"/>
              <a:pPr/>
              <a:t>03-Jun-19</a:t>
            </a:fld>
            <a:endParaRPr lang="en-US"/>
          </a:p>
        </p:txBody>
      </p:sp>
      <p:sp>
        <p:nvSpPr>
          <p:cNvPr id="19" name="Footer Placeholder 18"/>
          <p:cNvSpPr>
            <a:spLocks noGrp="1"/>
          </p:cNvSpPr>
          <p:nvPr>
            <p:ph type="ftr" sz="quarter" idx="11"/>
          </p:nvPr>
        </p:nvSpPr>
        <p:spPr/>
        <p:txBody>
          <a:bodyPr/>
          <a:lstStyle/>
          <a:p>
            <a:r>
              <a:rPr lang="en-US" smtClean="0"/>
              <a:t>Manas Pradhan</a:t>
            </a:r>
            <a:endParaRPr lang="en-US"/>
          </a:p>
        </p:txBody>
      </p:sp>
      <p:sp>
        <p:nvSpPr>
          <p:cNvPr id="27" name="Slide Number Placeholder 26"/>
          <p:cNvSpPr>
            <a:spLocks noGrp="1"/>
          </p:cNvSpPr>
          <p:nvPr>
            <p:ph type="sldNum" sz="quarter" idx="12"/>
          </p:nvPr>
        </p:nvSpPr>
        <p:spPr/>
        <p:txBody>
          <a:bodyPr/>
          <a:lstStyle/>
          <a:p>
            <a:fld id="{136706AC-244C-47B6-9A62-E82803C92D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B06840-3931-4A1B-BA2F-B9EAB2EC235B}" type="datetime1">
              <a:rPr lang="en-US" smtClean="0"/>
              <a:pPr/>
              <a:t>03-Jun-19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86D80C-AF3A-4116-A753-D44D511524B1}" type="datetime1">
              <a:rPr lang="en-US" smtClean="0"/>
              <a:pPr/>
              <a:t>03-Jun-19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C32004-B60D-4135-B563-59B85FDD9AE4}" type="datetime1">
              <a:rPr lang="en-US" smtClean="0"/>
              <a:pPr/>
              <a:t>03-Jun-19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33F46B-6503-4D3F-8BC4-A8B30079D936}" type="datetime1">
              <a:rPr lang="en-US" smtClean="0"/>
              <a:pPr/>
              <a:t>03-Jun-19</a:t>
            </a:fld>
            <a:endParaRPr lang="en-US"/>
          </a:p>
        </p:txBody>
      </p:sp>
      <p:sp>
        <p:nvSpPr>
          <p:cNvPr id="5" name="Footer Placeholder 4"/>
          <p:cNvSpPr>
            <a:spLocks noGrp="1"/>
          </p:cNvSpPr>
          <p:nvPr>
            <p:ph type="ftr" sz="quarter" idx="11"/>
          </p:nvPr>
        </p:nvSpPr>
        <p:spPr/>
        <p:txBody>
          <a:bodyPr/>
          <a:lstStyle/>
          <a:p>
            <a:r>
              <a:rPr lang="en-US" smtClean="0"/>
              <a:t>Manas Pradhan</a:t>
            </a:r>
            <a:endParaRPr lang="en-US"/>
          </a:p>
        </p:txBody>
      </p:sp>
      <p:sp>
        <p:nvSpPr>
          <p:cNvPr id="6" name="Slide Number Placeholder 5"/>
          <p:cNvSpPr>
            <a:spLocks noGrp="1"/>
          </p:cNvSpPr>
          <p:nvPr>
            <p:ph type="sldNum" sz="quarter" idx="12"/>
          </p:nvPr>
        </p:nvSpPr>
        <p:spPr/>
        <p:txBody>
          <a:bodyPr/>
          <a:lstStyle/>
          <a:p>
            <a:fld id="{136706AC-244C-47B6-9A62-E82803C92D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D2447F-8105-4BCA-BC1E-0AF8B64D5053}" type="datetime1">
              <a:rPr lang="en-US" smtClean="0"/>
              <a:pPr/>
              <a:t>03-Jun-19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6442F6-DF00-4255-BEE9-3015C93C800D}" type="datetime1">
              <a:rPr lang="en-US" smtClean="0"/>
              <a:pPr/>
              <a:t>03-Jun-19</a:t>
            </a:fld>
            <a:endParaRPr lang="en-US"/>
          </a:p>
        </p:txBody>
      </p:sp>
      <p:sp>
        <p:nvSpPr>
          <p:cNvPr id="8" name="Footer Placeholder 7"/>
          <p:cNvSpPr>
            <a:spLocks noGrp="1"/>
          </p:cNvSpPr>
          <p:nvPr>
            <p:ph type="ftr" sz="quarter" idx="11"/>
          </p:nvPr>
        </p:nvSpPr>
        <p:spPr/>
        <p:txBody>
          <a:bodyPr/>
          <a:lstStyle/>
          <a:p>
            <a:r>
              <a:rPr lang="en-US" smtClean="0"/>
              <a:t>Manas Pradhan</a:t>
            </a:r>
            <a:endParaRPr lang="en-US"/>
          </a:p>
        </p:txBody>
      </p:sp>
      <p:sp>
        <p:nvSpPr>
          <p:cNvPr id="9" name="Slide Number Placeholder 8"/>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E21AF5-5716-4532-A084-0EF6A6FAF09D}" type="datetime1">
              <a:rPr lang="en-US" smtClean="0"/>
              <a:pPr/>
              <a:t>03-Jun-19</a:t>
            </a:fld>
            <a:endParaRPr lang="en-US"/>
          </a:p>
        </p:txBody>
      </p:sp>
      <p:sp>
        <p:nvSpPr>
          <p:cNvPr id="4" name="Footer Placeholder 3"/>
          <p:cNvSpPr>
            <a:spLocks noGrp="1"/>
          </p:cNvSpPr>
          <p:nvPr>
            <p:ph type="ftr" sz="quarter" idx="11"/>
          </p:nvPr>
        </p:nvSpPr>
        <p:spPr/>
        <p:txBody>
          <a:bodyPr/>
          <a:lstStyle/>
          <a:p>
            <a:r>
              <a:rPr lang="en-US" smtClean="0"/>
              <a:t>Manas Pradhan</a:t>
            </a:r>
            <a:endParaRPr lang="en-US"/>
          </a:p>
        </p:txBody>
      </p:sp>
      <p:sp>
        <p:nvSpPr>
          <p:cNvPr id="5" name="Slide Number Placeholder 4"/>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60D3F-EB26-452C-B3AD-F08DA0C62C72}" type="datetime1">
              <a:rPr lang="en-US" smtClean="0"/>
              <a:pPr/>
              <a:t>03-Jun-19</a:t>
            </a:fld>
            <a:endParaRPr lang="en-US"/>
          </a:p>
        </p:txBody>
      </p:sp>
      <p:sp>
        <p:nvSpPr>
          <p:cNvPr id="3" name="Footer Placeholder 2"/>
          <p:cNvSpPr>
            <a:spLocks noGrp="1"/>
          </p:cNvSpPr>
          <p:nvPr>
            <p:ph type="ftr" sz="quarter" idx="11"/>
          </p:nvPr>
        </p:nvSpPr>
        <p:spPr/>
        <p:txBody>
          <a:bodyPr/>
          <a:lstStyle/>
          <a:p>
            <a:r>
              <a:rPr lang="en-US" smtClean="0"/>
              <a:t>Manas Pradhan</a:t>
            </a:r>
            <a:endParaRPr lang="en-US"/>
          </a:p>
        </p:txBody>
      </p:sp>
      <p:sp>
        <p:nvSpPr>
          <p:cNvPr id="4" name="Slide Number Placeholder 3"/>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A423DE-98E5-400A-B1A6-7D8C4FA07C61}" type="datetime1">
              <a:rPr lang="en-US" smtClean="0"/>
              <a:pPr/>
              <a:t>03-Jun-19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p:txBody>
          <a:bodyPr/>
          <a:lstStyle/>
          <a:p>
            <a:fld id="{136706AC-244C-47B6-9A62-E82803C92D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EA5079-7137-488F-AECB-589A29B6A5A0}" type="datetime1">
              <a:rPr lang="en-US" smtClean="0"/>
              <a:pPr/>
              <a:t>03-Jun-19</a:t>
            </a:fld>
            <a:endParaRPr lang="en-US"/>
          </a:p>
        </p:txBody>
      </p:sp>
      <p:sp>
        <p:nvSpPr>
          <p:cNvPr id="6" name="Footer Placeholder 5"/>
          <p:cNvSpPr>
            <a:spLocks noGrp="1"/>
          </p:cNvSpPr>
          <p:nvPr>
            <p:ph type="ftr" sz="quarter" idx="11"/>
          </p:nvPr>
        </p:nvSpPr>
        <p:spPr/>
        <p:txBody>
          <a:bodyPr/>
          <a:lstStyle/>
          <a:p>
            <a:r>
              <a:rPr lang="en-US" smtClean="0"/>
              <a:t>Manas Pradhan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6706AC-244C-47B6-9A62-E82803C92DC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62FEE8-DB82-49CD-8258-96D5934086C7}" type="datetime1">
              <a:rPr lang="en-US" smtClean="0"/>
              <a:pPr/>
              <a:t>03-Jun-19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Manas Pradhan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6706AC-244C-47B6-9A62-E82803C92DC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296400" cy="2133600"/>
          </a:xfrm>
        </p:spPr>
        <p:txBody>
          <a:bodyPr>
            <a:normAutofit/>
          </a:bodyPr>
          <a:lstStyle/>
          <a:p>
            <a:pPr algn="ctr"/>
            <a:r>
              <a:rPr lang="en-US" b="0" dirty="0" smtClean="0"/>
              <a:t>The Battle of </a:t>
            </a:r>
            <a:br>
              <a:rPr lang="en-US" b="0" dirty="0" smtClean="0"/>
            </a:br>
            <a:r>
              <a:rPr lang="en-US" b="0" dirty="0" smtClean="0"/>
              <a:t>Neighborhoods</a:t>
            </a:r>
            <a:endParaRPr lang="en-US" dirty="0"/>
          </a:p>
        </p:txBody>
      </p:sp>
      <p:sp>
        <p:nvSpPr>
          <p:cNvPr id="3" name="Subtitle 2"/>
          <p:cNvSpPr>
            <a:spLocks noGrp="1"/>
          </p:cNvSpPr>
          <p:nvPr>
            <p:ph type="subTitle" idx="1"/>
          </p:nvPr>
        </p:nvSpPr>
        <p:spPr>
          <a:xfrm>
            <a:off x="609600" y="4572000"/>
            <a:ext cx="7854696" cy="1752600"/>
          </a:xfrm>
        </p:spPr>
        <p:txBody>
          <a:bodyPr/>
          <a:lstStyle/>
          <a:p>
            <a:r>
              <a:rPr lang="en-US" sz="3200" dirty="0" err="1" smtClean="0"/>
              <a:t>Manas</a:t>
            </a:r>
            <a:r>
              <a:rPr lang="en-US" sz="3200" dirty="0" smtClean="0"/>
              <a:t> </a:t>
            </a:r>
            <a:r>
              <a:rPr lang="en-US" sz="3200" dirty="0" err="1" smtClean="0"/>
              <a:t>Ranjan</a:t>
            </a:r>
            <a:r>
              <a:rPr lang="en-US" sz="3200" dirty="0" smtClean="0"/>
              <a:t> </a:t>
            </a:r>
            <a:r>
              <a:rPr lang="en-US" sz="3200" dirty="0" err="1" smtClean="0"/>
              <a:t>Pradhan</a:t>
            </a:r>
            <a:endParaRPr lang="en-US" sz="3200" dirty="0" smtClean="0"/>
          </a:p>
          <a:p>
            <a:r>
              <a:rPr lang="en-US" dirty="0" smtClean="0"/>
              <a:t>Senior Analyst, Infosys.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Statement</a:t>
            </a:r>
            <a:endParaRPr lang="en-US" dirty="0"/>
          </a:p>
        </p:txBody>
      </p:sp>
      <p:sp>
        <p:nvSpPr>
          <p:cNvPr id="3" name="Content Placeholder 2"/>
          <p:cNvSpPr>
            <a:spLocks noGrp="1"/>
          </p:cNvSpPr>
          <p:nvPr>
            <p:ph idx="1"/>
          </p:nvPr>
        </p:nvSpPr>
        <p:spPr>
          <a:xfrm>
            <a:off x="304800" y="2590800"/>
            <a:ext cx="8382000" cy="3733800"/>
          </a:xfrm>
        </p:spPr>
        <p:txBody>
          <a:bodyPr/>
          <a:lstStyle/>
          <a:p>
            <a:pPr algn="just">
              <a:buNone/>
            </a:pPr>
            <a:r>
              <a:rPr lang="en-US" dirty="0" smtClean="0"/>
              <a:t>   An entrepreneur wants to open one business setup in an appropriate area in Mumbai city, India. He has some specific type of business in mind. He has not been able finalized business type yet. Also he is not sure about which area would be suitable for setting his business.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r>
              <a:rPr lang="en-US" sz="2000" dirty="0" smtClean="0"/>
              <a:t>Mumbai is one of the biggest city of India where population is so high. There are lot of business scopes present in the city. On the other hand the market is competitive enough. </a:t>
            </a:r>
          </a:p>
          <a:p>
            <a:r>
              <a:rPr lang="en-US" sz="2000" dirty="0" smtClean="0"/>
              <a:t>For better sustainability of the business, selection of proper business location is crucial. One can not simply open his setup anywhere in the city, which might lead to severe business loss. </a:t>
            </a:r>
          </a:p>
          <a:p>
            <a:r>
              <a:rPr lang="en-US" sz="2000" dirty="0" smtClean="0"/>
              <a:t>If there is a business idea in mind, it is important to know whether that type of business is suitable or falls </a:t>
            </a:r>
            <a:r>
              <a:rPr lang="en-US" sz="2000" smtClean="0"/>
              <a:t>under an usual </a:t>
            </a:r>
            <a:r>
              <a:rPr lang="en-US" sz="2000" dirty="0" smtClean="0"/>
              <a:t>trend in the region.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a:bodyPr>
          <a:lstStyle/>
          <a:p>
            <a:r>
              <a:rPr lang="en-US" sz="1800" dirty="0" smtClean="0"/>
              <a:t>From Foursquare location data, </a:t>
            </a:r>
            <a:r>
              <a:rPr lang="en-US" sz="1800" dirty="0" err="1" smtClean="0"/>
              <a:t>gps</a:t>
            </a:r>
            <a:r>
              <a:rPr lang="en-US" sz="1800" dirty="0" smtClean="0"/>
              <a:t> coordinates for  </a:t>
            </a:r>
            <a:r>
              <a:rPr lang="en-US" sz="1800" dirty="0" smtClean="0"/>
              <a:t>I </a:t>
            </a:r>
            <a:r>
              <a:rPr lang="en-US" sz="1800" dirty="0" smtClean="0"/>
              <a:t>downloaded using API for entire region.</a:t>
            </a:r>
          </a:p>
          <a:p>
            <a:r>
              <a:rPr lang="en-US" sz="1800" dirty="0" smtClean="0"/>
              <a:t>Category and name column denote the type of business for each of the points of interest. These two columns </a:t>
            </a:r>
            <a:r>
              <a:rPr lang="en-US" sz="1800" dirty="0" smtClean="0"/>
              <a:t>are </a:t>
            </a:r>
            <a:r>
              <a:rPr lang="en-US" sz="1800" dirty="0" smtClean="0"/>
              <a:t>used together.</a:t>
            </a:r>
          </a:p>
          <a:p>
            <a:pPr lvl="1">
              <a:buNone/>
            </a:pPr>
            <a:r>
              <a:rPr lang="en-US" sz="1600" dirty="0" smtClean="0"/>
              <a:t>	</a:t>
            </a:r>
            <a:r>
              <a:rPr lang="en-US" sz="1600" dirty="0" err="1" smtClean="0"/>
              <a:t>Eg</a:t>
            </a:r>
            <a:r>
              <a:rPr lang="en-US" sz="1600" dirty="0" smtClean="0"/>
              <a:t>.</a:t>
            </a:r>
          </a:p>
          <a:p>
            <a:pPr lvl="1">
              <a:buNone/>
            </a:pPr>
            <a:r>
              <a:rPr lang="en-US" sz="1600" dirty="0" smtClean="0"/>
              <a:t>	Category “New Café coffee shop” represents a business type of “coffee shop”</a:t>
            </a:r>
          </a:p>
          <a:p>
            <a:pPr lvl="1">
              <a:buNone/>
            </a:pPr>
            <a:r>
              <a:rPr lang="en-US" sz="1600" dirty="0" smtClean="0"/>
              <a:t>	Name “Great delicious bakery” represents a business type of </a:t>
            </a:r>
            <a:r>
              <a:rPr lang="en-US" sz="1600" dirty="0" err="1" smtClean="0"/>
              <a:t>bakkery</a:t>
            </a:r>
            <a:r>
              <a:rPr lang="en-US" sz="1600" dirty="0" smtClean="0"/>
              <a:t>. </a:t>
            </a:r>
          </a:p>
          <a:p>
            <a:pPr lvl="1">
              <a:buNone/>
            </a:pPr>
            <a:r>
              <a:rPr lang="en-US" sz="1600" dirty="0" smtClean="0"/>
              <a:t>		</a:t>
            </a:r>
          </a:p>
          <a:p>
            <a:r>
              <a:rPr lang="en-US" sz="1800" dirty="0" smtClean="0"/>
              <a:t>I</a:t>
            </a:r>
            <a:r>
              <a:rPr lang="en-US" sz="1800" dirty="0" smtClean="0"/>
              <a:t> </a:t>
            </a:r>
            <a:r>
              <a:rPr lang="en-US" sz="1800" dirty="0" smtClean="0"/>
              <a:t>filter </a:t>
            </a:r>
            <a:r>
              <a:rPr lang="en-US" sz="1800" dirty="0" err="1" smtClean="0"/>
              <a:t>ed</a:t>
            </a:r>
            <a:r>
              <a:rPr lang="en-US" sz="1800" dirty="0" smtClean="0"/>
              <a:t> out </a:t>
            </a:r>
            <a:r>
              <a:rPr lang="en-US" sz="1800" dirty="0" smtClean="0"/>
              <a:t>irrelevant data like ‘building’, ‘space’ etc.</a:t>
            </a:r>
          </a:p>
          <a:p>
            <a:r>
              <a:rPr lang="en-US" sz="1800" dirty="0" smtClean="0"/>
              <a:t>Data extraction may be a heavier  process and can not be repeated frequently. We shall save the extracted and processed data in flat files in different steps during our analysis.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304800" y="1981200"/>
            <a:ext cx="8382000" cy="4343400"/>
          </a:xfrm>
        </p:spPr>
        <p:txBody>
          <a:bodyPr>
            <a:noAutofit/>
          </a:bodyPr>
          <a:lstStyle/>
          <a:p>
            <a:pPr algn="just"/>
            <a:r>
              <a:rPr lang="en-US" sz="2000" b="1" dirty="0" smtClean="0">
                <a:solidFill>
                  <a:schemeClr val="tx2"/>
                </a:solidFill>
              </a:rPr>
              <a:t>Business Hubs</a:t>
            </a:r>
          </a:p>
          <a:p>
            <a:pPr algn="just">
              <a:buNone/>
            </a:pPr>
            <a:r>
              <a:rPr lang="en-US" sz="1800" dirty="0" smtClean="0"/>
              <a:t>	Locations need to discovered which are Business hubs in Mumbai city. </a:t>
            </a:r>
          </a:p>
          <a:p>
            <a:pPr algn="just">
              <a:buNone/>
            </a:pPr>
            <a:r>
              <a:rPr lang="en-US" sz="1800" dirty="0" smtClean="0"/>
              <a:t>	Using Foursquare location data, points of interests for entire Mumbai can be extracted. </a:t>
            </a:r>
          </a:p>
          <a:p>
            <a:pPr algn="just">
              <a:buNone/>
            </a:pPr>
            <a:r>
              <a:rPr lang="en-US" sz="1800" dirty="0" smtClean="0"/>
              <a:t>	We shall not specify any category while downloading data for points of interest. After downloading this data we can create clusters based on the coordinates of the points. </a:t>
            </a:r>
          </a:p>
          <a:p>
            <a:r>
              <a:rPr lang="en-US" sz="2000" b="1" dirty="0" smtClean="0">
                <a:solidFill>
                  <a:schemeClr val="tx2"/>
                </a:solidFill>
              </a:rPr>
              <a:t>Clustering</a:t>
            </a:r>
            <a:r>
              <a:rPr lang="en-US" sz="2000" dirty="0" smtClean="0"/>
              <a:t> </a:t>
            </a:r>
          </a:p>
          <a:p>
            <a:pPr>
              <a:buNone/>
            </a:pPr>
            <a:r>
              <a:rPr lang="en-US" sz="1800" dirty="0" smtClean="0"/>
              <a:t>	There are various clustering techniques available. Density based algorithm comes to mind. This shall divide the points based on density. Instead we can specify a certain number of clusters by our self.  It shall help in dividing the points in more evenly.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Clusters</a:t>
            </a:r>
            <a:endParaRPr lang="en-US" dirty="0"/>
          </a:p>
        </p:txBody>
      </p:sp>
      <p:pic>
        <p:nvPicPr>
          <p:cNvPr id="1026" name="Picture 2" descr="D:\study\coursera\project\project\The Battle of Neighborhoods_files\clusters.png"/>
          <p:cNvPicPr>
            <a:picLocks noGrp="1" noChangeAspect="1" noChangeArrowheads="1"/>
          </p:cNvPicPr>
          <p:nvPr>
            <p:ph idx="1"/>
          </p:nvPr>
        </p:nvPicPr>
        <p:blipFill>
          <a:blip r:embed="rId2"/>
          <a:srcRect/>
          <a:stretch>
            <a:fillRect/>
          </a:stretch>
        </p:blipFill>
        <p:spPr bwMode="auto">
          <a:xfrm>
            <a:off x="618780" y="1935163"/>
            <a:ext cx="7906440" cy="43894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Clusters with Dessert shops already</a:t>
            </a:r>
            <a:endParaRPr lang="en-US" dirty="0"/>
          </a:p>
        </p:txBody>
      </p:sp>
      <p:pic>
        <p:nvPicPr>
          <p:cNvPr id="2050" name="Picture 2" descr="D:\study\coursera\project\project\The Battle of Neighborhoods_files\clusters_no_dessert.png"/>
          <p:cNvPicPr>
            <a:picLocks noGrp="1" noChangeAspect="1" noChangeArrowheads="1"/>
          </p:cNvPicPr>
          <p:nvPr>
            <p:ph idx="1"/>
          </p:nvPr>
        </p:nvPicPr>
        <p:blipFill>
          <a:blip r:embed="rId2"/>
          <a:srcRect/>
          <a:stretch>
            <a:fillRect/>
          </a:stretch>
        </p:blipFill>
        <p:spPr bwMode="auto">
          <a:xfrm>
            <a:off x="457200" y="1963197"/>
            <a:ext cx="8229600" cy="433336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for Location</a:t>
            </a:r>
            <a:endParaRPr lang="en-US" dirty="0"/>
          </a:p>
        </p:txBody>
      </p:sp>
      <p:sp>
        <p:nvSpPr>
          <p:cNvPr id="3" name="Content Placeholder 2"/>
          <p:cNvSpPr>
            <a:spLocks noGrp="1"/>
          </p:cNvSpPr>
          <p:nvPr>
            <p:ph idx="1"/>
          </p:nvPr>
        </p:nvSpPr>
        <p:spPr/>
        <p:txBody>
          <a:bodyPr/>
          <a:lstStyle/>
          <a:p>
            <a:pPr algn="just">
              <a:buNone/>
            </a:pPr>
            <a:r>
              <a:rPr lang="en-US" sz="1800" dirty="0" smtClean="0"/>
              <a:t>Locations needs to decided considering following factors</a:t>
            </a:r>
            <a:endParaRPr lang="en-US" sz="1800" b="1" dirty="0" smtClean="0">
              <a:solidFill>
                <a:schemeClr val="tx2"/>
              </a:solidFill>
            </a:endParaRPr>
          </a:p>
          <a:p>
            <a:pPr algn="just"/>
            <a:r>
              <a:rPr lang="en-US" sz="2000" b="1" dirty="0" smtClean="0">
                <a:solidFill>
                  <a:schemeClr val="tx2"/>
                </a:solidFill>
              </a:rPr>
              <a:t>Near by cluster</a:t>
            </a:r>
          </a:p>
          <a:p>
            <a:pPr algn="just">
              <a:buNone/>
            </a:pPr>
            <a:r>
              <a:rPr lang="en-US" sz="1800" dirty="0" smtClean="0"/>
              <a:t>	The business hub or cluster which is nearer to home may be preferred for starting the business.</a:t>
            </a:r>
          </a:p>
          <a:p>
            <a:pPr algn="just"/>
            <a:r>
              <a:rPr lang="en-US" sz="2000" b="1" dirty="0" smtClean="0">
                <a:solidFill>
                  <a:schemeClr val="tx2"/>
                </a:solidFill>
              </a:rPr>
              <a:t>Cluster not having a type of business </a:t>
            </a:r>
          </a:p>
          <a:p>
            <a:pPr algn="just">
              <a:buNone/>
            </a:pPr>
            <a:r>
              <a:rPr lang="en-US" sz="1800" dirty="0" smtClean="0"/>
              <a:t>	If there are clusters where there are less or no presence of business in my preferred category, those can be suitable.</a:t>
            </a:r>
          </a:p>
          <a:p>
            <a:pPr algn="just"/>
            <a:r>
              <a:rPr lang="en-US" sz="2000" b="1" dirty="0" smtClean="0">
                <a:solidFill>
                  <a:schemeClr val="tx2"/>
                </a:solidFill>
              </a:rPr>
              <a:t>Commonly found together</a:t>
            </a:r>
            <a:r>
              <a:rPr lang="en-US" sz="1800" dirty="0" smtClean="0"/>
              <a:t>	</a:t>
            </a:r>
          </a:p>
          <a:p>
            <a:pPr algn="just">
              <a:buNone/>
            </a:pPr>
            <a:r>
              <a:rPr lang="en-US" sz="1800" dirty="0" smtClean="0"/>
              <a:t>	As an extended approach, we can analyze the clusters and find with which type of business the preferred category is found together. There might be some unknown benefits of having those businesses nearby. We can check if those are present our preferred cluster. </a:t>
            </a:r>
          </a:p>
          <a:p>
            <a:pPr algn="just">
              <a:buNone/>
            </a:pPr>
            <a:endParaRPr lang="en-US" sz="18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0"/>
            <a:ext cx="3352800" cy="1143000"/>
          </a:xfrm>
        </p:spPr>
        <p:txBody>
          <a:bodyPr/>
          <a:lstStyle/>
          <a:p>
            <a:pPr algn="ctr"/>
            <a:r>
              <a:rPr lang="en-US" dirty="0" smtClean="0"/>
              <a:t>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TotalTime>
  <Words>242</Words>
  <Application>Microsoft Office PowerPoint</Application>
  <PresentationFormat>On-screen Show (4:3)</PresentationFormat>
  <Paragraphs>38</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The Battle of  Neighborhoods</vt:lpstr>
      <vt:lpstr>Business Problem Statement</vt:lpstr>
      <vt:lpstr>Description</vt:lpstr>
      <vt:lpstr>Data Description</vt:lpstr>
      <vt:lpstr>Solution</vt:lpstr>
      <vt:lpstr>Business Clusters</vt:lpstr>
      <vt:lpstr>Business Clusters with Dessert shops already</vt:lpstr>
      <vt:lpstr>Decision for Location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15</cp:revision>
  <dcterms:created xsi:type="dcterms:W3CDTF">2019-05-30T18:12:17Z</dcterms:created>
  <dcterms:modified xsi:type="dcterms:W3CDTF">2019-06-02T23:54:31Z</dcterms:modified>
</cp:coreProperties>
</file>