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Questrial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Questrial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457200" y="4960137"/>
            <a:ext cx="7772400" cy="14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Font typeface="Questrial"/>
              <a:buNone/>
              <a:defRPr b="0" i="0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8610600" y="4960137"/>
            <a:ext cx="3200399" cy="14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Font typeface="Questrial"/>
              <a:buNone/>
              <a:defRPr b="0" i="0" sz="18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cxnSp>
        <p:nvCxnSpPr>
          <p:cNvPr id="19" name="Shape 19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Font typeface="Questrial"/>
              <a:buNone/>
              <a:defRPr b="0" i="0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3872483" y="-562355"/>
            <a:ext cx="4023360" cy="97200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82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38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43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82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533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508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574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604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543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7334249" y="2152650"/>
            <a:ext cx="5410200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Font typeface="Questrial"/>
              <a:buNone/>
              <a:defRPr b="0" i="0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2076450" y="-323849"/>
            <a:ext cx="5410200" cy="758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82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38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43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82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533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508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574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604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543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cxnSp>
        <p:nvCxnSpPr>
          <p:cNvPr id="86" name="Shape 86"/>
          <p:cNvCxnSpPr/>
          <p:nvPr/>
        </p:nvCxnSpPr>
        <p:spPr>
          <a:xfrm rot="10800000">
            <a:off x="10058400" y="59262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Font typeface="Questrial"/>
              <a:buNone/>
              <a:defRPr b="0" i="0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024128" y="2286000"/>
            <a:ext cx="972007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82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38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43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82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533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508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574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604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543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4960137"/>
            <a:ext cx="7772400" cy="14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Font typeface="Questrial"/>
              <a:buNone/>
              <a:defRPr b="0" i="0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610600" y="4960137"/>
            <a:ext cx="3200399" cy="14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Font typeface="Questrial"/>
              <a:buNone/>
              <a:defRPr b="0" i="0" sz="18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C8B8A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C8B8A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C8B8A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C8B8A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C8B8A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C8B8A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C8B8A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C8B8A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cxnSp>
        <p:nvCxnSpPr>
          <p:cNvPr id="33" name="Shape 33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Font typeface="Questrial"/>
              <a:buNone/>
              <a:defRPr b="0" i="0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024128" y="2286000"/>
            <a:ext cx="475487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82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38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43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82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533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508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574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604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543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5989319" y="2286000"/>
            <a:ext cx="475487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82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38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43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82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533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508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574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604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543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Font typeface="Questrial"/>
              <a:buNone/>
              <a:defRPr b="0" i="0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024128" y="2179635"/>
            <a:ext cx="4754879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Questrial"/>
              <a:buNone/>
              <a:defRPr b="0" i="0" sz="2300" u="none" cap="none" strike="noStrike">
                <a:solidFill>
                  <a:srgbClr val="679B9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1024128" y="2967788"/>
            <a:ext cx="4754879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82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38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43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82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533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508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574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604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543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5989319" y="2179635"/>
            <a:ext cx="4754879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Questrial"/>
              <a:buNone/>
              <a:defRPr b="0" i="0" sz="2300" u="none" cap="none" strike="noStrike">
                <a:solidFill>
                  <a:srgbClr val="679B9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5989319" y="2967788"/>
            <a:ext cx="4754879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82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38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43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82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533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508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574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604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543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Font typeface="Questrial"/>
              <a:buNone/>
              <a:defRPr b="0" i="0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024128" y="471508"/>
            <a:ext cx="4389119" cy="1737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Font typeface="Questrial"/>
              <a:buNone/>
              <a:defRPr b="0" i="0" sz="4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5715000" y="822959"/>
            <a:ext cx="5678423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09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Questrial"/>
              <a:buChar char=" 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1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416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406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81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447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477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416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024128" y="2257506"/>
            <a:ext cx="4389119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Font typeface="Quest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4960137"/>
            <a:ext cx="7772400" cy="14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Font typeface="Questrial"/>
              <a:buNone/>
              <a:defRPr b="0" i="0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/>
          <p:nvPr>
            <p:ph idx="2" type="pic"/>
          </p:nvPr>
        </p:nvSpPr>
        <p:spPr>
          <a:xfrm>
            <a:off x="0" y="0"/>
            <a:ext cx="12188951" cy="4572000"/>
          </a:xfrm>
          <a:prstGeom prst="rect">
            <a:avLst/>
          </a:prstGeom>
          <a:solidFill>
            <a:srgbClr val="C3D7D7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8610600" y="4960137"/>
            <a:ext cx="3200399" cy="14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Font typeface="Questrial"/>
              <a:buNone/>
              <a:defRPr b="0" i="0" sz="18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 cap="non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cxnSp>
        <p:nvCxnSpPr>
          <p:cNvPr id="73" name="Shape 73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Font typeface="Questrial"/>
              <a:buNone/>
              <a:defRPr b="0" i="0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24128" y="2286000"/>
            <a:ext cx="972007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482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3875" lvl="1" marL="26517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54355" lvl="2" marL="4480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48259" lvl="3" marL="59436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53340" lvl="4" marL="77724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50800" lvl="5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57403" lvl="6" marL="1060704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60452" lvl="7" marL="1216152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54355" lvl="8" marL="1362456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cxnSp>
        <p:nvCxnSpPr>
          <p:cNvPr id="11" name="Shape 1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chive.ics.uci.edu/ml/datasets/Pen-Based+Recognition+of+Handwritten+Digits" TargetMode="External"/><Relationship Id="rId4" Type="http://schemas.openxmlformats.org/officeDocument/2006/relationships/hyperlink" Target="https://archive.ics.uci.edu/ml/datasets/Statlog+(Landsat+Satellite)" TargetMode="External"/><Relationship Id="rId5" Type="http://schemas.openxmlformats.org/officeDocument/2006/relationships/hyperlink" Target="https://archive.ics.uci.edu/ml/datasets/Yeas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Probabilistic_model" TargetMode="External"/><Relationship Id="rId4" Type="http://schemas.openxmlformats.org/officeDocument/2006/relationships/hyperlink" Target="https://en.wikipedia.org/wiki/Subpopula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Data_binn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940279" y="4701396"/>
            <a:ext cx="7246189" cy="1721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b="0" i="0" lang="en-US" sz="50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GENERIC TEXT CATEGORIZATION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8534400" y="4960137"/>
            <a:ext cx="3499449" cy="146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b="0" i="0" lang="en-US" sz="18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Manas Ram Bapatla</a:t>
            </a:r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b="0" i="0" lang="en-US" sz="18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(1001227169)</a:t>
            </a:r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b="0" i="0" lang="en-US" sz="18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Rajiv Ravishankar </a:t>
            </a:r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b="0" i="0" lang="en-US" sz="18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(1001213800)</a:t>
            </a:r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b="0" i="0" lang="en-US" sz="18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1024128" y="681487"/>
            <a:ext cx="9720070" cy="562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Questrial"/>
              <a:buChar char=" "/>
            </a:pPr>
            <a:r>
              <a:rPr b="1" i="0" lang="en-US" sz="2400" u="sng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Dataset used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Quest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 "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data sets used to implement naïve bayes </a:t>
            </a:r>
            <a:r>
              <a:rPr lang="en-US"/>
              <a:t>are</a:t>
            </a: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“</a:t>
            </a:r>
            <a:r>
              <a:rPr b="1" lang="en-US"/>
              <a:t>Pendigits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Data Set, </a:t>
            </a:r>
            <a:r>
              <a:rPr b="1" lang="en-US"/>
              <a:t>Satellite and Y</a:t>
            </a:r>
            <a:r>
              <a:rPr b="1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east  ”.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 "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</a:t>
            </a:r>
            <a:r>
              <a:rPr lang="en-US"/>
              <a:t>e datasets are</a:t>
            </a: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found in the Machine learning repository (links :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https://archive.ics.uci.edu/ml/datasets/Pen-Based+Recognition+of+Handwritten+Digits,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 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https://archive.ics.uci.edu/ml/datasets/Statlog+(Landsat+Satellite,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 "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https://archive.ics.uci.edu/ml/datasets/Yeast)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 "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1024125" y="435475"/>
            <a:ext cx="9720000" cy="5873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US" sz="2100"/>
              <a:t>Pendigits Dataset</a:t>
            </a:r>
            <a:r>
              <a:rPr lang="en-US" sz="2100"/>
              <a:t>: </a:t>
            </a:r>
          </a:p>
          <a:p>
            <a:pPr lvl="0" rtl="0"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</a:pPr>
            <a:r>
              <a:rPr lang="en-US" sz="1900"/>
              <a:t>Number of Instances: 10992</a:t>
            </a:r>
          </a:p>
          <a:p>
            <a:pPr lvl="0" rtl="0"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</a:pPr>
            <a:r>
              <a:rPr lang="en-US" sz="1900"/>
              <a:t>N</a:t>
            </a:r>
            <a:r>
              <a:rPr lang="en-US" sz="1900"/>
              <a:t>umber of Attributes: 16 </a:t>
            </a:r>
          </a:p>
          <a:p>
            <a:pPr lvl="0" rtl="0">
              <a:spcBef>
                <a:spcPts val="1400"/>
              </a:spcBef>
              <a:spcAft>
                <a:spcPts val="0"/>
              </a:spcAft>
              <a:buSzPct val="100000"/>
            </a:pPr>
            <a:r>
              <a:rPr lang="en-US" sz="1900"/>
              <a:t>Number of Classes: 10 </a:t>
            </a: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100"/>
              <a:t>Satellite Dataset:</a:t>
            </a:r>
            <a:r>
              <a:rPr lang="en-US" sz="2100"/>
              <a:t> </a:t>
            </a: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100"/>
              <a:t>	</a:t>
            </a:r>
            <a:r>
              <a:rPr lang="en-US" sz="1900"/>
              <a:t>Number of Instances: 6435</a:t>
            </a:r>
          </a:p>
          <a:p>
            <a:pPr lvl="0" rtl="0"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</a:pPr>
            <a:r>
              <a:rPr lang="en-US" sz="1900"/>
              <a:t>Number of Attributes: 36 </a:t>
            </a:r>
          </a:p>
          <a:p>
            <a:pPr lvl="0" rtl="0">
              <a:spcBef>
                <a:spcPts val="1400"/>
              </a:spcBef>
              <a:spcAft>
                <a:spcPts val="0"/>
              </a:spcAft>
              <a:buSzPct val="100000"/>
            </a:pPr>
            <a:r>
              <a:rPr lang="en-US" sz="1900"/>
              <a:t>Number of Classes: 6</a:t>
            </a: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/>
              <a:t>Yeast Dataset:</a:t>
            </a:r>
          </a:p>
          <a:p>
            <a:pPr indent="45720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900"/>
              <a:t>Number of Instances: 1484</a:t>
            </a:r>
          </a:p>
          <a:p>
            <a:pPr lvl="0" rtl="0"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</a:pPr>
            <a:r>
              <a:rPr lang="en-US" sz="1900"/>
              <a:t>Number of Attributes: 8</a:t>
            </a:r>
          </a:p>
          <a:p>
            <a:pPr lvl="0" rtl="0">
              <a:spcBef>
                <a:spcPts val="1400"/>
              </a:spcBef>
              <a:spcAft>
                <a:spcPts val="0"/>
              </a:spcAft>
              <a:buSzPct val="100000"/>
            </a:pPr>
            <a:r>
              <a:rPr lang="en-US" sz="1900"/>
              <a:t>Number of Classes: 10 </a:t>
            </a:r>
          </a:p>
          <a:p>
            <a:pPr indent="0" lvl="0" marL="0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1270000" y="822167"/>
            <a:ext cx="10540200" cy="57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 u="sng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Results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sults.PN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25" y="2464825"/>
            <a:ext cx="11855474" cy="144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36003" y="2560941"/>
            <a:ext cx="9720000" cy="1499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1024128" y="517585"/>
            <a:ext cx="9720070" cy="579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Project Objective</a:t>
            </a:r>
          </a:p>
        </p:txBody>
      </p:sp>
      <p:sp>
        <p:nvSpPr>
          <p:cNvPr id="98" name="Shape 98"/>
          <p:cNvSpPr/>
          <p:nvPr/>
        </p:nvSpPr>
        <p:spPr>
          <a:xfrm>
            <a:off x="1423358" y="992038"/>
            <a:ext cx="9251828" cy="5248310"/>
          </a:xfrm>
          <a:prstGeom prst="ellipse">
            <a:avLst/>
          </a:prstGeom>
          <a:gradFill>
            <a:gsLst>
              <a:gs pos="0">
                <a:srgbClr val="C1B5A5"/>
              </a:gs>
              <a:gs pos="100000">
                <a:srgbClr val="D8CCB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 implement an efficient generic text categorization method that’s not domain specific by using Naïve bayes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r>
              <a:rPr b="0" i="0" lang="en-US" sz="5400" u="none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  <a:t>NAÏVE BAYES IMPLEMENTATIONS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024128" y="2286000"/>
            <a:ext cx="972007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Questrial"/>
              <a:buAutoNum type="arabicPeriod"/>
            </a:pPr>
            <a:r>
              <a:rPr b="1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Gaussians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Questrial"/>
              <a:buAutoNum type="arabicPeriod"/>
            </a:pPr>
            <a:r>
              <a:rPr b="1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Histograms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Questrial"/>
              <a:buAutoNum type="arabicPeriod"/>
            </a:pPr>
            <a:r>
              <a:rPr b="1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Mixtures of Gaussians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Quest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1024128" y="681487"/>
            <a:ext cx="9720070" cy="562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Questrial"/>
              <a:buChar char=" "/>
            </a:pPr>
            <a:r>
              <a:rPr b="1" i="0" lang="en-US" sz="2400" u="sng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About Naïve Bayes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Quest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 "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Naive Bayes algorithm is an intuitive method that uses the probabilities of each attribute belonging to each class to make a prediction. 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 "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Naive bayes simplifies the calculation of probabilities by assuming that the probability of each attribute belonging to a given class value is independent of all other attributes.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 "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This is a strong assumption and results in a fast and effective method.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1037005" y="1120461"/>
            <a:ext cx="9720070" cy="405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paper talks about using Bayesian classifiers which uses a statistical pattern of word occurrences in a document to categorize text.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Compared to the Bayesian classifiers naïve bayes is better as it concentrates only on the area that is required.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464132"/>
              </a:buClr>
              <a:buSzPct val="25000"/>
              <a:buFont typeface="Questrial"/>
              <a:buNone/>
            </a:pPr>
            <a:br>
              <a:rPr b="1" i="0" lang="en-US" sz="5400" u="sng" cap="none" strike="noStrike">
                <a:solidFill>
                  <a:srgbClr val="464132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721216" y="476518"/>
            <a:ext cx="10022983" cy="5845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Questrial"/>
              <a:buChar char=" "/>
            </a:pPr>
            <a:r>
              <a:rPr b="1" i="0" lang="en-US" sz="2400" u="sng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About Gaussians distribution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 "/>
            </a:pPr>
            <a:r>
              <a:rPr b="0" i="0" lang="en-US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</a:t>
            </a:r>
            <a:r>
              <a:rPr b="0" i="0" lang="en-US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This is a continuous probability distribution. It is mainly used in statistics and social sciences to represent real valued random members.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909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787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 "/>
            </a:pPr>
            <a:r>
              <a:rPr b="0" i="0" lang="en-US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This is appropriate for those classes that have consistent normal distributions.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909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787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 "/>
            </a:pPr>
            <a:r>
              <a:rPr b="0" i="0" lang="en-US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     The naive Bayes classifier estimates a separate normal distribution for each class by computing the mean and standard deviation of the training data in that class 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Quest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Quest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1024128" y="244698"/>
            <a:ext cx="9720070" cy="6064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Questrial"/>
              <a:buChar char=" "/>
            </a:pPr>
            <a:r>
              <a:rPr b="1" i="0" lang="en-US" sz="2000" u="sng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About Mixture of </a:t>
            </a:r>
            <a:r>
              <a:rPr b="1" lang="en-US" sz="2000" u="sng"/>
              <a:t>Gaussian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a </a:t>
            </a:r>
            <a:r>
              <a:rPr lang="en-US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probabilistic model</a:t>
            </a:r>
            <a:r>
              <a:rPr lang="en-US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representing the presence of </a:t>
            </a:r>
            <a:r>
              <a:rPr lang="en-US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subpopulations</a:t>
            </a:r>
            <a:r>
              <a:rPr lang="en-US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within an overall population.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Font typeface="Arial"/>
            </a:pPr>
            <a:r>
              <a:rPr lang="en-US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does not require that an identified individual observation belongs to a certains datasets sub population.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Font typeface="Arial"/>
            </a:pPr>
            <a:r>
              <a:rPr lang="en-US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Bayesian Gaussian mixture model is commonly extended to fit a vector of unknown parameters( It can be changed via arguments in our program)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1024128" y="244699"/>
            <a:ext cx="9720000" cy="60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Questrial"/>
              <a:buChar char=" "/>
            </a:pPr>
            <a:r>
              <a:rPr b="1" i="0" lang="en-US" sz="2000" u="sng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About  histograms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Questrial"/>
              <a:buChar char=" "/>
            </a:pPr>
            <a:r>
              <a:t/>
            </a:r>
            <a:endParaRPr b="1" sz="2000" u="sng"/>
          </a:p>
          <a:p>
            <a:pPr indent="-355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Questrial"/>
            </a:pPr>
            <a:r>
              <a:rPr lang="en-US" sz="2400"/>
              <a:t>To construct a histogram, the first step is to "</a:t>
            </a:r>
            <a:r>
              <a:rPr lang="en-US" sz="2400">
                <a:hlinkClick r:id="rId3"/>
              </a:rPr>
              <a:t>bin</a:t>
            </a:r>
            <a:r>
              <a:rPr lang="en-US" sz="2400"/>
              <a:t>" the range of values—that is, divide the entire range of values into a series of intervals—and then count how many values fall into each interval.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</a:pPr>
            <a:r>
              <a:rPr lang="en-US" sz="2400"/>
              <a:t>We then used model P(x | class) as a histogram separately for each dimension of the data. The number of bins for each histogram is 5 in our case (can be changed via the argument in program).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024128" y="244699"/>
            <a:ext cx="9720000" cy="60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Questrial"/>
              <a:buChar char=" "/>
            </a:pPr>
            <a:r>
              <a:rPr b="1" i="0" lang="en-US" sz="2000" u="sng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About  histograms (contd.)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Questrial"/>
              <a:buChar char=" "/>
            </a:pPr>
            <a:r>
              <a:t/>
            </a:r>
            <a:endParaRPr b="1" sz="2000" u="sng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Suppose that you are building a histogram of N bins for the j-th dimension of the data. Let S be the smallest and L be the largest value in the j-th dimension among all training data. Let G = (L-S)/N. Then, your bins should have the following ranges: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-US" sz="2400"/>
              <a:t>Bin 0, from -infinity to S+G.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-US" sz="2400"/>
              <a:t>Bin 1, from S+G to S+2G.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-US" sz="2400"/>
              <a:t>Bin 2, from S+2G to S+3G.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-US" sz="2400"/>
              <a:t>...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-US" sz="2400"/>
              <a:t>Bin N-1 from S+(N-1)G to +infinity.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