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0" r:id="rId13"/>
  </p:sldIdLst>
  <p:sldSz cx="12192000" cy="6858000"/>
  <p:notesSz cx="6858000" cy="9144000"/>
  <p:embeddedFontLst>
    <p:embeddedFont>
      <p:font typeface="Garamond" panose="02020404030301010803" pitchFamily="18" charset="0"/>
      <p:regular r:id="rId15"/>
      <p:bold r:id="rId16"/>
      <p:italic r:id="rId17"/>
    </p:embeddedFont>
    <p:embeddedFont>
      <p:font typeface="Titillium Web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16FED-632D-4C9E-A675-F39E92AC3220}" v="58" dt="2023-07-05T18:56:03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0468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5510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507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535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528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671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49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85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2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78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740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345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53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" name="Google Shape;18;p2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Google Shape;20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" name="Google Shape;7;p1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oogle Shape;9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2637693" y="1749506"/>
            <a:ext cx="6655777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A7DDC6"/>
                </a:solidFill>
                <a:latin typeface="Garamond"/>
                <a:ea typeface="Garamond"/>
                <a:cs typeface="Garamond"/>
                <a:sym typeface="Garamond"/>
              </a:rPr>
              <a:t>Used Car Price Prediction using Machine Learning Model.</a:t>
            </a:r>
            <a:endParaRPr sz="5400" b="1" u="sng" dirty="0">
              <a:solidFill>
                <a:srgbClr val="A7DDC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6426539" y="5922881"/>
            <a:ext cx="5153863" cy="18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endParaRPr sz="5400" b="1" u="sng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129783" y="5627078"/>
            <a:ext cx="381796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2800" u="sng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Presented By</a:t>
            </a:r>
            <a:r>
              <a:rPr lang="en-US" sz="2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:  </a:t>
            </a:r>
            <a:endParaRPr sz="2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2800" b="1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Manas </a:t>
            </a:r>
            <a:r>
              <a:rPr lang="en-US" sz="2800" b="1" dirty="0" err="1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Ranjan</a:t>
            </a:r>
            <a:r>
              <a:rPr lang="en-US" sz="2800" b="1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Pal </a:t>
            </a:r>
            <a:r>
              <a:rPr lang="en-US" sz="2800" b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(</a:t>
            </a:r>
            <a:r>
              <a:rPr lang="en-US" sz="2800" b="1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C23017)</a:t>
            </a:r>
            <a:endParaRPr sz="2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 dirty="0"/>
              <a:t>Decision Tree </a:t>
            </a:r>
            <a:r>
              <a:rPr lang="en-US" b="1" u="sng" dirty="0" err="1"/>
              <a:t>Regresion</a:t>
            </a:r>
            <a:endParaRPr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9E6B568-9A9D-B1E6-AD07-58FA41F9D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34" y="1763885"/>
            <a:ext cx="9900134" cy="4312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MODEL COMPARISON</a:t>
            </a:r>
            <a:endParaRPr b="1" u="sn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DF6D2A8-2D10-140E-DC8E-F255C085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34" y="4018741"/>
            <a:ext cx="7277731" cy="2217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9112891-3674-F3D3-6671-9AEFC2B27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934" y="1609686"/>
            <a:ext cx="5738357" cy="23014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>
            <a:spLocks noGrp="1"/>
          </p:cNvSpPr>
          <p:nvPr>
            <p:ph type="title"/>
          </p:nvPr>
        </p:nvSpPr>
        <p:spPr>
          <a:xfrm>
            <a:off x="1295402" y="841455"/>
            <a:ext cx="9601195" cy="88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CONCLUSION</a:t>
            </a:r>
            <a:endParaRPr b="1" u="sng"/>
          </a:p>
        </p:txBody>
      </p:sp>
      <p:grpSp>
        <p:nvGrpSpPr>
          <p:cNvPr id="279" name="Google Shape;279;p33"/>
          <p:cNvGrpSpPr/>
          <p:nvPr/>
        </p:nvGrpSpPr>
        <p:grpSpPr>
          <a:xfrm>
            <a:off x="1204546" y="2513062"/>
            <a:ext cx="6901962" cy="2007720"/>
            <a:chOff x="0" y="51216"/>
            <a:chExt cx="6901962" cy="2007720"/>
          </a:xfrm>
        </p:grpSpPr>
        <p:sp>
          <p:nvSpPr>
            <p:cNvPr id="280" name="Google Shape;280;p33"/>
            <p:cNvSpPr/>
            <p:nvPr/>
          </p:nvSpPr>
          <p:spPr>
            <a:xfrm>
              <a:off x="0" y="51216"/>
              <a:ext cx="6901962" cy="2007720"/>
            </a:xfrm>
            <a:prstGeom prst="roundRect">
              <a:avLst>
                <a:gd name="adj" fmla="val 16667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 txBox="1"/>
            <p:nvPr/>
          </p:nvSpPr>
          <p:spPr>
            <a:xfrm>
              <a:off x="98009" y="149225"/>
              <a:ext cx="6705944" cy="1811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Decision Tree has given us better result which is just marginally better than Linear Regression.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However the r2 score is better in case of Decision Tree.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Hence, Decision Tree can be used to predict selling price of used car.</a:t>
              </a:r>
              <a:endParaRPr sz="22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1778301" y="2430743"/>
            <a:ext cx="6900557" cy="3552092"/>
            <a:chOff x="0" y="0"/>
            <a:chExt cx="6900557" cy="3552092"/>
          </a:xfrm>
        </p:grpSpPr>
        <p:sp>
          <p:nvSpPr>
            <p:cNvPr id="159" name="Google Shape;159;p20"/>
            <p:cNvSpPr/>
            <p:nvPr/>
          </p:nvSpPr>
          <p:spPr>
            <a:xfrm>
              <a:off x="0" y="0"/>
              <a:ext cx="3552092" cy="355209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776046" y="0"/>
              <a:ext cx="5124511" cy="355209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D777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1776046" y="0"/>
              <a:ext cx="5124511" cy="1065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Which features are the strongest predictors for Price?</a:t>
              </a:r>
              <a:endParaRPr sz="2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621617" y="1065629"/>
              <a:ext cx="2308857" cy="2308857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DA963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776046" y="1065629"/>
              <a:ext cx="5124511" cy="2308857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DA96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1776046" y="1065629"/>
              <a:ext cx="5124511" cy="180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243232" y="2131256"/>
              <a:ext cx="1065626" cy="1065626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DCB13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776046" y="2131256"/>
              <a:ext cx="5124511" cy="106562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DCB1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1776046" y="2131256"/>
              <a:ext cx="5124511" cy="10656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Which model can predict better if a new dataset of similar kind is given ?</a:t>
              </a:r>
              <a:endParaRPr sz="2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1242647" y="1204545"/>
            <a:ext cx="9601196" cy="81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OBJECTIVE</a:t>
            </a:r>
            <a:endParaRPr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242647" y="1204545"/>
            <a:ext cx="9601196" cy="81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DATA DESCRIPTION</a:t>
            </a:r>
            <a:endParaRPr b="1" u="sng"/>
          </a:p>
        </p:txBody>
      </p:sp>
      <p:sp>
        <p:nvSpPr>
          <p:cNvPr id="174" name="Google Shape;174;p21"/>
          <p:cNvSpPr txBox="1"/>
          <p:nvPr/>
        </p:nvSpPr>
        <p:spPr>
          <a:xfrm>
            <a:off x="1242647" y="2416924"/>
            <a:ext cx="9747738" cy="374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lang="en-US" sz="2400" b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Target Variable: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latin typeface="Garamond"/>
                <a:sym typeface="Garamond"/>
              </a:rPr>
              <a:t>Selling Price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lang="en-US" sz="2400" b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Predictor Variables:  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IN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Car Name</a:t>
            </a:r>
            <a:endParaRPr sz="20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IN" sz="2000" dirty="0">
                <a:solidFill>
                  <a:srgbClr val="262626"/>
                </a:solidFill>
                <a:latin typeface="Garamond"/>
                <a:sym typeface="Garamond"/>
              </a:rPr>
              <a:t>Year</a:t>
            </a:r>
            <a:endParaRPr sz="20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IN" sz="2000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Kms_Driven</a:t>
            </a:r>
            <a:endParaRPr sz="20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Fuel_Type</a:t>
            </a:r>
            <a:endParaRPr sz="20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Seller_Type</a:t>
            </a:r>
            <a:endParaRPr lang="en-US" sz="2000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Transmission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Owner</a:t>
            </a:r>
            <a:endParaRPr sz="20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Day Mins</a:t>
            </a: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Day Calls</a:t>
            </a: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Monthly Charge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Overage Fee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Roam Mins</a:t>
            </a: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1172309" y="604064"/>
            <a:ext cx="9601196" cy="89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EXPLORATORY DATA ANALYSIS</a:t>
            </a:r>
            <a:endParaRPr b="1" u="sng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49A6F2D3-FA12-14A0-1C8F-EDCB86CC9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7" y="1315372"/>
            <a:ext cx="3588467" cy="211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xmlns="" id="{0D2DA383-9891-94B6-ABA7-1DE91ADA4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8" y="3529781"/>
            <a:ext cx="3863770" cy="25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xmlns="" id="{0B943252-99A8-0576-3DBE-A5228772F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88" y="3776047"/>
            <a:ext cx="5210175" cy="205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xmlns="" id="{FB7AB010-15EA-2C31-7669-5EFFC4FD8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18" y="1325204"/>
            <a:ext cx="4953000" cy="221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949570" y="596166"/>
            <a:ext cx="10483362" cy="106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EXPLORATORY DATA ANALYSIS</a:t>
            </a:r>
            <a:endParaRPr b="1" u="sng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3B010A93-CFEA-DC44-F0B2-63840979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39" y="2290916"/>
            <a:ext cx="4315132" cy="345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xmlns="" id="{74F9BE96-31F4-93FA-F34B-165ECB972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646" y="2290916"/>
            <a:ext cx="4315133" cy="363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b="1" u="sng"/>
              <a:t>FEATURE ENGINEERING</a:t>
            </a:r>
            <a:endParaRPr sz="4000" b="1" u="sng"/>
          </a:p>
        </p:txBody>
      </p:sp>
      <p:grpSp>
        <p:nvGrpSpPr>
          <p:cNvPr id="214" name="Google Shape;214;p25"/>
          <p:cNvGrpSpPr/>
          <p:nvPr/>
        </p:nvGrpSpPr>
        <p:grpSpPr>
          <a:xfrm>
            <a:off x="1295401" y="2572370"/>
            <a:ext cx="9601196" cy="3288059"/>
            <a:chOff x="0" y="15438"/>
            <a:chExt cx="9601196" cy="3288059"/>
          </a:xfrm>
        </p:grpSpPr>
        <p:sp>
          <p:nvSpPr>
            <p:cNvPr id="215" name="Google Shape;215;p25"/>
            <p:cNvSpPr/>
            <p:nvPr/>
          </p:nvSpPr>
          <p:spPr>
            <a:xfrm>
              <a:off x="0" y="15438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 txBox="1"/>
            <p:nvPr/>
          </p:nvSpPr>
          <p:spPr>
            <a:xfrm>
              <a:off x="0" y="52191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Indexing Categorical Variables</a:t>
              </a:r>
              <a:endParaRPr sz="32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0" y="860493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98C2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 txBox="1"/>
            <p:nvPr/>
          </p:nvSpPr>
          <p:spPr>
            <a:xfrm>
              <a:off x="36753" y="897246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Encoding Categorical Variables.</a:t>
              </a:r>
              <a:endParaRPr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0" y="1705548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A9F3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 txBox="1"/>
            <p:nvPr/>
          </p:nvSpPr>
          <p:spPr>
            <a:xfrm>
              <a:off x="36753" y="1742301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Vectorising</a:t>
              </a:r>
              <a:endParaRPr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0" y="2550603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CB13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 txBox="1"/>
            <p:nvPr/>
          </p:nvSpPr>
          <p:spPr>
            <a:xfrm>
              <a:off x="36753" y="2587356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Scaling</a:t>
              </a:r>
              <a:endParaRPr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FEATURE ENGINEERING</a:t>
            </a:r>
            <a:endParaRPr/>
          </a:p>
        </p:txBody>
      </p:sp>
      <p:grpSp>
        <p:nvGrpSpPr>
          <p:cNvPr id="229" name="Google Shape;229;p26"/>
          <p:cNvGrpSpPr/>
          <p:nvPr/>
        </p:nvGrpSpPr>
        <p:grpSpPr>
          <a:xfrm>
            <a:off x="967987" y="5664445"/>
            <a:ext cx="10232196" cy="369332"/>
            <a:chOff x="10007" y="0"/>
            <a:chExt cx="10232196" cy="369332"/>
          </a:xfrm>
        </p:grpSpPr>
        <p:sp>
          <p:nvSpPr>
            <p:cNvPr id="230" name="Google Shape;230;p26"/>
            <p:cNvSpPr/>
            <p:nvPr/>
          </p:nvSpPr>
          <p:spPr>
            <a:xfrm>
              <a:off x="10007" y="0"/>
              <a:ext cx="10232196" cy="369332"/>
            </a:xfrm>
            <a:prstGeom prst="roundRect">
              <a:avLst>
                <a:gd name="adj" fmla="val 10000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 txBox="1"/>
            <p:nvPr/>
          </p:nvSpPr>
          <p:spPr>
            <a:xfrm>
              <a:off x="20824" y="10817"/>
              <a:ext cx="10210562" cy="347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Scaling of features has been done here after encoding and assembling.</a:t>
              </a:r>
              <a:endParaRPr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F518308-72CE-8D25-8A90-6BF659EF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756" y="1677341"/>
            <a:ext cx="8419463" cy="3722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MODELLING</a:t>
            </a:r>
            <a:endParaRPr/>
          </a:p>
        </p:txBody>
      </p:sp>
      <p:grpSp>
        <p:nvGrpSpPr>
          <p:cNvPr id="237" name="Google Shape;237;p27"/>
          <p:cNvGrpSpPr/>
          <p:nvPr/>
        </p:nvGrpSpPr>
        <p:grpSpPr>
          <a:xfrm>
            <a:off x="1195937" y="2768379"/>
            <a:ext cx="5820325" cy="2824724"/>
            <a:chOff x="0" y="16387"/>
            <a:chExt cx="5820325" cy="2824724"/>
          </a:xfrm>
        </p:grpSpPr>
        <p:sp>
          <p:nvSpPr>
            <p:cNvPr id="238" name="Google Shape;238;p27"/>
            <p:cNvSpPr/>
            <p:nvPr/>
          </p:nvSpPr>
          <p:spPr>
            <a:xfrm>
              <a:off x="0" y="16387"/>
              <a:ext cx="5820325" cy="870534"/>
            </a:xfrm>
            <a:prstGeom prst="roundRect">
              <a:avLst>
                <a:gd name="adj" fmla="val 16667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 txBox="1"/>
            <p:nvPr/>
          </p:nvSpPr>
          <p:spPr>
            <a:xfrm>
              <a:off x="42496" y="58883"/>
              <a:ext cx="5735333" cy="785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0950" tIns="140950" rIns="140950" bIns="14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Liner </a:t>
              </a:r>
              <a:r>
                <a:rPr lang="en-US" sz="3700" dirty="0" err="1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RegressionPipeline</a:t>
              </a:r>
              <a:endParaRPr sz="37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0" y="993482"/>
              <a:ext cx="5820325" cy="870534"/>
            </a:xfrm>
            <a:prstGeom prst="roundRect">
              <a:avLst>
                <a:gd name="adj" fmla="val 16667"/>
              </a:avLst>
            </a:prstGeom>
            <a:solidFill>
              <a:srgbClr val="DA963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 txBox="1"/>
            <p:nvPr/>
          </p:nvSpPr>
          <p:spPr>
            <a:xfrm>
              <a:off x="42496" y="1035978"/>
              <a:ext cx="5735333" cy="785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0950" tIns="140950" rIns="140950" bIns="14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Decision Tree Regression Pipeline</a:t>
              </a:r>
              <a:endParaRPr sz="37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0" y="1970577"/>
              <a:ext cx="5820325" cy="870534"/>
            </a:xfrm>
            <a:prstGeom prst="roundRect">
              <a:avLst>
                <a:gd name="adj" fmla="val 16667"/>
              </a:avLst>
            </a:prstGeom>
            <a:solidFill>
              <a:srgbClr val="DCB13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 dirty="0"/>
              <a:t>LINEAR REGRESSION</a:t>
            </a:r>
            <a:endParaRPr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C26CA8-65DA-3B31-72B2-64EB2A137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84" y="2312573"/>
            <a:ext cx="8699653" cy="35081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162</Words>
  <Application>Microsoft Office PowerPoint</Application>
  <PresentationFormat>Widescreen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Garamond</vt:lpstr>
      <vt:lpstr>Titillium Web</vt:lpstr>
      <vt:lpstr>Arial</vt:lpstr>
      <vt:lpstr>Organic</vt:lpstr>
      <vt:lpstr>PowerPoint Presentation</vt:lpstr>
      <vt:lpstr>OBJECTIVE</vt:lpstr>
      <vt:lpstr>DATA DESCRIPTION</vt:lpstr>
      <vt:lpstr>EXPLORATORY DATA ANALYSIS</vt:lpstr>
      <vt:lpstr>EXPLORATORY DATA ANALYSIS</vt:lpstr>
      <vt:lpstr>FEATURE ENGINEERING</vt:lpstr>
      <vt:lpstr>FEATURE ENGINEERING</vt:lpstr>
      <vt:lpstr>MODELLING</vt:lpstr>
      <vt:lpstr>LINEAR REGRESSION</vt:lpstr>
      <vt:lpstr>Decision Tree Regresion</vt:lpstr>
      <vt:lpstr>MODEL COMPARISON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RAMIT PAUL</dc:creator>
  <cp:lastModifiedBy>Manas</cp:lastModifiedBy>
  <cp:revision>4</cp:revision>
  <dcterms:modified xsi:type="dcterms:W3CDTF">2023-07-05T19:12:07Z</dcterms:modified>
</cp:coreProperties>
</file>