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58" r:id="rId6"/>
    <p:sldId id="266" r:id="rId7"/>
    <p:sldId id="259" r:id="rId8"/>
    <p:sldId id="269" r:id="rId9"/>
    <p:sldId id="260" r:id="rId10"/>
    <p:sldId id="261" r:id="rId11"/>
    <p:sldId id="270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0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68EB-0912-4A5A-B647-53AC81C5F5F4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B6A6-0995-40AB-BC37-67D79114C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07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68EB-0912-4A5A-B647-53AC81C5F5F4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B6A6-0995-40AB-BC37-67D79114C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39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68EB-0912-4A5A-B647-53AC81C5F5F4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B6A6-0995-40AB-BC37-67D79114C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63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68EB-0912-4A5A-B647-53AC81C5F5F4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B6A6-0995-40AB-BC37-67D79114C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67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68EB-0912-4A5A-B647-53AC81C5F5F4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B6A6-0995-40AB-BC37-67D79114C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42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68EB-0912-4A5A-B647-53AC81C5F5F4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B6A6-0995-40AB-BC37-67D79114C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89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68EB-0912-4A5A-B647-53AC81C5F5F4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B6A6-0995-40AB-BC37-67D79114C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22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68EB-0912-4A5A-B647-53AC81C5F5F4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B6A6-0995-40AB-BC37-67D79114C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07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68EB-0912-4A5A-B647-53AC81C5F5F4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B6A6-0995-40AB-BC37-67D79114C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90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68EB-0912-4A5A-B647-53AC81C5F5F4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B6A6-0995-40AB-BC37-67D79114C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55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68EB-0912-4A5A-B647-53AC81C5F5F4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B6A6-0995-40AB-BC37-67D79114C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68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C68EB-0912-4A5A-B647-53AC81C5F5F4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FB6A6-0995-40AB-BC37-67D79114C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27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/>
          <p:cNvSpPr/>
          <p:nvPr/>
        </p:nvSpPr>
        <p:spPr>
          <a:xfrm>
            <a:off x="5046773" y="2146731"/>
            <a:ext cx="6165178" cy="1377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SPELLING GAME</a:t>
            </a:r>
            <a:endParaRPr sz="4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794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About Game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17" y="1825625"/>
            <a:ext cx="9551366" cy="4351338"/>
          </a:xfrm>
        </p:spPr>
      </p:pic>
    </p:spTree>
    <p:extLst>
      <p:ext uri="{BB962C8B-B14F-4D97-AF65-F5344CB8AC3E}">
        <p14:creationId xmlns:p14="http://schemas.microsoft.com/office/powerpoint/2010/main" val="417127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IN" b="1" dirty="0">
                <a:solidFill>
                  <a:srgbClr val="434343"/>
                </a:solidFill>
                <a:latin typeface="Times"/>
                <a:ea typeface="Times"/>
                <a:cs typeface="Times"/>
                <a:sym typeface="Times"/>
              </a:rPr>
              <a:t>HEURISTIC EVALUATION</a:t>
            </a:r>
            <a:endParaRPr lang="en-IN" b="1" dirty="0">
              <a:solidFill>
                <a:srgbClr val="434343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Upon </a:t>
            </a:r>
            <a:r>
              <a:rPr lang="en-GB" dirty="0"/>
              <a:t>doing the required Heuristics Evaluation</a:t>
            </a:r>
            <a:r>
              <a:rPr lang="en-GB" dirty="0" smtClean="0"/>
              <a:t>, </a:t>
            </a:r>
            <a:r>
              <a:rPr lang="en-GB" dirty="0"/>
              <a:t>in accordance with the heuristics principles by Nielsen, we have developed a gaming website that is showing the visibility of system status, match between system and the real world and have aesthetic and minimalist design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247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latin typeface="Times" panose="02020603050405020304" pitchFamily="18" charset="0"/>
                <a:cs typeface="Times" panose="02020603050405020304" pitchFamily="18" charset="0"/>
              </a:rPr>
              <a:t>We have considered these principles while designing the interfaces:</a:t>
            </a:r>
            <a:endParaRPr lang="en-IN" sz="36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GB" b="1" dirty="0">
                <a:solidFill>
                  <a:srgbClr val="434343"/>
                </a:solidFill>
                <a:latin typeface="Times"/>
                <a:ea typeface="Times"/>
                <a:cs typeface="Times"/>
                <a:sym typeface="Times"/>
              </a:rPr>
              <a:t>Visibility of the system status </a:t>
            </a:r>
            <a:r>
              <a:rPr lang="en-GB" b="1" dirty="0" smtClean="0">
                <a:solidFill>
                  <a:srgbClr val="434343"/>
                </a:solidFill>
                <a:latin typeface="Times"/>
                <a:ea typeface="Times"/>
                <a:cs typeface="Times"/>
                <a:sym typeface="Times"/>
              </a:rPr>
              <a:t>:</a:t>
            </a:r>
            <a:r>
              <a:rPr lang="en-GB" dirty="0"/>
              <a:t>System outputs appropriate messages or the puzzles</a:t>
            </a:r>
            <a:r>
              <a:rPr lang="en-GB" dirty="0" smtClean="0"/>
              <a:t>.</a:t>
            </a:r>
          </a:p>
          <a:p>
            <a:r>
              <a:rPr lang="en-GB" b="1" dirty="0">
                <a:solidFill>
                  <a:srgbClr val="434343"/>
                </a:solidFill>
                <a:latin typeface="Times"/>
                <a:ea typeface="Times"/>
                <a:cs typeface="Times"/>
                <a:sym typeface="Times"/>
              </a:rPr>
              <a:t>Match between system and the real </a:t>
            </a:r>
            <a:r>
              <a:rPr lang="en-GB" b="1" dirty="0" smtClean="0">
                <a:solidFill>
                  <a:srgbClr val="434343"/>
                </a:solidFill>
                <a:latin typeface="Times"/>
                <a:ea typeface="Times"/>
                <a:cs typeface="Times"/>
                <a:sym typeface="Times"/>
              </a:rPr>
              <a:t>world :</a:t>
            </a:r>
            <a:r>
              <a:rPr lang="en-GB" dirty="0" smtClean="0"/>
              <a:t>The </a:t>
            </a:r>
            <a:r>
              <a:rPr lang="en-GB" dirty="0"/>
              <a:t>system uses real world </a:t>
            </a:r>
            <a:r>
              <a:rPr lang="en-GB" dirty="0" smtClean="0"/>
              <a:t>concepts.</a:t>
            </a:r>
          </a:p>
          <a:p>
            <a:pPr lvl="0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User control and freedom</a:t>
            </a:r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:</a:t>
            </a:r>
            <a:r>
              <a:rPr lang="en-GB" dirty="0" smtClean="0"/>
              <a:t> </a:t>
            </a:r>
            <a:r>
              <a:rPr lang="en-GB" dirty="0"/>
              <a:t>User has the freedom to choose correct images to form correct </a:t>
            </a:r>
            <a:r>
              <a:rPr lang="en-GB" dirty="0" smtClean="0"/>
              <a:t>spellings.</a:t>
            </a:r>
          </a:p>
          <a:p>
            <a:r>
              <a:rPr lang="en-IN" b="1" dirty="0">
                <a:solidFill>
                  <a:srgbClr val="434343"/>
                </a:solidFill>
                <a:latin typeface="Times"/>
                <a:ea typeface="Times"/>
                <a:cs typeface="Times"/>
                <a:sym typeface="Times"/>
              </a:rPr>
              <a:t>Recognition rather than </a:t>
            </a:r>
            <a:r>
              <a:rPr lang="en-IN" b="1" dirty="0" smtClean="0">
                <a:solidFill>
                  <a:srgbClr val="434343"/>
                </a:solidFill>
                <a:latin typeface="Times"/>
                <a:ea typeface="Times"/>
                <a:cs typeface="Times"/>
                <a:sym typeface="Times"/>
              </a:rPr>
              <a:t>recall: </a:t>
            </a:r>
            <a:r>
              <a:rPr lang="en-GB" dirty="0" smtClean="0"/>
              <a:t> </a:t>
            </a:r>
            <a:r>
              <a:rPr lang="en-GB" dirty="0"/>
              <a:t>Instructions are given to play the games are clear, there is no need for recalling</a:t>
            </a:r>
            <a:r>
              <a:rPr lang="en-GB" dirty="0" smtClean="0"/>
              <a:t>.</a:t>
            </a:r>
          </a:p>
          <a:p>
            <a:pPr lvl="0"/>
            <a:r>
              <a:rPr lang="en-IN" b="1" dirty="0">
                <a:solidFill>
                  <a:srgbClr val="434343"/>
                </a:solidFill>
                <a:latin typeface="Times"/>
                <a:ea typeface="Times"/>
                <a:cs typeface="Times"/>
                <a:sym typeface="Times"/>
              </a:rPr>
              <a:t>Aesthetic and minimalist </a:t>
            </a:r>
            <a:r>
              <a:rPr lang="en-IN" b="1" dirty="0" smtClean="0">
                <a:solidFill>
                  <a:srgbClr val="434343"/>
                </a:solidFill>
                <a:latin typeface="Times"/>
                <a:ea typeface="Times"/>
                <a:cs typeface="Times"/>
                <a:sym typeface="Times"/>
              </a:rPr>
              <a:t>design: </a:t>
            </a:r>
            <a:r>
              <a:rPr lang="en-GB" dirty="0" smtClean="0"/>
              <a:t>The </a:t>
            </a:r>
            <a:r>
              <a:rPr lang="en-GB" dirty="0"/>
              <a:t>interface is done with minimalistic and simple way with required information</a:t>
            </a:r>
            <a:endParaRPr lang="en-IN" b="1" dirty="0">
              <a:solidFill>
                <a:srgbClr val="434343"/>
              </a:solidFill>
              <a:latin typeface="Times"/>
              <a:ea typeface="Times"/>
              <a:cs typeface="Times"/>
              <a:sym typeface="Times"/>
            </a:endParaRPr>
          </a:p>
          <a:p>
            <a:endParaRPr lang="en-IN" b="1" dirty="0">
              <a:solidFill>
                <a:srgbClr val="434343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/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  <a:latin typeface="Times" panose="02020603050405020304" pitchFamily="18" charset="0"/>
              <a:ea typeface="Times"/>
              <a:cs typeface="Times" panose="02020603050405020304" pitchFamily="18" charset="0"/>
              <a:sym typeface="Times"/>
            </a:endParaRPr>
          </a:p>
          <a:p>
            <a:endParaRPr lang="en-GB" b="1" dirty="0">
              <a:solidFill>
                <a:srgbClr val="434343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/>
            <a:endParaRPr lang="en-GB" b="1" dirty="0">
              <a:solidFill>
                <a:srgbClr val="434343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517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8;p28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THANKYOU</a:t>
            </a:r>
            <a:endParaRPr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686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75" y="19825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Kids get bored while studying and its common to get distracted!</a:t>
            </a:r>
            <a:r>
              <a:rPr lang="en-I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Confusion between words</a:t>
            </a:r>
            <a:r>
              <a:rPr lang="en-I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Difficult </a:t>
            </a:r>
            <a:r>
              <a:rPr lang="en-I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remembering the spellings?!One common but mistaken belief is that spelling problems stem from a poor visual memory for the sequences of letters in words,  So to help kids with spelling and fun while learning</a:t>
            </a:r>
            <a:r>
              <a:rPr lang="en-IN" b="1" dirty="0" smtClean="0"/>
              <a:t>.</a:t>
            </a:r>
            <a:r>
              <a:rPr lang="en" b="1" dirty="0">
                <a:solidFill>
                  <a:srgbClr val="666666"/>
                </a:solidFill>
              </a:rPr>
              <a:t> </a:t>
            </a:r>
            <a:r>
              <a:rPr lang="en" b="1" dirty="0" smtClean="0">
                <a:solidFill>
                  <a:srgbClr val="666666"/>
                </a:solidFill>
              </a:rPr>
              <a:t>               We should have an </a:t>
            </a:r>
            <a:r>
              <a:rPr lang="e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 </a:t>
            </a:r>
            <a:r>
              <a:rPr lang="en" b="1" dirty="0" smtClean="0">
                <a:solidFill>
                  <a:srgbClr val="666666"/>
                </a:solidFill>
              </a:rPr>
              <a:t>that should take care of all such things.</a:t>
            </a:r>
          </a:p>
        </p:txBody>
      </p:sp>
      <p:cxnSp>
        <p:nvCxnSpPr>
          <p:cNvPr id="5" name="Google Shape;60;p14"/>
          <p:cNvCxnSpPr/>
          <p:nvPr/>
        </p:nvCxnSpPr>
        <p:spPr>
          <a:xfrm>
            <a:off x="872075" y="646050"/>
            <a:ext cx="7288200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59;p14"/>
          <p:cNvSpPr txBox="1"/>
          <p:nvPr/>
        </p:nvSpPr>
        <p:spPr>
          <a:xfrm>
            <a:off x="872075" y="942450"/>
            <a:ext cx="72882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434343"/>
                </a:solidFill>
                <a:latin typeface="Times"/>
                <a:ea typeface="Times"/>
                <a:cs typeface="Times"/>
                <a:sym typeface="Times"/>
              </a:rPr>
              <a:t>Problem Statement</a:t>
            </a:r>
            <a:endParaRPr sz="3000" b="1" dirty="0">
              <a:solidFill>
                <a:srgbClr val="434343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07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723" y="3466534"/>
            <a:ext cx="4439270" cy="3410426"/>
          </a:xfrm>
        </p:spPr>
      </p:pic>
      <p:sp>
        <p:nvSpPr>
          <p:cNvPr id="8" name="Google Shape;66;p15"/>
          <p:cNvSpPr/>
          <p:nvPr/>
        </p:nvSpPr>
        <p:spPr>
          <a:xfrm rot="17864468">
            <a:off x="4524035" y="1610102"/>
            <a:ext cx="3165695" cy="1737713"/>
          </a:xfrm>
          <a:prstGeom prst="cloudCallout">
            <a:avLst>
              <a:gd name="adj1" fmla="val -4543"/>
              <a:gd name="adj2" fmla="val 12468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/>
          <p:cNvSpPr txBox="1"/>
          <p:nvPr/>
        </p:nvSpPr>
        <p:spPr>
          <a:xfrm rot="17545076">
            <a:off x="4890310" y="1579874"/>
            <a:ext cx="2173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1">
                    <a:lumMod val="50000"/>
                  </a:schemeClr>
                </a:solidFill>
              </a:rPr>
              <a:t>I’m confused!!</a:t>
            </a:r>
            <a:endParaRPr lang="en-IN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054361">
            <a:off x="9186872" y="107550"/>
            <a:ext cx="3054361" cy="334344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 rot="1445201">
            <a:off x="9255691" y="909587"/>
            <a:ext cx="31679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I wish </a:t>
            </a:r>
            <a:endParaRPr lang="en-GB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somebody 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could help me….</a:t>
            </a:r>
            <a:endParaRPr lang="en-I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75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72" y="3292536"/>
            <a:ext cx="2238687" cy="3581900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806" y="2643332"/>
            <a:ext cx="1874194" cy="2943636"/>
          </a:xfrm>
          <a:prstGeom prst="rect">
            <a:avLst/>
          </a:prstGeom>
        </p:spPr>
      </p:pic>
      <p:sp>
        <p:nvSpPr>
          <p:cNvPr id="15" name="Google Shape;66;p15"/>
          <p:cNvSpPr/>
          <p:nvPr/>
        </p:nvSpPr>
        <p:spPr>
          <a:xfrm rot="17864468">
            <a:off x="7110986" y="715656"/>
            <a:ext cx="3165695" cy="1737713"/>
          </a:xfrm>
          <a:prstGeom prst="cloudCallout">
            <a:avLst>
              <a:gd name="adj1" fmla="val -4543"/>
              <a:gd name="adj2" fmla="val 12468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66;p15"/>
          <p:cNvSpPr/>
          <p:nvPr/>
        </p:nvSpPr>
        <p:spPr>
          <a:xfrm rot="2464795">
            <a:off x="2402642" y="590010"/>
            <a:ext cx="5123211" cy="2439319"/>
          </a:xfrm>
          <a:prstGeom prst="cloudCallout">
            <a:avLst>
              <a:gd name="adj1" fmla="val -4543"/>
              <a:gd name="adj2" fmla="val 12468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TextBox 20"/>
          <p:cNvSpPr txBox="1"/>
          <p:nvPr/>
        </p:nvSpPr>
        <p:spPr>
          <a:xfrm rot="17402118">
            <a:off x="7653221" y="878707"/>
            <a:ext cx="2094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accent1">
                    <a:lumMod val="50000"/>
                  </a:schemeClr>
                </a:solidFill>
              </a:rPr>
              <a:t>Mom I’m so confused between the words…</a:t>
            </a:r>
            <a:r>
              <a:rPr lang="en-GB" sz="2000" dirty="0" err="1" smtClean="0">
                <a:solidFill>
                  <a:schemeClr val="accent1">
                    <a:lumMod val="50000"/>
                  </a:schemeClr>
                </a:solidFill>
              </a:rPr>
              <a:t>plzzzz</a:t>
            </a:r>
            <a:r>
              <a:rPr lang="en-GB" sz="2000" dirty="0" smtClean="0">
                <a:solidFill>
                  <a:schemeClr val="accent1">
                    <a:lumMod val="50000"/>
                  </a:schemeClr>
                </a:solidFill>
              </a:rPr>
              <a:t> help me!!!</a:t>
            </a:r>
            <a:endParaRPr lang="en-IN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2568659">
            <a:off x="3225532" y="1064720"/>
            <a:ext cx="3486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accent1">
                    <a:lumMod val="50000"/>
                  </a:schemeClr>
                </a:solidFill>
              </a:rPr>
              <a:t>Don’t worry Honey. Here there is a game called spelling game which will help you and makes your learning fun !!</a:t>
            </a:r>
            <a:r>
              <a:rPr lang="en-GB" sz="20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IN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91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8081"/>
            <a:ext cx="10515600" cy="13255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IN" b="1" dirty="0">
                <a:solidFill>
                  <a:srgbClr val="434343"/>
                </a:solidFill>
                <a:latin typeface="Times"/>
                <a:ea typeface="Times"/>
                <a:cs typeface="Times"/>
                <a:sym typeface="Times"/>
              </a:rPr>
              <a:t>HIGH FIDELITY PROTOTYPE</a:t>
            </a:r>
            <a:br>
              <a:rPr lang="en-IN" b="1" dirty="0">
                <a:solidFill>
                  <a:srgbClr val="434343"/>
                </a:solidFill>
                <a:latin typeface="Times"/>
                <a:ea typeface="Times"/>
                <a:cs typeface="Times"/>
                <a:sym typeface="Times"/>
              </a:rPr>
            </a:br>
            <a:endParaRPr lang="en-IN" b="1" dirty="0">
              <a:solidFill>
                <a:srgbClr val="434343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IN" dirty="0" smtClean="0"/>
              <a:t>Index Page</a:t>
            </a:r>
            <a:endParaRPr lang="en-IN" dirty="0"/>
          </a:p>
        </p:txBody>
      </p:sp>
      <p:cxnSp>
        <p:nvCxnSpPr>
          <p:cNvPr id="4" name="Google Shape;60;p14"/>
          <p:cNvCxnSpPr/>
          <p:nvPr/>
        </p:nvCxnSpPr>
        <p:spPr>
          <a:xfrm>
            <a:off x="872075" y="646050"/>
            <a:ext cx="7288200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3" y="3260535"/>
            <a:ext cx="10058400" cy="464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0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Game Starting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86" y="1825625"/>
            <a:ext cx="9355028" cy="4351338"/>
          </a:xfrm>
        </p:spPr>
      </p:pic>
    </p:spTree>
    <p:extLst>
      <p:ext uri="{BB962C8B-B14F-4D97-AF65-F5344CB8AC3E}">
        <p14:creationId xmlns:p14="http://schemas.microsoft.com/office/powerpoint/2010/main" val="381534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Spelling game 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625" y="1825625"/>
            <a:ext cx="9598750" cy="4351338"/>
          </a:xfrm>
        </p:spPr>
      </p:pic>
    </p:spTree>
    <p:extLst>
      <p:ext uri="{BB962C8B-B14F-4D97-AF65-F5344CB8AC3E}">
        <p14:creationId xmlns:p14="http://schemas.microsoft.com/office/powerpoint/2010/main" val="214154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Appreciation after correct selection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470" y="1825625"/>
            <a:ext cx="9633060" cy="4351338"/>
          </a:xfrm>
        </p:spPr>
      </p:pic>
    </p:spTree>
    <p:extLst>
      <p:ext uri="{BB962C8B-B14F-4D97-AF65-F5344CB8AC3E}">
        <p14:creationId xmlns:p14="http://schemas.microsoft.com/office/powerpoint/2010/main" val="410494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Congratulation after successful attempt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62" y="1825625"/>
            <a:ext cx="9622876" cy="4351338"/>
          </a:xfrm>
        </p:spPr>
      </p:pic>
    </p:spTree>
    <p:extLst>
      <p:ext uri="{BB962C8B-B14F-4D97-AF65-F5344CB8AC3E}">
        <p14:creationId xmlns:p14="http://schemas.microsoft.com/office/powerpoint/2010/main" val="299218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229</TotalTime>
  <Words>280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HIGH FIDELITY PROTOTYPE </vt:lpstr>
      <vt:lpstr>Game Starting</vt:lpstr>
      <vt:lpstr>Spelling game </vt:lpstr>
      <vt:lpstr>Appreciation after correct selection</vt:lpstr>
      <vt:lpstr>Congratulation after successful attempt</vt:lpstr>
      <vt:lpstr>About Game</vt:lpstr>
      <vt:lpstr>HEURISTIC EVALUATION</vt:lpstr>
      <vt:lpstr>We have considered these principles while designing the interfaces: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20</cp:revision>
  <dcterms:created xsi:type="dcterms:W3CDTF">2021-04-21T15:38:41Z</dcterms:created>
  <dcterms:modified xsi:type="dcterms:W3CDTF">2021-04-22T03:44:40Z</dcterms:modified>
</cp:coreProperties>
</file>