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sldIdLst>
    <p:sldId id="256" r:id="rId2"/>
    <p:sldId id="257" r:id="rId3"/>
    <p:sldId id="271" r:id="rId4"/>
    <p:sldId id="272" r:id="rId5"/>
    <p:sldId id="268" r:id="rId6"/>
    <p:sldId id="267" r:id="rId7"/>
    <p:sldId id="266" r:id="rId8"/>
    <p:sldId id="265" r:id="rId9"/>
    <p:sldId id="263" r:id="rId10"/>
    <p:sldId id="262" r:id="rId11"/>
    <p:sldId id="261" r:id="rId12"/>
  </p:sldIdLst>
  <p:sldSz cx="9906000" cy="6858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E9E0-11FD-4F61-A4FF-1BA29334C33B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0E8A-C479-4EB8-A831-3F4B63495B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94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E9E0-11FD-4F61-A4FF-1BA29334C33B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0E8A-C479-4EB8-A831-3F4B63495B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65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E9E0-11FD-4F61-A4FF-1BA29334C33B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0E8A-C479-4EB8-A831-3F4B63495B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86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E9E0-11FD-4F61-A4FF-1BA29334C33B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0E8A-C479-4EB8-A831-3F4B63495B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96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E9E0-11FD-4F61-A4FF-1BA29334C33B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0E8A-C479-4EB8-A831-3F4B63495B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55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E9E0-11FD-4F61-A4FF-1BA29334C33B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0E8A-C479-4EB8-A831-3F4B63495B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09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E9E0-11FD-4F61-A4FF-1BA29334C33B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0E8A-C479-4EB8-A831-3F4B63495B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43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E9E0-11FD-4F61-A4FF-1BA29334C33B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0E8A-C479-4EB8-A831-3F4B63495B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27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E9E0-11FD-4F61-A4FF-1BA29334C33B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0E8A-C479-4EB8-A831-3F4B63495B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24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E9E0-11FD-4F61-A4FF-1BA29334C33B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0E8A-C479-4EB8-A831-3F4B63495B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34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E9E0-11FD-4F61-A4FF-1BA29334C33B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0E8A-C479-4EB8-A831-3F4B63495B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70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7E9E0-11FD-4F61-A4FF-1BA29334C33B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50E8A-C479-4EB8-A831-3F4B63495B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35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76518" y="1576551"/>
            <a:ext cx="90924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EMPREGO DE MCDA EM ESTUDOS CIENTÍFICOS SOBRE ENTERPRISE APPLICATION INTEGRATION - EAI</a:t>
            </a:r>
            <a:endParaRPr lang="pt-BR" sz="3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356833" y="2761614"/>
            <a:ext cx="71024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/>
              <a:t>Manassés Vicente </a:t>
            </a:r>
          </a:p>
          <a:p>
            <a:pPr algn="r"/>
            <a:r>
              <a:rPr lang="pt-BR" sz="2000" dirty="0"/>
              <a:t>Mestrado Profissional em Sistemas de Gestão, Universidade Federal Fluminense.</a:t>
            </a:r>
          </a:p>
          <a:p>
            <a:pPr algn="r"/>
            <a:r>
              <a:rPr lang="pt-BR" sz="2000" b="1" dirty="0"/>
              <a:t>Osvaldo Luiz Gonçalves </a:t>
            </a:r>
            <a:r>
              <a:rPr lang="pt-BR" sz="2000" b="1" dirty="0" err="1"/>
              <a:t>Quelhas</a:t>
            </a:r>
            <a:r>
              <a:rPr lang="pt-BR" sz="2000" dirty="0"/>
              <a:t>, </a:t>
            </a:r>
            <a:r>
              <a:rPr lang="pt-BR" sz="2000" dirty="0" err="1"/>
              <a:t>D.Sc</a:t>
            </a:r>
            <a:r>
              <a:rPr lang="pt-BR" sz="2000" dirty="0"/>
              <a:t>.</a:t>
            </a:r>
          </a:p>
          <a:p>
            <a:pPr algn="r"/>
            <a:r>
              <a:rPr lang="pt-BR" sz="2000" dirty="0"/>
              <a:t>Universidade Federal Fluminense.</a:t>
            </a:r>
          </a:p>
          <a:p>
            <a:pPr algn="r"/>
            <a:r>
              <a:rPr lang="pt-BR" sz="2000" b="1" dirty="0"/>
              <a:t>Mirian </a:t>
            </a:r>
            <a:r>
              <a:rPr lang="pt-BR" sz="2000" b="1" dirty="0" err="1"/>
              <a:t>Picinini</a:t>
            </a:r>
            <a:r>
              <a:rPr lang="pt-BR" sz="2000" b="1" dirty="0"/>
              <a:t> </a:t>
            </a:r>
            <a:r>
              <a:rPr lang="pt-BR" sz="2000" b="1" dirty="0" err="1"/>
              <a:t>Méxas</a:t>
            </a:r>
            <a:r>
              <a:rPr lang="pt-BR" sz="2000" dirty="0"/>
              <a:t>, </a:t>
            </a:r>
            <a:r>
              <a:rPr lang="pt-BR" sz="2000" dirty="0" err="1"/>
              <a:t>D.Sc</a:t>
            </a:r>
            <a:r>
              <a:rPr lang="pt-BR" sz="2000" dirty="0"/>
              <a:t>.</a:t>
            </a:r>
          </a:p>
          <a:p>
            <a:pPr algn="r"/>
            <a:r>
              <a:rPr lang="pt-BR" sz="2000" dirty="0"/>
              <a:t>Universidade Federal Fluminense.</a:t>
            </a:r>
          </a:p>
          <a:p>
            <a:pPr algn="r"/>
            <a:r>
              <a:rPr lang="pt-BR" sz="2000" b="1" dirty="0"/>
              <a:t>Valdir </a:t>
            </a:r>
            <a:r>
              <a:rPr lang="pt-BR" sz="2000" b="1" dirty="0" err="1"/>
              <a:t>Agustinho</a:t>
            </a:r>
            <a:r>
              <a:rPr lang="pt-BR" sz="2000" b="1" dirty="0"/>
              <a:t> de Melo</a:t>
            </a:r>
            <a:r>
              <a:rPr lang="pt-BR" sz="2000" dirty="0"/>
              <a:t>, D. Sc.</a:t>
            </a:r>
          </a:p>
          <a:p>
            <a:pPr algn="r"/>
            <a:r>
              <a:rPr lang="pt-BR" sz="2000" dirty="0"/>
              <a:t>Centro Universitário Estadual da Zona Oeste.</a:t>
            </a:r>
          </a:p>
          <a:p>
            <a:pPr algn="r"/>
            <a:r>
              <a:rPr lang="pt-BR" sz="2000" b="1" dirty="0"/>
              <a:t>Paulo Roberto de Sant'Anna</a:t>
            </a:r>
            <a:r>
              <a:rPr lang="pt-BR" sz="2000" dirty="0"/>
              <a:t>, </a:t>
            </a:r>
            <a:r>
              <a:rPr lang="pt-BR" sz="2000" dirty="0" err="1"/>
              <a:t>D.Sc</a:t>
            </a:r>
            <a:r>
              <a:rPr lang="pt-BR" sz="2000" dirty="0"/>
              <a:t>.</a:t>
            </a:r>
          </a:p>
          <a:p>
            <a:pPr algn="r"/>
            <a:r>
              <a:rPr lang="pt-BR" sz="2000" dirty="0"/>
              <a:t>Universidade Grande Rio.</a:t>
            </a:r>
          </a:p>
        </p:txBody>
      </p:sp>
    </p:spTree>
    <p:extLst>
      <p:ext uri="{BB962C8B-B14F-4D97-AF65-F5344CB8AC3E}">
        <p14:creationId xmlns:p14="http://schemas.microsoft.com/office/powerpoint/2010/main" val="211386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678" y="2014135"/>
            <a:ext cx="5886979" cy="321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310868" y="1125997"/>
            <a:ext cx="948995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 smtClean="0"/>
              <a:t>Conclusões</a:t>
            </a:r>
            <a:r>
              <a:rPr lang="pt-BR" sz="2200" dirty="0" smtClean="0"/>
              <a:t>:</a:t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>Os </a:t>
            </a:r>
            <a:r>
              <a:rPr lang="pt-BR" sz="2200" dirty="0"/>
              <a:t>artigos revisados não apresentam uma forma padrão de avaliação. </a:t>
            </a:r>
            <a:endParaRPr lang="pt-BR" sz="2200" dirty="0" smtClean="0"/>
          </a:p>
          <a:p>
            <a:pPr algn="ctr"/>
            <a:endParaRPr lang="pt-BR" sz="2200" dirty="0" smtClean="0"/>
          </a:p>
          <a:p>
            <a:pPr algn="ctr"/>
            <a:r>
              <a:rPr lang="pt-BR" sz="2200" dirty="0" smtClean="0"/>
              <a:t>Não </a:t>
            </a:r>
            <a:r>
              <a:rPr lang="pt-BR" sz="2200" dirty="0"/>
              <a:t>foi encontrado estudo específico sobre o tema “critérios para a seleção das Tecnologias de EAI” na revisão da literatura. </a:t>
            </a:r>
            <a:endParaRPr lang="pt-BR" sz="2200" dirty="0" smtClean="0"/>
          </a:p>
          <a:p>
            <a:pPr algn="ctr"/>
            <a:endParaRPr lang="pt-BR" sz="2200" dirty="0" smtClean="0"/>
          </a:p>
          <a:p>
            <a:pPr algn="ctr"/>
            <a:r>
              <a:rPr lang="pt-BR" sz="2200" dirty="0" smtClean="0"/>
              <a:t>Os </a:t>
            </a:r>
            <a:r>
              <a:rPr lang="pt-BR" sz="2200" dirty="0"/>
              <a:t>estudos sobre EAI não possuíam critérios voltados para a seleção de tecnologias. </a:t>
            </a:r>
          </a:p>
          <a:p>
            <a:pPr algn="ctr"/>
            <a:endParaRPr lang="pt-BR" sz="2400" dirty="0" smtClean="0"/>
          </a:p>
          <a:p>
            <a:pPr algn="ctr"/>
            <a:r>
              <a:rPr lang="pt-BR" sz="2400" dirty="0" smtClean="0"/>
              <a:t>A </a:t>
            </a:r>
            <a:r>
              <a:rPr lang="pt-BR" sz="2400" dirty="0"/>
              <a:t>consolidação dos dados da literatura </a:t>
            </a:r>
            <a:r>
              <a:rPr lang="pt-BR" sz="2400" dirty="0" smtClean="0"/>
              <a:t>científica, evidenciou </a:t>
            </a:r>
            <a:r>
              <a:rPr lang="pt-BR" sz="2200" dirty="0" smtClean="0"/>
              <a:t>que </a:t>
            </a:r>
            <a:r>
              <a:rPr lang="pt-BR" sz="2200" dirty="0"/>
              <a:t>o método AHP é o mais </a:t>
            </a:r>
            <a:r>
              <a:rPr lang="pt-BR" sz="2200" dirty="0" smtClean="0"/>
              <a:t>empregado. </a:t>
            </a:r>
          </a:p>
          <a:p>
            <a:pPr algn="ctr"/>
            <a:endParaRPr lang="pt-BR" sz="2400" dirty="0" smtClean="0"/>
          </a:p>
          <a:p>
            <a:pPr algn="ctr"/>
            <a:r>
              <a:rPr lang="pt-BR" sz="2400" dirty="0" smtClean="0"/>
              <a:t>A </a:t>
            </a:r>
            <a:r>
              <a:rPr lang="pt-BR" sz="2400" dirty="0"/>
              <a:t>fase de aquisição foi evidenciada como a fase de maior importância </a:t>
            </a:r>
            <a:r>
              <a:rPr lang="pt-BR" sz="2400" dirty="0" smtClean="0"/>
              <a:t>relativa.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78495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910" y="2279560"/>
            <a:ext cx="96205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/>
              <a:t>Neste estudo, dois conceitos são abordados para expressar “integração de sistemas de informação”, dada as duas abordagens empregadas em função do negócio das organizações</a:t>
            </a:r>
            <a:r>
              <a:rPr lang="pt-BR" sz="2000" dirty="0" smtClean="0"/>
              <a:t>.:</a:t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 </a:t>
            </a:r>
          </a:p>
          <a:p>
            <a:pPr marL="457200" indent="-457200" algn="r">
              <a:buAutoNum type="alphaLcParenR"/>
            </a:pPr>
            <a:r>
              <a:rPr lang="pt-BR" sz="2000" dirty="0" smtClean="0"/>
              <a:t>ERP </a:t>
            </a:r>
            <a:r>
              <a:rPr lang="pt-BR" sz="2000" dirty="0"/>
              <a:t>(Enterprise </a:t>
            </a:r>
            <a:r>
              <a:rPr lang="pt-BR" sz="2000" dirty="0" err="1"/>
              <a:t>Resource</a:t>
            </a:r>
            <a:r>
              <a:rPr lang="pt-BR" sz="2000" dirty="0"/>
              <a:t> Planning) refere-se a sistema para o planejamento de recursos empresarias, conhecido no Brasil como Sistemas Integrados de Gestão Empresarial (SIGE) ou Sistemas Integrados de Gestão (SIG); </a:t>
            </a:r>
            <a:endParaRPr lang="pt-BR" sz="2000" dirty="0" smtClean="0"/>
          </a:p>
          <a:p>
            <a:pPr marL="457200" indent="-457200" algn="r">
              <a:buAutoNum type="alphaLcParenR"/>
            </a:pPr>
            <a:r>
              <a:rPr lang="pt-BR" sz="2000" dirty="0" smtClean="0"/>
              <a:t>EAI </a:t>
            </a:r>
            <a:r>
              <a:rPr lang="pt-BR" sz="2000" dirty="0"/>
              <a:t>(Enterprise </a:t>
            </a:r>
            <a:r>
              <a:rPr lang="pt-BR" sz="2000" dirty="0" err="1"/>
              <a:t>Application</a:t>
            </a:r>
            <a:r>
              <a:rPr lang="pt-BR" sz="2000" dirty="0"/>
              <a:t> </a:t>
            </a:r>
            <a:r>
              <a:rPr lang="pt-BR" sz="2000" dirty="0" err="1"/>
              <a:t>Integration</a:t>
            </a:r>
            <a:r>
              <a:rPr lang="pt-BR" sz="2000" dirty="0"/>
              <a:t>) integração de aplicações empresariais ou integração de sistemas de informação.</a:t>
            </a:r>
          </a:p>
        </p:txBody>
      </p:sp>
    </p:spTree>
    <p:extLst>
      <p:ext uri="{BB962C8B-B14F-4D97-AF65-F5344CB8AC3E}">
        <p14:creationId xmlns:p14="http://schemas.microsoft.com/office/powerpoint/2010/main" val="207383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80304" y="1493949"/>
            <a:ext cx="962051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/>
              <a:t>De acordo com Hanson et al. (2015), um projeto de EAI não é uma tarefa trivial, </a:t>
            </a:r>
            <a:r>
              <a:rPr lang="pt-BR" sz="2000" dirty="0" smtClean="0"/>
              <a:t>devido:</a:t>
            </a:r>
          </a:p>
          <a:p>
            <a:pPr marL="457200" indent="-457200" algn="r">
              <a:buAutoNum type="alphaLcParenR"/>
            </a:pPr>
            <a:r>
              <a:rPr lang="pt-BR" sz="2000" dirty="0" smtClean="0"/>
              <a:t>às </a:t>
            </a:r>
            <a:r>
              <a:rPr lang="pt-BR" sz="2000" dirty="0"/>
              <a:t>aplicações a serem integradas serem operadas em diversas plataformas </a:t>
            </a:r>
            <a:r>
              <a:rPr lang="pt-BR" sz="2000" dirty="0" smtClean="0"/>
              <a:t>tecnológicas;</a:t>
            </a:r>
          </a:p>
          <a:p>
            <a:pPr marL="457200" indent="-457200" algn="r">
              <a:buAutoNum type="alphaLcParenR"/>
            </a:pPr>
            <a:r>
              <a:rPr lang="pt-BR" sz="2000" dirty="0" smtClean="0"/>
              <a:t>a </a:t>
            </a:r>
            <a:r>
              <a:rPr lang="pt-BR" sz="2000" dirty="0"/>
              <a:t>elas integrarem aplicações desenvolvidas em diversas linguagens de programação, tais como: C#, C++, Java, PHP, J2EE; </a:t>
            </a:r>
            <a:endParaRPr lang="pt-BR" sz="2000" dirty="0" smtClean="0"/>
          </a:p>
          <a:p>
            <a:pPr marL="457200" indent="-457200" algn="r">
              <a:buAutoNum type="alphaLcParenR"/>
            </a:pPr>
            <a:r>
              <a:rPr lang="pt-BR" sz="2000" dirty="0" smtClean="0"/>
              <a:t>aos </a:t>
            </a:r>
            <a:r>
              <a:rPr lang="pt-BR" sz="2000" dirty="0"/>
              <a:t>vários tipos de aplicações que precisam ser integradas, aplicações de “caixinha” ou empacotadas, aplicações legadas, aplicações especializadas (CRM, SCM, PLM, APS); </a:t>
            </a:r>
            <a:endParaRPr lang="pt-BR" sz="2000" dirty="0" smtClean="0"/>
          </a:p>
          <a:p>
            <a:pPr marL="457200" indent="-457200" algn="r">
              <a:buAutoNum type="alphaLcParenR"/>
            </a:pPr>
            <a:r>
              <a:rPr lang="pt-BR" sz="2000" dirty="0" smtClean="0"/>
              <a:t>a </a:t>
            </a:r>
            <a:r>
              <a:rPr lang="pt-BR" sz="2000" dirty="0"/>
              <a:t>essas aplicações estarem geograficamente distribuídas e com isso o fator segurança da informação interfere na complexidade; </a:t>
            </a:r>
            <a:endParaRPr lang="pt-BR" sz="2000" dirty="0" smtClean="0"/>
          </a:p>
          <a:p>
            <a:pPr marL="457200" indent="-457200" algn="r">
              <a:buAutoNum type="alphaLcParenR"/>
            </a:pPr>
            <a:r>
              <a:rPr lang="pt-BR" sz="2000" dirty="0" smtClean="0"/>
              <a:t>à </a:t>
            </a:r>
            <a:r>
              <a:rPr lang="pt-BR" sz="2000" dirty="0"/>
              <a:t>cooperação e parceria entre empresas concorrentes que geram complexidade na integração dessas aplicações, pois muitas regras de negócios não podem ser expostas, e também a dificuldade da integração devido a formatos e protocolos diferentes. </a:t>
            </a:r>
            <a:endParaRPr lang="pt-BR" sz="2000" dirty="0" smtClean="0"/>
          </a:p>
          <a:p>
            <a:pPr algn="r"/>
            <a:endParaRPr lang="pt-BR" sz="2000" dirty="0" smtClean="0"/>
          </a:p>
          <a:p>
            <a:pPr algn="r"/>
            <a:r>
              <a:rPr lang="pt-BR" sz="2000" dirty="0" smtClean="0"/>
              <a:t>Toda </a:t>
            </a:r>
            <a:r>
              <a:rPr lang="pt-BR" sz="2000" dirty="0"/>
              <a:t>essa dificuldade se aplica também na escolha da tecnologia de EAI adequada para a realidade da organização.</a:t>
            </a:r>
          </a:p>
        </p:txBody>
      </p:sp>
    </p:spTree>
    <p:extLst>
      <p:ext uri="{BB962C8B-B14F-4D97-AF65-F5344CB8AC3E}">
        <p14:creationId xmlns:p14="http://schemas.microsoft.com/office/powerpoint/2010/main" val="301330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310868" y="2259337"/>
            <a:ext cx="92838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000" dirty="0" smtClean="0"/>
          </a:p>
          <a:p>
            <a:pPr algn="ctr"/>
            <a:r>
              <a:rPr lang="pt-BR" sz="2800" dirty="0" smtClean="0"/>
              <a:t>O objetivo </a:t>
            </a:r>
            <a:r>
              <a:rPr lang="pt-BR" sz="2800" dirty="0"/>
              <a:t>da </a:t>
            </a:r>
            <a:r>
              <a:rPr lang="pt-BR" sz="2800" dirty="0" smtClean="0"/>
              <a:t>pesquisa:</a:t>
            </a:r>
          </a:p>
          <a:p>
            <a:pPr algn="ctr"/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Identificar os </a:t>
            </a:r>
            <a:r>
              <a:rPr lang="pt-BR" sz="2800" dirty="0"/>
              <a:t>critérios </a:t>
            </a:r>
            <a:r>
              <a:rPr lang="pt-BR" sz="2800" dirty="0" smtClean="0"/>
              <a:t>utilizados </a:t>
            </a:r>
            <a:r>
              <a:rPr lang="pt-BR" sz="2800" dirty="0"/>
              <a:t>na análise multicritério MCDA (</a:t>
            </a:r>
            <a:r>
              <a:rPr lang="pt-BR" sz="2800" dirty="0" err="1"/>
              <a:t>Multi-Criteria</a:t>
            </a:r>
            <a:r>
              <a:rPr lang="pt-BR" sz="2800" dirty="0"/>
              <a:t> </a:t>
            </a:r>
            <a:r>
              <a:rPr lang="pt-BR" sz="2800" dirty="0" err="1"/>
              <a:t>Decision</a:t>
            </a:r>
            <a:r>
              <a:rPr lang="pt-BR" sz="2800" dirty="0"/>
              <a:t> </a:t>
            </a:r>
            <a:r>
              <a:rPr lang="pt-BR" sz="2800" dirty="0" err="1"/>
              <a:t>Analysis</a:t>
            </a:r>
            <a:r>
              <a:rPr lang="pt-BR" sz="2800" dirty="0"/>
              <a:t>) combinados aos termos ERP e EAI, </a:t>
            </a:r>
            <a:r>
              <a:rPr lang="pt-BR" sz="2800" dirty="0" smtClean="0"/>
              <a:t>que </a:t>
            </a:r>
            <a:r>
              <a:rPr lang="pt-BR" sz="2800" dirty="0"/>
              <a:t>empregaram algum método multicritério.</a:t>
            </a:r>
          </a:p>
        </p:txBody>
      </p:sp>
    </p:spTree>
    <p:extLst>
      <p:ext uri="{BB962C8B-B14F-4D97-AF65-F5344CB8AC3E}">
        <p14:creationId xmlns:p14="http://schemas.microsoft.com/office/powerpoint/2010/main" val="126274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310868" y="1692667"/>
            <a:ext cx="92838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000" dirty="0" smtClean="0"/>
          </a:p>
          <a:p>
            <a:pPr algn="ctr"/>
            <a:r>
              <a:rPr lang="pt-BR" sz="2000" dirty="0" smtClean="0"/>
              <a:t>Bases de dados acadêmicas: </a:t>
            </a:r>
            <a:br>
              <a:rPr lang="pt-BR" sz="2000" dirty="0" smtClean="0"/>
            </a:br>
            <a:r>
              <a:rPr lang="pt-BR" sz="2000" dirty="0" err="1" smtClean="0"/>
              <a:t>Scopus</a:t>
            </a:r>
            <a:r>
              <a:rPr lang="pt-BR" sz="2000" dirty="0" smtClean="0"/>
              <a:t>  da ELSEVIER; Web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smtClean="0"/>
              <a:t>Science da </a:t>
            </a:r>
            <a:r>
              <a:rPr lang="pt-BR" sz="2000" dirty="0"/>
              <a:t>THOMSON </a:t>
            </a:r>
            <a:r>
              <a:rPr lang="pt-BR" sz="2000" dirty="0" smtClean="0"/>
              <a:t>REUTERS; e </a:t>
            </a:r>
            <a:r>
              <a:rPr lang="pt-BR" sz="2000" dirty="0" err="1" smtClean="0"/>
              <a:t>Scielo</a:t>
            </a:r>
            <a:r>
              <a:rPr lang="pt-BR" sz="2000" dirty="0" smtClean="0"/>
              <a:t>.</a:t>
            </a:r>
          </a:p>
          <a:p>
            <a:pPr algn="ctr"/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 smtClean="0"/>
              <a:t>Primeiro </a:t>
            </a:r>
            <a:r>
              <a:rPr lang="pt-BR" sz="2000" dirty="0"/>
              <a:t>semestre de 2015, </a:t>
            </a:r>
            <a:r>
              <a:rPr lang="pt-BR" sz="2000" dirty="0" smtClean="0"/>
              <a:t>última atualização em 16 </a:t>
            </a:r>
            <a:r>
              <a:rPr lang="pt-BR" sz="2000" dirty="0"/>
              <a:t>de setembro de </a:t>
            </a:r>
            <a:r>
              <a:rPr lang="pt-BR" sz="2000" dirty="0" smtClean="0"/>
              <a:t>2015. </a:t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Abrangendo </a:t>
            </a:r>
            <a:r>
              <a:rPr lang="pt-BR" sz="2000" dirty="0"/>
              <a:t>todos os anos disponíveis em cada base</a:t>
            </a:r>
            <a:r>
              <a:rPr lang="pt-BR" sz="2000" dirty="0" smtClean="0"/>
              <a:t>.</a:t>
            </a:r>
            <a:br>
              <a:rPr lang="pt-BR" sz="2000" dirty="0" smtClean="0"/>
            </a:br>
            <a:r>
              <a:rPr lang="pt-BR" sz="2000" dirty="0" smtClean="0"/>
              <a:t> </a:t>
            </a:r>
            <a:endParaRPr lang="pt-BR" sz="2000" dirty="0"/>
          </a:p>
          <a:p>
            <a:pPr algn="ctr"/>
            <a:r>
              <a:rPr lang="pt-BR" sz="2000" dirty="0" smtClean="0"/>
              <a:t>Filtro </a:t>
            </a:r>
            <a:r>
              <a:rPr lang="pt-BR" sz="2000" dirty="0"/>
              <a:t>por tipo de </a:t>
            </a:r>
            <a:r>
              <a:rPr lang="pt-BR" sz="2000" dirty="0" smtClean="0"/>
              <a:t>documento: artigos.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3443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957" y="1239322"/>
            <a:ext cx="4526170" cy="504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5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998" y="1227920"/>
            <a:ext cx="48672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5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925" y="2579664"/>
            <a:ext cx="6603230" cy="191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43" y="2756413"/>
            <a:ext cx="8278624" cy="166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0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278</Words>
  <Application>Microsoft Office PowerPoint</Application>
  <PresentationFormat>Papel A4 (210 x 297 mm)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Aguida Catarina Goes da Silva Bessa</dc:creator>
  <cp:lastModifiedBy>Manassés Vicente</cp:lastModifiedBy>
  <cp:revision>10</cp:revision>
  <dcterms:created xsi:type="dcterms:W3CDTF">2015-11-24T18:32:46Z</dcterms:created>
  <dcterms:modified xsi:type="dcterms:W3CDTF">2015-12-01T16:00:53Z</dcterms:modified>
</cp:coreProperties>
</file>