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68" r:id="rId7"/>
    <p:sldId id="267" r:id="rId8"/>
    <p:sldId id="266" r:id="rId9"/>
    <p:sldId id="269" r:id="rId10"/>
    <p:sldId id="265" r:id="rId11"/>
    <p:sldId id="263" r:id="rId12"/>
    <p:sldId id="264" r:id="rId13"/>
    <p:sldId id="262" r:id="rId14"/>
    <p:sldId id="259" r:id="rId15"/>
    <p:sldId id="260" r:id="rId16"/>
    <p:sldId id="261" r:id="rId17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0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43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2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4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4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0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E9E0-11FD-4F61-A4FF-1BA29334C33B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0E8A-C479-4EB8-A831-3F4B63495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5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76518" y="1576551"/>
            <a:ext cx="909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ANÁLISE BIBLIOMÉTRICA - UM ESTUDO APLICADO À CRITÉRIOS PARA SELEÇÃO DE TECNOLOGIAS DE EAI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356833" y="2761614"/>
            <a:ext cx="7102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/>
              <a:t>Manassés Vicente </a:t>
            </a:r>
          </a:p>
          <a:p>
            <a:pPr algn="r"/>
            <a:r>
              <a:rPr lang="pt-BR" sz="2000" dirty="0"/>
              <a:t>Mestrado Profissional em Sistemas de Gestão, Universidade Federal Fluminense.</a:t>
            </a:r>
          </a:p>
          <a:p>
            <a:pPr algn="r"/>
            <a:r>
              <a:rPr lang="pt-BR" sz="2000" b="1" dirty="0"/>
              <a:t>Osvaldo Luiz Gonçalves </a:t>
            </a:r>
            <a:r>
              <a:rPr lang="pt-BR" sz="2000" b="1" dirty="0" err="1"/>
              <a:t>Quelhas</a:t>
            </a:r>
            <a:r>
              <a:rPr lang="pt-BR" sz="2000" dirty="0"/>
              <a:t>, </a:t>
            </a:r>
            <a:r>
              <a:rPr lang="pt-BR" sz="2000" dirty="0" err="1"/>
              <a:t>D.Sc</a:t>
            </a:r>
            <a:r>
              <a:rPr lang="pt-BR" sz="2000" dirty="0"/>
              <a:t>.</a:t>
            </a:r>
          </a:p>
          <a:p>
            <a:pPr algn="r"/>
            <a:r>
              <a:rPr lang="pt-BR" sz="2000" dirty="0"/>
              <a:t>Universidade Federal Fluminense.</a:t>
            </a:r>
          </a:p>
          <a:p>
            <a:pPr algn="r"/>
            <a:r>
              <a:rPr lang="pt-BR" sz="2000" b="1" dirty="0"/>
              <a:t>Mirian </a:t>
            </a:r>
            <a:r>
              <a:rPr lang="pt-BR" sz="2000" b="1" dirty="0" err="1"/>
              <a:t>Picinini</a:t>
            </a:r>
            <a:r>
              <a:rPr lang="pt-BR" sz="2000" b="1" dirty="0"/>
              <a:t> </a:t>
            </a:r>
            <a:r>
              <a:rPr lang="pt-BR" sz="2000" b="1" dirty="0" err="1"/>
              <a:t>Méxas</a:t>
            </a:r>
            <a:r>
              <a:rPr lang="pt-BR" sz="2000" dirty="0"/>
              <a:t>, </a:t>
            </a:r>
            <a:r>
              <a:rPr lang="pt-BR" sz="2000" dirty="0" err="1"/>
              <a:t>D.Sc</a:t>
            </a:r>
            <a:r>
              <a:rPr lang="pt-BR" sz="2000" dirty="0"/>
              <a:t>.</a:t>
            </a:r>
          </a:p>
          <a:p>
            <a:pPr algn="r"/>
            <a:r>
              <a:rPr lang="pt-BR" sz="2000" dirty="0"/>
              <a:t>Universidade Federal Fluminense.</a:t>
            </a:r>
          </a:p>
          <a:p>
            <a:pPr algn="r"/>
            <a:r>
              <a:rPr lang="pt-BR" sz="2000" b="1" dirty="0"/>
              <a:t>Valdir </a:t>
            </a:r>
            <a:r>
              <a:rPr lang="pt-BR" sz="2000" b="1" dirty="0" err="1"/>
              <a:t>Agustinho</a:t>
            </a:r>
            <a:r>
              <a:rPr lang="pt-BR" sz="2000" b="1" dirty="0"/>
              <a:t> de Melo</a:t>
            </a:r>
            <a:r>
              <a:rPr lang="pt-BR" sz="2000" dirty="0"/>
              <a:t>, D. Sc.</a:t>
            </a:r>
          </a:p>
          <a:p>
            <a:pPr algn="r"/>
            <a:r>
              <a:rPr lang="pt-BR" sz="2000" dirty="0"/>
              <a:t>Centro Universitário Estadual da Zona Oeste.</a:t>
            </a:r>
          </a:p>
          <a:p>
            <a:pPr algn="r"/>
            <a:r>
              <a:rPr lang="pt-BR" sz="2000" b="1" dirty="0"/>
              <a:t>Paulo Roberto de Sant'Anna</a:t>
            </a:r>
            <a:r>
              <a:rPr lang="pt-BR" sz="2000" dirty="0"/>
              <a:t>, </a:t>
            </a:r>
            <a:r>
              <a:rPr lang="pt-BR" sz="2000" dirty="0" err="1"/>
              <a:t>D.Sc</a:t>
            </a:r>
            <a:r>
              <a:rPr lang="pt-BR" sz="2000" dirty="0"/>
              <a:t>.</a:t>
            </a:r>
          </a:p>
          <a:p>
            <a:pPr algn="r"/>
            <a:r>
              <a:rPr lang="pt-BR" sz="2000" dirty="0"/>
              <a:t>Universidade Grande Rio.</a:t>
            </a:r>
          </a:p>
        </p:txBody>
      </p:sp>
    </p:spTree>
    <p:extLst>
      <p:ext uri="{BB962C8B-B14F-4D97-AF65-F5344CB8AC3E}">
        <p14:creationId xmlns:p14="http://schemas.microsoft.com/office/powerpoint/2010/main" val="21138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50" y="1221145"/>
            <a:ext cx="4525208" cy="50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45" y="1343024"/>
            <a:ext cx="6544480" cy="46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0868" y="2104791"/>
            <a:ext cx="86657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A distribuição de registros na Figura 1, em relação ao ano de publicação, demonstra-se que:</a:t>
            </a:r>
          </a:p>
          <a:p>
            <a:pPr algn="r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400" dirty="0" smtClean="0"/>
              <a:t>• </a:t>
            </a:r>
            <a:r>
              <a:rPr lang="pt-BR" sz="2400" dirty="0"/>
              <a:t>O ano de 2000 possui o artigo mais antigo indexado na base;</a:t>
            </a:r>
          </a:p>
          <a:p>
            <a:pPr algn="r"/>
            <a:r>
              <a:rPr lang="pt-BR" sz="2400" dirty="0"/>
              <a:t>• Dois ciclos de produção mais significativos: </a:t>
            </a:r>
            <a:endParaRPr lang="pt-BR" sz="2400" dirty="0" smtClean="0"/>
          </a:p>
          <a:p>
            <a:pPr algn="r"/>
            <a:r>
              <a:rPr lang="pt-BR" sz="2400" dirty="0" smtClean="0"/>
              <a:t>a</a:t>
            </a:r>
            <a:r>
              <a:rPr lang="pt-BR" sz="2400" dirty="0"/>
              <a:t>) 2008 – 2010;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b</a:t>
            </a:r>
            <a:r>
              <a:rPr lang="pt-BR" sz="2400" dirty="0"/>
              <a:t>) 2011 – 2015.</a:t>
            </a:r>
          </a:p>
          <a:p>
            <a:pPr algn="r"/>
            <a:r>
              <a:rPr lang="pt-BR" sz="2000" dirty="0" smtClean="0"/>
              <a:t>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290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37" y="1297412"/>
            <a:ext cx="48291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38" y="1704974"/>
            <a:ext cx="8760196" cy="41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91979"/>
            <a:ext cx="78867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97989" y="1447969"/>
            <a:ext cx="94899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Conclusões</a:t>
            </a:r>
            <a:r>
              <a:rPr lang="pt-BR" sz="2200" dirty="0" smtClean="0"/>
              <a:t>:</a:t>
            </a:r>
            <a:br>
              <a:rPr lang="pt-BR" sz="22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Nesse </a:t>
            </a:r>
            <a:r>
              <a:rPr lang="pt-BR" sz="2200" dirty="0"/>
              <a:t>estudo foi pesquisado a integração de três conceitos: </a:t>
            </a:r>
            <a:r>
              <a:rPr lang="pt-BR" sz="2200" b="1" dirty="0"/>
              <a:t>ERP, EAI e </a:t>
            </a:r>
            <a:r>
              <a:rPr lang="pt-BR" sz="2200" b="1" dirty="0" smtClean="0"/>
              <a:t>MCDA</a:t>
            </a:r>
            <a:r>
              <a:rPr lang="pt-BR" sz="2200" dirty="0" smtClean="0"/>
              <a:t>.</a:t>
            </a:r>
            <a:endParaRPr lang="pt-BR" sz="2200" dirty="0"/>
          </a:p>
          <a:p>
            <a:endParaRPr lang="pt-BR" sz="2200" dirty="0" smtClean="0"/>
          </a:p>
          <a:p>
            <a:r>
              <a:rPr lang="pt-BR" sz="2200" dirty="0" smtClean="0"/>
              <a:t>Foram </a:t>
            </a:r>
            <a:r>
              <a:rPr lang="pt-BR" sz="2200" dirty="0"/>
              <a:t>selecionados </a:t>
            </a:r>
            <a:r>
              <a:rPr lang="pt-BR" sz="2200" b="1" dirty="0"/>
              <a:t>cinquenta e sete</a:t>
            </a:r>
            <a:r>
              <a:rPr lang="pt-BR" sz="2200" dirty="0"/>
              <a:t> trabalhos publicados </a:t>
            </a:r>
            <a:r>
              <a:rPr lang="pt-BR" sz="2200" b="1" dirty="0"/>
              <a:t>entre 2000 e </a:t>
            </a:r>
            <a:r>
              <a:rPr lang="pt-BR" sz="2200" b="1" dirty="0" smtClean="0"/>
              <a:t>2015</a:t>
            </a:r>
            <a:r>
              <a:rPr lang="pt-BR" sz="2200" dirty="0" smtClean="0"/>
              <a:t>. </a:t>
            </a:r>
          </a:p>
          <a:p>
            <a:endParaRPr lang="pt-BR" sz="2200" dirty="0" smtClean="0"/>
          </a:p>
          <a:p>
            <a:r>
              <a:rPr lang="pt-BR" sz="2200" dirty="0" smtClean="0"/>
              <a:t>As </a:t>
            </a:r>
            <a:r>
              <a:rPr lang="pt-BR" sz="2200" dirty="0"/>
              <a:t>buscas pelas referências bibliográficas, evidenciaram que o </a:t>
            </a:r>
            <a:r>
              <a:rPr lang="pt-BR" sz="2200" b="1" dirty="0"/>
              <a:t>método AHP é o mais </a:t>
            </a:r>
            <a:r>
              <a:rPr lang="pt-BR" sz="2200" b="1" dirty="0" smtClean="0"/>
              <a:t>empregado</a:t>
            </a:r>
            <a:r>
              <a:rPr lang="pt-BR" sz="2200" dirty="0" smtClean="0"/>
              <a:t>. </a:t>
            </a:r>
            <a:endParaRPr lang="pt-BR" sz="2200" dirty="0"/>
          </a:p>
          <a:p>
            <a:endParaRPr lang="pt-BR" sz="2200" dirty="0" smtClean="0"/>
          </a:p>
          <a:p>
            <a:r>
              <a:rPr lang="pt-BR" sz="2200" b="1" dirty="0" smtClean="0"/>
              <a:t>Não</a:t>
            </a:r>
            <a:r>
              <a:rPr lang="pt-BR" sz="2200" dirty="0" smtClean="0"/>
              <a:t> </a:t>
            </a:r>
            <a:r>
              <a:rPr lang="pt-BR" sz="2200" dirty="0"/>
              <a:t>foi observada a </a:t>
            </a:r>
            <a:r>
              <a:rPr lang="pt-BR" sz="2200" b="1" dirty="0"/>
              <a:t>falta de métodos quantitativos/qualitativos </a:t>
            </a:r>
            <a:r>
              <a:rPr lang="pt-BR" sz="2200" dirty="0"/>
              <a:t>para avaliar sistemas de </a:t>
            </a:r>
            <a:r>
              <a:rPr lang="pt-BR" sz="2200" dirty="0" smtClean="0"/>
              <a:t>informação. </a:t>
            </a:r>
            <a:br>
              <a:rPr lang="pt-BR" sz="2200" dirty="0" smtClean="0"/>
            </a:br>
            <a:endParaRPr lang="pt-BR" sz="2200" dirty="0" smtClean="0"/>
          </a:p>
          <a:p>
            <a:r>
              <a:rPr lang="pt-BR" sz="2200" dirty="0" smtClean="0"/>
              <a:t>Há </a:t>
            </a:r>
            <a:r>
              <a:rPr lang="pt-BR" sz="2200" b="1" dirty="0"/>
              <a:t>falta de emprego no tocante a EAI </a:t>
            </a:r>
            <a:r>
              <a:rPr lang="pt-BR" sz="2200" dirty="0"/>
              <a:t>e falta também critérios para a escolha da tecnologia de EAI</a:t>
            </a:r>
            <a:r>
              <a:rPr lang="pt-BR" sz="22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849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910" y="2279560"/>
            <a:ext cx="96205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Neste estudo, dois conceitos são abordados para expressar “integração de sistemas de informação”, dada as duas abordagens empregadas em função do negócio das organizações</a:t>
            </a:r>
            <a:r>
              <a:rPr lang="pt-BR" sz="2000" dirty="0" smtClean="0"/>
              <a:t>.: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 </a:t>
            </a:r>
          </a:p>
          <a:p>
            <a:pPr marL="457200" indent="-457200" algn="r">
              <a:buAutoNum type="alphaLcParenR"/>
            </a:pPr>
            <a:r>
              <a:rPr lang="pt-BR" sz="2000" dirty="0" smtClean="0"/>
              <a:t>ERP </a:t>
            </a:r>
            <a:r>
              <a:rPr lang="pt-BR" sz="2000" dirty="0"/>
              <a:t>(Enterprise </a:t>
            </a:r>
            <a:r>
              <a:rPr lang="pt-BR" sz="2000" dirty="0" err="1"/>
              <a:t>Resource</a:t>
            </a:r>
            <a:r>
              <a:rPr lang="pt-BR" sz="2000" dirty="0"/>
              <a:t> Planning) refere-se a sistema para o planejamento de recursos empresarias, conhecido no Brasil como Sistemas Integrados de Gestão Empresarial (SIGE) ou Sistemas Integrados de Gestão (SIG);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EAI </a:t>
            </a:r>
            <a:r>
              <a:rPr lang="pt-BR" sz="2000" dirty="0"/>
              <a:t>(Enterprise </a:t>
            </a:r>
            <a:r>
              <a:rPr lang="pt-BR" sz="2000" dirty="0" err="1"/>
              <a:t>Application</a:t>
            </a:r>
            <a:r>
              <a:rPr lang="pt-BR" sz="2000" dirty="0"/>
              <a:t> </a:t>
            </a:r>
            <a:r>
              <a:rPr lang="pt-BR" sz="2000" dirty="0" err="1"/>
              <a:t>Integration</a:t>
            </a:r>
            <a:r>
              <a:rPr lang="pt-BR" sz="2000" dirty="0"/>
              <a:t>) integração de aplicações empresariais ou integração de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073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80304" y="1493949"/>
            <a:ext cx="96205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De acordo com Hanson et al. (2015), um projeto de EAI não é uma tarefa trivial, </a:t>
            </a:r>
            <a:r>
              <a:rPr lang="pt-BR" sz="2000" dirty="0" smtClean="0"/>
              <a:t>devido:</a:t>
            </a:r>
          </a:p>
          <a:p>
            <a:pPr marL="457200" indent="-457200" algn="r">
              <a:buAutoNum type="alphaLcParenR"/>
            </a:pPr>
            <a:r>
              <a:rPr lang="pt-BR" sz="2000" dirty="0" smtClean="0"/>
              <a:t>às </a:t>
            </a:r>
            <a:r>
              <a:rPr lang="pt-BR" sz="2000" dirty="0"/>
              <a:t>aplicações a serem integradas serem operadas em diversas plataformas </a:t>
            </a:r>
            <a:r>
              <a:rPr lang="pt-BR" sz="2000" dirty="0" smtClean="0"/>
              <a:t>tecnológicas;</a:t>
            </a:r>
          </a:p>
          <a:p>
            <a:pPr marL="457200" indent="-457200" algn="r">
              <a:buAutoNum type="alphaLcParenR"/>
            </a:pPr>
            <a:r>
              <a:rPr lang="pt-BR" sz="2000" dirty="0" smtClean="0"/>
              <a:t>a </a:t>
            </a:r>
            <a:r>
              <a:rPr lang="pt-BR" sz="2000" dirty="0"/>
              <a:t>elas integrarem aplicações desenvolvidas em diversas linguagens de programação, tais como: C#, C++, Java, PHP, J2EE;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aos </a:t>
            </a:r>
            <a:r>
              <a:rPr lang="pt-BR" sz="2000" dirty="0"/>
              <a:t>vários tipos de aplicações que precisam ser integradas, aplicações de “caixinha” ou empacotadas, aplicações legadas, aplicações especializadas (CRM, SCM, PLM, APS);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a </a:t>
            </a:r>
            <a:r>
              <a:rPr lang="pt-BR" sz="2000" dirty="0"/>
              <a:t>essas aplicações estarem geograficamente distribuídas e com isso o fator segurança da informação interfere na complexidade; </a:t>
            </a:r>
            <a:endParaRPr lang="pt-BR" sz="2000" dirty="0" smtClean="0"/>
          </a:p>
          <a:p>
            <a:pPr marL="457200" indent="-457200" algn="r">
              <a:buAutoNum type="alphaLcParenR"/>
            </a:pPr>
            <a:r>
              <a:rPr lang="pt-BR" sz="2000" dirty="0" smtClean="0"/>
              <a:t>à </a:t>
            </a:r>
            <a:r>
              <a:rPr lang="pt-BR" sz="2000" dirty="0"/>
              <a:t>cooperação e parceria entre empresas concorrentes que geram complexidade na integração dessas aplicações, pois muitas regras de negócios não podem ser expostas, e também a dificuldade da integração devido a formatos e protocolos diferentes. </a:t>
            </a:r>
            <a:endParaRPr lang="pt-BR" sz="2000" dirty="0" smtClean="0"/>
          </a:p>
          <a:p>
            <a:pPr algn="r"/>
            <a:endParaRPr lang="pt-BR" sz="2000" dirty="0" smtClean="0"/>
          </a:p>
          <a:p>
            <a:pPr algn="r"/>
            <a:r>
              <a:rPr lang="pt-BR" sz="2000" dirty="0" smtClean="0"/>
              <a:t>Toda </a:t>
            </a:r>
            <a:r>
              <a:rPr lang="pt-BR" sz="2000" dirty="0"/>
              <a:t>essa dificuldade se aplica também na escolha da tecnologia de EAI adequada para a realidade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0133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0868" y="2259337"/>
            <a:ext cx="92838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dirty="0" smtClean="0"/>
          </a:p>
          <a:p>
            <a:pPr algn="ctr"/>
            <a:r>
              <a:rPr lang="pt-BR" sz="2800" dirty="0" smtClean="0"/>
              <a:t>O objetivo </a:t>
            </a:r>
            <a:r>
              <a:rPr lang="pt-BR" sz="2800" dirty="0"/>
              <a:t>da </a:t>
            </a:r>
            <a:r>
              <a:rPr lang="pt-BR" sz="2800" dirty="0" smtClean="0"/>
              <a:t>pesquisa:</a:t>
            </a:r>
          </a:p>
          <a:p>
            <a:pPr algn="ctr"/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Identificar os </a:t>
            </a:r>
            <a:r>
              <a:rPr lang="pt-BR" sz="2800" dirty="0"/>
              <a:t>critérios </a:t>
            </a:r>
            <a:r>
              <a:rPr lang="pt-BR" sz="2800" dirty="0" smtClean="0"/>
              <a:t>utilizados </a:t>
            </a:r>
            <a:r>
              <a:rPr lang="pt-BR" sz="2800" dirty="0"/>
              <a:t>na análise multicritério MCDA (</a:t>
            </a:r>
            <a:r>
              <a:rPr lang="pt-BR" sz="2800" dirty="0" err="1"/>
              <a:t>Multi-Criteria</a:t>
            </a:r>
            <a:r>
              <a:rPr lang="pt-BR" sz="2800" dirty="0"/>
              <a:t> </a:t>
            </a:r>
            <a:r>
              <a:rPr lang="pt-BR" sz="2800" dirty="0" err="1"/>
              <a:t>Decision</a:t>
            </a:r>
            <a:r>
              <a:rPr lang="pt-BR" sz="2800" dirty="0"/>
              <a:t> </a:t>
            </a:r>
            <a:r>
              <a:rPr lang="pt-BR" sz="2800" dirty="0" err="1"/>
              <a:t>Analysis</a:t>
            </a:r>
            <a:r>
              <a:rPr lang="pt-BR" sz="2800" dirty="0"/>
              <a:t>) combinados aos termos ERP e EAI, </a:t>
            </a:r>
            <a:r>
              <a:rPr lang="pt-BR" sz="2800" dirty="0" smtClean="0"/>
              <a:t>que </a:t>
            </a:r>
            <a:r>
              <a:rPr lang="pt-BR" sz="2800" dirty="0"/>
              <a:t>empregaram algum método multicritério.</a:t>
            </a:r>
          </a:p>
        </p:txBody>
      </p:sp>
    </p:spTree>
    <p:extLst>
      <p:ext uri="{BB962C8B-B14F-4D97-AF65-F5344CB8AC3E}">
        <p14:creationId xmlns:p14="http://schemas.microsoft.com/office/powerpoint/2010/main" val="12627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0868" y="2104791"/>
            <a:ext cx="93096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Combinações booleanas: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MCDA </a:t>
            </a:r>
            <a:r>
              <a:rPr lang="pt-BR" sz="2400" dirty="0"/>
              <a:t>e ERP e EAI; MCDA e ERP; MCDA e EAI; BORDA e ERP; BORDA e EAI; CONDORCET e ERP; CONDORCET e EAI; COPELAND e ERP; COPELAND e EAI; ELECTRE e ERP; ELECTRE e EAI; PROMETHEE e ERP; PROMETHEE e EAI; REGIME e ERP; REGIME e EAI; MACBETH e ERP; MACBETH e EAI; TOMASO e ERP; TOMASO e EAI; ZAPROS e ERP; ZAPROS e EAI; THOR e ERP; THOR e EAI; TODIM e ERP; TODIM e EAI; VIKOR e ERP; VIKOR e EAI; TOPSIS e ERP; TOPSIS e EAI; VIP ANALYSIS e ERP; VIP ANALYSIS e EAI; VDA e ERP; VDA e EAI; MAUT e ERP; MAUT e EAI; SMART e ERP; SMART e EAI; ANP e ERP; ANP e EAI; AHP e ERP; AHP e EAI.:</a:t>
            </a:r>
          </a:p>
        </p:txBody>
      </p:sp>
    </p:spTree>
    <p:extLst>
      <p:ext uri="{BB962C8B-B14F-4D97-AF65-F5344CB8AC3E}">
        <p14:creationId xmlns:p14="http://schemas.microsoft.com/office/powerpoint/2010/main" val="31316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0868" y="1692667"/>
            <a:ext cx="9283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Bases de dados acadêmicas: </a:t>
            </a:r>
            <a:br>
              <a:rPr lang="pt-BR" sz="2000" dirty="0" smtClean="0"/>
            </a:br>
            <a:r>
              <a:rPr lang="pt-BR" sz="2000" dirty="0" err="1" smtClean="0"/>
              <a:t>Scopus</a:t>
            </a:r>
            <a:r>
              <a:rPr lang="pt-BR" sz="2000" dirty="0" smtClean="0"/>
              <a:t>  da ELSEVIER; Web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smtClean="0"/>
              <a:t>Science da </a:t>
            </a:r>
            <a:r>
              <a:rPr lang="pt-BR" sz="2000" dirty="0"/>
              <a:t>THOMSON </a:t>
            </a:r>
            <a:r>
              <a:rPr lang="pt-BR" sz="2000" dirty="0" smtClean="0"/>
              <a:t>REUTERS; e </a:t>
            </a:r>
            <a:r>
              <a:rPr lang="pt-BR" sz="2000" dirty="0" err="1" smtClean="0"/>
              <a:t>Scielo</a:t>
            </a:r>
            <a:r>
              <a:rPr lang="pt-BR" sz="2000" dirty="0" smtClean="0"/>
              <a:t>.</a:t>
            </a:r>
          </a:p>
          <a:p>
            <a:pPr algn="ctr"/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Primeiro </a:t>
            </a:r>
            <a:r>
              <a:rPr lang="pt-BR" sz="2000" dirty="0"/>
              <a:t>semestre de 2015, </a:t>
            </a:r>
            <a:r>
              <a:rPr lang="pt-BR" sz="2000" dirty="0" smtClean="0"/>
              <a:t>última atualização em 16 </a:t>
            </a:r>
            <a:r>
              <a:rPr lang="pt-BR" sz="2000" dirty="0"/>
              <a:t>de setembro de </a:t>
            </a:r>
            <a:r>
              <a:rPr lang="pt-BR" sz="2000" dirty="0" smtClean="0"/>
              <a:t>2015. 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Abrangendo </a:t>
            </a:r>
            <a:r>
              <a:rPr lang="pt-BR" sz="2000" dirty="0"/>
              <a:t>todos os anos disponíveis em cada base</a:t>
            </a:r>
            <a:r>
              <a:rPr lang="pt-BR" sz="2000" dirty="0" smtClean="0"/>
              <a:t>.</a:t>
            </a:r>
            <a:br>
              <a:rPr lang="pt-BR" sz="2000" dirty="0" smtClean="0"/>
            </a:br>
            <a:r>
              <a:rPr lang="pt-BR" sz="2000" dirty="0" smtClean="0"/>
              <a:t> </a:t>
            </a:r>
            <a:endParaRPr lang="pt-BR" sz="2000" dirty="0"/>
          </a:p>
          <a:p>
            <a:pPr algn="ctr"/>
            <a:r>
              <a:rPr lang="pt-BR" sz="2000" dirty="0" smtClean="0"/>
              <a:t>Filtro </a:t>
            </a:r>
            <a:r>
              <a:rPr lang="pt-BR" sz="2000" dirty="0"/>
              <a:t>por tipo de </a:t>
            </a:r>
            <a:r>
              <a:rPr lang="pt-BR" sz="2000" dirty="0" smtClean="0"/>
              <a:t>documento: artigos.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344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5" y="2647078"/>
            <a:ext cx="8947658" cy="20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383" y="1221749"/>
            <a:ext cx="41243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10868" y="2104791"/>
            <a:ext cx="92838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Refinamento das </a:t>
            </a:r>
            <a:r>
              <a:rPr lang="pt-BR" sz="2800" dirty="0"/>
              <a:t>referências </a:t>
            </a:r>
            <a:r>
              <a:rPr lang="pt-BR" sz="2800" dirty="0" smtClean="0"/>
              <a:t>bibliográficas:</a:t>
            </a:r>
            <a:br>
              <a:rPr lang="pt-BR" sz="2800" dirty="0" smtClean="0"/>
            </a:b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remoção </a:t>
            </a:r>
            <a:r>
              <a:rPr lang="pt-BR" sz="2000" dirty="0"/>
              <a:t>de duplicidades; </a:t>
            </a:r>
            <a:endParaRPr lang="pt-B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remoção por tipo de documento: </a:t>
            </a:r>
            <a:r>
              <a:rPr lang="pt-BR" sz="2000" dirty="0"/>
              <a:t>artigos revisto por pares; </a:t>
            </a:r>
            <a:endParaRPr lang="pt-B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descarte </a:t>
            </a:r>
            <a:r>
              <a:rPr lang="pt-BR" sz="2000" dirty="0"/>
              <a:t>de artigos escritos nos idiomas chinês, alemão e </a:t>
            </a:r>
            <a:r>
              <a:rPr lang="pt-BR" sz="2000" dirty="0" smtClean="0"/>
              <a:t>francês;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remoção </a:t>
            </a:r>
            <a:r>
              <a:rPr lang="pt-BR" sz="2000" dirty="0"/>
              <a:t>dos artigos desalinhados com o tema de </a:t>
            </a:r>
            <a:r>
              <a:rPr lang="pt-BR" sz="2000" dirty="0" smtClean="0"/>
              <a:t>pesquisa;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descarte </a:t>
            </a:r>
            <a:r>
              <a:rPr lang="pt-BR" sz="2000" dirty="0"/>
              <a:t>das referências que não </a:t>
            </a:r>
            <a:r>
              <a:rPr lang="pt-BR" sz="2000" dirty="0" smtClean="0"/>
              <a:t>possuíam </a:t>
            </a:r>
            <a:r>
              <a:rPr lang="pt-BR" sz="2000" dirty="0"/>
              <a:t>o </a:t>
            </a:r>
            <a:r>
              <a:rPr lang="pt-BR" sz="2000" dirty="0" err="1"/>
              <a:t>paper</a:t>
            </a:r>
            <a:r>
              <a:rPr lang="pt-BR" sz="2000" dirty="0"/>
              <a:t> disponível para leitura.</a:t>
            </a:r>
          </a:p>
        </p:txBody>
      </p:sp>
    </p:spTree>
    <p:extLst>
      <p:ext uri="{BB962C8B-B14F-4D97-AF65-F5344CB8AC3E}">
        <p14:creationId xmlns:p14="http://schemas.microsoft.com/office/powerpoint/2010/main" val="3020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306</Words>
  <Application>Microsoft Office PowerPoint</Application>
  <PresentationFormat>Papel A4 (210 x 297 mm)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Aguida Catarina Goes da Silva Bessa</dc:creator>
  <cp:lastModifiedBy>Manassés Vicente</cp:lastModifiedBy>
  <cp:revision>9</cp:revision>
  <dcterms:created xsi:type="dcterms:W3CDTF">2015-11-24T18:32:46Z</dcterms:created>
  <dcterms:modified xsi:type="dcterms:W3CDTF">2015-12-01T15:51:03Z</dcterms:modified>
</cp:coreProperties>
</file>