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49" r:id="rId2"/>
  </p:sldMasterIdLst>
  <p:notesMasterIdLst>
    <p:notesMasterId r:id="rId22"/>
  </p:notesMasterIdLst>
  <p:handoutMasterIdLst>
    <p:handoutMasterId r:id="rId23"/>
  </p:handoutMasterIdLst>
  <p:sldIdLst>
    <p:sldId id="297" r:id="rId3"/>
    <p:sldId id="346" r:id="rId4"/>
    <p:sldId id="353" r:id="rId5"/>
    <p:sldId id="356" r:id="rId6"/>
    <p:sldId id="350" r:id="rId7"/>
    <p:sldId id="366" r:id="rId8"/>
    <p:sldId id="364" r:id="rId9"/>
    <p:sldId id="365" r:id="rId10"/>
    <p:sldId id="363" r:id="rId11"/>
    <p:sldId id="349" r:id="rId12"/>
    <p:sldId id="361" r:id="rId13"/>
    <p:sldId id="347" r:id="rId14"/>
    <p:sldId id="357" r:id="rId15"/>
    <p:sldId id="352" r:id="rId16"/>
    <p:sldId id="354" r:id="rId17"/>
    <p:sldId id="355" r:id="rId18"/>
    <p:sldId id="359" r:id="rId19"/>
    <p:sldId id="360" r:id="rId20"/>
    <p:sldId id="358" r:id="rId21"/>
  </p:sldIdLst>
  <p:sldSz cx="9144000" cy="6858000" type="screen4x3"/>
  <p:notesSz cx="7010400" cy="9296400"/>
  <p:defaultTextStyle>
    <a:defPPr>
      <a:defRPr lang="en-US"/>
    </a:defPPr>
    <a:lvl1pPr algn="ctr" rtl="0" fontAlgn="base">
      <a:spcBef>
        <a:spcPct val="20000"/>
      </a:spcBef>
      <a:spcAft>
        <a:spcPct val="0"/>
      </a:spcAft>
      <a:defRPr sz="2000" kern="1200">
        <a:solidFill>
          <a:schemeClr val="tx1"/>
        </a:solidFill>
        <a:latin typeface="Arial" panose="020B0604020202020204" pitchFamily="34" charset="0"/>
        <a:ea typeface="+mn-ea"/>
        <a:cs typeface="+mn-cs"/>
      </a:defRPr>
    </a:lvl1pPr>
    <a:lvl2pPr marL="457200" algn="ctr" rtl="0" fontAlgn="base">
      <a:spcBef>
        <a:spcPct val="20000"/>
      </a:spcBef>
      <a:spcAft>
        <a:spcPct val="0"/>
      </a:spcAft>
      <a:defRPr sz="2000" kern="1200">
        <a:solidFill>
          <a:schemeClr val="tx1"/>
        </a:solidFill>
        <a:latin typeface="Arial" panose="020B0604020202020204" pitchFamily="34" charset="0"/>
        <a:ea typeface="+mn-ea"/>
        <a:cs typeface="+mn-cs"/>
      </a:defRPr>
    </a:lvl2pPr>
    <a:lvl3pPr marL="914400" algn="ctr" rtl="0" fontAlgn="base">
      <a:spcBef>
        <a:spcPct val="20000"/>
      </a:spcBef>
      <a:spcAft>
        <a:spcPct val="0"/>
      </a:spcAft>
      <a:defRPr sz="2000" kern="1200">
        <a:solidFill>
          <a:schemeClr val="tx1"/>
        </a:solidFill>
        <a:latin typeface="Arial" panose="020B0604020202020204" pitchFamily="34" charset="0"/>
        <a:ea typeface="+mn-ea"/>
        <a:cs typeface="+mn-cs"/>
      </a:defRPr>
    </a:lvl3pPr>
    <a:lvl4pPr marL="1371600" algn="ctr" rtl="0" fontAlgn="base">
      <a:spcBef>
        <a:spcPct val="20000"/>
      </a:spcBef>
      <a:spcAft>
        <a:spcPct val="0"/>
      </a:spcAft>
      <a:defRPr sz="2000" kern="1200">
        <a:solidFill>
          <a:schemeClr val="tx1"/>
        </a:solidFill>
        <a:latin typeface="Arial" panose="020B0604020202020204" pitchFamily="34" charset="0"/>
        <a:ea typeface="+mn-ea"/>
        <a:cs typeface="+mn-cs"/>
      </a:defRPr>
    </a:lvl4pPr>
    <a:lvl5pPr marL="1828800" algn="ctr" rtl="0" fontAlgn="base">
      <a:spcBef>
        <a:spcPct val="20000"/>
      </a:spcBef>
      <a:spcAft>
        <a:spcPct val="0"/>
      </a:spcAft>
      <a:defRPr sz="2000" kern="1200">
        <a:solidFill>
          <a:schemeClr val="tx1"/>
        </a:solidFill>
        <a:latin typeface="Arial" panose="020B0604020202020204" pitchFamily="34" charset="0"/>
        <a:ea typeface="+mn-ea"/>
        <a:cs typeface="+mn-cs"/>
      </a:defRPr>
    </a:lvl5pPr>
    <a:lvl6pPr marL="2286000" algn="l" defTabSz="914400" rtl="0" eaLnBrk="1" latinLnBrk="0" hangingPunct="1">
      <a:defRPr sz="2000" kern="1200">
        <a:solidFill>
          <a:schemeClr val="tx1"/>
        </a:solidFill>
        <a:latin typeface="Arial" panose="020B0604020202020204" pitchFamily="34" charset="0"/>
        <a:ea typeface="+mn-ea"/>
        <a:cs typeface="+mn-cs"/>
      </a:defRPr>
    </a:lvl6pPr>
    <a:lvl7pPr marL="2743200" algn="l" defTabSz="914400" rtl="0" eaLnBrk="1" latinLnBrk="0" hangingPunct="1">
      <a:defRPr sz="2000" kern="1200">
        <a:solidFill>
          <a:schemeClr val="tx1"/>
        </a:solidFill>
        <a:latin typeface="Arial" panose="020B0604020202020204" pitchFamily="34" charset="0"/>
        <a:ea typeface="+mn-ea"/>
        <a:cs typeface="+mn-cs"/>
      </a:defRPr>
    </a:lvl7pPr>
    <a:lvl8pPr marL="3200400" algn="l" defTabSz="914400" rtl="0" eaLnBrk="1" latinLnBrk="0" hangingPunct="1">
      <a:defRPr sz="2000" kern="1200">
        <a:solidFill>
          <a:schemeClr val="tx1"/>
        </a:solidFill>
        <a:latin typeface="Arial" panose="020B0604020202020204" pitchFamily="34" charset="0"/>
        <a:ea typeface="+mn-ea"/>
        <a:cs typeface="+mn-cs"/>
      </a:defRPr>
    </a:lvl8pPr>
    <a:lvl9pPr marL="3657600" algn="l" defTabSz="914400" rtl="0" eaLnBrk="1" latinLnBrk="0" hangingPunct="1">
      <a:defRPr sz="20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130"/>
    <a:srgbClr val="FFE67D"/>
    <a:srgbClr val="FF9933"/>
    <a:srgbClr val="FFFFFF"/>
    <a:srgbClr val="DDDDDD"/>
    <a:srgbClr val="FFDA3B"/>
    <a:srgbClr val="FDD259"/>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784" autoAdjust="0"/>
    <p:restoredTop sz="94583" autoAdjust="0"/>
  </p:normalViewPr>
  <p:slideViewPr>
    <p:cSldViewPr>
      <p:cViewPr varScale="1">
        <p:scale>
          <a:sx n="91" d="100"/>
          <a:sy n="91" d="100"/>
        </p:scale>
        <p:origin x="2152" y="17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82" d="100"/>
          <a:sy n="82" d="100"/>
        </p:scale>
        <p:origin x="-1236" y="-84"/>
      </p:cViewPr>
      <p:guideLst>
        <p:guide orient="horz" pos="2928"/>
        <p:guide pos="2208"/>
      </p:guideLst>
    </p:cSldViewPr>
  </p:notesViewPr>
  <p:gridSpacing cx="75895" cy="75895"/>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B3D727-DEB7-4AD9-8F11-AF957AAE428D}" type="doc">
      <dgm:prSet loTypeId="urn:microsoft.com/office/officeart/2005/8/layout/process2" loCatId="process" qsTypeId="urn:microsoft.com/office/officeart/2005/8/quickstyle/simple1" qsCatId="simple" csTypeId="urn:microsoft.com/office/officeart/2005/8/colors/accent1_2" csCatId="accent1" phldr="1"/>
      <dgm:spPr/>
    </dgm:pt>
    <dgm:pt modelId="{2E59443D-6A89-4E1D-AE4E-57DF8D8339BE}" type="pres">
      <dgm:prSet presAssocID="{FEB3D727-DEB7-4AD9-8F11-AF957AAE428D}" presName="linearFlow" presStyleCnt="0">
        <dgm:presLayoutVars>
          <dgm:resizeHandles val="exact"/>
        </dgm:presLayoutVars>
      </dgm:prSet>
      <dgm:spPr/>
    </dgm:pt>
  </dgm:ptLst>
  <dgm:cxnLst>
    <dgm:cxn modelId="{11F42E77-CAD3-486E-B784-234DFBF73174}" type="presOf" srcId="{FEB3D727-DEB7-4AD9-8F11-AF957AAE428D}" destId="{2E59443D-6A89-4E1D-AE4E-57DF8D8339BE}" srcOrd="0"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66535B-809E-4B57-AE7A-1F19BDF04526}" type="doc">
      <dgm:prSet loTypeId="urn:microsoft.com/office/officeart/2005/8/layout/process2" loCatId="process" qsTypeId="urn:microsoft.com/office/officeart/2005/8/quickstyle/simple1" qsCatId="simple" csTypeId="urn:microsoft.com/office/officeart/2005/8/colors/accent0_2" csCatId="mainScheme" phldr="1"/>
      <dgm:spPr/>
    </dgm:pt>
    <dgm:pt modelId="{007A1E10-7957-4E64-B950-ECBA725298E4}">
      <dgm:prSet phldrT="[Text]"/>
      <dgm:spPr/>
      <dgm:t>
        <a:bodyPr/>
        <a:lstStyle/>
        <a:p>
          <a:r>
            <a:rPr lang="en-US" dirty="0" smtClean="0"/>
            <a:t>User details</a:t>
          </a:r>
        </a:p>
        <a:p>
          <a:r>
            <a:rPr lang="en-US" dirty="0" smtClean="0"/>
            <a:t>extraction</a:t>
          </a:r>
          <a:endParaRPr lang="en-US" dirty="0"/>
        </a:p>
      </dgm:t>
    </dgm:pt>
    <dgm:pt modelId="{58E681F0-B86D-4031-A0D7-DA8AAE2F8ED9}" type="parTrans" cxnId="{7974F6A0-46A5-419C-ADEB-E54F8D170277}">
      <dgm:prSet/>
      <dgm:spPr/>
      <dgm:t>
        <a:bodyPr/>
        <a:lstStyle/>
        <a:p>
          <a:endParaRPr lang="en-US"/>
        </a:p>
      </dgm:t>
    </dgm:pt>
    <dgm:pt modelId="{6B52B9B0-D4C5-43B5-AADB-CC7EFB6FF5C5}" type="sibTrans" cxnId="{7974F6A0-46A5-419C-ADEB-E54F8D170277}">
      <dgm:prSet/>
      <dgm:spPr/>
      <dgm:t>
        <a:bodyPr/>
        <a:lstStyle/>
        <a:p>
          <a:endParaRPr lang="en-US"/>
        </a:p>
      </dgm:t>
    </dgm:pt>
    <dgm:pt modelId="{7F4DCD7F-35DC-4B78-8901-A82699A25E55}">
      <dgm:prSet phldrT="[Text]"/>
      <dgm:spPr/>
      <dgm:t>
        <a:bodyPr/>
        <a:lstStyle/>
        <a:p>
          <a:r>
            <a:rPr lang="en-US" dirty="0" smtClean="0"/>
            <a:t>Location tagging - NER</a:t>
          </a:r>
          <a:endParaRPr lang="en-US" dirty="0"/>
        </a:p>
      </dgm:t>
    </dgm:pt>
    <dgm:pt modelId="{D9D08C3A-D5E9-4B85-BA10-7327300D2A54}" type="parTrans" cxnId="{19FB7C54-1DC0-4763-BDB2-873D4D870E5B}">
      <dgm:prSet/>
      <dgm:spPr/>
      <dgm:t>
        <a:bodyPr/>
        <a:lstStyle/>
        <a:p>
          <a:endParaRPr lang="en-US"/>
        </a:p>
      </dgm:t>
    </dgm:pt>
    <dgm:pt modelId="{0732DB4F-12D8-4D7C-B951-5E130DBD24C0}" type="sibTrans" cxnId="{19FB7C54-1DC0-4763-BDB2-873D4D870E5B}">
      <dgm:prSet/>
      <dgm:spPr/>
      <dgm:t>
        <a:bodyPr/>
        <a:lstStyle/>
        <a:p>
          <a:endParaRPr lang="en-US"/>
        </a:p>
      </dgm:t>
    </dgm:pt>
    <dgm:pt modelId="{7E5FBE2F-E570-48D8-BBD2-EA39B3CACD02}">
      <dgm:prSet phldrT="[Text]"/>
      <dgm:spPr/>
      <dgm:t>
        <a:bodyPr/>
        <a:lstStyle/>
        <a:p>
          <a:r>
            <a:rPr lang="en-US" dirty="0" smtClean="0"/>
            <a:t>Ranking</a:t>
          </a:r>
          <a:endParaRPr lang="en-US" dirty="0"/>
        </a:p>
      </dgm:t>
    </dgm:pt>
    <dgm:pt modelId="{56691656-DEEC-4651-AEF4-1086A97C83D3}" type="parTrans" cxnId="{D44A259F-4D0B-45A8-BB75-F0A376DE9101}">
      <dgm:prSet/>
      <dgm:spPr/>
      <dgm:t>
        <a:bodyPr/>
        <a:lstStyle/>
        <a:p>
          <a:endParaRPr lang="en-US"/>
        </a:p>
      </dgm:t>
    </dgm:pt>
    <dgm:pt modelId="{010A2F28-D3B7-45A9-8EBE-BA63737F1D5E}" type="sibTrans" cxnId="{D44A259F-4D0B-45A8-BB75-F0A376DE9101}">
      <dgm:prSet/>
      <dgm:spPr/>
      <dgm:t>
        <a:bodyPr/>
        <a:lstStyle/>
        <a:p>
          <a:endParaRPr lang="en-US"/>
        </a:p>
      </dgm:t>
    </dgm:pt>
    <dgm:pt modelId="{B760676C-1AC3-427C-A5D0-49894A1A4634}">
      <dgm:prSet/>
      <dgm:spPr/>
      <dgm:t>
        <a:bodyPr/>
        <a:lstStyle/>
        <a:p>
          <a:r>
            <a:rPr lang="en-US" dirty="0" smtClean="0"/>
            <a:t>Preprocessing of tweets</a:t>
          </a:r>
          <a:endParaRPr lang="en-US" dirty="0"/>
        </a:p>
      </dgm:t>
    </dgm:pt>
    <dgm:pt modelId="{8C947102-C1A1-4B87-B13D-2B4E08912F23}" type="parTrans" cxnId="{D7FD4A90-B08B-40DA-8EEF-A29744CC8F36}">
      <dgm:prSet/>
      <dgm:spPr/>
      <dgm:t>
        <a:bodyPr/>
        <a:lstStyle/>
        <a:p>
          <a:endParaRPr lang="en-US"/>
        </a:p>
      </dgm:t>
    </dgm:pt>
    <dgm:pt modelId="{901D3352-E8C0-44F3-AC35-A4BE74EDCD91}" type="sibTrans" cxnId="{D7FD4A90-B08B-40DA-8EEF-A29744CC8F36}">
      <dgm:prSet/>
      <dgm:spPr/>
      <dgm:t>
        <a:bodyPr/>
        <a:lstStyle/>
        <a:p>
          <a:endParaRPr lang="en-US"/>
        </a:p>
      </dgm:t>
    </dgm:pt>
    <dgm:pt modelId="{F20A51B1-3353-4E5D-B4AD-329714CCE184}">
      <dgm:prSet/>
      <dgm:spPr/>
      <dgm:t>
        <a:bodyPr/>
        <a:lstStyle/>
        <a:p>
          <a:r>
            <a:rPr lang="en-US" dirty="0" smtClean="0"/>
            <a:t>Fuzzy logic</a:t>
          </a:r>
          <a:endParaRPr lang="en-US" dirty="0"/>
        </a:p>
      </dgm:t>
    </dgm:pt>
    <dgm:pt modelId="{25FD7FF0-F0C7-4F5A-AB3A-C9D52D84EBBF}" type="parTrans" cxnId="{11EFBFBD-109F-4ABA-BF68-BFD2537A6E43}">
      <dgm:prSet/>
      <dgm:spPr/>
      <dgm:t>
        <a:bodyPr/>
        <a:lstStyle/>
        <a:p>
          <a:endParaRPr lang="en-US"/>
        </a:p>
      </dgm:t>
    </dgm:pt>
    <dgm:pt modelId="{9E6ADF91-3A25-401C-A3C1-0BA2B613CB28}" type="sibTrans" cxnId="{11EFBFBD-109F-4ABA-BF68-BFD2537A6E43}">
      <dgm:prSet/>
      <dgm:spPr/>
      <dgm:t>
        <a:bodyPr/>
        <a:lstStyle/>
        <a:p>
          <a:endParaRPr lang="en-US"/>
        </a:p>
      </dgm:t>
    </dgm:pt>
    <dgm:pt modelId="{F478C2C9-CBCA-4C05-ADA7-BE333A665695}" type="pres">
      <dgm:prSet presAssocID="{7566535B-809E-4B57-AE7A-1F19BDF04526}" presName="linearFlow" presStyleCnt="0">
        <dgm:presLayoutVars>
          <dgm:resizeHandles val="exact"/>
        </dgm:presLayoutVars>
      </dgm:prSet>
      <dgm:spPr/>
    </dgm:pt>
    <dgm:pt modelId="{A0CAF96B-EC41-4C06-9B98-D75AD3336425}" type="pres">
      <dgm:prSet presAssocID="{007A1E10-7957-4E64-B950-ECBA725298E4}" presName="node" presStyleLbl="node1" presStyleIdx="0" presStyleCnt="5" custLinFactNeighborX="1407" custLinFactNeighborY="20191">
        <dgm:presLayoutVars>
          <dgm:bulletEnabled val="1"/>
        </dgm:presLayoutVars>
      </dgm:prSet>
      <dgm:spPr/>
      <dgm:t>
        <a:bodyPr/>
        <a:lstStyle/>
        <a:p>
          <a:endParaRPr lang="en-US"/>
        </a:p>
      </dgm:t>
    </dgm:pt>
    <dgm:pt modelId="{AE94E800-5286-4189-8072-63BF912AF84B}" type="pres">
      <dgm:prSet presAssocID="{6B52B9B0-D4C5-43B5-AADB-CC7EFB6FF5C5}" presName="sibTrans" presStyleLbl="sibTrans2D1" presStyleIdx="0" presStyleCnt="4"/>
      <dgm:spPr/>
      <dgm:t>
        <a:bodyPr/>
        <a:lstStyle/>
        <a:p>
          <a:endParaRPr lang="en-US"/>
        </a:p>
      </dgm:t>
    </dgm:pt>
    <dgm:pt modelId="{DDAC42F0-8BFC-473C-8C69-5EF503DC40DC}" type="pres">
      <dgm:prSet presAssocID="{6B52B9B0-D4C5-43B5-AADB-CC7EFB6FF5C5}" presName="connectorText" presStyleLbl="sibTrans2D1" presStyleIdx="0" presStyleCnt="4"/>
      <dgm:spPr/>
      <dgm:t>
        <a:bodyPr/>
        <a:lstStyle/>
        <a:p>
          <a:endParaRPr lang="en-US"/>
        </a:p>
      </dgm:t>
    </dgm:pt>
    <dgm:pt modelId="{AC2D1200-2BE5-4021-8C6C-1C35B052A441}" type="pres">
      <dgm:prSet presAssocID="{B760676C-1AC3-427C-A5D0-49894A1A4634}" presName="node" presStyleLbl="node1" presStyleIdx="1" presStyleCnt="5">
        <dgm:presLayoutVars>
          <dgm:bulletEnabled val="1"/>
        </dgm:presLayoutVars>
      </dgm:prSet>
      <dgm:spPr/>
      <dgm:t>
        <a:bodyPr/>
        <a:lstStyle/>
        <a:p>
          <a:endParaRPr lang="en-US"/>
        </a:p>
      </dgm:t>
    </dgm:pt>
    <dgm:pt modelId="{122423AD-31E2-40D8-BAA3-5BF0935A4860}" type="pres">
      <dgm:prSet presAssocID="{901D3352-E8C0-44F3-AC35-A4BE74EDCD91}" presName="sibTrans" presStyleLbl="sibTrans2D1" presStyleIdx="1" presStyleCnt="4"/>
      <dgm:spPr/>
      <dgm:t>
        <a:bodyPr/>
        <a:lstStyle/>
        <a:p>
          <a:endParaRPr lang="en-US"/>
        </a:p>
      </dgm:t>
    </dgm:pt>
    <dgm:pt modelId="{60AC58B5-36E5-4920-BFD7-DFAD1F7E822C}" type="pres">
      <dgm:prSet presAssocID="{901D3352-E8C0-44F3-AC35-A4BE74EDCD91}" presName="connectorText" presStyleLbl="sibTrans2D1" presStyleIdx="1" presStyleCnt="4"/>
      <dgm:spPr/>
      <dgm:t>
        <a:bodyPr/>
        <a:lstStyle/>
        <a:p>
          <a:endParaRPr lang="en-US"/>
        </a:p>
      </dgm:t>
    </dgm:pt>
    <dgm:pt modelId="{7B0D8C10-943B-4A12-B2E7-334C43B1CBC2}" type="pres">
      <dgm:prSet presAssocID="{F20A51B1-3353-4E5D-B4AD-329714CCE184}" presName="node" presStyleLbl="node1" presStyleIdx="2" presStyleCnt="5">
        <dgm:presLayoutVars>
          <dgm:bulletEnabled val="1"/>
        </dgm:presLayoutVars>
      </dgm:prSet>
      <dgm:spPr/>
      <dgm:t>
        <a:bodyPr/>
        <a:lstStyle/>
        <a:p>
          <a:endParaRPr lang="en-US"/>
        </a:p>
      </dgm:t>
    </dgm:pt>
    <dgm:pt modelId="{BC3121E8-7D09-4D02-B7DA-1BC472F40F2E}" type="pres">
      <dgm:prSet presAssocID="{9E6ADF91-3A25-401C-A3C1-0BA2B613CB28}" presName="sibTrans" presStyleLbl="sibTrans2D1" presStyleIdx="2" presStyleCnt="4"/>
      <dgm:spPr/>
      <dgm:t>
        <a:bodyPr/>
        <a:lstStyle/>
        <a:p>
          <a:endParaRPr lang="en-US"/>
        </a:p>
      </dgm:t>
    </dgm:pt>
    <dgm:pt modelId="{F5C58D87-5263-40AE-9F30-F7394FE92B01}" type="pres">
      <dgm:prSet presAssocID="{9E6ADF91-3A25-401C-A3C1-0BA2B613CB28}" presName="connectorText" presStyleLbl="sibTrans2D1" presStyleIdx="2" presStyleCnt="4"/>
      <dgm:spPr/>
      <dgm:t>
        <a:bodyPr/>
        <a:lstStyle/>
        <a:p>
          <a:endParaRPr lang="en-US"/>
        </a:p>
      </dgm:t>
    </dgm:pt>
    <dgm:pt modelId="{B189ABA4-8F33-44E6-A1E1-B099A0E05B61}" type="pres">
      <dgm:prSet presAssocID="{7F4DCD7F-35DC-4B78-8901-A82699A25E55}" presName="node" presStyleLbl="node1" presStyleIdx="3" presStyleCnt="5">
        <dgm:presLayoutVars>
          <dgm:bulletEnabled val="1"/>
        </dgm:presLayoutVars>
      </dgm:prSet>
      <dgm:spPr/>
      <dgm:t>
        <a:bodyPr/>
        <a:lstStyle/>
        <a:p>
          <a:endParaRPr lang="en-US"/>
        </a:p>
      </dgm:t>
    </dgm:pt>
    <dgm:pt modelId="{B83FA8B6-DDD8-4FEE-915D-331F42DFFFC7}" type="pres">
      <dgm:prSet presAssocID="{0732DB4F-12D8-4D7C-B951-5E130DBD24C0}" presName="sibTrans" presStyleLbl="sibTrans2D1" presStyleIdx="3" presStyleCnt="4"/>
      <dgm:spPr/>
      <dgm:t>
        <a:bodyPr/>
        <a:lstStyle/>
        <a:p>
          <a:endParaRPr lang="en-US"/>
        </a:p>
      </dgm:t>
    </dgm:pt>
    <dgm:pt modelId="{BC0148E8-F23A-45D5-A145-E2808A05DB9D}" type="pres">
      <dgm:prSet presAssocID="{0732DB4F-12D8-4D7C-B951-5E130DBD24C0}" presName="connectorText" presStyleLbl="sibTrans2D1" presStyleIdx="3" presStyleCnt="4"/>
      <dgm:spPr/>
      <dgm:t>
        <a:bodyPr/>
        <a:lstStyle/>
        <a:p>
          <a:endParaRPr lang="en-US"/>
        </a:p>
      </dgm:t>
    </dgm:pt>
    <dgm:pt modelId="{9EECF936-C517-4E19-984A-7DD56A0C956F}" type="pres">
      <dgm:prSet presAssocID="{7E5FBE2F-E570-48D8-BBD2-EA39B3CACD02}" presName="node" presStyleLbl="node1" presStyleIdx="4" presStyleCnt="5">
        <dgm:presLayoutVars>
          <dgm:bulletEnabled val="1"/>
        </dgm:presLayoutVars>
      </dgm:prSet>
      <dgm:spPr/>
      <dgm:t>
        <a:bodyPr/>
        <a:lstStyle/>
        <a:p>
          <a:endParaRPr lang="en-US"/>
        </a:p>
      </dgm:t>
    </dgm:pt>
  </dgm:ptLst>
  <dgm:cxnLst>
    <dgm:cxn modelId="{306ED7F8-48F4-4A33-8E5B-2ED862A31CE9}" type="presOf" srcId="{901D3352-E8C0-44F3-AC35-A4BE74EDCD91}" destId="{122423AD-31E2-40D8-BAA3-5BF0935A4860}" srcOrd="0" destOrd="0" presId="urn:microsoft.com/office/officeart/2005/8/layout/process2"/>
    <dgm:cxn modelId="{70C3F5A8-84C4-4D57-A2B5-726EC3C59457}" type="presOf" srcId="{6B52B9B0-D4C5-43B5-AADB-CC7EFB6FF5C5}" destId="{DDAC42F0-8BFC-473C-8C69-5EF503DC40DC}" srcOrd="1" destOrd="0" presId="urn:microsoft.com/office/officeart/2005/8/layout/process2"/>
    <dgm:cxn modelId="{7974F6A0-46A5-419C-ADEB-E54F8D170277}" srcId="{7566535B-809E-4B57-AE7A-1F19BDF04526}" destId="{007A1E10-7957-4E64-B950-ECBA725298E4}" srcOrd="0" destOrd="0" parTransId="{58E681F0-B86D-4031-A0D7-DA8AAE2F8ED9}" sibTransId="{6B52B9B0-D4C5-43B5-AADB-CC7EFB6FF5C5}"/>
    <dgm:cxn modelId="{25BFC0CD-85CF-4FE7-97DC-A78CBBCB8FBD}" type="presOf" srcId="{901D3352-E8C0-44F3-AC35-A4BE74EDCD91}" destId="{60AC58B5-36E5-4920-BFD7-DFAD1F7E822C}" srcOrd="1" destOrd="0" presId="urn:microsoft.com/office/officeart/2005/8/layout/process2"/>
    <dgm:cxn modelId="{19FB7C54-1DC0-4763-BDB2-873D4D870E5B}" srcId="{7566535B-809E-4B57-AE7A-1F19BDF04526}" destId="{7F4DCD7F-35DC-4B78-8901-A82699A25E55}" srcOrd="3" destOrd="0" parTransId="{D9D08C3A-D5E9-4B85-BA10-7327300D2A54}" sibTransId="{0732DB4F-12D8-4D7C-B951-5E130DBD24C0}"/>
    <dgm:cxn modelId="{A9AB01C8-4A63-44D7-9307-96B6868061F1}" type="presOf" srcId="{B760676C-1AC3-427C-A5D0-49894A1A4634}" destId="{AC2D1200-2BE5-4021-8C6C-1C35B052A441}" srcOrd="0" destOrd="0" presId="urn:microsoft.com/office/officeart/2005/8/layout/process2"/>
    <dgm:cxn modelId="{7B89FD2F-C8FF-4316-BBE2-8A645B207DDB}" type="presOf" srcId="{F20A51B1-3353-4E5D-B4AD-329714CCE184}" destId="{7B0D8C10-943B-4A12-B2E7-334C43B1CBC2}" srcOrd="0" destOrd="0" presId="urn:microsoft.com/office/officeart/2005/8/layout/process2"/>
    <dgm:cxn modelId="{260F979A-C743-40D5-9CEB-8EEDF01E54D1}" type="presOf" srcId="{6B52B9B0-D4C5-43B5-AADB-CC7EFB6FF5C5}" destId="{AE94E800-5286-4189-8072-63BF912AF84B}" srcOrd="0" destOrd="0" presId="urn:microsoft.com/office/officeart/2005/8/layout/process2"/>
    <dgm:cxn modelId="{A28F8E7C-DE21-4F46-AC2A-C10972946C82}" type="presOf" srcId="{9E6ADF91-3A25-401C-A3C1-0BA2B613CB28}" destId="{BC3121E8-7D09-4D02-B7DA-1BC472F40F2E}" srcOrd="0" destOrd="0" presId="urn:microsoft.com/office/officeart/2005/8/layout/process2"/>
    <dgm:cxn modelId="{3D27A7E6-2057-42B8-AF08-B9A6E218984C}" type="presOf" srcId="{7566535B-809E-4B57-AE7A-1F19BDF04526}" destId="{F478C2C9-CBCA-4C05-ADA7-BE333A665695}" srcOrd="0" destOrd="0" presId="urn:microsoft.com/office/officeart/2005/8/layout/process2"/>
    <dgm:cxn modelId="{D7FD4A90-B08B-40DA-8EEF-A29744CC8F36}" srcId="{7566535B-809E-4B57-AE7A-1F19BDF04526}" destId="{B760676C-1AC3-427C-A5D0-49894A1A4634}" srcOrd="1" destOrd="0" parTransId="{8C947102-C1A1-4B87-B13D-2B4E08912F23}" sibTransId="{901D3352-E8C0-44F3-AC35-A4BE74EDCD91}"/>
    <dgm:cxn modelId="{11EFBFBD-109F-4ABA-BF68-BFD2537A6E43}" srcId="{7566535B-809E-4B57-AE7A-1F19BDF04526}" destId="{F20A51B1-3353-4E5D-B4AD-329714CCE184}" srcOrd="2" destOrd="0" parTransId="{25FD7FF0-F0C7-4F5A-AB3A-C9D52D84EBBF}" sibTransId="{9E6ADF91-3A25-401C-A3C1-0BA2B613CB28}"/>
    <dgm:cxn modelId="{A11A2C99-51AE-44A9-A22B-626A24972738}" type="presOf" srcId="{7F4DCD7F-35DC-4B78-8901-A82699A25E55}" destId="{B189ABA4-8F33-44E6-A1E1-B099A0E05B61}" srcOrd="0" destOrd="0" presId="urn:microsoft.com/office/officeart/2005/8/layout/process2"/>
    <dgm:cxn modelId="{1C12B8BB-227C-4FF0-A0D5-A025C7D60E62}" type="presOf" srcId="{7E5FBE2F-E570-48D8-BBD2-EA39B3CACD02}" destId="{9EECF936-C517-4E19-984A-7DD56A0C956F}" srcOrd="0" destOrd="0" presId="urn:microsoft.com/office/officeart/2005/8/layout/process2"/>
    <dgm:cxn modelId="{4115945F-87B7-4188-AA66-245ACAFC11B0}" type="presOf" srcId="{0732DB4F-12D8-4D7C-B951-5E130DBD24C0}" destId="{BC0148E8-F23A-45D5-A145-E2808A05DB9D}" srcOrd="1" destOrd="0" presId="urn:microsoft.com/office/officeart/2005/8/layout/process2"/>
    <dgm:cxn modelId="{114BABD3-CDF7-4161-BCC2-805CE4B90813}" type="presOf" srcId="{9E6ADF91-3A25-401C-A3C1-0BA2B613CB28}" destId="{F5C58D87-5263-40AE-9F30-F7394FE92B01}" srcOrd="1" destOrd="0" presId="urn:microsoft.com/office/officeart/2005/8/layout/process2"/>
    <dgm:cxn modelId="{D44A259F-4D0B-45A8-BB75-F0A376DE9101}" srcId="{7566535B-809E-4B57-AE7A-1F19BDF04526}" destId="{7E5FBE2F-E570-48D8-BBD2-EA39B3CACD02}" srcOrd="4" destOrd="0" parTransId="{56691656-DEEC-4651-AEF4-1086A97C83D3}" sibTransId="{010A2F28-D3B7-45A9-8EBE-BA63737F1D5E}"/>
    <dgm:cxn modelId="{4DC685D6-2533-420C-A47D-8D10D60BF8B4}" type="presOf" srcId="{007A1E10-7957-4E64-B950-ECBA725298E4}" destId="{A0CAF96B-EC41-4C06-9B98-D75AD3336425}" srcOrd="0" destOrd="0" presId="urn:microsoft.com/office/officeart/2005/8/layout/process2"/>
    <dgm:cxn modelId="{B85D323F-7B29-4281-A09B-FE41E24B320B}" type="presOf" srcId="{0732DB4F-12D8-4D7C-B951-5E130DBD24C0}" destId="{B83FA8B6-DDD8-4FEE-915D-331F42DFFFC7}" srcOrd="0" destOrd="0" presId="urn:microsoft.com/office/officeart/2005/8/layout/process2"/>
    <dgm:cxn modelId="{E8F8B499-4FBA-49CA-8760-73B7F0F66691}" type="presParOf" srcId="{F478C2C9-CBCA-4C05-ADA7-BE333A665695}" destId="{A0CAF96B-EC41-4C06-9B98-D75AD3336425}" srcOrd="0" destOrd="0" presId="urn:microsoft.com/office/officeart/2005/8/layout/process2"/>
    <dgm:cxn modelId="{5978A473-8D5F-4DED-B3DF-C80AEE851E54}" type="presParOf" srcId="{F478C2C9-CBCA-4C05-ADA7-BE333A665695}" destId="{AE94E800-5286-4189-8072-63BF912AF84B}" srcOrd="1" destOrd="0" presId="urn:microsoft.com/office/officeart/2005/8/layout/process2"/>
    <dgm:cxn modelId="{02420E27-DEFF-4D0F-9005-62BB352D714A}" type="presParOf" srcId="{AE94E800-5286-4189-8072-63BF912AF84B}" destId="{DDAC42F0-8BFC-473C-8C69-5EF503DC40DC}" srcOrd="0" destOrd="0" presId="urn:microsoft.com/office/officeart/2005/8/layout/process2"/>
    <dgm:cxn modelId="{DA9703D4-A455-4B71-B4D8-4B713A72B5B1}" type="presParOf" srcId="{F478C2C9-CBCA-4C05-ADA7-BE333A665695}" destId="{AC2D1200-2BE5-4021-8C6C-1C35B052A441}" srcOrd="2" destOrd="0" presId="urn:microsoft.com/office/officeart/2005/8/layout/process2"/>
    <dgm:cxn modelId="{8DB7CBB2-3FFD-4030-B886-A06F9BC9276C}" type="presParOf" srcId="{F478C2C9-CBCA-4C05-ADA7-BE333A665695}" destId="{122423AD-31E2-40D8-BAA3-5BF0935A4860}" srcOrd="3" destOrd="0" presId="urn:microsoft.com/office/officeart/2005/8/layout/process2"/>
    <dgm:cxn modelId="{83BAEC14-9BC7-4579-918C-C74BA96041F6}" type="presParOf" srcId="{122423AD-31E2-40D8-BAA3-5BF0935A4860}" destId="{60AC58B5-36E5-4920-BFD7-DFAD1F7E822C}" srcOrd="0" destOrd="0" presId="urn:microsoft.com/office/officeart/2005/8/layout/process2"/>
    <dgm:cxn modelId="{23EE1E81-0A32-450C-AACB-9F10C8832E2F}" type="presParOf" srcId="{F478C2C9-CBCA-4C05-ADA7-BE333A665695}" destId="{7B0D8C10-943B-4A12-B2E7-334C43B1CBC2}" srcOrd="4" destOrd="0" presId="urn:microsoft.com/office/officeart/2005/8/layout/process2"/>
    <dgm:cxn modelId="{5573ACE8-7000-48AC-8844-2C73A79F0A48}" type="presParOf" srcId="{F478C2C9-CBCA-4C05-ADA7-BE333A665695}" destId="{BC3121E8-7D09-4D02-B7DA-1BC472F40F2E}" srcOrd="5" destOrd="0" presId="urn:microsoft.com/office/officeart/2005/8/layout/process2"/>
    <dgm:cxn modelId="{979B4132-7528-4C1B-B764-E2F61BF369CF}" type="presParOf" srcId="{BC3121E8-7D09-4D02-B7DA-1BC472F40F2E}" destId="{F5C58D87-5263-40AE-9F30-F7394FE92B01}" srcOrd="0" destOrd="0" presId="urn:microsoft.com/office/officeart/2005/8/layout/process2"/>
    <dgm:cxn modelId="{DC91EB1A-DB78-41A4-85E5-668DCEF61391}" type="presParOf" srcId="{F478C2C9-CBCA-4C05-ADA7-BE333A665695}" destId="{B189ABA4-8F33-44E6-A1E1-B099A0E05B61}" srcOrd="6" destOrd="0" presId="urn:microsoft.com/office/officeart/2005/8/layout/process2"/>
    <dgm:cxn modelId="{2E894611-E7F1-40C6-A4DC-3FA912A1FF49}" type="presParOf" srcId="{F478C2C9-CBCA-4C05-ADA7-BE333A665695}" destId="{B83FA8B6-DDD8-4FEE-915D-331F42DFFFC7}" srcOrd="7" destOrd="0" presId="urn:microsoft.com/office/officeart/2005/8/layout/process2"/>
    <dgm:cxn modelId="{139DDCAD-B84B-483D-BD61-F815229E3A98}" type="presParOf" srcId="{B83FA8B6-DDD8-4FEE-915D-331F42DFFFC7}" destId="{BC0148E8-F23A-45D5-A145-E2808A05DB9D}" srcOrd="0" destOrd="0" presId="urn:microsoft.com/office/officeart/2005/8/layout/process2"/>
    <dgm:cxn modelId="{1D0D1C67-013C-46A4-BFD1-FD6753F3C34C}" type="presParOf" srcId="{F478C2C9-CBCA-4C05-ADA7-BE333A665695}" destId="{9EECF936-C517-4E19-984A-7DD56A0C956F}" srcOrd="8"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62258CE5-8440-4C62-877D-23FADB96D0AC}" type="doc">
      <dgm:prSet loTypeId="urn:microsoft.com/office/officeart/2005/8/layout/process2" loCatId="process" qsTypeId="urn:microsoft.com/office/officeart/2005/8/quickstyle/simple1" qsCatId="simple" csTypeId="urn:microsoft.com/office/officeart/2005/8/colors/accent0_2" csCatId="mainScheme" phldr="1"/>
      <dgm:spPr/>
    </dgm:pt>
    <dgm:pt modelId="{A6D80DA9-FD0D-48F9-AA8E-A6A153A2E923}">
      <dgm:prSet phldrT="[Text]"/>
      <dgm:spPr/>
      <dgm:t>
        <a:bodyPr/>
        <a:lstStyle/>
        <a:p>
          <a:r>
            <a:rPr lang="en-US" dirty="0" smtClean="0"/>
            <a:t>Social tightness module</a:t>
          </a:r>
          <a:endParaRPr lang="en-US" dirty="0"/>
        </a:p>
      </dgm:t>
    </dgm:pt>
    <dgm:pt modelId="{7C59C6E2-34C5-4C38-BDE3-77F6C2A683A9}" type="parTrans" cxnId="{27F8E122-FD60-4221-9BD6-20FF98071180}">
      <dgm:prSet/>
      <dgm:spPr/>
      <dgm:t>
        <a:bodyPr/>
        <a:lstStyle/>
        <a:p>
          <a:endParaRPr lang="en-US"/>
        </a:p>
      </dgm:t>
    </dgm:pt>
    <dgm:pt modelId="{6C3F6141-3199-4A62-AE7E-14898B0FC5C9}" type="sibTrans" cxnId="{27F8E122-FD60-4221-9BD6-20FF98071180}">
      <dgm:prSet/>
      <dgm:spPr/>
      <dgm:t>
        <a:bodyPr/>
        <a:lstStyle/>
        <a:p>
          <a:endParaRPr lang="en-US"/>
        </a:p>
      </dgm:t>
    </dgm:pt>
    <dgm:pt modelId="{4A7ADE88-A76C-4EBD-BABE-264148465F7F}" type="pres">
      <dgm:prSet presAssocID="{62258CE5-8440-4C62-877D-23FADB96D0AC}" presName="linearFlow" presStyleCnt="0">
        <dgm:presLayoutVars>
          <dgm:resizeHandles val="exact"/>
        </dgm:presLayoutVars>
      </dgm:prSet>
      <dgm:spPr/>
    </dgm:pt>
    <dgm:pt modelId="{CC538494-D722-4FB8-AFF6-9E0A38722068}" type="pres">
      <dgm:prSet presAssocID="{A6D80DA9-FD0D-48F9-AA8E-A6A153A2E923}" presName="node" presStyleLbl="node1" presStyleIdx="0" presStyleCnt="1" custLinFactNeighborX="-21476" custLinFactNeighborY="7897">
        <dgm:presLayoutVars>
          <dgm:bulletEnabled val="1"/>
        </dgm:presLayoutVars>
      </dgm:prSet>
      <dgm:spPr/>
      <dgm:t>
        <a:bodyPr/>
        <a:lstStyle/>
        <a:p>
          <a:endParaRPr lang="en-US"/>
        </a:p>
      </dgm:t>
    </dgm:pt>
  </dgm:ptLst>
  <dgm:cxnLst>
    <dgm:cxn modelId="{6D07312D-888B-497C-A528-6DA7D442E7D3}" type="presOf" srcId="{A6D80DA9-FD0D-48F9-AA8E-A6A153A2E923}" destId="{CC538494-D722-4FB8-AFF6-9E0A38722068}" srcOrd="0" destOrd="0" presId="urn:microsoft.com/office/officeart/2005/8/layout/process2"/>
    <dgm:cxn modelId="{E3A44B47-BD46-4AF1-A141-AD7742A42500}" type="presOf" srcId="{62258CE5-8440-4C62-877D-23FADB96D0AC}" destId="{4A7ADE88-A76C-4EBD-BABE-264148465F7F}" srcOrd="0" destOrd="0" presId="urn:microsoft.com/office/officeart/2005/8/layout/process2"/>
    <dgm:cxn modelId="{27F8E122-FD60-4221-9BD6-20FF98071180}" srcId="{62258CE5-8440-4C62-877D-23FADB96D0AC}" destId="{A6D80DA9-FD0D-48F9-AA8E-A6A153A2E923}" srcOrd="0" destOrd="0" parTransId="{7C59C6E2-34C5-4C38-BDE3-77F6C2A683A9}" sibTransId="{6C3F6141-3199-4A62-AE7E-14898B0FC5C9}"/>
    <dgm:cxn modelId="{F683A5FA-C3D2-495B-BA0B-2E9EB7F7D2CD}" type="presParOf" srcId="{4A7ADE88-A76C-4EBD-BABE-264148465F7F}" destId="{CC538494-D722-4FB8-AFF6-9E0A38722068}" srcOrd="0" destOrd="0" presId="urn:microsoft.com/office/officeart/2005/8/layout/process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CAF96B-EC41-4C06-9B98-D75AD3336425}">
      <dsp:nvSpPr>
        <dsp:cNvPr id="0" name=""/>
        <dsp:cNvSpPr/>
      </dsp:nvSpPr>
      <dsp:spPr>
        <a:xfrm>
          <a:off x="1541341" y="75896"/>
          <a:ext cx="1591702" cy="745473"/>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User details</a:t>
          </a:r>
        </a:p>
        <a:p>
          <a:pPr lvl="0" algn="ctr" defTabSz="755650">
            <a:lnSpc>
              <a:spcPct val="90000"/>
            </a:lnSpc>
            <a:spcBef>
              <a:spcPct val="0"/>
            </a:spcBef>
            <a:spcAft>
              <a:spcPct val="35000"/>
            </a:spcAft>
          </a:pPr>
          <a:r>
            <a:rPr lang="en-US" sz="1700" kern="1200" dirty="0" smtClean="0"/>
            <a:t>extraction</a:t>
          </a:r>
          <a:endParaRPr lang="en-US" sz="1700" kern="1200" dirty="0"/>
        </a:p>
      </dsp:txBody>
      <dsp:txXfrm>
        <a:off x="1563175" y="97730"/>
        <a:ext cx="1548034" cy="701805"/>
      </dsp:txXfrm>
    </dsp:sp>
    <dsp:sp modelId="{AE94E800-5286-4189-8072-63BF912AF84B}">
      <dsp:nvSpPr>
        <dsp:cNvPr id="0" name=""/>
        <dsp:cNvSpPr/>
      </dsp:nvSpPr>
      <dsp:spPr>
        <a:xfrm rot="5473807">
          <a:off x="2214415" y="802377"/>
          <a:ext cx="223159" cy="335463"/>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2226075" y="858537"/>
        <a:ext cx="201277" cy="156211"/>
      </dsp:txXfrm>
    </dsp:sp>
    <dsp:sp modelId="{AC2D1200-2BE5-4021-8C6C-1C35B052A441}">
      <dsp:nvSpPr>
        <dsp:cNvPr id="0" name=""/>
        <dsp:cNvSpPr/>
      </dsp:nvSpPr>
      <dsp:spPr>
        <a:xfrm>
          <a:off x="1518946" y="1118847"/>
          <a:ext cx="1591702" cy="745473"/>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Preprocessing of tweets</a:t>
          </a:r>
          <a:endParaRPr lang="en-US" sz="1700" kern="1200" dirty="0"/>
        </a:p>
      </dsp:txBody>
      <dsp:txXfrm>
        <a:off x="1540780" y="1140681"/>
        <a:ext cx="1548034" cy="701805"/>
      </dsp:txXfrm>
    </dsp:sp>
    <dsp:sp modelId="{122423AD-31E2-40D8-BAA3-5BF0935A4860}">
      <dsp:nvSpPr>
        <dsp:cNvPr id="0" name=""/>
        <dsp:cNvSpPr/>
      </dsp:nvSpPr>
      <dsp:spPr>
        <a:xfrm rot="5400000">
          <a:off x="2175021" y="1882958"/>
          <a:ext cx="279552" cy="335463"/>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5400000">
        <a:off x="2214159" y="1910913"/>
        <a:ext cx="201277" cy="195686"/>
      </dsp:txXfrm>
    </dsp:sp>
    <dsp:sp modelId="{7B0D8C10-943B-4A12-B2E7-334C43B1CBC2}">
      <dsp:nvSpPr>
        <dsp:cNvPr id="0" name=""/>
        <dsp:cNvSpPr/>
      </dsp:nvSpPr>
      <dsp:spPr>
        <a:xfrm>
          <a:off x="1518946" y="2237058"/>
          <a:ext cx="1591702" cy="745473"/>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Fuzzy logic</a:t>
          </a:r>
          <a:endParaRPr lang="en-US" sz="1700" kern="1200" dirty="0"/>
        </a:p>
      </dsp:txBody>
      <dsp:txXfrm>
        <a:off x="1540780" y="2258892"/>
        <a:ext cx="1548034" cy="701805"/>
      </dsp:txXfrm>
    </dsp:sp>
    <dsp:sp modelId="{BC3121E8-7D09-4D02-B7DA-1BC472F40F2E}">
      <dsp:nvSpPr>
        <dsp:cNvPr id="0" name=""/>
        <dsp:cNvSpPr/>
      </dsp:nvSpPr>
      <dsp:spPr>
        <a:xfrm rot="5400000">
          <a:off x="2175021" y="3001168"/>
          <a:ext cx="279552" cy="335463"/>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5400000">
        <a:off x="2214159" y="3029123"/>
        <a:ext cx="201277" cy="195686"/>
      </dsp:txXfrm>
    </dsp:sp>
    <dsp:sp modelId="{B189ABA4-8F33-44E6-A1E1-B099A0E05B61}">
      <dsp:nvSpPr>
        <dsp:cNvPr id="0" name=""/>
        <dsp:cNvSpPr/>
      </dsp:nvSpPr>
      <dsp:spPr>
        <a:xfrm>
          <a:off x="1518946" y="3355268"/>
          <a:ext cx="1591702" cy="745473"/>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Location tagging - NER</a:t>
          </a:r>
          <a:endParaRPr lang="en-US" sz="1700" kern="1200" dirty="0"/>
        </a:p>
      </dsp:txBody>
      <dsp:txXfrm>
        <a:off x="1540780" y="3377102"/>
        <a:ext cx="1548034" cy="701805"/>
      </dsp:txXfrm>
    </dsp:sp>
    <dsp:sp modelId="{B83FA8B6-DDD8-4FEE-915D-331F42DFFFC7}">
      <dsp:nvSpPr>
        <dsp:cNvPr id="0" name=""/>
        <dsp:cNvSpPr/>
      </dsp:nvSpPr>
      <dsp:spPr>
        <a:xfrm rot="5400000">
          <a:off x="2175021" y="4119379"/>
          <a:ext cx="279552" cy="335463"/>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5400000">
        <a:off x="2214159" y="4147334"/>
        <a:ext cx="201277" cy="195686"/>
      </dsp:txXfrm>
    </dsp:sp>
    <dsp:sp modelId="{9EECF936-C517-4E19-984A-7DD56A0C956F}">
      <dsp:nvSpPr>
        <dsp:cNvPr id="0" name=""/>
        <dsp:cNvSpPr/>
      </dsp:nvSpPr>
      <dsp:spPr>
        <a:xfrm>
          <a:off x="1518946" y="4473479"/>
          <a:ext cx="1591702" cy="745473"/>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Ranking</a:t>
          </a:r>
          <a:endParaRPr lang="en-US" sz="1700" kern="1200" dirty="0"/>
        </a:p>
      </dsp:txBody>
      <dsp:txXfrm>
        <a:off x="1540780" y="4495313"/>
        <a:ext cx="1548034" cy="7018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538494-D722-4FB8-AFF6-9E0A38722068}">
      <dsp:nvSpPr>
        <dsp:cNvPr id="0" name=""/>
        <dsp:cNvSpPr/>
      </dsp:nvSpPr>
      <dsp:spPr>
        <a:xfrm>
          <a:off x="0" y="0"/>
          <a:ext cx="1792732" cy="893574"/>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Social tightness module</a:t>
          </a:r>
          <a:endParaRPr lang="en-US" sz="1800" kern="1200" dirty="0"/>
        </a:p>
      </dsp:txBody>
      <dsp:txXfrm>
        <a:off x="26172" y="26172"/>
        <a:ext cx="1740388" cy="841230"/>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3036888"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97" tIns="46549" rIns="93097" bIns="46549" numCol="1" anchor="t" anchorCtr="0" compatLnSpc="1">
            <a:prstTxWarp prst="textNoShape">
              <a:avLst/>
            </a:prstTxWarp>
          </a:bodyPr>
          <a:lstStyle>
            <a:lvl1pPr algn="l" defTabSz="931863">
              <a:spcBef>
                <a:spcPct val="0"/>
              </a:spcBef>
              <a:defRPr sz="1200"/>
            </a:lvl1pPr>
          </a:lstStyle>
          <a:p>
            <a:endParaRPr lang="en-US" altLang="en-US"/>
          </a:p>
        </p:txBody>
      </p:sp>
      <p:sp>
        <p:nvSpPr>
          <p:cNvPr id="17411" name="Rectangle 3"/>
          <p:cNvSpPr>
            <a:spLocks noGrp="1" noChangeArrowheads="1"/>
          </p:cNvSpPr>
          <p:nvPr>
            <p:ph type="dt" sz="quarter" idx="1"/>
          </p:nvPr>
        </p:nvSpPr>
        <p:spPr bwMode="auto">
          <a:xfrm>
            <a:off x="3971925" y="0"/>
            <a:ext cx="3036888"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97" tIns="46549" rIns="93097" bIns="46549" numCol="1" anchor="t" anchorCtr="0" compatLnSpc="1">
            <a:prstTxWarp prst="textNoShape">
              <a:avLst/>
            </a:prstTxWarp>
          </a:bodyPr>
          <a:lstStyle>
            <a:lvl1pPr algn="r" defTabSz="931863">
              <a:spcBef>
                <a:spcPct val="0"/>
              </a:spcBef>
              <a:defRPr sz="1200"/>
            </a:lvl1pPr>
          </a:lstStyle>
          <a:p>
            <a:endParaRPr lang="en-US" altLang="en-US"/>
          </a:p>
        </p:txBody>
      </p:sp>
      <p:sp>
        <p:nvSpPr>
          <p:cNvPr id="17412" name="Rectangle 4"/>
          <p:cNvSpPr>
            <a:spLocks noGrp="1" noChangeArrowheads="1"/>
          </p:cNvSpPr>
          <p:nvPr>
            <p:ph type="ftr" sz="quarter" idx="2"/>
          </p:nvPr>
        </p:nvSpPr>
        <p:spPr bwMode="auto">
          <a:xfrm>
            <a:off x="0" y="8831263"/>
            <a:ext cx="3036888"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97" tIns="46549" rIns="93097" bIns="46549" numCol="1" anchor="b" anchorCtr="0" compatLnSpc="1">
            <a:prstTxWarp prst="textNoShape">
              <a:avLst/>
            </a:prstTxWarp>
          </a:bodyPr>
          <a:lstStyle>
            <a:lvl1pPr algn="l" defTabSz="931863">
              <a:spcBef>
                <a:spcPct val="0"/>
              </a:spcBef>
              <a:defRPr sz="1200"/>
            </a:lvl1pPr>
          </a:lstStyle>
          <a:p>
            <a:endParaRPr lang="en-US" altLang="en-US"/>
          </a:p>
        </p:txBody>
      </p:sp>
      <p:sp>
        <p:nvSpPr>
          <p:cNvPr id="17413" name="Rectangle 5"/>
          <p:cNvSpPr>
            <a:spLocks noGrp="1" noChangeArrowheads="1"/>
          </p:cNvSpPr>
          <p:nvPr>
            <p:ph type="sldNum" sz="quarter" idx="3"/>
          </p:nvPr>
        </p:nvSpPr>
        <p:spPr bwMode="auto">
          <a:xfrm>
            <a:off x="3971925" y="8831263"/>
            <a:ext cx="3036888"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97" tIns="46549" rIns="93097" bIns="46549" numCol="1" anchor="b" anchorCtr="0" compatLnSpc="1">
            <a:prstTxWarp prst="textNoShape">
              <a:avLst/>
            </a:prstTxWarp>
          </a:bodyPr>
          <a:lstStyle>
            <a:lvl1pPr algn="r" defTabSz="931863">
              <a:spcBef>
                <a:spcPct val="0"/>
              </a:spcBef>
              <a:defRPr sz="1200"/>
            </a:lvl1pPr>
          </a:lstStyle>
          <a:p>
            <a:fld id="{523C7A3B-2D77-4B09-8DA7-3C3A3DA78ADE}" type="slidenum">
              <a:rPr lang="en-US" altLang="en-US"/>
              <a:pPr/>
              <a:t>‹#›</a:t>
            </a:fld>
            <a:endParaRPr lang="en-US" altLang="en-US"/>
          </a:p>
        </p:txBody>
      </p:sp>
    </p:spTree>
    <p:extLst>
      <p:ext uri="{BB962C8B-B14F-4D97-AF65-F5344CB8AC3E}">
        <p14:creationId xmlns:p14="http://schemas.microsoft.com/office/powerpoint/2010/main" val="39794722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3036888"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77" tIns="45789" rIns="91577" bIns="45789" numCol="1" anchor="t" anchorCtr="0" compatLnSpc="1">
            <a:prstTxWarp prst="textNoShape">
              <a:avLst/>
            </a:prstTxWarp>
          </a:bodyPr>
          <a:lstStyle>
            <a:lvl1pPr algn="l" defTabSz="915988">
              <a:spcBef>
                <a:spcPct val="0"/>
              </a:spcBef>
              <a:defRPr sz="1200"/>
            </a:lvl1pPr>
          </a:lstStyle>
          <a:p>
            <a:endParaRPr lang="en-US" altLang="en-US"/>
          </a:p>
        </p:txBody>
      </p:sp>
      <p:sp>
        <p:nvSpPr>
          <p:cNvPr id="81923" name="Rectangle 3"/>
          <p:cNvSpPr>
            <a:spLocks noGrp="1" noChangeArrowheads="1"/>
          </p:cNvSpPr>
          <p:nvPr>
            <p:ph type="dt" idx="1"/>
          </p:nvPr>
        </p:nvSpPr>
        <p:spPr bwMode="auto">
          <a:xfrm>
            <a:off x="3971925" y="0"/>
            <a:ext cx="3036888"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77" tIns="45789" rIns="91577" bIns="45789" numCol="1" anchor="t" anchorCtr="0" compatLnSpc="1">
            <a:prstTxWarp prst="textNoShape">
              <a:avLst/>
            </a:prstTxWarp>
          </a:bodyPr>
          <a:lstStyle>
            <a:lvl1pPr algn="r" defTabSz="915988">
              <a:spcBef>
                <a:spcPct val="0"/>
              </a:spcBef>
              <a:defRPr sz="1200"/>
            </a:lvl1pPr>
          </a:lstStyle>
          <a:p>
            <a:endParaRPr lang="en-US" altLang="en-US"/>
          </a:p>
        </p:txBody>
      </p:sp>
      <p:sp>
        <p:nvSpPr>
          <p:cNvPr id="81924" name="Rectangle 4"/>
          <p:cNvSpPr>
            <a:spLocks noGrp="1" noRot="1" noChangeAspect="1" noChangeArrowheads="1" noTextEdit="1"/>
          </p:cNvSpPr>
          <p:nvPr>
            <p:ph type="sldImg" idx="2"/>
          </p:nvPr>
        </p:nvSpPr>
        <p:spPr bwMode="auto">
          <a:xfrm>
            <a:off x="1181100" y="698500"/>
            <a:ext cx="46482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25" name="Rectangle 5"/>
          <p:cNvSpPr>
            <a:spLocks noGrp="1" noChangeArrowheads="1"/>
          </p:cNvSpPr>
          <p:nvPr>
            <p:ph type="body" sz="quarter" idx="3"/>
          </p:nvPr>
        </p:nvSpPr>
        <p:spPr bwMode="auto">
          <a:xfrm>
            <a:off x="701675" y="4416425"/>
            <a:ext cx="5607050" cy="418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77" tIns="45789" rIns="91577" bIns="45789"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81926" name="Rectangle 6"/>
          <p:cNvSpPr>
            <a:spLocks noGrp="1" noChangeArrowheads="1"/>
          </p:cNvSpPr>
          <p:nvPr>
            <p:ph type="ftr" sz="quarter" idx="4"/>
          </p:nvPr>
        </p:nvSpPr>
        <p:spPr bwMode="auto">
          <a:xfrm>
            <a:off x="0" y="8831263"/>
            <a:ext cx="3036888"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77" tIns="45789" rIns="91577" bIns="45789" numCol="1" anchor="b" anchorCtr="0" compatLnSpc="1">
            <a:prstTxWarp prst="textNoShape">
              <a:avLst/>
            </a:prstTxWarp>
          </a:bodyPr>
          <a:lstStyle>
            <a:lvl1pPr algn="l" defTabSz="915988">
              <a:spcBef>
                <a:spcPct val="0"/>
              </a:spcBef>
              <a:defRPr sz="1200"/>
            </a:lvl1pPr>
          </a:lstStyle>
          <a:p>
            <a:endParaRPr lang="en-US" altLang="en-US"/>
          </a:p>
        </p:txBody>
      </p:sp>
      <p:sp>
        <p:nvSpPr>
          <p:cNvPr id="81927" name="Rectangle 7"/>
          <p:cNvSpPr>
            <a:spLocks noGrp="1" noChangeArrowheads="1"/>
          </p:cNvSpPr>
          <p:nvPr>
            <p:ph type="sldNum" sz="quarter" idx="5"/>
          </p:nvPr>
        </p:nvSpPr>
        <p:spPr bwMode="auto">
          <a:xfrm>
            <a:off x="3971925" y="8831263"/>
            <a:ext cx="3036888"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77" tIns="45789" rIns="91577" bIns="45789" numCol="1" anchor="b" anchorCtr="0" compatLnSpc="1">
            <a:prstTxWarp prst="textNoShape">
              <a:avLst/>
            </a:prstTxWarp>
          </a:bodyPr>
          <a:lstStyle>
            <a:lvl1pPr algn="r" defTabSz="915988">
              <a:spcBef>
                <a:spcPct val="0"/>
              </a:spcBef>
              <a:defRPr sz="1200"/>
            </a:lvl1pPr>
          </a:lstStyle>
          <a:p>
            <a:fld id="{B6D71121-FE57-4B14-BAE0-E6121967C024}" type="slidenum">
              <a:rPr lang="en-US" altLang="en-US"/>
              <a:pPr/>
              <a:t>‹#›</a:t>
            </a:fld>
            <a:endParaRPr lang="en-US" altLang="en-US"/>
          </a:p>
        </p:txBody>
      </p:sp>
    </p:spTree>
    <p:extLst>
      <p:ext uri="{BB962C8B-B14F-4D97-AF65-F5344CB8AC3E}">
        <p14:creationId xmlns:p14="http://schemas.microsoft.com/office/powerpoint/2010/main" val="227994986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9F908E-8F7A-4384-A2E6-05338E86D646}" type="slidenum">
              <a:rPr lang="en-US" altLang="en-US"/>
              <a:pPr/>
              <a:t>1</a:t>
            </a:fld>
            <a:endParaRPr lang="en-US" altLang="en-US"/>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60373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FC7A04-5784-4189-A087-FA4CFD114F97}" type="slidenum">
              <a:rPr lang="en-US" altLang="en-US"/>
              <a:pPr/>
              <a:t>2</a:t>
            </a:fld>
            <a:endParaRPr lang="en-US" altLang="en-US"/>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44816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FC7A04-5784-4189-A087-FA4CFD114F97}" type="slidenum">
              <a:rPr lang="en-US" altLang="en-US"/>
              <a:pPr/>
              <a:t>5</a:t>
            </a:fld>
            <a:endParaRPr lang="en-US" altLang="en-US"/>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90727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FC7A04-5784-4189-A087-FA4CFD114F97}" type="slidenum">
              <a:rPr lang="en-US" altLang="en-US"/>
              <a:pPr/>
              <a:t>10</a:t>
            </a:fld>
            <a:endParaRPr lang="en-US" altLang="en-US"/>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57916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FC7A04-5784-4189-A087-FA4CFD114F97}" type="slidenum">
              <a:rPr lang="en-US" altLang="en-US"/>
              <a:pPr/>
              <a:t>12</a:t>
            </a:fld>
            <a:endParaRPr lang="en-US" altLang="en-US"/>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26773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FC7A04-5784-4189-A087-FA4CFD114F97}" type="slidenum">
              <a:rPr lang="en-US" altLang="en-US"/>
              <a:pPr/>
              <a:t>14</a:t>
            </a:fld>
            <a:endParaRPr lang="en-US" altLang="en-US"/>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95519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78850" name="Picture 2" descr="BigSun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75" y="3175"/>
            <a:ext cx="9140825" cy="6854825"/>
          </a:xfrm>
          <a:prstGeom prst="rect">
            <a:avLst/>
          </a:prstGeom>
          <a:noFill/>
          <a:extLst>
            <a:ext uri="{909E8E84-426E-40DD-AFC4-6F175D3DCCD1}">
              <a14:hiddenFill xmlns:a14="http://schemas.microsoft.com/office/drawing/2010/main">
                <a:solidFill>
                  <a:srgbClr val="FFFFFF"/>
                </a:solidFill>
              </a14:hiddenFill>
            </a:ext>
          </a:extLst>
        </p:spPr>
      </p:pic>
      <p:sp>
        <p:nvSpPr>
          <p:cNvPr id="78851" name="Rectangle 3"/>
          <p:cNvSpPr>
            <a:spLocks noGrp="1" noChangeArrowheads="1"/>
          </p:cNvSpPr>
          <p:nvPr>
            <p:ph type="ctrTitle"/>
          </p:nvPr>
        </p:nvSpPr>
        <p:spPr>
          <a:xfrm>
            <a:off x="685800" y="1371600"/>
            <a:ext cx="7772400" cy="2057400"/>
          </a:xfrm>
        </p:spPr>
        <p:txBody>
          <a:bodyPr/>
          <a:lstStyle>
            <a:lvl1pPr algn="ctr">
              <a:defRPr sz="4000"/>
            </a:lvl1pPr>
          </a:lstStyle>
          <a:p>
            <a:pPr lvl="0"/>
            <a:r>
              <a:rPr lang="en-US" altLang="en-US" noProof="0" smtClean="0"/>
              <a:t>Click to edit Master title style</a:t>
            </a:r>
          </a:p>
        </p:txBody>
      </p:sp>
      <p:sp>
        <p:nvSpPr>
          <p:cNvPr id="78852" name="Rectangle 4"/>
          <p:cNvSpPr>
            <a:spLocks noGrp="1" noChangeArrowheads="1"/>
          </p:cNvSpPr>
          <p:nvPr>
            <p:ph type="subTitle" idx="1"/>
          </p:nvPr>
        </p:nvSpPr>
        <p:spPr>
          <a:xfrm>
            <a:off x="1371600" y="4114800"/>
            <a:ext cx="6400800" cy="1066800"/>
          </a:xfrm>
        </p:spPr>
        <p:txBody>
          <a:bodyPr/>
          <a:lstStyle>
            <a:lvl1pPr marL="0" indent="0" algn="ctr">
              <a:buFont typeface="Wingdings" panose="05000000000000000000" pitchFamily="2" charset="2"/>
              <a:buNone/>
              <a:defRPr/>
            </a:lvl1pPr>
          </a:lstStyle>
          <a:p>
            <a:pPr lvl="0"/>
            <a:r>
              <a:rPr lang="en-US" altLang="en-US" noProof="0" smtClean="0"/>
              <a:t>Click to edit Master subtitle style</a:t>
            </a:r>
          </a:p>
        </p:txBody>
      </p:sp>
      <p:sp>
        <p:nvSpPr>
          <p:cNvPr id="78853" name="Rectangle 5"/>
          <p:cNvSpPr>
            <a:spLocks noGrp="1" noChangeArrowheads="1"/>
          </p:cNvSpPr>
          <p:nvPr>
            <p:ph type="ftr" sz="quarter" idx="3"/>
          </p:nvPr>
        </p:nvSpPr>
        <p:spPr>
          <a:xfrm>
            <a:off x="3124200" y="6245225"/>
            <a:ext cx="2895600" cy="476250"/>
          </a:xfrm>
        </p:spPr>
        <p:txBody>
          <a:bodyPr/>
          <a:lstStyle>
            <a:lvl1pPr>
              <a:defRPr/>
            </a:lvl1pPr>
          </a:lstStyle>
          <a:p>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ltLang="en-US"/>
          </a:p>
        </p:txBody>
      </p:sp>
    </p:spTree>
    <p:extLst>
      <p:ext uri="{BB962C8B-B14F-4D97-AF65-F5344CB8AC3E}">
        <p14:creationId xmlns:p14="http://schemas.microsoft.com/office/powerpoint/2010/main" val="3078274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19900" y="303213"/>
            <a:ext cx="1866900" cy="57927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19200" y="303213"/>
            <a:ext cx="5448300" cy="57927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ltLang="en-US"/>
          </a:p>
        </p:txBody>
      </p:sp>
    </p:spTree>
    <p:extLst>
      <p:ext uri="{BB962C8B-B14F-4D97-AF65-F5344CB8AC3E}">
        <p14:creationId xmlns:p14="http://schemas.microsoft.com/office/powerpoint/2010/main" val="2790818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3261370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324241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349763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805699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93084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288992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12227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791311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ltLang="en-US"/>
          </a:p>
        </p:txBody>
      </p:sp>
    </p:spTree>
    <p:extLst>
      <p:ext uri="{BB962C8B-B14F-4D97-AF65-F5344CB8AC3E}">
        <p14:creationId xmlns:p14="http://schemas.microsoft.com/office/powerpoint/2010/main" val="16554141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0227066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99155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9023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9023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96267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endParaRPr lang="en-US" altLang="en-US"/>
          </a:p>
        </p:txBody>
      </p:sp>
    </p:spTree>
    <p:extLst>
      <p:ext uri="{BB962C8B-B14F-4D97-AF65-F5344CB8AC3E}">
        <p14:creationId xmlns:p14="http://schemas.microsoft.com/office/powerpoint/2010/main" val="980267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19200" y="1176338"/>
            <a:ext cx="3657600" cy="4919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9200" y="1176338"/>
            <a:ext cx="3657600" cy="4919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endParaRPr lang="en-US" altLang="en-US"/>
          </a:p>
        </p:txBody>
      </p:sp>
    </p:spTree>
    <p:extLst>
      <p:ext uri="{BB962C8B-B14F-4D97-AF65-F5344CB8AC3E}">
        <p14:creationId xmlns:p14="http://schemas.microsoft.com/office/powerpoint/2010/main" val="2244704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endParaRPr lang="en-US" altLang="en-US"/>
          </a:p>
        </p:txBody>
      </p:sp>
    </p:spTree>
    <p:extLst>
      <p:ext uri="{BB962C8B-B14F-4D97-AF65-F5344CB8AC3E}">
        <p14:creationId xmlns:p14="http://schemas.microsoft.com/office/powerpoint/2010/main" val="833864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endParaRPr lang="en-US" altLang="en-US"/>
          </a:p>
        </p:txBody>
      </p:sp>
    </p:spTree>
    <p:extLst>
      <p:ext uri="{BB962C8B-B14F-4D97-AF65-F5344CB8AC3E}">
        <p14:creationId xmlns:p14="http://schemas.microsoft.com/office/powerpoint/2010/main" val="2666272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ltLang="en-US"/>
          </a:p>
        </p:txBody>
      </p:sp>
    </p:spTree>
    <p:extLst>
      <p:ext uri="{BB962C8B-B14F-4D97-AF65-F5344CB8AC3E}">
        <p14:creationId xmlns:p14="http://schemas.microsoft.com/office/powerpoint/2010/main" val="3431224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ltLang="en-US"/>
          </a:p>
        </p:txBody>
      </p:sp>
    </p:spTree>
    <p:extLst>
      <p:ext uri="{BB962C8B-B14F-4D97-AF65-F5344CB8AC3E}">
        <p14:creationId xmlns:p14="http://schemas.microsoft.com/office/powerpoint/2010/main" val="134994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ltLang="en-US"/>
          </a:p>
        </p:txBody>
      </p:sp>
    </p:spTree>
    <p:extLst>
      <p:ext uri="{BB962C8B-B14F-4D97-AF65-F5344CB8AC3E}">
        <p14:creationId xmlns:p14="http://schemas.microsoft.com/office/powerpoint/2010/main" val="379540346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1219200" y="303213"/>
            <a:ext cx="7467600" cy="76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77827" name="Rectangle 3"/>
          <p:cNvSpPr>
            <a:spLocks noGrp="1" noChangeArrowheads="1"/>
          </p:cNvSpPr>
          <p:nvPr>
            <p:ph type="body" idx="1"/>
          </p:nvPr>
        </p:nvSpPr>
        <p:spPr bwMode="auto">
          <a:xfrm>
            <a:off x="1219200" y="1176338"/>
            <a:ext cx="7467600" cy="4919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77828" name="Rectangle 4"/>
          <p:cNvSpPr>
            <a:spLocks noGrp="1" noChangeArrowheads="1"/>
          </p:cNvSpPr>
          <p:nvPr>
            <p:ph type="ftr" sz="quarter" idx="3"/>
          </p:nvPr>
        </p:nvSpPr>
        <p:spPr bwMode="auto">
          <a:xfrm>
            <a:off x="1219200" y="6248400"/>
            <a:ext cx="647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spcBef>
                <a:spcPct val="0"/>
              </a:spcBef>
              <a:defRPr sz="1400"/>
            </a:lvl1pPr>
          </a:lstStyle>
          <a:p>
            <a:endParaRPr lang="en-US" altLang="en-US"/>
          </a:p>
        </p:txBody>
      </p:sp>
    </p:spTree>
  </p:cSld>
  <p:clrMap bg1="lt1" tx1="dk1" bg2="lt2" tx2="dk2" accent1="accent1" accent2="accent2" accent3="accent3" accent4="accent4" accent5="accent5" accent6="accent6" hlink="hlink" folHlink="folHlink"/>
  <p:sldLayoutIdLst>
    <p:sldLayoutId id="214748365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rtl="0" fontAlgn="base">
        <a:lnSpc>
          <a:spcPct val="90000"/>
        </a:lnSpc>
        <a:spcBef>
          <a:spcPct val="0"/>
        </a:spcBef>
        <a:spcAft>
          <a:spcPct val="0"/>
        </a:spcAft>
        <a:defRPr sz="2800" b="1" kern="1200">
          <a:solidFill>
            <a:srgbClr val="990033"/>
          </a:solidFill>
          <a:latin typeface="+mj-lt"/>
          <a:ea typeface="+mj-ea"/>
          <a:cs typeface="+mj-cs"/>
        </a:defRPr>
      </a:lvl1pPr>
      <a:lvl2pPr algn="l" rtl="0" fontAlgn="base">
        <a:lnSpc>
          <a:spcPct val="90000"/>
        </a:lnSpc>
        <a:spcBef>
          <a:spcPct val="0"/>
        </a:spcBef>
        <a:spcAft>
          <a:spcPct val="0"/>
        </a:spcAft>
        <a:defRPr sz="2800" b="1">
          <a:solidFill>
            <a:srgbClr val="990033"/>
          </a:solidFill>
          <a:latin typeface="Arial" panose="020B0604020202020204" pitchFamily="34" charset="0"/>
        </a:defRPr>
      </a:lvl2pPr>
      <a:lvl3pPr algn="l" rtl="0" fontAlgn="base">
        <a:lnSpc>
          <a:spcPct val="90000"/>
        </a:lnSpc>
        <a:spcBef>
          <a:spcPct val="0"/>
        </a:spcBef>
        <a:spcAft>
          <a:spcPct val="0"/>
        </a:spcAft>
        <a:defRPr sz="2800" b="1">
          <a:solidFill>
            <a:srgbClr val="990033"/>
          </a:solidFill>
          <a:latin typeface="Arial" panose="020B0604020202020204" pitchFamily="34" charset="0"/>
        </a:defRPr>
      </a:lvl3pPr>
      <a:lvl4pPr algn="l" rtl="0" fontAlgn="base">
        <a:lnSpc>
          <a:spcPct val="90000"/>
        </a:lnSpc>
        <a:spcBef>
          <a:spcPct val="0"/>
        </a:spcBef>
        <a:spcAft>
          <a:spcPct val="0"/>
        </a:spcAft>
        <a:defRPr sz="2800" b="1">
          <a:solidFill>
            <a:srgbClr val="990033"/>
          </a:solidFill>
          <a:latin typeface="Arial" panose="020B0604020202020204" pitchFamily="34" charset="0"/>
        </a:defRPr>
      </a:lvl4pPr>
      <a:lvl5pPr algn="l" rtl="0" fontAlgn="base">
        <a:lnSpc>
          <a:spcPct val="90000"/>
        </a:lnSpc>
        <a:spcBef>
          <a:spcPct val="0"/>
        </a:spcBef>
        <a:spcAft>
          <a:spcPct val="0"/>
        </a:spcAft>
        <a:defRPr sz="2800" b="1">
          <a:solidFill>
            <a:srgbClr val="990033"/>
          </a:solidFill>
          <a:latin typeface="Arial" panose="020B0604020202020204" pitchFamily="34" charset="0"/>
        </a:defRPr>
      </a:lvl5pPr>
      <a:lvl6pPr marL="457200" algn="l" rtl="0" fontAlgn="base">
        <a:lnSpc>
          <a:spcPct val="90000"/>
        </a:lnSpc>
        <a:spcBef>
          <a:spcPct val="0"/>
        </a:spcBef>
        <a:spcAft>
          <a:spcPct val="0"/>
        </a:spcAft>
        <a:defRPr sz="2800" b="1">
          <a:solidFill>
            <a:srgbClr val="990033"/>
          </a:solidFill>
          <a:latin typeface="Arial" panose="020B0604020202020204" pitchFamily="34" charset="0"/>
        </a:defRPr>
      </a:lvl6pPr>
      <a:lvl7pPr marL="914400" algn="l" rtl="0" fontAlgn="base">
        <a:lnSpc>
          <a:spcPct val="90000"/>
        </a:lnSpc>
        <a:spcBef>
          <a:spcPct val="0"/>
        </a:spcBef>
        <a:spcAft>
          <a:spcPct val="0"/>
        </a:spcAft>
        <a:defRPr sz="2800" b="1">
          <a:solidFill>
            <a:srgbClr val="990033"/>
          </a:solidFill>
          <a:latin typeface="Arial" panose="020B0604020202020204" pitchFamily="34" charset="0"/>
        </a:defRPr>
      </a:lvl7pPr>
      <a:lvl8pPr marL="1371600" algn="l" rtl="0" fontAlgn="base">
        <a:lnSpc>
          <a:spcPct val="90000"/>
        </a:lnSpc>
        <a:spcBef>
          <a:spcPct val="0"/>
        </a:spcBef>
        <a:spcAft>
          <a:spcPct val="0"/>
        </a:spcAft>
        <a:defRPr sz="2800" b="1">
          <a:solidFill>
            <a:srgbClr val="990033"/>
          </a:solidFill>
          <a:latin typeface="Arial" panose="020B0604020202020204" pitchFamily="34" charset="0"/>
        </a:defRPr>
      </a:lvl8pPr>
      <a:lvl9pPr marL="1828800" algn="l" rtl="0" fontAlgn="base">
        <a:lnSpc>
          <a:spcPct val="90000"/>
        </a:lnSpc>
        <a:spcBef>
          <a:spcPct val="0"/>
        </a:spcBef>
        <a:spcAft>
          <a:spcPct val="0"/>
        </a:spcAft>
        <a:defRPr sz="2800" b="1">
          <a:solidFill>
            <a:srgbClr val="990033"/>
          </a:solidFill>
          <a:latin typeface="Arial" panose="020B0604020202020204" pitchFamily="34" charset="0"/>
        </a:defRPr>
      </a:lvl9pPr>
    </p:titleStyle>
    <p:bodyStyle>
      <a:lvl1pPr marL="231775" indent="-231775" algn="l" rtl="0" fontAlgn="base">
        <a:spcBef>
          <a:spcPct val="20000"/>
        </a:spcBef>
        <a:spcAft>
          <a:spcPct val="0"/>
        </a:spcAft>
        <a:buClr>
          <a:srgbClr val="DEB400"/>
        </a:buClr>
        <a:buSzPct val="110000"/>
        <a:buFont typeface="Wingdings" panose="05000000000000000000" pitchFamily="2" charset="2"/>
        <a:buChar char="§"/>
        <a:tabLst>
          <a:tab pos="341313" algn="l"/>
        </a:tabLst>
        <a:defRPr sz="2400" b="1" kern="1200">
          <a:solidFill>
            <a:schemeClr val="tx1"/>
          </a:solidFill>
          <a:latin typeface="+mn-lt"/>
          <a:ea typeface="+mn-ea"/>
          <a:cs typeface="+mn-cs"/>
        </a:defRPr>
      </a:lvl1pPr>
      <a:lvl2pPr marL="742950" indent="-285750" algn="l" rtl="0" fontAlgn="base">
        <a:spcBef>
          <a:spcPct val="20000"/>
        </a:spcBef>
        <a:spcAft>
          <a:spcPct val="0"/>
        </a:spcAft>
        <a:buClr>
          <a:srgbClr val="990033"/>
        </a:buClr>
        <a:buFont typeface="Wingdings" panose="05000000000000000000" pitchFamily="2" charset="2"/>
        <a:buChar char="§"/>
        <a:tabLst>
          <a:tab pos="341313" algn="l"/>
        </a:tabLst>
        <a:defRPr sz="2400" kern="1200">
          <a:solidFill>
            <a:schemeClr val="tx1"/>
          </a:solidFill>
          <a:latin typeface="+mn-lt"/>
          <a:ea typeface="+mn-ea"/>
          <a:cs typeface="+mn-cs"/>
        </a:defRPr>
      </a:lvl2pPr>
      <a:lvl3pPr marL="1143000" indent="-228600" algn="l" rtl="0" fontAlgn="base">
        <a:spcBef>
          <a:spcPct val="20000"/>
        </a:spcBef>
        <a:spcAft>
          <a:spcPct val="0"/>
        </a:spcAft>
        <a:buChar char="–"/>
        <a:tabLst>
          <a:tab pos="341313" algn="l"/>
        </a:tabLst>
        <a:defRPr sz="2400" kern="1200">
          <a:solidFill>
            <a:schemeClr val="tx1"/>
          </a:solidFill>
          <a:latin typeface="+mn-lt"/>
          <a:ea typeface="+mn-ea"/>
          <a:cs typeface="+mn-cs"/>
        </a:defRPr>
      </a:lvl3pPr>
      <a:lvl4pPr marL="1600200" indent="-228600" algn="l" rtl="0" fontAlgn="base">
        <a:spcBef>
          <a:spcPct val="20000"/>
        </a:spcBef>
        <a:spcAft>
          <a:spcPct val="0"/>
        </a:spcAft>
        <a:buChar char="•"/>
        <a:tabLst>
          <a:tab pos="341313" algn="l"/>
        </a:tabLst>
        <a:defRPr sz="2000" kern="1200">
          <a:solidFill>
            <a:srgbClr val="5F5F5F"/>
          </a:solidFill>
          <a:latin typeface="+mn-lt"/>
          <a:ea typeface="+mn-ea"/>
          <a:cs typeface="+mn-cs"/>
        </a:defRPr>
      </a:lvl4pPr>
      <a:lvl5pPr marL="2057400" indent="-228600" algn="l" rtl="0" fontAlgn="base">
        <a:spcBef>
          <a:spcPct val="20000"/>
        </a:spcBef>
        <a:spcAft>
          <a:spcPct val="0"/>
        </a:spcAft>
        <a:buChar char="»"/>
        <a:tabLst>
          <a:tab pos="341313" algn="l"/>
        </a:tabLst>
        <a:defRPr sz="2000" kern="1200">
          <a:solidFill>
            <a:srgbClr val="5F5F5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Change Title on Master Slide</a:t>
            </a:r>
          </a:p>
        </p:txBody>
      </p:sp>
      <p:sp>
        <p:nvSpPr>
          <p:cNvPr id="74759" name="Text Box 7"/>
          <p:cNvSpPr txBox="1">
            <a:spLocks noChangeArrowheads="1"/>
          </p:cNvSpPr>
          <p:nvPr userDrawn="1"/>
        </p:nvSpPr>
        <p:spPr bwMode="auto">
          <a:xfrm>
            <a:off x="304800" y="6477000"/>
            <a:ext cx="8610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000"/>
              <a:t>Arizona State University     University Student Initiatives     Information subject to change.  2007</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r" rtl="0" fontAlgn="base">
        <a:spcBef>
          <a:spcPct val="0"/>
        </a:spcBef>
        <a:spcAft>
          <a:spcPct val="0"/>
        </a:spcAft>
        <a:defRPr sz="3600" kern="1200">
          <a:solidFill>
            <a:srgbClr val="7D0127"/>
          </a:solidFill>
          <a:latin typeface="+mj-lt"/>
          <a:ea typeface="+mj-ea"/>
          <a:cs typeface="+mj-cs"/>
        </a:defRPr>
      </a:lvl1pPr>
      <a:lvl2pPr algn="r" rtl="0" fontAlgn="base">
        <a:spcBef>
          <a:spcPct val="0"/>
        </a:spcBef>
        <a:spcAft>
          <a:spcPct val="0"/>
        </a:spcAft>
        <a:defRPr sz="3600">
          <a:solidFill>
            <a:srgbClr val="7D0127"/>
          </a:solidFill>
          <a:latin typeface="Arial" panose="020B0604020202020204" pitchFamily="34" charset="0"/>
        </a:defRPr>
      </a:lvl2pPr>
      <a:lvl3pPr algn="r" rtl="0" fontAlgn="base">
        <a:spcBef>
          <a:spcPct val="0"/>
        </a:spcBef>
        <a:spcAft>
          <a:spcPct val="0"/>
        </a:spcAft>
        <a:defRPr sz="3600">
          <a:solidFill>
            <a:srgbClr val="7D0127"/>
          </a:solidFill>
          <a:latin typeface="Arial" panose="020B0604020202020204" pitchFamily="34" charset="0"/>
        </a:defRPr>
      </a:lvl3pPr>
      <a:lvl4pPr algn="r" rtl="0" fontAlgn="base">
        <a:spcBef>
          <a:spcPct val="0"/>
        </a:spcBef>
        <a:spcAft>
          <a:spcPct val="0"/>
        </a:spcAft>
        <a:defRPr sz="3600">
          <a:solidFill>
            <a:srgbClr val="7D0127"/>
          </a:solidFill>
          <a:latin typeface="Arial" panose="020B0604020202020204" pitchFamily="34" charset="0"/>
        </a:defRPr>
      </a:lvl4pPr>
      <a:lvl5pPr algn="r" rtl="0" fontAlgn="base">
        <a:spcBef>
          <a:spcPct val="0"/>
        </a:spcBef>
        <a:spcAft>
          <a:spcPct val="0"/>
        </a:spcAft>
        <a:defRPr sz="3600">
          <a:solidFill>
            <a:srgbClr val="7D0127"/>
          </a:solidFill>
          <a:latin typeface="Arial" panose="020B0604020202020204" pitchFamily="34" charset="0"/>
        </a:defRPr>
      </a:lvl5pPr>
      <a:lvl6pPr marL="457200" algn="r" rtl="0" fontAlgn="base">
        <a:spcBef>
          <a:spcPct val="0"/>
        </a:spcBef>
        <a:spcAft>
          <a:spcPct val="0"/>
        </a:spcAft>
        <a:defRPr sz="3600">
          <a:solidFill>
            <a:srgbClr val="7D0127"/>
          </a:solidFill>
          <a:latin typeface="Arial" panose="020B0604020202020204" pitchFamily="34" charset="0"/>
        </a:defRPr>
      </a:lvl6pPr>
      <a:lvl7pPr marL="914400" algn="r" rtl="0" fontAlgn="base">
        <a:spcBef>
          <a:spcPct val="0"/>
        </a:spcBef>
        <a:spcAft>
          <a:spcPct val="0"/>
        </a:spcAft>
        <a:defRPr sz="3600">
          <a:solidFill>
            <a:srgbClr val="7D0127"/>
          </a:solidFill>
          <a:latin typeface="Arial" panose="020B0604020202020204" pitchFamily="34" charset="0"/>
        </a:defRPr>
      </a:lvl7pPr>
      <a:lvl8pPr marL="1371600" algn="r" rtl="0" fontAlgn="base">
        <a:spcBef>
          <a:spcPct val="0"/>
        </a:spcBef>
        <a:spcAft>
          <a:spcPct val="0"/>
        </a:spcAft>
        <a:defRPr sz="3600">
          <a:solidFill>
            <a:srgbClr val="7D0127"/>
          </a:solidFill>
          <a:latin typeface="Arial" panose="020B0604020202020204" pitchFamily="34" charset="0"/>
        </a:defRPr>
      </a:lvl8pPr>
      <a:lvl9pPr marL="1828800" algn="r" rtl="0" fontAlgn="base">
        <a:spcBef>
          <a:spcPct val="0"/>
        </a:spcBef>
        <a:spcAft>
          <a:spcPct val="0"/>
        </a:spcAft>
        <a:defRPr sz="3600">
          <a:solidFill>
            <a:srgbClr val="7D0127"/>
          </a:solidFill>
          <a:latin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1" Type="http://schemas.microsoft.com/office/2007/relationships/diagramDrawing" Target="../diagrams/drawing2.xml"/><Relationship Id="rId12" Type="http://schemas.openxmlformats.org/officeDocument/2006/relationships/diagramData" Target="../diagrams/data3.xml"/><Relationship Id="rId13" Type="http://schemas.openxmlformats.org/officeDocument/2006/relationships/diagramLayout" Target="../diagrams/layout3.xml"/><Relationship Id="rId14" Type="http://schemas.openxmlformats.org/officeDocument/2006/relationships/diagramQuickStyle" Target="../diagrams/quickStyle3.xml"/><Relationship Id="rId15" Type="http://schemas.openxmlformats.org/officeDocument/2006/relationships/diagramColors" Target="../diagrams/colors3.xml"/><Relationship Id="rId1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1.xml"/><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diagramData" Target="../diagrams/data2.xml"/><Relationship Id="rId8" Type="http://schemas.openxmlformats.org/officeDocument/2006/relationships/diagramLayout" Target="../diagrams/layout2.xml"/><Relationship Id="rId9" Type="http://schemas.openxmlformats.org/officeDocument/2006/relationships/diagramQuickStyle" Target="../diagrams/quickStyle2.xml"/><Relationship Id="rId10" Type="http://schemas.openxmlformats.org/officeDocument/2006/relationships/diagramColors" Target="../diagrams/colors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ctrTitle"/>
          </p:nvPr>
        </p:nvSpPr>
        <p:spPr bwMode="auto">
          <a:xfrm>
            <a:off x="245985" y="544990"/>
            <a:ext cx="8500240" cy="20491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4000" dirty="0" smtClean="0">
                <a:solidFill>
                  <a:schemeClr val="tx1"/>
                </a:solidFill>
              </a:rPr>
              <a:t/>
            </a:r>
            <a:br>
              <a:rPr lang="en-US" altLang="en-US" sz="4000" dirty="0" smtClean="0">
                <a:solidFill>
                  <a:schemeClr val="tx1"/>
                </a:solidFill>
              </a:rPr>
            </a:br>
            <a:r>
              <a:rPr lang="en-US" sz="3600" dirty="0"/>
              <a:t>Geolocation of microblogging users</a:t>
            </a:r>
            <a:r>
              <a:rPr lang="en-US" altLang="en-US" dirty="0" smtClean="0">
                <a:solidFill>
                  <a:schemeClr val="tx1"/>
                </a:solidFill>
              </a:rPr>
              <a:t/>
            </a:r>
            <a:br>
              <a:rPr lang="en-US" altLang="en-US" dirty="0" smtClean="0">
                <a:solidFill>
                  <a:schemeClr val="tx1"/>
                </a:solidFill>
              </a:rPr>
            </a:br>
            <a:r>
              <a:rPr lang="en-US" altLang="en-US" sz="4000" dirty="0" smtClean="0">
                <a:solidFill>
                  <a:srgbClr val="650135"/>
                </a:solidFill>
              </a:rPr>
              <a:t> </a:t>
            </a:r>
            <a:r>
              <a:rPr lang="en-US" altLang="en-US" sz="4000" dirty="0">
                <a:solidFill>
                  <a:srgbClr val="650135"/>
                </a:solidFill>
              </a:rPr>
              <a:t/>
            </a:r>
            <a:br>
              <a:rPr lang="en-US" altLang="en-US" sz="4000" dirty="0">
                <a:solidFill>
                  <a:srgbClr val="650135"/>
                </a:solidFill>
              </a:rPr>
            </a:br>
            <a:r>
              <a:rPr lang="en-US" altLang="en-US" sz="4000" dirty="0" smtClean="0">
                <a:solidFill>
                  <a:srgbClr val="650135"/>
                </a:solidFill>
              </a:rPr>
              <a:t/>
            </a:r>
            <a:br>
              <a:rPr lang="en-US" altLang="en-US" sz="4000" dirty="0" smtClean="0">
                <a:solidFill>
                  <a:srgbClr val="650135"/>
                </a:solidFill>
              </a:rPr>
            </a:br>
            <a:r>
              <a:rPr lang="en-US" sz="2400" dirty="0" err="1" smtClean="0"/>
              <a:t>Manas</a:t>
            </a:r>
            <a:r>
              <a:rPr lang="en-US" sz="2400" dirty="0" smtClean="0"/>
              <a:t> </a:t>
            </a:r>
            <a:r>
              <a:rPr lang="en-US" sz="2400" dirty="0"/>
              <a:t>Sharma</a:t>
            </a:r>
            <a:br>
              <a:rPr lang="en-US" sz="2400" dirty="0"/>
            </a:br>
            <a:r>
              <a:rPr lang="en-US" sz="2400" dirty="0" err="1"/>
              <a:t>Tarun</a:t>
            </a:r>
            <a:r>
              <a:rPr lang="en-US" sz="2400" dirty="0"/>
              <a:t> </a:t>
            </a:r>
            <a:r>
              <a:rPr lang="en-US" sz="2400" dirty="0" err="1"/>
              <a:t>Gangwani</a:t>
            </a:r>
            <a:r>
              <a:rPr lang="en-US" sz="2400" dirty="0"/>
              <a:t/>
            </a:r>
            <a:br>
              <a:rPr lang="en-US" sz="2400" dirty="0"/>
            </a:br>
            <a:r>
              <a:rPr lang="en-US" sz="2400" dirty="0" err="1"/>
              <a:t>Agalya</a:t>
            </a:r>
            <a:r>
              <a:rPr lang="en-US" sz="2400" dirty="0"/>
              <a:t> </a:t>
            </a:r>
            <a:r>
              <a:rPr lang="en-US" sz="2400" dirty="0" err="1"/>
              <a:t>Loganathan</a:t>
            </a:r>
            <a:r>
              <a:rPr lang="en-US" sz="2400" dirty="0"/>
              <a:t/>
            </a:r>
            <a:br>
              <a:rPr lang="en-US" sz="2400" dirty="0"/>
            </a:br>
            <a:r>
              <a:rPr lang="en-US" sz="2400" smtClean="0"/>
              <a:t>Gautham</a:t>
            </a:r>
            <a:r>
              <a:rPr lang="en-US" sz="2400" dirty="0" smtClean="0"/>
              <a:t> </a:t>
            </a:r>
            <a:r>
              <a:rPr lang="en-US" sz="2400" dirty="0" err="1"/>
              <a:t>Atluri</a:t>
            </a:r>
            <a:r>
              <a:rPr lang="en-US" sz="2400" dirty="0"/>
              <a:t/>
            </a:r>
            <a:br>
              <a:rPr lang="en-US" sz="2400" dirty="0"/>
            </a:br>
            <a:r>
              <a:rPr lang="en-US" sz="2400" dirty="0" err="1"/>
              <a:t>Divyesh</a:t>
            </a:r>
            <a:r>
              <a:rPr lang="en-US" sz="2400" dirty="0"/>
              <a:t> </a:t>
            </a:r>
            <a:r>
              <a:rPr lang="en-US" sz="2400" dirty="0" err="1"/>
              <a:t>Dyananmote</a:t>
            </a:r>
            <a:r>
              <a:rPr lang="en-US" sz="2400" dirty="0"/>
              <a:t/>
            </a:r>
            <a:br>
              <a:rPr lang="en-US" sz="2400" dirty="0"/>
            </a:br>
            <a:r>
              <a:rPr lang="en-US" sz="2400" dirty="0" smtClean="0"/>
              <a:t>Aarti Rao</a:t>
            </a:r>
            <a:r>
              <a:rPr lang="en-US" sz="2400" dirty="0"/>
              <a:t/>
            </a:r>
            <a:br>
              <a:rPr lang="en-US" sz="2400" dirty="0"/>
            </a:br>
            <a:r>
              <a:rPr lang="en-US" sz="2400" dirty="0" err="1" smtClean="0"/>
              <a:t>Shwetha</a:t>
            </a:r>
            <a:r>
              <a:rPr lang="en-US" sz="2400" dirty="0" smtClean="0"/>
              <a:t> Narayanan</a:t>
            </a:r>
            <a:r>
              <a:rPr lang="en-US" sz="2400" dirty="0"/>
              <a:t/>
            </a:r>
            <a:br>
              <a:rPr lang="en-US" sz="2400" dirty="0"/>
            </a:br>
            <a:r>
              <a:rPr lang="en-US" altLang="en-US" sz="2400" dirty="0">
                <a:solidFill>
                  <a:schemeClr val="tx1"/>
                </a:solidFill>
              </a:rPr>
              <a:t/>
            </a:r>
            <a:br>
              <a:rPr lang="en-US" altLang="en-US" sz="2400" dirty="0">
                <a:solidFill>
                  <a:schemeClr val="tx1"/>
                </a:solidFill>
              </a:rPr>
            </a:br>
            <a:endParaRPr lang="en-US" altLang="en-US" sz="240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4" name="Rectangle 4"/>
          <p:cNvSpPr>
            <a:spLocks noChangeArrowheads="1"/>
          </p:cNvSpPr>
          <p:nvPr/>
        </p:nvSpPr>
        <p:spPr bwMode="auto">
          <a:xfrm>
            <a:off x="1991570" y="1531625"/>
            <a:ext cx="6071600" cy="3973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gn="l">
              <a:buFont typeface="Wingdings" panose="05000000000000000000" pitchFamily="2" charset="2"/>
              <a:buChar char="§"/>
            </a:pPr>
            <a:r>
              <a:rPr lang="en-US" sz="1800" dirty="0"/>
              <a:t>Stage 1: Collection of the pre-processed data.</a:t>
            </a:r>
          </a:p>
          <a:p>
            <a:pPr algn="l"/>
            <a:endParaRPr lang="en-US" sz="1800" dirty="0"/>
          </a:p>
          <a:p>
            <a:pPr marL="285750" indent="-285750" algn="l">
              <a:buFont typeface="Wingdings" panose="05000000000000000000" pitchFamily="2" charset="2"/>
              <a:buChar char="§"/>
            </a:pPr>
            <a:r>
              <a:rPr lang="en-US" sz="1800" dirty="0"/>
              <a:t>Stage 2: Dictionary generation using the enchant library in </a:t>
            </a:r>
            <a:r>
              <a:rPr lang="en-US" sz="1800" dirty="0" smtClean="0"/>
              <a:t>Python</a:t>
            </a:r>
            <a:r>
              <a:rPr lang="en-US" sz="1800" dirty="0"/>
              <a:t>.</a:t>
            </a:r>
          </a:p>
          <a:p>
            <a:pPr marL="285750" indent="-285750" algn="l">
              <a:buFont typeface="Wingdings" panose="05000000000000000000" pitchFamily="2" charset="2"/>
              <a:buChar char="§"/>
            </a:pPr>
            <a:endParaRPr lang="en-US" sz="1800" dirty="0"/>
          </a:p>
          <a:p>
            <a:pPr marL="285750" indent="-285750" algn="l">
              <a:buFont typeface="Wingdings" panose="05000000000000000000" pitchFamily="2" charset="2"/>
              <a:buChar char="§"/>
            </a:pPr>
            <a:r>
              <a:rPr lang="en-US" sz="1800" dirty="0"/>
              <a:t>Stage 3: Using </a:t>
            </a:r>
            <a:r>
              <a:rPr lang="en-US" sz="1800" b="1" dirty="0" smtClean="0"/>
              <a:t>enchant </a:t>
            </a:r>
            <a:r>
              <a:rPr lang="en-US" sz="1800" dirty="0" smtClean="0"/>
              <a:t>library </a:t>
            </a:r>
            <a:r>
              <a:rPr lang="en-US" sz="1800" dirty="0"/>
              <a:t>to predict possible words for a </a:t>
            </a:r>
            <a:r>
              <a:rPr lang="en-US" sz="1800" dirty="0" smtClean="0"/>
              <a:t>string </a:t>
            </a:r>
            <a:r>
              <a:rPr lang="en-US" sz="1800" dirty="0"/>
              <a:t>whose lookup in the dictionary fails.</a:t>
            </a:r>
          </a:p>
          <a:p>
            <a:pPr marL="285750" indent="-285750" algn="l">
              <a:buFont typeface="Wingdings" panose="05000000000000000000" pitchFamily="2" charset="2"/>
              <a:buChar char="§"/>
            </a:pPr>
            <a:endParaRPr lang="en-US" sz="1800" dirty="0"/>
          </a:p>
          <a:p>
            <a:pPr marL="285750" indent="-285750" algn="l">
              <a:buFont typeface="Wingdings" panose="05000000000000000000" pitchFamily="2" charset="2"/>
              <a:buChar char="§"/>
            </a:pPr>
            <a:r>
              <a:rPr lang="en-US" sz="1800" dirty="0"/>
              <a:t>Stage 4: A ranking mechanisms replaces the incorrect string with the highest </a:t>
            </a:r>
            <a:r>
              <a:rPr lang="en-US" sz="1800" dirty="0" smtClean="0"/>
              <a:t>ranked </a:t>
            </a:r>
            <a:r>
              <a:rPr lang="en-US" sz="1800" dirty="0"/>
              <a:t>values in the set </a:t>
            </a:r>
            <a:r>
              <a:rPr lang="en-US" sz="1800" dirty="0" smtClean="0"/>
              <a:t>determined by </a:t>
            </a:r>
            <a:r>
              <a:rPr lang="en-US" sz="1800" dirty="0"/>
              <a:t>the </a:t>
            </a:r>
            <a:r>
              <a:rPr lang="en-US" sz="1800" b="1" dirty="0" err="1"/>
              <a:t>fuzzywuzzy</a:t>
            </a:r>
            <a:r>
              <a:rPr lang="en-US" sz="1800" dirty="0"/>
              <a:t> library.</a:t>
            </a:r>
          </a:p>
          <a:p>
            <a:pPr marL="285750" indent="-285750" algn="l">
              <a:buFont typeface="Wingdings" panose="05000000000000000000" pitchFamily="2" charset="2"/>
              <a:buChar char="§"/>
            </a:pPr>
            <a:endParaRPr lang="en-US" sz="1800" dirty="0"/>
          </a:p>
          <a:p>
            <a:pPr marL="171450" indent="-171450" eaLnBrk="0" hangingPunct="0">
              <a:spcBef>
                <a:spcPct val="0"/>
              </a:spcBef>
              <a:buFont typeface="Wingdings" panose="05000000000000000000" pitchFamily="2" charset="2"/>
              <a:buChar char="§"/>
            </a:pPr>
            <a:endParaRPr lang="en-US" altLang="en-US" sz="1100" b="1" dirty="0"/>
          </a:p>
        </p:txBody>
      </p:sp>
      <p:sp>
        <p:nvSpPr>
          <p:cNvPr id="133125" name="Rectangle 5"/>
          <p:cNvSpPr>
            <a:spLocks noGrp="1" noChangeArrowheads="1"/>
          </p:cNvSpPr>
          <p:nvPr>
            <p:ph idx="1"/>
          </p:nvPr>
        </p:nvSpPr>
        <p:spPr bwMode="auto">
          <a:xfrm>
            <a:off x="1991570" y="241410"/>
            <a:ext cx="6300005" cy="60678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indent="0">
              <a:buNone/>
            </a:pPr>
            <a:r>
              <a:rPr lang="en-US" sz="3200" dirty="0">
                <a:solidFill>
                  <a:srgbClr val="C00000"/>
                </a:solidFill>
              </a:rPr>
              <a:t>Module-2: fuzzy matching algorithm</a:t>
            </a:r>
            <a:endParaRPr lang="en-US" altLang="en-US" sz="3200" dirty="0">
              <a:solidFill>
                <a:srgbClr val="C00000"/>
              </a:solidFill>
            </a:endParaRPr>
          </a:p>
        </p:txBody>
      </p:sp>
    </p:spTree>
    <p:extLst>
      <p:ext uri="{BB962C8B-B14F-4D97-AF65-F5344CB8AC3E}">
        <p14:creationId xmlns:p14="http://schemas.microsoft.com/office/powerpoint/2010/main" val="28965101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C00000"/>
                </a:solidFill>
              </a:rPr>
              <a:t>Complication</a:t>
            </a:r>
            <a:endParaRPr lang="en-US" dirty="0">
              <a:solidFill>
                <a:srgbClr val="C00000"/>
              </a:solidFill>
            </a:endParaRPr>
          </a:p>
        </p:txBody>
      </p:sp>
      <p:sp>
        <p:nvSpPr>
          <p:cNvPr id="3" name="Content Placeholder 2"/>
          <p:cNvSpPr>
            <a:spLocks noGrp="1"/>
          </p:cNvSpPr>
          <p:nvPr>
            <p:ph idx="1"/>
          </p:nvPr>
        </p:nvSpPr>
        <p:spPr>
          <a:xfrm>
            <a:off x="1915674" y="1176338"/>
            <a:ext cx="6771125" cy="4919662"/>
          </a:xfrm>
        </p:spPr>
        <p:txBody>
          <a:bodyPr/>
          <a:lstStyle/>
          <a:p>
            <a:pPr>
              <a:buClr>
                <a:schemeClr val="tx1"/>
              </a:buClr>
            </a:pPr>
            <a:endParaRPr lang="en-US" sz="1800" b="0" dirty="0" smtClean="0"/>
          </a:p>
          <a:p>
            <a:pPr>
              <a:buClr>
                <a:schemeClr val="tx1"/>
              </a:buClr>
            </a:pPr>
            <a:r>
              <a:rPr lang="en-US" sz="1800" b="0" dirty="0" smtClean="0"/>
              <a:t>It </a:t>
            </a:r>
            <a:r>
              <a:rPr lang="en-US" sz="1800" b="0" dirty="0"/>
              <a:t>replaces proper nouns too like names of people/cities etc.</a:t>
            </a:r>
            <a:endParaRPr lang="en-US" sz="1800" b="0" dirty="0" smtClean="0"/>
          </a:p>
          <a:p>
            <a:pPr>
              <a:buClr>
                <a:schemeClr val="tx1"/>
              </a:buClr>
            </a:pPr>
            <a:endParaRPr lang="en-US" sz="1800" b="0" dirty="0"/>
          </a:p>
          <a:p>
            <a:pPr>
              <a:buClr>
                <a:schemeClr val="tx1"/>
              </a:buClr>
            </a:pPr>
            <a:r>
              <a:rPr lang="en-US" sz="1800" b="0" dirty="0" smtClean="0"/>
              <a:t>We overcome this problem by determining nouns in the speech and ignoring it by using </a:t>
            </a:r>
            <a:r>
              <a:rPr lang="en-US" sz="1800" dirty="0" smtClean="0"/>
              <a:t>part-of-speech tagger</a:t>
            </a:r>
            <a:r>
              <a:rPr lang="en-US" sz="1800" b="0" dirty="0" smtClean="0"/>
              <a:t>. </a:t>
            </a:r>
          </a:p>
          <a:p>
            <a:pPr marL="0" indent="0" algn="ctr">
              <a:buNone/>
            </a:pPr>
            <a:endParaRPr lang="en-US" dirty="0"/>
          </a:p>
          <a:p>
            <a:pPr marL="0" indent="0">
              <a:buNone/>
            </a:pPr>
            <a:r>
              <a:rPr lang="en-US" sz="2800" dirty="0" smtClean="0">
                <a:solidFill>
                  <a:srgbClr val="C00000"/>
                </a:solidFill>
              </a:rPr>
              <a:t>			     </a:t>
            </a:r>
          </a:p>
          <a:p>
            <a:pPr marL="0" indent="0">
              <a:buNone/>
            </a:pPr>
            <a:r>
              <a:rPr lang="en-US" sz="2800" dirty="0" smtClean="0">
                <a:solidFill>
                  <a:srgbClr val="C00000"/>
                </a:solidFill>
              </a:rPr>
              <a:t>			    Example</a:t>
            </a:r>
            <a:endParaRPr lang="en-US" sz="2800" dirty="0">
              <a:solidFill>
                <a:srgbClr val="C00000"/>
              </a:solidFill>
            </a:endParaRPr>
          </a:p>
          <a:p>
            <a:pPr marL="0" indent="0">
              <a:buNone/>
            </a:pPr>
            <a:endParaRPr lang="en-US" dirty="0"/>
          </a:p>
        </p:txBody>
      </p:sp>
      <p:pic>
        <p:nvPicPr>
          <p:cNvPr id="6" name="Picture 5"/>
          <p:cNvPicPr>
            <a:picLocks noChangeAspect="1"/>
          </p:cNvPicPr>
          <p:nvPr/>
        </p:nvPicPr>
        <p:blipFill rotWithShape="1">
          <a:blip r:embed="rId2" cstate="print"/>
          <a:srcRect t="84036" r="33852" b="10777"/>
          <a:stretch/>
        </p:blipFill>
        <p:spPr>
          <a:xfrm>
            <a:off x="1554500" y="4795110"/>
            <a:ext cx="7589500" cy="607160"/>
          </a:xfrm>
          <a:prstGeom prst="rect">
            <a:avLst/>
          </a:prstGeom>
        </p:spPr>
      </p:pic>
    </p:spTree>
    <p:extLst>
      <p:ext uri="{BB962C8B-B14F-4D97-AF65-F5344CB8AC3E}">
        <p14:creationId xmlns:p14="http://schemas.microsoft.com/office/powerpoint/2010/main" val="24299299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5" name="Rectangle 5"/>
          <p:cNvSpPr>
            <a:spLocks noGrp="1" noChangeArrowheads="1"/>
          </p:cNvSpPr>
          <p:nvPr>
            <p:ph idx="1"/>
          </p:nvPr>
        </p:nvSpPr>
        <p:spPr bwMode="auto">
          <a:xfrm>
            <a:off x="1763885" y="0"/>
            <a:ext cx="7134225" cy="46909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ltLang="en-US" sz="2400" dirty="0"/>
          </a:p>
          <a:p>
            <a:pPr marL="0" indent="0">
              <a:buNone/>
            </a:pPr>
            <a:r>
              <a:rPr lang="en-US" sz="3200" dirty="0">
                <a:solidFill>
                  <a:srgbClr val="C00000"/>
                </a:solidFill>
              </a:rPr>
              <a:t>Module 3: </a:t>
            </a:r>
            <a:r>
              <a:rPr lang="en-US" sz="3200" dirty="0" smtClean="0">
                <a:solidFill>
                  <a:srgbClr val="C00000"/>
                </a:solidFill>
              </a:rPr>
              <a:t>Supervised </a:t>
            </a:r>
            <a:r>
              <a:rPr lang="en-US" sz="3200" dirty="0">
                <a:solidFill>
                  <a:srgbClr val="C00000"/>
                </a:solidFill>
              </a:rPr>
              <a:t>L</a:t>
            </a:r>
            <a:r>
              <a:rPr lang="en-US" sz="3200" dirty="0" smtClean="0">
                <a:solidFill>
                  <a:srgbClr val="C00000"/>
                </a:solidFill>
              </a:rPr>
              <a:t>earning</a:t>
            </a:r>
            <a:endParaRPr lang="en-US" altLang="en-US" sz="3200" dirty="0">
              <a:solidFill>
                <a:srgbClr val="C00000"/>
              </a:solidFill>
            </a:endParaRPr>
          </a:p>
        </p:txBody>
      </p:sp>
      <p:sp>
        <p:nvSpPr>
          <p:cNvPr id="2" name="TextBox 1"/>
          <p:cNvSpPr txBox="1"/>
          <p:nvPr/>
        </p:nvSpPr>
        <p:spPr>
          <a:xfrm>
            <a:off x="1991570" y="1076255"/>
            <a:ext cx="6223390" cy="4358116"/>
          </a:xfrm>
          <a:prstGeom prst="rect">
            <a:avLst/>
          </a:prstGeom>
          <a:noFill/>
        </p:spPr>
        <p:txBody>
          <a:bodyPr wrap="square" rtlCol="0">
            <a:spAutoFit/>
          </a:bodyPr>
          <a:lstStyle/>
          <a:p>
            <a:pPr marL="342900" indent="-342900" algn="l">
              <a:buFont typeface="Wingdings" panose="05000000000000000000" pitchFamily="2" charset="2"/>
              <a:buChar char="§"/>
            </a:pPr>
            <a:r>
              <a:rPr lang="en-US" sz="1800" dirty="0" smtClean="0"/>
              <a:t>Stanford NER - Based on linear chain CRF model</a:t>
            </a:r>
          </a:p>
          <a:p>
            <a:pPr algn="l"/>
            <a:endParaRPr lang="en-US" sz="1800" dirty="0" smtClean="0"/>
          </a:p>
          <a:p>
            <a:pPr marL="342900" indent="-342900" algn="l">
              <a:buFont typeface="Wingdings" panose="05000000000000000000" pitchFamily="2" charset="2"/>
              <a:buChar char="§"/>
            </a:pPr>
            <a:r>
              <a:rPr lang="en-US" sz="1800" dirty="0" smtClean="0"/>
              <a:t>Existing models </a:t>
            </a:r>
            <a:r>
              <a:rPr lang="en-US" sz="1800" dirty="0"/>
              <a:t>label sequences of words in a text (PERSON, ORGANIZATION, LOCATION)</a:t>
            </a:r>
            <a:br>
              <a:rPr lang="en-US" sz="1800" dirty="0"/>
            </a:br>
            <a:endParaRPr lang="en-US" sz="1800" dirty="0" smtClean="0"/>
          </a:p>
          <a:p>
            <a:pPr marL="342900" indent="-342900" algn="l">
              <a:buFont typeface="Wingdings" panose="05000000000000000000" pitchFamily="2" charset="2"/>
              <a:buChar char="§"/>
            </a:pPr>
            <a:r>
              <a:rPr lang="en-US" sz="1800" dirty="0" smtClean="0"/>
              <a:t>Building a custom sequence model to identify three </a:t>
            </a:r>
            <a:r>
              <a:rPr lang="en-US" sz="1800" dirty="0"/>
              <a:t>parts of </a:t>
            </a:r>
            <a:r>
              <a:rPr lang="en-US" sz="1800" dirty="0" smtClean="0"/>
              <a:t>a location </a:t>
            </a:r>
            <a:r>
              <a:rPr lang="en-US" sz="1800" dirty="0"/>
              <a:t>in a text (POI, CITY, </a:t>
            </a:r>
            <a:r>
              <a:rPr lang="en-US" sz="1800" dirty="0" smtClean="0"/>
              <a:t>STATE)</a:t>
            </a:r>
          </a:p>
          <a:p>
            <a:pPr algn="l"/>
            <a:endParaRPr lang="en-US" sz="1800" dirty="0" smtClean="0"/>
          </a:p>
          <a:p>
            <a:pPr marL="342900" indent="-342900" algn="l">
              <a:buFont typeface="Wingdings" panose="05000000000000000000" pitchFamily="2" charset="2"/>
              <a:buChar char="§"/>
            </a:pPr>
            <a:r>
              <a:rPr lang="en-US" sz="1800" dirty="0"/>
              <a:t>NER is applied on the tweets of the user and his friends</a:t>
            </a:r>
            <a:br>
              <a:rPr lang="en-US" sz="1800" dirty="0"/>
            </a:br>
            <a:endParaRPr lang="en-US" sz="1800" dirty="0" smtClean="0"/>
          </a:p>
          <a:p>
            <a:pPr marL="342900" indent="-342900" algn="l">
              <a:buFont typeface="Wingdings" panose="05000000000000000000" pitchFamily="2" charset="2"/>
              <a:buChar char="§"/>
            </a:pPr>
            <a:r>
              <a:rPr lang="en-US" sz="1800" dirty="0" err="1" smtClean="0"/>
              <a:t>GeoNames</a:t>
            </a:r>
            <a:r>
              <a:rPr lang="en-US" sz="1800" dirty="0" smtClean="0"/>
              <a:t> </a:t>
            </a:r>
            <a:r>
              <a:rPr lang="en-US" sz="1800" dirty="0"/>
              <a:t>DB for tagging POI's and mapping POI's to states</a:t>
            </a:r>
            <a:br>
              <a:rPr lang="en-US" sz="1800" dirty="0"/>
            </a:br>
            <a:endParaRPr lang="en-US" sz="1800" dirty="0" smtClean="0"/>
          </a:p>
          <a:p>
            <a:pPr marL="342900" indent="-342900" algn="l">
              <a:buFont typeface="Wingdings" panose="05000000000000000000" pitchFamily="2" charset="2"/>
              <a:buChar char="§"/>
            </a:pPr>
            <a:r>
              <a:rPr lang="en-US" sz="1800" dirty="0" smtClean="0"/>
              <a:t>Also to identify </a:t>
            </a:r>
            <a:r>
              <a:rPr lang="en-US" sz="1800" dirty="0"/>
              <a:t>and </a:t>
            </a:r>
            <a:r>
              <a:rPr lang="en-US" sz="1800" dirty="0" smtClean="0"/>
              <a:t>tag </a:t>
            </a:r>
            <a:r>
              <a:rPr lang="en-US" sz="1800" dirty="0"/>
              <a:t>abbreviations</a:t>
            </a:r>
          </a:p>
        </p:txBody>
      </p:sp>
    </p:spTree>
    <p:extLst>
      <p:ext uri="{BB962C8B-B14F-4D97-AF65-F5344CB8AC3E}">
        <p14:creationId xmlns:p14="http://schemas.microsoft.com/office/powerpoint/2010/main" val="7643524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sz="2000" dirty="0" smtClean="0"/>
              <a:t>Tweet</a:t>
            </a:r>
          </a:p>
          <a:p>
            <a:pPr marL="0" indent="0">
              <a:buNone/>
            </a:pPr>
            <a:endParaRPr lang="en-US" sz="2000" dirty="0"/>
          </a:p>
          <a:p>
            <a:pPr marL="0" indent="0">
              <a:buNone/>
            </a:pPr>
            <a:r>
              <a:rPr lang="en-US" sz="2000" b="0" dirty="0" smtClean="0"/>
              <a:t>Arizona State University’s Tempe campus gets a green revamp @</a:t>
            </a:r>
            <a:r>
              <a:rPr lang="en-US" sz="2000" b="0" dirty="0" err="1" smtClean="0"/>
              <a:t>ASUGreen</a:t>
            </a:r>
            <a:endParaRPr lang="en-US" sz="2000" b="0" dirty="0" smtClean="0"/>
          </a:p>
          <a:p>
            <a:pPr marL="0" indent="0">
              <a:buNone/>
            </a:pPr>
            <a:endParaRPr lang="en-US" sz="2000" b="0" dirty="0"/>
          </a:p>
          <a:p>
            <a:pPr marL="0" indent="0">
              <a:buNone/>
            </a:pPr>
            <a:endParaRPr lang="en-US" sz="2000" b="0" dirty="0" smtClean="0"/>
          </a:p>
        </p:txBody>
      </p:sp>
      <p:sp>
        <p:nvSpPr>
          <p:cNvPr id="4" name="Oval 3"/>
          <p:cNvSpPr/>
          <p:nvPr/>
        </p:nvSpPr>
        <p:spPr bwMode="auto">
          <a:xfrm>
            <a:off x="1219201" y="1835205"/>
            <a:ext cx="3049220" cy="531265"/>
          </a:xfrm>
          <a:prstGeom prst="ellipse">
            <a:avLst/>
          </a:prstGeom>
          <a:noFill/>
          <a:ln w="33401" cap="flat" cmpd="sng" algn="ctr">
            <a:solidFill>
              <a:srgbClr val="8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cxnSp>
        <p:nvCxnSpPr>
          <p:cNvPr id="6" name="Straight Arrow Connector 5"/>
          <p:cNvCxnSpPr/>
          <p:nvPr/>
        </p:nvCxnSpPr>
        <p:spPr bwMode="auto">
          <a:xfrm>
            <a:off x="3281785" y="2366470"/>
            <a:ext cx="75895" cy="628286"/>
          </a:xfrm>
          <a:prstGeom prst="straightConnector1">
            <a:avLst/>
          </a:prstGeom>
          <a:noFill/>
          <a:ln w="33401" cap="flat" cmpd="sng" algn="ctr">
            <a:solidFill>
              <a:srgbClr val="800000"/>
            </a:solidFill>
            <a:prstDash val="solid"/>
            <a:round/>
            <a:headEnd type="none" w="med" len="med"/>
            <a:tailEnd type="triangle"/>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 name="TextBox 6"/>
          <p:cNvSpPr txBox="1"/>
          <p:nvPr/>
        </p:nvSpPr>
        <p:spPr>
          <a:xfrm>
            <a:off x="2775240" y="3025337"/>
            <a:ext cx="1366110" cy="707886"/>
          </a:xfrm>
          <a:prstGeom prst="rect">
            <a:avLst/>
          </a:prstGeom>
          <a:noFill/>
        </p:spPr>
        <p:txBody>
          <a:bodyPr wrap="square" rtlCol="0">
            <a:spAutoFit/>
          </a:bodyPr>
          <a:lstStyle/>
          <a:p>
            <a:r>
              <a:rPr lang="en-US" dirty="0" smtClean="0"/>
              <a:t>Point of Interest</a:t>
            </a:r>
            <a:endParaRPr lang="en-US" dirty="0"/>
          </a:p>
        </p:txBody>
      </p:sp>
      <p:sp>
        <p:nvSpPr>
          <p:cNvPr id="8" name="Oval 7"/>
          <p:cNvSpPr/>
          <p:nvPr/>
        </p:nvSpPr>
        <p:spPr bwMode="auto">
          <a:xfrm>
            <a:off x="4211777" y="1911099"/>
            <a:ext cx="986634" cy="379475"/>
          </a:xfrm>
          <a:prstGeom prst="ellipse">
            <a:avLst/>
          </a:prstGeom>
          <a:noFill/>
          <a:ln w="33401" cap="flat" cmpd="sng" algn="ctr">
            <a:solidFill>
              <a:srgbClr val="8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cxnSp>
        <p:nvCxnSpPr>
          <p:cNvPr id="10" name="Straight Arrow Connector 9"/>
          <p:cNvCxnSpPr/>
          <p:nvPr/>
        </p:nvCxnSpPr>
        <p:spPr bwMode="auto">
          <a:xfrm>
            <a:off x="4799685" y="2281120"/>
            <a:ext cx="150399" cy="602213"/>
          </a:xfrm>
          <a:prstGeom prst="straightConnector1">
            <a:avLst/>
          </a:prstGeom>
          <a:noFill/>
          <a:ln w="33401" cap="flat" cmpd="sng" algn="ctr">
            <a:solidFill>
              <a:srgbClr val="800000"/>
            </a:solidFill>
            <a:prstDash val="solid"/>
            <a:round/>
            <a:headEnd type="none" w="med" len="med"/>
            <a:tailEnd type="triangle"/>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 name="TextBox 10"/>
          <p:cNvSpPr txBox="1"/>
          <p:nvPr/>
        </p:nvSpPr>
        <p:spPr>
          <a:xfrm>
            <a:off x="4496105" y="2992871"/>
            <a:ext cx="1081226" cy="400110"/>
          </a:xfrm>
          <a:prstGeom prst="rect">
            <a:avLst/>
          </a:prstGeom>
          <a:noFill/>
        </p:spPr>
        <p:txBody>
          <a:bodyPr wrap="square" rtlCol="0">
            <a:spAutoFit/>
          </a:bodyPr>
          <a:lstStyle/>
          <a:p>
            <a:r>
              <a:rPr lang="en-US" dirty="0" smtClean="0"/>
              <a:t>City</a:t>
            </a:r>
            <a:endParaRPr lang="en-US" dirty="0"/>
          </a:p>
        </p:txBody>
      </p:sp>
      <p:sp>
        <p:nvSpPr>
          <p:cNvPr id="14" name="TextBox 13"/>
          <p:cNvSpPr txBox="1"/>
          <p:nvPr/>
        </p:nvSpPr>
        <p:spPr>
          <a:xfrm>
            <a:off x="1460305" y="4187950"/>
            <a:ext cx="6299285" cy="1446550"/>
          </a:xfrm>
          <a:prstGeom prst="rect">
            <a:avLst/>
          </a:prstGeom>
          <a:noFill/>
        </p:spPr>
        <p:txBody>
          <a:bodyPr wrap="square" rtlCol="0">
            <a:spAutoFit/>
          </a:bodyPr>
          <a:lstStyle/>
          <a:p>
            <a:r>
              <a:rPr lang="en-US" dirty="0" smtClean="0"/>
              <a:t>I’m at Milano’s family restaurant in </a:t>
            </a:r>
            <a:r>
              <a:rPr lang="en-US" u="sng" dirty="0" smtClean="0"/>
              <a:t>Springfield, VA</a:t>
            </a:r>
          </a:p>
          <a:p>
            <a:endParaRPr lang="en-US" dirty="0"/>
          </a:p>
          <a:p>
            <a:r>
              <a:rPr lang="en-US" dirty="0" smtClean="0"/>
              <a:t>Great crowd for @</a:t>
            </a:r>
            <a:r>
              <a:rPr lang="en-US" dirty="0" err="1" smtClean="0"/>
              <a:t>katieschuermann’s</a:t>
            </a:r>
            <a:r>
              <a:rPr lang="en-US" dirty="0" smtClean="0"/>
              <a:t> book signing at </a:t>
            </a:r>
            <a:r>
              <a:rPr lang="en-US" dirty="0" err="1" smtClean="0"/>
              <a:t>Barnnes</a:t>
            </a:r>
            <a:r>
              <a:rPr lang="en-US" dirty="0" smtClean="0"/>
              <a:t> and noble today in </a:t>
            </a:r>
            <a:r>
              <a:rPr lang="en-US" u="sng" dirty="0" smtClean="0"/>
              <a:t>Springfield, IL</a:t>
            </a:r>
            <a:endParaRPr lang="en-US" u="sng" dirty="0"/>
          </a:p>
        </p:txBody>
      </p:sp>
    </p:spTree>
    <p:extLst>
      <p:ext uri="{BB962C8B-B14F-4D97-AF65-F5344CB8AC3E}">
        <p14:creationId xmlns:p14="http://schemas.microsoft.com/office/powerpoint/2010/main" val="25018717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5" name="Rectangle 5"/>
          <p:cNvSpPr>
            <a:spLocks noGrp="1" noChangeArrowheads="1"/>
          </p:cNvSpPr>
          <p:nvPr>
            <p:ph idx="1"/>
          </p:nvPr>
        </p:nvSpPr>
        <p:spPr bwMode="auto">
          <a:xfrm>
            <a:off x="1536200" y="393200"/>
            <a:ext cx="7134225" cy="83484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indent="0">
              <a:buNone/>
            </a:pPr>
            <a:r>
              <a:rPr lang="en-US" sz="3200" dirty="0">
                <a:solidFill>
                  <a:srgbClr val="C00000"/>
                </a:solidFill>
              </a:rPr>
              <a:t>Module 4: </a:t>
            </a:r>
            <a:r>
              <a:rPr lang="en-US" sz="3200" dirty="0" smtClean="0">
                <a:solidFill>
                  <a:srgbClr val="C00000"/>
                </a:solidFill>
              </a:rPr>
              <a:t>Social </a:t>
            </a:r>
            <a:r>
              <a:rPr lang="en-US" sz="3200" dirty="0">
                <a:solidFill>
                  <a:srgbClr val="C00000"/>
                </a:solidFill>
              </a:rPr>
              <a:t>N</a:t>
            </a:r>
            <a:r>
              <a:rPr lang="en-US" sz="3200" dirty="0" smtClean="0">
                <a:solidFill>
                  <a:srgbClr val="C00000"/>
                </a:solidFill>
              </a:rPr>
              <a:t>etwork </a:t>
            </a:r>
            <a:r>
              <a:rPr lang="en-US" sz="3200" dirty="0">
                <a:solidFill>
                  <a:srgbClr val="C00000"/>
                </a:solidFill>
              </a:rPr>
              <a:t>G</a:t>
            </a:r>
            <a:r>
              <a:rPr lang="en-US" sz="3200" dirty="0" smtClean="0">
                <a:solidFill>
                  <a:srgbClr val="C00000"/>
                </a:solidFill>
              </a:rPr>
              <a:t>raph </a:t>
            </a:r>
            <a:r>
              <a:rPr lang="en-US" sz="3200" dirty="0">
                <a:solidFill>
                  <a:srgbClr val="C00000"/>
                </a:solidFill>
              </a:rPr>
              <a:t>construction using </a:t>
            </a:r>
            <a:r>
              <a:rPr lang="en-US" sz="3200" dirty="0" err="1" smtClean="0">
                <a:solidFill>
                  <a:srgbClr val="C00000"/>
                </a:solidFill>
              </a:rPr>
              <a:t>NetworkX</a:t>
            </a:r>
            <a:endParaRPr lang="en-US" altLang="en-US" sz="3200" dirty="0">
              <a:solidFill>
                <a:srgbClr val="C00000"/>
              </a:solidFill>
            </a:endParaRPr>
          </a:p>
        </p:txBody>
      </p:sp>
      <p:sp>
        <p:nvSpPr>
          <p:cNvPr id="2" name="TextBox 1"/>
          <p:cNvSpPr txBox="1"/>
          <p:nvPr/>
        </p:nvSpPr>
        <p:spPr>
          <a:xfrm>
            <a:off x="1460305" y="1607520"/>
            <a:ext cx="7134226" cy="3471720"/>
          </a:xfrm>
          <a:prstGeom prst="rect">
            <a:avLst/>
          </a:prstGeom>
          <a:noFill/>
        </p:spPr>
        <p:txBody>
          <a:bodyPr wrap="square" rtlCol="0">
            <a:spAutoFit/>
          </a:bodyPr>
          <a:lstStyle/>
          <a:p>
            <a:pPr marL="285750" indent="-285750" algn="l">
              <a:buFont typeface="Wingdings" panose="05000000000000000000" pitchFamily="2" charset="2"/>
              <a:buChar char="§"/>
            </a:pPr>
            <a:r>
              <a:rPr lang="en-US" sz="1800" dirty="0"/>
              <a:t>Scrapped T</a:t>
            </a:r>
            <a:r>
              <a:rPr lang="en-US" sz="1800" dirty="0" smtClean="0"/>
              <a:t>witter </a:t>
            </a:r>
            <a:r>
              <a:rPr lang="en-US" sz="1800" dirty="0"/>
              <a:t>(using the rest end points exposed) to fetch users and their friends in a breadth first fashion.	</a:t>
            </a:r>
            <a:endParaRPr lang="en-US" sz="1800" dirty="0" smtClean="0"/>
          </a:p>
          <a:p>
            <a:pPr algn="l"/>
            <a:endParaRPr lang="en-US" sz="1800" dirty="0"/>
          </a:p>
          <a:p>
            <a:pPr marL="285750" indent="-285750" algn="l">
              <a:buFont typeface="Wingdings" panose="05000000000000000000" pitchFamily="2" charset="2"/>
              <a:buChar char="§"/>
            </a:pPr>
            <a:r>
              <a:rPr lang="en-US" sz="1800" dirty="0" smtClean="0"/>
              <a:t>This </a:t>
            </a:r>
            <a:r>
              <a:rPr lang="en-US" sz="1800" dirty="0"/>
              <a:t>user information (including friendship) is used to construct a social network graph. </a:t>
            </a:r>
            <a:endParaRPr lang="en-US" sz="1800" dirty="0" smtClean="0"/>
          </a:p>
          <a:p>
            <a:pPr algn="l"/>
            <a:endParaRPr lang="en-US" sz="1800" dirty="0"/>
          </a:p>
          <a:p>
            <a:pPr marL="285750" indent="-285750" algn="l">
              <a:buFont typeface="Wingdings" panose="05000000000000000000" pitchFamily="2" charset="2"/>
              <a:buChar char="§"/>
            </a:pPr>
            <a:r>
              <a:rPr lang="en-US" sz="1800" dirty="0"/>
              <a:t>Few measures like centrality and similarity are computed to get a picture of the social network </a:t>
            </a:r>
            <a:endParaRPr lang="en-US" sz="1800" dirty="0" smtClean="0"/>
          </a:p>
          <a:p>
            <a:pPr algn="l"/>
            <a:r>
              <a:rPr lang="en-US" sz="1800" dirty="0"/>
              <a:t>	</a:t>
            </a:r>
          </a:p>
          <a:p>
            <a:pPr marL="285750" indent="-285750" algn="l">
              <a:buFont typeface="Wingdings" panose="05000000000000000000" pitchFamily="2" charset="2"/>
              <a:buChar char="§"/>
            </a:pPr>
            <a:r>
              <a:rPr lang="en-US" sz="1800" dirty="0"/>
              <a:t>As expected, there are many users with minimal friends and a few users with maximum friends. </a:t>
            </a:r>
          </a:p>
        </p:txBody>
      </p:sp>
    </p:spTree>
    <p:extLst>
      <p:ext uri="{BB962C8B-B14F-4D97-AF65-F5344CB8AC3E}">
        <p14:creationId xmlns:p14="http://schemas.microsoft.com/office/powerpoint/2010/main" val="40535861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32620" y="772675"/>
            <a:ext cx="7707956" cy="5388545"/>
          </a:xfrm>
        </p:spPr>
      </p:pic>
      <p:sp>
        <p:nvSpPr>
          <p:cNvPr id="2" name="TextBox 1"/>
          <p:cNvSpPr txBox="1"/>
          <p:nvPr/>
        </p:nvSpPr>
        <p:spPr>
          <a:xfrm>
            <a:off x="2446940" y="165515"/>
            <a:ext cx="4477805" cy="400110"/>
          </a:xfrm>
          <a:prstGeom prst="rect">
            <a:avLst/>
          </a:prstGeom>
          <a:noFill/>
        </p:spPr>
        <p:txBody>
          <a:bodyPr wrap="square" rtlCol="0">
            <a:spAutoFit/>
          </a:bodyPr>
          <a:lstStyle/>
          <a:p>
            <a:r>
              <a:rPr lang="en-US" b="1" dirty="0" smtClean="0">
                <a:solidFill>
                  <a:srgbClr val="990130"/>
                </a:solidFill>
              </a:rPr>
              <a:t>Social Network Graph</a:t>
            </a:r>
            <a:endParaRPr lang="en-US" b="1" dirty="0">
              <a:solidFill>
                <a:srgbClr val="990130"/>
              </a:solidFill>
            </a:endParaRPr>
          </a:p>
        </p:txBody>
      </p:sp>
    </p:spTree>
    <p:extLst>
      <p:ext uri="{BB962C8B-B14F-4D97-AF65-F5344CB8AC3E}">
        <p14:creationId xmlns:p14="http://schemas.microsoft.com/office/powerpoint/2010/main" val="24593636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8515" y="696780"/>
            <a:ext cx="7467600" cy="763587"/>
          </a:xfrm>
        </p:spPr>
        <p:txBody>
          <a:bodyPr/>
          <a:lstStyle/>
          <a:p>
            <a:r>
              <a:rPr lang="en-US" dirty="0"/>
              <a:t>MODULE 5: USING SOCIAL NETWORKS TO RANK THE LOCATION PREDICTION</a:t>
            </a:r>
            <a:br>
              <a:rPr lang="en-US" dirty="0"/>
            </a:br>
            <a:r>
              <a:rPr lang="en-US" altLang="en-US" dirty="0"/>
              <a:t/>
            </a:r>
            <a:br>
              <a:rPr lang="en-US" altLang="en-US" dirty="0"/>
            </a:br>
            <a:endParaRPr lang="en-US" dirty="0"/>
          </a:p>
        </p:txBody>
      </p:sp>
      <p:sp>
        <p:nvSpPr>
          <p:cNvPr id="3" name="Content Placeholder 2"/>
          <p:cNvSpPr>
            <a:spLocks noGrp="1"/>
          </p:cNvSpPr>
          <p:nvPr>
            <p:ph idx="1"/>
          </p:nvPr>
        </p:nvSpPr>
        <p:spPr>
          <a:xfrm>
            <a:off x="1282622" y="1759310"/>
            <a:ext cx="7467600" cy="3957215"/>
          </a:xfrm>
        </p:spPr>
        <p:txBody>
          <a:bodyPr/>
          <a:lstStyle/>
          <a:p>
            <a:pPr>
              <a:buClr>
                <a:schemeClr val="tx1"/>
              </a:buClr>
            </a:pPr>
            <a:r>
              <a:rPr lang="en-US" sz="1800" b="0" dirty="0"/>
              <a:t>Use social tightness model to predict similarity between </a:t>
            </a:r>
            <a:r>
              <a:rPr lang="en-US" sz="1800" b="0" dirty="0" smtClean="0"/>
              <a:t>users</a:t>
            </a:r>
          </a:p>
          <a:p>
            <a:pPr>
              <a:buClr>
                <a:schemeClr val="tx1"/>
              </a:buClr>
            </a:pPr>
            <a:endParaRPr lang="en-US" sz="1800" b="0" dirty="0"/>
          </a:p>
          <a:p>
            <a:pPr>
              <a:buClr>
                <a:schemeClr val="tx1"/>
              </a:buClr>
            </a:pPr>
            <a:r>
              <a:rPr lang="en-US" sz="1800" b="0" dirty="0"/>
              <a:t>Identify the most influential (similar) friends of a user and extract their location (if available in user profile information</a:t>
            </a:r>
            <a:r>
              <a:rPr lang="en-US" sz="1800" b="0" dirty="0" smtClean="0"/>
              <a:t>)</a:t>
            </a:r>
          </a:p>
          <a:p>
            <a:pPr>
              <a:buClr>
                <a:schemeClr val="tx1"/>
              </a:buClr>
            </a:pPr>
            <a:endParaRPr lang="en-US" sz="1800" b="0" dirty="0"/>
          </a:p>
          <a:p>
            <a:pPr>
              <a:buClr>
                <a:schemeClr val="tx1"/>
              </a:buClr>
            </a:pPr>
            <a:r>
              <a:rPr lang="en-US" sz="1800" b="0" dirty="0"/>
              <a:t>If location information is not available,  estimate the user's location and use this estimate in successive iterations </a:t>
            </a:r>
            <a:endParaRPr lang="en-US" sz="1800" b="0" dirty="0" smtClean="0"/>
          </a:p>
          <a:p>
            <a:pPr>
              <a:buClr>
                <a:schemeClr val="tx1"/>
              </a:buClr>
            </a:pPr>
            <a:endParaRPr lang="en-US" sz="1800" b="0" dirty="0"/>
          </a:p>
          <a:p>
            <a:pPr>
              <a:buClr>
                <a:schemeClr val="tx1"/>
              </a:buClr>
            </a:pPr>
            <a:r>
              <a:rPr lang="en-US" sz="1800" b="0" dirty="0" smtClean="0"/>
              <a:t>Identify </a:t>
            </a:r>
            <a:r>
              <a:rPr lang="en-US" sz="1800" b="0" dirty="0"/>
              <a:t>(influential) friends whose location estimations are closer to the user's predicted location</a:t>
            </a:r>
          </a:p>
          <a:p>
            <a:pPr>
              <a:buClr>
                <a:schemeClr val="tx1"/>
              </a:buClr>
            </a:pPr>
            <a:endParaRPr lang="en-US" altLang="en-US" sz="1800" b="0" dirty="0"/>
          </a:p>
          <a:p>
            <a:pPr>
              <a:buClr>
                <a:schemeClr val="tx1"/>
              </a:buClr>
            </a:pPr>
            <a:endParaRPr lang="en-US" sz="1800" b="0" dirty="0"/>
          </a:p>
        </p:txBody>
      </p:sp>
    </p:spTree>
    <p:extLst>
      <p:ext uri="{BB962C8B-B14F-4D97-AF65-F5344CB8AC3E}">
        <p14:creationId xmlns:p14="http://schemas.microsoft.com/office/powerpoint/2010/main" val="35371144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4" name="Content Placeholder 3"/>
          <p:cNvSpPr>
            <a:spLocks noGrp="1"/>
          </p:cNvSpPr>
          <p:nvPr>
            <p:ph idx="1"/>
          </p:nvPr>
        </p:nvSpPr>
        <p:spPr/>
        <p:txBody>
          <a:bodyPr/>
          <a:lstStyle/>
          <a:p>
            <a:pPr>
              <a:buClrTx/>
            </a:pPr>
            <a:r>
              <a:rPr lang="en-US" sz="1800" b="0" dirty="0"/>
              <a:t>[1] </a:t>
            </a:r>
            <a:r>
              <a:rPr lang="en-US" sz="1800" b="0" dirty="0" err="1"/>
              <a:t>Chuanyang</a:t>
            </a:r>
            <a:r>
              <a:rPr lang="en-US" sz="1800" b="0" dirty="0"/>
              <a:t> Li, </a:t>
            </a:r>
            <a:r>
              <a:rPr lang="en-US" sz="1800" b="0" dirty="0" err="1"/>
              <a:t>Xiuqin</a:t>
            </a:r>
            <a:r>
              <a:rPr lang="en-US" sz="1800" b="0" dirty="0"/>
              <a:t> Lin, Bin Wu, </a:t>
            </a:r>
            <a:r>
              <a:rPr lang="en-US" sz="1800" b="0" dirty="0" err="1"/>
              <a:t>Chuan</a:t>
            </a:r>
            <a:r>
              <a:rPr lang="en-US" sz="1800" b="0" dirty="0"/>
              <a:t> Shi </a:t>
            </a:r>
            <a:r>
              <a:rPr lang="en-US" sz="1800" b="0" dirty="0" smtClean="0"/>
              <a:t>Location </a:t>
            </a:r>
            <a:r>
              <a:rPr lang="en-US" sz="1800" b="0" dirty="0"/>
              <a:t>Inference Using Microblog Text and </a:t>
            </a:r>
            <a:r>
              <a:rPr lang="en-US" sz="1800" b="0" dirty="0" smtClean="0"/>
              <a:t>Friendships</a:t>
            </a:r>
            <a:r>
              <a:rPr lang="en-US" sz="1800" b="0" dirty="0"/>
              <a:t>. ASONAM </a:t>
            </a:r>
            <a:r>
              <a:rPr lang="en-US" sz="1800" b="0" dirty="0" smtClean="0"/>
              <a:t>2014</a:t>
            </a:r>
          </a:p>
          <a:p>
            <a:pPr marL="0" indent="0">
              <a:buClrTx/>
              <a:buNone/>
            </a:pPr>
            <a:endParaRPr lang="en-US" sz="1800" b="0" dirty="0" smtClean="0"/>
          </a:p>
          <a:p>
            <a:pPr>
              <a:buClrTx/>
            </a:pPr>
            <a:r>
              <a:rPr lang="en-US" sz="1800" b="0" dirty="0"/>
              <a:t>[2] </a:t>
            </a:r>
            <a:r>
              <a:rPr lang="en-US" sz="1800" b="0" dirty="0" err="1"/>
              <a:t>Guoliang</a:t>
            </a:r>
            <a:r>
              <a:rPr lang="en-US" sz="1800" b="0" dirty="0"/>
              <a:t> Li, Jun Hu, Kian-lee Tan, </a:t>
            </a:r>
            <a:r>
              <a:rPr lang="en-US" sz="1800" b="0" dirty="0" err="1"/>
              <a:t>Zhifeng</a:t>
            </a:r>
            <a:r>
              <a:rPr lang="en-US" sz="1800" b="0" dirty="0"/>
              <a:t> </a:t>
            </a:r>
            <a:r>
              <a:rPr lang="en-US" sz="1800" b="0" dirty="0" err="1"/>
              <a:t>Bao</a:t>
            </a:r>
            <a:r>
              <a:rPr lang="en-US" sz="1800" b="0" dirty="0"/>
              <a:t>, </a:t>
            </a:r>
            <a:r>
              <a:rPr lang="en-US" sz="1800" b="0" dirty="0" err="1" smtClean="0"/>
              <a:t>Jianhua</a:t>
            </a:r>
            <a:r>
              <a:rPr lang="en-US" sz="1800" b="0" dirty="0" smtClean="0"/>
              <a:t> </a:t>
            </a:r>
            <a:r>
              <a:rPr lang="en-US" sz="1800" b="0" dirty="0"/>
              <a:t>Feng Effective Location Identiﬁcation from </a:t>
            </a:r>
            <a:r>
              <a:rPr lang="en-US" sz="1800" b="0" dirty="0" smtClean="0"/>
              <a:t>Microblogs</a:t>
            </a:r>
            <a:r>
              <a:rPr lang="en-US" sz="1800" b="0" dirty="0"/>
              <a:t>. ICDE </a:t>
            </a:r>
            <a:r>
              <a:rPr lang="en-US" sz="1800" b="0" dirty="0" smtClean="0"/>
              <a:t>2014</a:t>
            </a:r>
          </a:p>
          <a:p>
            <a:pPr marL="0" indent="0">
              <a:buClrTx/>
              <a:buNone/>
            </a:pPr>
            <a:endParaRPr lang="en-US" sz="1800" b="0" dirty="0" smtClean="0"/>
          </a:p>
          <a:p>
            <a:pPr>
              <a:buClrTx/>
            </a:pPr>
            <a:r>
              <a:rPr lang="en-US" sz="1800" b="0" dirty="0"/>
              <a:t>[3] </a:t>
            </a:r>
            <a:r>
              <a:rPr lang="en-US" sz="1800" b="0" dirty="0" err="1"/>
              <a:t>Longbo</a:t>
            </a:r>
            <a:r>
              <a:rPr lang="en-US" sz="1800" b="0" dirty="0"/>
              <a:t> Kong, </a:t>
            </a:r>
            <a:r>
              <a:rPr lang="en-US" sz="1800" b="0" dirty="0" err="1"/>
              <a:t>Zhi</a:t>
            </a:r>
            <a:r>
              <a:rPr lang="en-US" sz="1800" b="0" dirty="0"/>
              <a:t> Liu, Yan Huang SPOT: </a:t>
            </a:r>
            <a:r>
              <a:rPr lang="en-US" sz="1800" b="0" dirty="0" smtClean="0"/>
              <a:t>Locating </a:t>
            </a:r>
            <a:r>
              <a:rPr lang="en-US" sz="1800" b="0" dirty="0"/>
              <a:t>Social Media Users Based on Social Network </a:t>
            </a:r>
            <a:r>
              <a:rPr lang="en-US" sz="1800" b="0" dirty="0" smtClean="0"/>
              <a:t>Context</a:t>
            </a:r>
            <a:r>
              <a:rPr lang="en-US" sz="1800" b="0" dirty="0"/>
              <a:t>. VLDB </a:t>
            </a:r>
            <a:r>
              <a:rPr lang="en-US" sz="1800" b="0" dirty="0" smtClean="0"/>
              <a:t>2014</a:t>
            </a:r>
          </a:p>
          <a:p>
            <a:pPr>
              <a:buClrTx/>
            </a:pPr>
            <a:endParaRPr lang="en-US" sz="1800" b="0" dirty="0"/>
          </a:p>
          <a:p>
            <a:pPr>
              <a:buClrTx/>
            </a:pPr>
            <a:r>
              <a:rPr lang="en-US" sz="1800" b="0" dirty="0"/>
              <a:t>[4] Cheng, Z., </a:t>
            </a:r>
            <a:r>
              <a:rPr lang="en-US" sz="1800" b="0" dirty="0" err="1"/>
              <a:t>Caverlee</a:t>
            </a:r>
            <a:r>
              <a:rPr lang="en-US" sz="1800" b="0" dirty="0"/>
              <a:t>, J., and Lee, K. 2013. A </a:t>
            </a:r>
            <a:r>
              <a:rPr lang="en-US" sz="1800" b="0" dirty="0" smtClean="0"/>
              <a:t>Content-driven </a:t>
            </a:r>
            <a:r>
              <a:rPr lang="en-US" sz="1800" b="0" dirty="0"/>
              <a:t>Framework for </a:t>
            </a:r>
            <a:r>
              <a:rPr lang="en-US" sz="1800" b="0" dirty="0" err="1"/>
              <a:t>Geolocating</a:t>
            </a:r>
            <a:r>
              <a:rPr lang="en-US" sz="1800" b="0" dirty="0"/>
              <a:t> Microblog </a:t>
            </a:r>
            <a:r>
              <a:rPr lang="en-US" sz="1800" b="0" dirty="0" smtClean="0"/>
              <a:t>Users</a:t>
            </a:r>
            <a:r>
              <a:rPr lang="en-US" sz="1800" b="0" dirty="0"/>
              <a:t>. ACM </a:t>
            </a:r>
            <a:r>
              <a:rPr lang="en-US" sz="1800" b="0" dirty="0" smtClean="0"/>
              <a:t>2013</a:t>
            </a:r>
          </a:p>
          <a:p>
            <a:pPr>
              <a:buClrTx/>
            </a:pPr>
            <a:endParaRPr lang="en-US" sz="1800" b="0" dirty="0"/>
          </a:p>
          <a:p>
            <a:pPr>
              <a:buClrTx/>
            </a:pPr>
            <a:r>
              <a:rPr lang="en-US" sz="1800" b="0" dirty="0"/>
              <a:t>[5] Lars </a:t>
            </a:r>
            <a:r>
              <a:rPr lang="en-US" sz="1800" b="0" dirty="0" err="1"/>
              <a:t>Backstrom</a:t>
            </a:r>
            <a:r>
              <a:rPr lang="en-US" sz="1800" b="0" dirty="0"/>
              <a:t>, Eric Sun, and Cameron </a:t>
            </a:r>
            <a:r>
              <a:rPr lang="en-US" sz="1800" b="0" dirty="0" smtClean="0"/>
              <a:t>Marlow Find </a:t>
            </a:r>
            <a:r>
              <a:rPr lang="en-US" sz="1800" b="0" dirty="0"/>
              <a:t>me if you can: improving geographical prediction </a:t>
            </a:r>
            <a:r>
              <a:rPr lang="en-US" sz="1800" b="0" dirty="0" smtClean="0"/>
              <a:t>with </a:t>
            </a:r>
            <a:r>
              <a:rPr lang="en-US" sz="1800" b="0" dirty="0"/>
              <a:t>social and spatial proximity. In Proceedings of the </a:t>
            </a:r>
            <a:r>
              <a:rPr lang="en-US" sz="1800" b="0" dirty="0" smtClean="0"/>
              <a:t>19th </a:t>
            </a:r>
            <a:r>
              <a:rPr lang="en-US" sz="1800" b="0" dirty="0"/>
              <a:t>international conference on World wide web, </a:t>
            </a:r>
            <a:r>
              <a:rPr lang="en-US" sz="1800" b="0" dirty="0" smtClean="0"/>
              <a:t>pages </a:t>
            </a:r>
            <a:r>
              <a:rPr lang="en-US" sz="1800" b="0" dirty="0"/>
              <a:t>61–70. ACM, 2010</a:t>
            </a:r>
          </a:p>
        </p:txBody>
      </p:sp>
    </p:spTree>
    <p:extLst>
      <p:ext uri="{BB962C8B-B14F-4D97-AF65-F5344CB8AC3E}">
        <p14:creationId xmlns:p14="http://schemas.microsoft.com/office/powerpoint/2010/main" val="22580797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a:buClrTx/>
            </a:pPr>
            <a:r>
              <a:rPr lang="en-US" sz="1800" b="0" dirty="0"/>
              <a:t>[6] Alexandre Passant </a:t>
            </a:r>
            <a:r>
              <a:rPr lang="en-US" sz="1800" b="0" dirty="0" err="1"/>
              <a:t>Tuukka</a:t>
            </a:r>
            <a:r>
              <a:rPr lang="en-US" sz="1800" b="0" dirty="0"/>
              <a:t> </a:t>
            </a:r>
            <a:r>
              <a:rPr lang="en-US" sz="1800" b="0" dirty="0" err="1"/>
              <a:t>Hastrup</a:t>
            </a:r>
            <a:r>
              <a:rPr lang="en-US" sz="1800" b="0" dirty="0"/>
              <a:t> </a:t>
            </a:r>
            <a:r>
              <a:rPr lang="en-US" sz="1800" b="0" dirty="0" err="1"/>
              <a:t>Uldis</a:t>
            </a:r>
            <a:r>
              <a:rPr lang="en-US" sz="1800" b="0" dirty="0"/>
              <a:t> </a:t>
            </a:r>
            <a:r>
              <a:rPr lang="en-US" sz="1800" b="0" dirty="0" err="1" smtClean="0"/>
              <a:t>Bojars</a:t>
            </a:r>
            <a:r>
              <a:rPr lang="en-US" sz="1800" b="0" dirty="0" smtClean="0"/>
              <a:t> John </a:t>
            </a:r>
            <a:r>
              <a:rPr lang="en-US" sz="1800" b="0" dirty="0" err="1"/>
              <a:t>Breslin</a:t>
            </a:r>
            <a:r>
              <a:rPr lang="en-US" sz="1800" b="0" dirty="0"/>
              <a:t> </a:t>
            </a:r>
            <a:r>
              <a:rPr lang="en-US" sz="1800" b="0" dirty="0" err="1"/>
              <a:t>LaLIC</a:t>
            </a:r>
            <a:r>
              <a:rPr lang="en-US" sz="1800" b="0" dirty="0"/>
              <a:t>, University Paris-Sorbonne, 28 rue </a:t>
            </a:r>
            <a:r>
              <a:rPr lang="en-US" sz="1800" b="0" dirty="0" err="1" smtClean="0"/>
              <a:t>Serpente</a:t>
            </a:r>
            <a:r>
              <a:rPr lang="en-US" sz="1800" b="0" dirty="0" smtClean="0"/>
              <a:t> </a:t>
            </a:r>
            <a:r>
              <a:rPr lang="en-US" sz="1800" b="0" dirty="0"/>
              <a:t>Microblogging: A Semantic and Distributed </a:t>
            </a:r>
            <a:r>
              <a:rPr lang="en-US" sz="1800" b="0" dirty="0" smtClean="0"/>
              <a:t>Approach</a:t>
            </a:r>
            <a:r>
              <a:rPr lang="en-US" sz="1800" b="0" dirty="0"/>
              <a:t>, 75006 Paris, </a:t>
            </a:r>
            <a:r>
              <a:rPr lang="en-US" sz="1800" b="0" dirty="0" smtClean="0"/>
              <a:t>France</a:t>
            </a:r>
          </a:p>
          <a:p>
            <a:pPr>
              <a:buClrTx/>
            </a:pPr>
            <a:endParaRPr lang="en-US" sz="1800" b="0" dirty="0"/>
          </a:p>
          <a:p>
            <a:pPr>
              <a:buClrTx/>
            </a:pPr>
            <a:r>
              <a:rPr lang="en-US" sz="1800" b="0" dirty="0"/>
              <a:t>[7] Eric Lai, Daniel </a:t>
            </a:r>
            <a:r>
              <a:rPr lang="en-US" sz="1800" b="0" dirty="0" err="1"/>
              <a:t>Moyerxy</a:t>
            </a:r>
            <a:r>
              <a:rPr lang="en-US" sz="1800" b="0" dirty="0"/>
              <a:t> </a:t>
            </a:r>
            <a:r>
              <a:rPr lang="en-US" sz="1800" b="0" dirty="0" err="1"/>
              <a:t>Baichuan</a:t>
            </a:r>
            <a:r>
              <a:rPr lang="en-US" sz="1800" b="0" dirty="0"/>
              <a:t> </a:t>
            </a:r>
            <a:r>
              <a:rPr lang="en-US" sz="1800" b="0" dirty="0" err="1"/>
              <a:t>Yuanz</a:t>
            </a:r>
            <a:r>
              <a:rPr lang="en-US" sz="1800" b="0" dirty="0"/>
              <a:t> Eric </a:t>
            </a:r>
            <a:r>
              <a:rPr lang="en-US" sz="1800" b="0" dirty="0" smtClean="0"/>
              <a:t>Fox </a:t>
            </a:r>
            <a:r>
              <a:rPr lang="en-US" sz="1800" b="0" dirty="0"/>
              <a:t>Blake </a:t>
            </a:r>
            <a:r>
              <a:rPr lang="en-US" sz="1800" b="0" dirty="0" err="1"/>
              <a:t>H,unter</a:t>
            </a:r>
            <a:r>
              <a:rPr lang="en-US" sz="1800" b="0" dirty="0"/>
              <a:t> Andrea </a:t>
            </a:r>
            <a:r>
              <a:rPr lang="en-US" sz="1800" b="0" dirty="0" err="1"/>
              <a:t>L.Bertozzi</a:t>
            </a:r>
            <a:r>
              <a:rPr lang="en-US" sz="1800" b="0" dirty="0"/>
              <a:t> </a:t>
            </a:r>
            <a:r>
              <a:rPr lang="en-US" sz="1800" b="0" dirty="0" err="1" smtClean="0"/>
              <a:t>rey</a:t>
            </a:r>
            <a:r>
              <a:rPr lang="en-US" sz="1800" b="0" dirty="0" smtClean="0"/>
              <a:t> </a:t>
            </a:r>
            <a:r>
              <a:rPr lang="en-US" sz="1800" b="0" dirty="0" err="1"/>
              <a:t>Brantingham</a:t>
            </a:r>
            <a:r>
              <a:rPr lang="en-US" sz="1800" b="0" dirty="0"/>
              <a:t> :Topic Time </a:t>
            </a:r>
            <a:r>
              <a:rPr lang="en-US" sz="1800" b="0" dirty="0" smtClean="0"/>
              <a:t>Series </a:t>
            </a:r>
            <a:r>
              <a:rPr lang="en-US" sz="1800" b="0" dirty="0"/>
              <a:t>Analysis of </a:t>
            </a:r>
          </a:p>
          <a:p>
            <a:pPr marL="0" indent="0">
              <a:buClrTx/>
              <a:buNone/>
            </a:pPr>
            <a:r>
              <a:rPr lang="en-US" sz="1800" b="0" dirty="0" smtClean="0"/>
              <a:t>    Microblogs</a:t>
            </a:r>
          </a:p>
          <a:p>
            <a:pPr marL="0" indent="0">
              <a:buClrTx/>
              <a:buNone/>
            </a:pPr>
            <a:endParaRPr lang="en-US" sz="1800" b="0" dirty="0"/>
          </a:p>
          <a:p>
            <a:pPr>
              <a:buClrTx/>
            </a:pPr>
            <a:r>
              <a:rPr lang="en-US" sz="1800" b="0" dirty="0"/>
              <a:t>[8]: </a:t>
            </a:r>
            <a:r>
              <a:rPr lang="en-US" sz="1800" b="0" dirty="0" err="1"/>
              <a:t>Sudipta</a:t>
            </a:r>
            <a:r>
              <a:rPr lang="en-US" sz="1800" b="0" dirty="0"/>
              <a:t> Roy </a:t>
            </a:r>
            <a:r>
              <a:rPr lang="en-US" sz="1800" b="0" dirty="0" err="1"/>
              <a:t>Sourish</a:t>
            </a:r>
            <a:r>
              <a:rPr lang="en-US" sz="1800" b="0" dirty="0"/>
              <a:t> </a:t>
            </a:r>
            <a:r>
              <a:rPr lang="en-US" sz="1800" b="0" dirty="0" err="1"/>
              <a:t>Dhar</a:t>
            </a:r>
            <a:r>
              <a:rPr lang="en-US" sz="1800" b="0" dirty="0"/>
              <a:t> </a:t>
            </a:r>
            <a:r>
              <a:rPr lang="en-US" sz="1800" b="0" dirty="0" err="1"/>
              <a:t>Saprativa</a:t>
            </a:r>
            <a:r>
              <a:rPr lang="en-US" sz="1800" b="0" dirty="0"/>
              <a:t> </a:t>
            </a:r>
            <a:r>
              <a:rPr lang="en-US" sz="1800" b="0" dirty="0" err="1" smtClean="0"/>
              <a:t>Bhattacharjee</a:t>
            </a:r>
            <a:r>
              <a:rPr lang="en-US" sz="1800" b="0" dirty="0" smtClean="0"/>
              <a:t> </a:t>
            </a:r>
            <a:r>
              <a:rPr lang="en-US" sz="1800" b="0" dirty="0" err="1" smtClean="0"/>
              <a:t>Anirban</a:t>
            </a:r>
            <a:r>
              <a:rPr lang="en-US" sz="1800" b="0" dirty="0" smtClean="0"/>
              <a:t> </a:t>
            </a:r>
            <a:r>
              <a:rPr lang="en-US" sz="1800" b="0" dirty="0"/>
              <a:t>Das </a:t>
            </a:r>
            <a:r>
              <a:rPr lang="en-US" sz="1800" b="0" dirty="0" err="1" smtClean="0"/>
              <a:t>Triguna</a:t>
            </a:r>
            <a:r>
              <a:rPr lang="en-US" sz="1800" b="0" dirty="0" smtClean="0"/>
              <a:t> </a:t>
            </a:r>
            <a:r>
              <a:rPr lang="en-US" sz="1800" b="0" dirty="0"/>
              <a:t>Sen School of Technology, </a:t>
            </a:r>
            <a:r>
              <a:rPr lang="en-US" sz="1800" b="0" dirty="0" smtClean="0"/>
              <a:t>Assam </a:t>
            </a:r>
            <a:r>
              <a:rPr lang="en-US" sz="1800" b="0" dirty="0"/>
              <a:t>University, </a:t>
            </a:r>
            <a:r>
              <a:rPr lang="en-US" sz="1800" b="0" dirty="0" err="1"/>
              <a:t>Silcha:A</a:t>
            </a:r>
            <a:r>
              <a:rPr lang="en-US" sz="1800" b="0" dirty="0"/>
              <a:t> </a:t>
            </a:r>
            <a:r>
              <a:rPr lang="en-US" sz="1800" b="0" dirty="0" smtClean="0"/>
              <a:t>LEXICON </a:t>
            </a:r>
            <a:r>
              <a:rPr lang="en-US" sz="1800" b="0" dirty="0"/>
              <a:t>BASED </a:t>
            </a:r>
            <a:r>
              <a:rPr lang="en-US" sz="1800" b="0" dirty="0" smtClean="0"/>
              <a:t>ALGORITHM </a:t>
            </a:r>
            <a:r>
              <a:rPr lang="en-US" sz="1800" b="0" dirty="0"/>
              <a:t>FOR NOISY </a:t>
            </a:r>
            <a:r>
              <a:rPr lang="en-US" sz="1800" b="0" dirty="0" smtClean="0"/>
              <a:t>TEXT NORMALIZATION AS PREPROCESSING FOR  SENTIMENT ANALYSIS</a:t>
            </a:r>
          </a:p>
          <a:p>
            <a:pPr>
              <a:buClrTx/>
            </a:pPr>
            <a:endParaRPr lang="en-US" sz="1800" b="0" dirty="0"/>
          </a:p>
          <a:p>
            <a:pPr>
              <a:buClrTx/>
            </a:pPr>
            <a:r>
              <a:rPr lang="en-US" sz="1800" b="0" dirty="0"/>
              <a:t>[9]Reid </a:t>
            </a:r>
            <a:r>
              <a:rPr lang="en-US" sz="1800" b="0" dirty="0" err="1"/>
              <a:t>Priedhorsky</a:t>
            </a:r>
            <a:r>
              <a:rPr lang="en-US" sz="1800" b="0" dirty="0" smtClean="0"/>
              <a:t>, Aron </a:t>
            </a:r>
            <a:r>
              <a:rPr lang="en-US" sz="1800" b="0" dirty="0" err="1"/>
              <a:t>Culotta</a:t>
            </a:r>
            <a:r>
              <a:rPr lang="en-US" sz="1800" b="0" dirty="0"/>
              <a:t>, Sara </a:t>
            </a:r>
            <a:r>
              <a:rPr lang="en-US" sz="1800" b="0" dirty="0" smtClean="0"/>
              <a:t>Y </a:t>
            </a:r>
            <a:r>
              <a:rPr lang="en-US" sz="1800" b="0" dirty="0"/>
              <a:t>Locations of Tweets with Quantitative </a:t>
            </a:r>
            <a:r>
              <a:rPr lang="en-US" sz="1800" b="0" dirty="0" smtClean="0"/>
              <a:t>Confidence</a:t>
            </a:r>
          </a:p>
        </p:txBody>
      </p:sp>
    </p:spTree>
    <p:extLst>
      <p:ext uri="{BB962C8B-B14F-4D97-AF65-F5344CB8AC3E}">
        <p14:creationId xmlns:p14="http://schemas.microsoft.com/office/powerpoint/2010/main" val="18489866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22835" y="2897735"/>
            <a:ext cx="7467600" cy="4919662"/>
          </a:xfrm>
        </p:spPr>
        <p:txBody>
          <a:bodyPr/>
          <a:lstStyle/>
          <a:p>
            <a:pPr marL="0" indent="0">
              <a:buNone/>
            </a:pPr>
            <a:r>
              <a:rPr lang="en-US" sz="5400" dirty="0" smtClean="0">
                <a:solidFill>
                  <a:srgbClr val="990130"/>
                </a:solidFill>
              </a:rPr>
              <a:t>THANK YOU</a:t>
            </a:r>
            <a:endParaRPr lang="en-US" sz="5400" dirty="0">
              <a:solidFill>
                <a:srgbClr val="990130"/>
              </a:solidFill>
            </a:endParaRPr>
          </a:p>
        </p:txBody>
      </p:sp>
    </p:spTree>
    <p:extLst>
      <p:ext uri="{BB962C8B-B14F-4D97-AF65-F5344CB8AC3E}">
        <p14:creationId xmlns:p14="http://schemas.microsoft.com/office/powerpoint/2010/main" val="2683387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4" name="Rectangle 4"/>
          <p:cNvSpPr>
            <a:spLocks noChangeArrowheads="1"/>
          </p:cNvSpPr>
          <p:nvPr/>
        </p:nvSpPr>
        <p:spPr bwMode="auto">
          <a:xfrm>
            <a:off x="1612095" y="1607520"/>
            <a:ext cx="7134130" cy="3914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l">
              <a:buFont typeface="Wingdings" panose="05000000000000000000" pitchFamily="2" charset="2"/>
              <a:buChar char="§"/>
            </a:pPr>
            <a:r>
              <a:rPr lang="en-US" sz="1800" dirty="0"/>
              <a:t>With the advent of social media the growth in data generation has been exponential.</a:t>
            </a:r>
          </a:p>
          <a:p>
            <a:pPr marL="342900" indent="-342900" algn="l">
              <a:buFont typeface="Wingdings" panose="05000000000000000000" pitchFamily="2" charset="2"/>
              <a:buChar char="§"/>
            </a:pPr>
            <a:endParaRPr lang="en-US" sz="1800" dirty="0"/>
          </a:p>
          <a:p>
            <a:pPr marL="342900" indent="-342900" algn="l">
              <a:buFont typeface="Wingdings" panose="05000000000000000000" pitchFamily="2" charset="2"/>
              <a:buChar char="§"/>
            </a:pPr>
            <a:r>
              <a:rPr lang="en-US" sz="1800" dirty="0"/>
              <a:t>This has given a huge array of opportunities to both data scientists and analysts to mine the data and extract useful information </a:t>
            </a:r>
            <a:r>
              <a:rPr lang="en-US" sz="1800" dirty="0" smtClean="0"/>
              <a:t>from </a:t>
            </a:r>
            <a:r>
              <a:rPr lang="en-US" sz="1800" dirty="0"/>
              <a:t>it.</a:t>
            </a:r>
          </a:p>
          <a:p>
            <a:pPr marL="342900" indent="-342900" algn="l">
              <a:buFont typeface="Wingdings" panose="05000000000000000000" pitchFamily="2" charset="2"/>
              <a:buChar char="§"/>
            </a:pPr>
            <a:endParaRPr lang="en-US" sz="1800" dirty="0"/>
          </a:p>
          <a:p>
            <a:pPr marL="342900" indent="-342900" algn="l">
              <a:buFont typeface="Wingdings" panose="05000000000000000000" pitchFamily="2" charset="2"/>
              <a:buChar char="§"/>
            </a:pPr>
            <a:r>
              <a:rPr lang="en-US" sz="1800" dirty="0"/>
              <a:t>We intent to build up on the research proposed in popular machine learning journals and build on top of their work to come up with an efficient supervised learning algorithm that would help in determining the Geolocation of a particular user based upon the content of his tweet/microblog</a:t>
            </a:r>
          </a:p>
          <a:p>
            <a:pPr marL="342900" indent="-342900" algn="l" eaLnBrk="0" hangingPunct="0">
              <a:spcBef>
                <a:spcPct val="0"/>
              </a:spcBef>
              <a:buFont typeface="Wingdings" panose="05000000000000000000" pitchFamily="2" charset="2"/>
              <a:buChar char="§"/>
            </a:pPr>
            <a:endParaRPr lang="en-US" altLang="en-US" sz="1800" b="1" dirty="0"/>
          </a:p>
        </p:txBody>
      </p:sp>
      <p:sp>
        <p:nvSpPr>
          <p:cNvPr id="133125" name="Rectangle 5"/>
          <p:cNvSpPr>
            <a:spLocks noGrp="1" noChangeArrowheads="1"/>
          </p:cNvSpPr>
          <p:nvPr>
            <p:ph idx="1"/>
          </p:nvPr>
        </p:nvSpPr>
        <p:spPr bwMode="auto">
          <a:xfrm>
            <a:off x="1231900" y="1152525"/>
            <a:ext cx="7134225" cy="45259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ltLang="en-US" sz="2400" dirty="0"/>
          </a:p>
          <a:p>
            <a:pPr marL="0" indent="0">
              <a:buNone/>
            </a:pPr>
            <a:endParaRPr lang="en-US" altLang="en-US" sz="2400" dirty="0"/>
          </a:p>
        </p:txBody>
      </p:sp>
      <p:sp>
        <p:nvSpPr>
          <p:cNvPr id="2" name="TextBox 1"/>
          <p:cNvSpPr txBox="1"/>
          <p:nvPr/>
        </p:nvSpPr>
        <p:spPr>
          <a:xfrm>
            <a:off x="2371045" y="469095"/>
            <a:ext cx="4705490" cy="584775"/>
          </a:xfrm>
          <a:prstGeom prst="rect">
            <a:avLst/>
          </a:prstGeom>
          <a:noFill/>
        </p:spPr>
        <p:txBody>
          <a:bodyPr wrap="square" rtlCol="0">
            <a:spAutoFit/>
          </a:bodyPr>
          <a:lstStyle/>
          <a:p>
            <a:r>
              <a:rPr lang="en-US" sz="3200" b="1" dirty="0" smtClean="0">
                <a:solidFill>
                  <a:srgbClr val="C00000"/>
                </a:solidFill>
              </a:rPr>
              <a:t>OVERVIEW</a:t>
            </a:r>
            <a:endParaRPr lang="en-US" sz="3200" b="1" dirty="0">
              <a:solidFill>
                <a:srgbClr val="C0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8615" y="84983"/>
            <a:ext cx="7467600" cy="763587"/>
          </a:xfrm>
        </p:spPr>
        <p:txBody>
          <a:bodyPr/>
          <a:lstStyle/>
          <a:p>
            <a:pPr algn="ctr"/>
            <a:r>
              <a:rPr lang="en-US" sz="3200" dirty="0" smtClean="0"/>
              <a:t>SOME STATISTICS </a:t>
            </a:r>
            <a:endParaRPr lang="en-US" sz="3200" dirty="0"/>
          </a:p>
        </p:txBody>
      </p:sp>
      <p:sp>
        <p:nvSpPr>
          <p:cNvPr id="4" name="Rectangle 1"/>
          <p:cNvSpPr>
            <a:spLocks noGrp="1" noChangeArrowheads="1"/>
          </p:cNvSpPr>
          <p:nvPr>
            <p:ph idx="1"/>
          </p:nvPr>
        </p:nvSpPr>
        <p:spPr bwMode="auto">
          <a:xfrm>
            <a:off x="1393845" y="848570"/>
            <a:ext cx="7266798"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lgn="l" eaLnBrk="0" hangingPunct="0">
              <a:spcBef>
                <a:spcPct val="0"/>
              </a:spcBef>
              <a:defRPr>
                <a:solidFill>
                  <a:schemeClr val="tx1"/>
                </a:solidFill>
                <a:latin typeface="Arial" panose="020B0604020202020204" pitchFamily="34" charset="0"/>
              </a:defRPr>
            </a:lvl1pPr>
            <a:lvl2pPr algn="l" eaLnBrk="0" hangingPunct="0">
              <a:spcBef>
                <a:spcPct val="0"/>
              </a:spcBef>
              <a:defRPr>
                <a:solidFill>
                  <a:schemeClr val="tx1"/>
                </a:solidFill>
                <a:latin typeface="Arial" panose="020B0604020202020204" pitchFamily="34" charset="0"/>
              </a:defRPr>
            </a:lvl2pPr>
            <a:lvl3pPr algn="l" eaLnBrk="0" hangingPunct="0">
              <a:spcBef>
                <a:spcPct val="0"/>
              </a:spcBef>
              <a:defRPr>
                <a:solidFill>
                  <a:schemeClr val="tx1"/>
                </a:solidFill>
                <a:latin typeface="Arial" panose="020B0604020202020204" pitchFamily="34" charset="0"/>
              </a:defRPr>
            </a:lvl3pPr>
            <a:lvl4pPr algn="l" eaLnBrk="0" hangingPunct="0">
              <a:spcBef>
                <a:spcPct val="0"/>
              </a:spcBef>
              <a:defRPr>
                <a:solidFill>
                  <a:schemeClr val="tx1"/>
                </a:solidFill>
                <a:latin typeface="Arial" panose="020B0604020202020204" pitchFamily="34" charset="0"/>
              </a:defRPr>
            </a:lvl4pPr>
            <a:lvl5pPr algn="l"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buClrTx/>
              <a:buSzTx/>
              <a:tabLst/>
            </a:pPr>
            <a:r>
              <a:rPr kumimoji="0" lang="en-US" altLang="en-US" sz="1800" b="0" i="0" u="none" strike="noStrike" cap="none" normalizeH="0" baseline="0" dirty="0" smtClean="0">
                <a:ln>
                  <a:noFill/>
                </a:ln>
                <a:effectLst/>
                <a:latin typeface="+mj-lt"/>
              </a:rPr>
              <a:t>Twitter on an average has a reception of 500 million tweets per day</a:t>
            </a:r>
          </a:p>
          <a:p>
            <a:pPr marL="0" indent="0">
              <a:buClrTx/>
              <a:buSzTx/>
              <a:buNone/>
              <a:tabLst/>
            </a:pPr>
            <a:r>
              <a:rPr lang="en-US" altLang="en-US" sz="1800" b="0" dirty="0">
                <a:latin typeface="+mj-lt"/>
              </a:rPr>
              <a:t>	</a:t>
            </a:r>
            <a:endParaRPr lang="en-US" altLang="en-US" sz="1800" b="0" dirty="0" smtClean="0">
              <a:latin typeface="+mj-lt"/>
            </a:endParaRPr>
          </a:p>
          <a:p>
            <a:pPr marL="0" indent="0">
              <a:buClrTx/>
              <a:buSzTx/>
              <a:buNone/>
              <a:tabLst/>
            </a:pPr>
            <a:r>
              <a:rPr kumimoji="0" lang="en-US" altLang="en-US" sz="1800" b="0" i="0" u="none" strike="noStrike" cap="none" normalizeH="0" baseline="0" dirty="0" smtClean="0">
                <a:ln>
                  <a:noFill/>
                </a:ln>
                <a:effectLst/>
                <a:latin typeface="+mj-lt"/>
              </a:rPr>
              <a:t> - Source www.internetlivestats.com/twitter-statistics</a:t>
            </a:r>
          </a:p>
          <a:p>
            <a:pPr>
              <a:buClrTx/>
              <a:buSzTx/>
              <a:tabLst/>
            </a:pPr>
            <a:endParaRPr kumimoji="0" lang="en-US" altLang="en-US" sz="1800" b="0" i="0" u="none" strike="noStrike" cap="none" normalizeH="0" baseline="0" dirty="0" smtClean="0">
              <a:ln>
                <a:noFill/>
              </a:ln>
              <a:effectLst/>
              <a:latin typeface="+mj-lt"/>
            </a:endParaRPr>
          </a:p>
          <a:p>
            <a:pPr>
              <a:buClrTx/>
              <a:buSzTx/>
              <a:tabLst/>
            </a:pPr>
            <a:r>
              <a:rPr kumimoji="0" lang="en-US" altLang="en-US" sz="1800" b="0" i="0" u="none" strike="noStrike" cap="none" normalizeH="0" baseline="0" dirty="0" smtClean="0">
                <a:ln>
                  <a:noFill/>
                </a:ln>
                <a:effectLst/>
                <a:latin typeface="+mj-lt"/>
              </a:rPr>
              <a:t>About 42.4% of the world's population uses the Internet.</a:t>
            </a:r>
            <a:endParaRPr lang="en-US" altLang="en-US" sz="1800" b="0" baseline="30000" dirty="0">
              <a:latin typeface="+mj-lt"/>
            </a:endParaRPr>
          </a:p>
          <a:p>
            <a:pPr>
              <a:buClrTx/>
              <a:buSzTx/>
              <a:tabLst/>
            </a:pPr>
            <a:endParaRPr kumimoji="0" lang="en-US" altLang="en-US" sz="1800" b="0" i="0" u="none" strike="noStrike" cap="none" normalizeH="0" baseline="0" dirty="0" smtClean="0">
              <a:ln>
                <a:noFill/>
              </a:ln>
              <a:effectLst/>
              <a:latin typeface="+mj-lt"/>
            </a:endParaRPr>
          </a:p>
          <a:p>
            <a:pPr>
              <a:buClrTx/>
              <a:buSzTx/>
              <a:tabLst/>
            </a:pPr>
            <a:r>
              <a:rPr kumimoji="0" lang="en-US" altLang="en-US" sz="1800" b="0" i="0" u="none" strike="noStrike" cap="none" normalizeH="0" baseline="0" dirty="0" smtClean="0">
                <a:ln>
                  <a:noFill/>
                </a:ln>
                <a:effectLst/>
                <a:latin typeface="+mj-lt"/>
              </a:rPr>
              <a:t>According to the International Telecommunication Union </a:t>
            </a:r>
          </a:p>
          <a:p>
            <a:pPr marL="0" indent="0">
              <a:buClrTx/>
              <a:buSzTx/>
              <a:buNone/>
              <a:tabLst/>
            </a:pPr>
            <a:r>
              <a:rPr kumimoji="0" lang="en-US" altLang="en-US" sz="1800" b="0" i="0" u="none" strike="noStrike" cap="none" normalizeH="0" baseline="0" dirty="0" smtClean="0">
                <a:ln>
                  <a:noFill/>
                </a:ln>
                <a:effectLst/>
                <a:latin typeface="+mj-lt"/>
              </a:rPr>
              <a:t>about 3.2 billion people, or almost half of the world's population, </a:t>
            </a:r>
          </a:p>
          <a:p>
            <a:pPr marL="0" indent="0">
              <a:buClrTx/>
              <a:buSzTx/>
              <a:buNone/>
              <a:tabLst/>
            </a:pPr>
            <a:r>
              <a:rPr kumimoji="0" lang="en-US" altLang="en-US" sz="1800" b="0" i="0" u="none" strike="noStrike" cap="none" normalizeH="0" baseline="0" dirty="0" smtClean="0">
                <a:ln>
                  <a:noFill/>
                </a:ln>
                <a:effectLst/>
                <a:latin typeface="+mj-lt"/>
              </a:rPr>
              <a:t>will be online by the end of 2015</a:t>
            </a:r>
          </a:p>
          <a:p>
            <a:pPr>
              <a:buClrTx/>
              <a:buSzTx/>
              <a:tabLst/>
            </a:pPr>
            <a:endParaRPr kumimoji="0" lang="en-US" altLang="en-US" sz="1800" b="0" i="0" u="none" strike="noStrike" cap="none" normalizeH="0" baseline="0" dirty="0" smtClean="0">
              <a:ln>
                <a:noFill/>
              </a:ln>
              <a:effectLst/>
              <a:latin typeface="+mj-lt"/>
            </a:endParaRPr>
          </a:p>
          <a:p>
            <a:pPr marL="0" indent="0">
              <a:buClrTx/>
              <a:buSzTx/>
              <a:buNone/>
              <a:tabLst/>
            </a:pPr>
            <a:r>
              <a:rPr lang="en-US" altLang="en-US" sz="1800" b="0" dirty="0">
                <a:latin typeface="+mj-lt"/>
              </a:rPr>
              <a:t> </a:t>
            </a:r>
            <a:r>
              <a:rPr kumimoji="0" lang="en-US" altLang="en-US" sz="1800" b="0" i="0" u="none" strike="noStrike" cap="none" normalizeH="0" baseline="0" dirty="0" smtClean="0">
                <a:ln>
                  <a:noFill/>
                </a:ln>
                <a:effectLst/>
                <a:latin typeface="+mj-lt"/>
              </a:rPr>
              <a:t>- Source https://en.wikipedia.org/wiki/Global_Internet_usage</a:t>
            </a:r>
          </a:p>
          <a:p>
            <a:pPr marL="0" indent="0">
              <a:buClrTx/>
              <a:buSzTx/>
              <a:buNone/>
              <a:tabLst/>
            </a:pPr>
            <a:endParaRPr lang="en-US" altLang="en-US" sz="1800" b="0" dirty="0">
              <a:latin typeface="+mj-lt"/>
            </a:endParaRPr>
          </a:p>
          <a:p>
            <a:pPr>
              <a:buClr>
                <a:schemeClr val="tx1"/>
              </a:buClr>
            </a:pPr>
            <a:r>
              <a:rPr lang="en-US" sz="1800" b="0" dirty="0">
                <a:latin typeface="Arial (Heading)"/>
              </a:rPr>
              <a:t>Prediction of the geo-names would give us an opportunity to:</a:t>
            </a:r>
          </a:p>
          <a:p>
            <a:pPr marL="0" indent="0">
              <a:buNone/>
            </a:pPr>
            <a:endParaRPr lang="en-US" sz="1800" b="0" dirty="0">
              <a:latin typeface="Arial (Heading)"/>
            </a:endParaRPr>
          </a:p>
          <a:p>
            <a:pPr marL="0" indent="0">
              <a:buNone/>
            </a:pPr>
            <a:r>
              <a:rPr lang="en-US" sz="1800" b="0" dirty="0" smtClean="0">
                <a:latin typeface="Arial (Heading)"/>
              </a:rPr>
              <a:t>	1</a:t>
            </a:r>
            <a:r>
              <a:rPr lang="en-US" sz="1800" b="0" dirty="0">
                <a:latin typeface="Arial (Heading)"/>
              </a:rPr>
              <a:t>) Give location specific information to a twitter user (for </a:t>
            </a:r>
            <a:r>
              <a:rPr lang="en-US" sz="1800" b="0" dirty="0" smtClean="0">
                <a:latin typeface="Arial (Heading)"/>
              </a:rPr>
              <a:t>instance</a:t>
            </a:r>
          </a:p>
          <a:p>
            <a:pPr marL="0" indent="0">
              <a:buNone/>
            </a:pPr>
            <a:r>
              <a:rPr lang="en-US" sz="1800" b="0" dirty="0" smtClean="0">
                <a:latin typeface="Arial (Heading)"/>
              </a:rPr>
              <a:t>	information </a:t>
            </a:r>
            <a:r>
              <a:rPr lang="en-US" sz="1800" b="0" dirty="0">
                <a:latin typeface="Arial (Heading)"/>
              </a:rPr>
              <a:t>about a probable calamity in that region can be </a:t>
            </a:r>
            <a:endParaRPr lang="en-US" sz="1800" b="0" dirty="0" smtClean="0">
              <a:latin typeface="Arial (Heading)"/>
            </a:endParaRPr>
          </a:p>
          <a:p>
            <a:pPr marL="0" indent="0">
              <a:buNone/>
            </a:pPr>
            <a:r>
              <a:rPr lang="en-US" sz="1800" b="0" dirty="0" smtClean="0">
                <a:latin typeface="Arial (Heading)"/>
              </a:rPr>
              <a:t>	broadcasted)</a:t>
            </a:r>
            <a:r>
              <a:rPr lang="en-US" sz="1800" b="0" dirty="0">
                <a:latin typeface="Arial (Heading)"/>
              </a:rPr>
              <a:t/>
            </a:r>
            <a:br>
              <a:rPr lang="en-US" sz="1800" b="0" dirty="0">
                <a:latin typeface="Arial (Heading)"/>
              </a:rPr>
            </a:br>
            <a:endParaRPr lang="en-US" sz="1800" b="0" dirty="0">
              <a:latin typeface="Arial (Heading)"/>
            </a:endParaRPr>
          </a:p>
          <a:p>
            <a:pPr marL="0" indent="0">
              <a:buNone/>
            </a:pPr>
            <a:r>
              <a:rPr lang="en-US" sz="1800" b="0" dirty="0" smtClean="0">
                <a:latin typeface="Arial (Heading)"/>
              </a:rPr>
              <a:t>	2</a:t>
            </a:r>
            <a:r>
              <a:rPr lang="en-US" sz="1800" b="0" dirty="0">
                <a:latin typeface="Arial (Heading)"/>
              </a:rPr>
              <a:t>) Leverage the model in commercial paradigm to promote a </a:t>
            </a:r>
            <a:endParaRPr lang="en-US" sz="1800" b="0" dirty="0" smtClean="0">
              <a:latin typeface="Arial (Heading)"/>
            </a:endParaRPr>
          </a:p>
          <a:p>
            <a:pPr marL="0" indent="0">
              <a:buNone/>
            </a:pPr>
            <a:r>
              <a:rPr lang="en-US" sz="1800" b="0" dirty="0" smtClean="0">
                <a:latin typeface="Arial (Heading)"/>
              </a:rPr>
              <a:t>	product </a:t>
            </a:r>
            <a:r>
              <a:rPr lang="en-US" sz="1800" b="0" dirty="0">
                <a:latin typeface="Arial (Heading)"/>
              </a:rPr>
              <a:t>in a particular region.</a:t>
            </a:r>
            <a:br>
              <a:rPr lang="en-US" sz="1800" b="0" dirty="0">
                <a:latin typeface="Arial (Heading)"/>
              </a:rPr>
            </a:br>
            <a:endParaRPr lang="en-US" sz="1800" b="0" dirty="0">
              <a:latin typeface="Arial (Heading)"/>
            </a:endParaRPr>
          </a:p>
          <a:p>
            <a:pPr>
              <a:buClrTx/>
              <a:buSzTx/>
              <a:tabLst/>
            </a:pPr>
            <a:endParaRPr kumimoji="0" lang="en-US" altLang="en-US" sz="1800" b="0" i="0" u="none" strike="noStrike" cap="none" normalizeH="0" baseline="0" dirty="0" smtClean="0">
              <a:ln>
                <a:noFill/>
              </a:ln>
              <a:effectLst/>
              <a:latin typeface="+mj-lt"/>
            </a:endParaRPr>
          </a:p>
        </p:txBody>
      </p:sp>
    </p:spTree>
    <p:extLst>
      <p:ext uri="{BB962C8B-B14F-4D97-AF65-F5344CB8AC3E}">
        <p14:creationId xmlns:p14="http://schemas.microsoft.com/office/powerpoint/2010/main" val="39383471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545614197"/>
              </p:ext>
            </p:extLst>
          </p:nvPr>
        </p:nvGraphicFramePr>
        <p:xfrm>
          <a:off x="2805995" y="138367"/>
          <a:ext cx="3959225" cy="29702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4" name="Diagram 23"/>
          <p:cNvGraphicFramePr/>
          <p:nvPr>
            <p:extLst>
              <p:ext uri="{D42A27DB-BD31-4B8C-83A1-F6EECF244321}">
                <p14:modId xmlns:p14="http://schemas.microsoft.com/office/powerpoint/2010/main" val="3850816241"/>
              </p:ext>
            </p:extLst>
          </p:nvPr>
        </p:nvGraphicFramePr>
        <p:xfrm>
          <a:off x="2035617" y="351286"/>
          <a:ext cx="4629595" cy="521959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5" name="Diagram 24"/>
          <p:cNvGraphicFramePr/>
          <p:nvPr>
            <p:extLst>
              <p:ext uri="{D42A27DB-BD31-4B8C-83A1-F6EECF244321}">
                <p14:modId xmlns:p14="http://schemas.microsoft.com/office/powerpoint/2010/main" val="553989372"/>
              </p:ext>
            </p:extLst>
          </p:nvPr>
        </p:nvGraphicFramePr>
        <p:xfrm>
          <a:off x="5848380" y="4677302"/>
          <a:ext cx="1833680" cy="89357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27" name="Left Arrow 26"/>
          <p:cNvSpPr/>
          <p:nvPr/>
        </p:nvSpPr>
        <p:spPr bwMode="auto">
          <a:xfrm>
            <a:off x="5214802" y="4972299"/>
            <a:ext cx="227685" cy="303580"/>
          </a:xfrm>
          <a:prstGeom prst="leftArrow">
            <a:avLst/>
          </a:prstGeom>
          <a:solidFill>
            <a:schemeClr val="bg1">
              <a:lumMod val="65000"/>
            </a:schemeClr>
          </a:solidFill>
          <a:ln w="33401" cap="flat" cmpd="sng" algn="ctr">
            <a:solidFill>
              <a:schemeClr val="bg1">
                <a:lumMod val="65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bg2"/>
              </a:solidFill>
              <a:effectLst/>
              <a:latin typeface="Arial" panose="020B0604020202020204" pitchFamily="34" charset="0"/>
            </a:endParaRPr>
          </a:p>
        </p:txBody>
      </p:sp>
      <p:sp>
        <p:nvSpPr>
          <p:cNvPr id="28" name="Down Arrow 27"/>
          <p:cNvSpPr/>
          <p:nvPr/>
        </p:nvSpPr>
        <p:spPr bwMode="auto">
          <a:xfrm>
            <a:off x="4160676" y="5712015"/>
            <a:ext cx="379475" cy="366951"/>
          </a:xfrm>
          <a:prstGeom prst="downArrow">
            <a:avLst/>
          </a:prstGeom>
          <a:solidFill>
            <a:schemeClr val="bg1">
              <a:lumMod val="75000"/>
            </a:schemeClr>
          </a:solidFill>
          <a:ln w="33401" cap="flat" cmpd="sng" algn="ctr">
            <a:solidFill>
              <a:schemeClr val="bg1">
                <a:lumMod val="75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
        <p:nvSpPr>
          <p:cNvPr id="29" name="TextBox 28"/>
          <p:cNvSpPr txBox="1"/>
          <p:nvPr/>
        </p:nvSpPr>
        <p:spPr>
          <a:xfrm>
            <a:off x="3431270" y="6078966"/>
            <a:ext cx="1897375" cy="707886"/>
          </a:xfrm>
          <a:prstGeom prst="rect">
            <a:avLst/>
          </a:prstGeom>
          <a:noFill/>
        </p:spPr>
        <p:txBody>
          <a:bodyPr wrap="square" rtlCol="0">
            <a:spAutoFit/>
          </a:bodyPr>
          <a:lstStyle/>
          <a:p>
            <a:r>
              <a:rPr lang="en-US" dirty="0" smtClean="0"/>
              <a:t>User’s top k locations</a:t>
            </a:r>
            <a:endParaRPr lang="en-US" dirty="0"/>
          </a:p>
        </p:txBody>
      </p:sp>
      <p:sp>
        <p:nvSpPr>
          <p:cNvPr id="30" name="Rectangle 29"/>
          <p:cNvSpPr/>
          <p:nvPr/>
        </p:nvSpPr>
        <p:spPr>
          <a:xfrm>
            <a:off x="2295150" y="-15328"/>
            <a:ext cx="4553700" cy="400110"/>
          </a:xfrm>
          <a:prstGeom prst="rect">
            <a:avLst/>
          </a:prstGeom>
        </p:spPr>
        <p:txBody>
          <a:bodyPr wrap="square">
            <a:spAutoFit/>
          </a:bodyPr>
          <a:lstStyle/>
          <a:p>
            <a:r>
              <a:rPr lang="en-US" b="1" dirty="0" smtClean="0">
                <a:solidFill>
                  <a:srgbClr val="990130"/>
                </a:solidFill>
              </a:rPr>
              <a:t>THE ALGORITHM EXPLAINED</a:t>
            </a:r>
            <a:endParaRPr lang="en-US" b="1" dirty="0">
              <a:solidFill>
                <a:srgbClr val="990130"/>
              </a:solidFill>
            </a:endParaRPr>
          </a:p>
        </p:txBody>
      </p:sp>
    </p:spTree>
    <p:extLst>
      <p:ext uri="{BB962C8B-B14F-4D97-AF65-F5344CB8AC3E}">
        <p14:creationId xmlns:p14="http://schemas.microsoft.com/office/powerpoint/2010/main" val="34595139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4" name="Rectangle 4"/>
          <p:cNvSpPr>
            <a:spLocks noChangeArrowheads="1"/>
          </p:cNvSpPr>
          <p:nvPr/>
        </p:nvSpPr>
        <p:spPr bwMode="auto">
          <a:xfrm>
            <a:off x="2143360" y="121473"/>
            <a:ext cx="6027022"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0"/>
              </a:spcBef>
            </a:pPr>
            <a:r>
              <a:rPr lang="en-US" sz="3200" b="1" dirty="0">
                <a:solidFill>
                  <a:srgbClr val="C00000"/>
                </a:solidFill>
              </a:rPr>
              <a:t>Module-1: Tweet Extraction and Stop Word </a:t>
            </a:r>
            <a:r>
              <a:rPr lang="en-US" sz="3200" b="1" dirty="0" smtClean="0">
                <a:solidFill>
                  <a:srgbClr val="C00000"/>
                </a:solidFill>
              </a:rPr>
              <a:t>filtering</a:t>
            </a:r>
            <a:endParaRPr lang="en-US" altLang="en-US" sz="3000" b="1" dirty="0">
              <a:solidFill>
                <a:srgbClr val="C00000"/>
              </a:solidFill>
            </a:endParaRPr>
          </a:p>
        </p:txBody>
      </p:sp>
      <p:sp>
        <p:nvSpPr>
          <p:cNvPr id="133125" name="Rectangle 5"/>
          <p:cNvSpPr>
            <a:spLocks noGrp="1" noChangeArrowheads="1"/>
          </p:cNvSpPr>
          <p:nvPr>
            <p:ph idx="1"/>
          </p:nvPr>
        </p:nvSpPr>
        <p:spPr bwMode="auto">
          <a:xfrm>
            <a:off x="1231900" y="1152525"/>
            <a:ext cx="7134225" cy="45259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ltLang="en-US" sz="2400" dirty="0"/>
          </a:p>
          <a:p>
            <a:endParaRPr lang="en-US" altLang="en-US" sz="2400" dirty="0"/>
          </a:p>
        </p:txBody>
      </p:sp>
      <p:sp>
        <p:nvSpPr>
          <p:cNvPr id="2" name="Rectangle 1"/>
          <p:cNvSpPr/>
          <p:nvPr/>
        </p:nvSpPr>
        <p:spPr>
          <a:xfrm>
            <a:off x="1733159" y="1546516"/>
            <a:ext cx="6460225" cy="3908762"/>
          </a:xfrm>
          <a:prstGeom prst="rect">
            <a:avLst/>
          </a:prstGeom>
        </p:spPr>
        <p:txBody>
          <a:bodyPr wrap="square">
            <a:spAutoFit/>
          </a:bodyPr>
          <a:lstStyle/>
          <a:p>
            <a:pPr marL="342900" lvl="0" indent="-342900" algn="l">
              <a:buFont typeface="Wingdings" panose="05000000000000000000" pitchFamily="2" charset="2"/>
              <a:buChar char="§"/>
            </a:pPr>
            <a:r>
              <a:rPr lang="en-IN" dirty="0"/>
              <a:t>Collected the  tweets using Twitter API.</a:t>
            </a:r>
          </a:p>
          <a:p>
            <a:pPr marL="342900" lvl="0" indent="-342900" algn="l">
              <a:buFont typeface="Wingdings" panose="05000000000000000000" pitchFamily="2" charset="2"/>
              <a:buChar char="§"/>
            </a:pPr>
            <a:endParaRPr lang="en-IN" dirty="0"/>
          </a:p>
          <a:p>
            <a:pPr marL="342900" lvl="0" indent="-342900" algn="l">
              <a:buFont typeface="Wingdings" panose="05000000000000000000" pitchFamily="2" charset="2"/>
              <a:buChar char="§"/>
            </a:pPr>
            <a:r>
              <a:rPr lang="en-IN" dirty="0"/>
              <a:t>Filtered the tweets based on </a:t>
            </a:r>
            <a:r>
              <a:rPr lang="en-IN" dirty="0" smtClean="0"/>
              <a:t>keywords, </a:t>
            </a:r>
            <a:r>
              <a:rPr lang="en-IN" dirty="0"/>
              <a:t>in </a:t>
            </a:r>
            <a:r>
              <a:rPr lang="en-IN" dirty="0" smtClean="0"/>
              <a:t>Python</a:t>
            </a:r>
            <a:endParaRPr lang="en-IN" dirty="0"/>
          </a:p>
          <a:p>
            <a:pPr marL="342900" lvl="0" indent="-342900" algn="l">
              <a:buFont typeface="Wingdings" panose="05000000000000000000" pitchFamily="2" charset="2"/>
              <a:buChar char="§"/>
            </a:pPr>
            <a:endParaRPr lang="en-IN" dirty="0"/>
          </a:p>
          <a:p>
            <a:pPr marL="342900" indent="-342900" algn="l">
              <a:buFont typeface="Wingdings" panose="05000000000000000000" pitchFamily="2" charset="2"/>
              <a:buChar char="§"/>
            </a:pPr>
            <a:r>
              <a:rPr lang="en-US" dirty="0"/>
              <a:t>Stop Words Filtering : Use NLTK package for list of words, </a:t>
            </a:r>
            <a:r>
              <a:rPr lang="en-US" dirty="0" smtClean="0"/>
              <a:t>remove </a:t>
            </a:r>
            <a:r>
              <a:rPr lang="en-US" dirty="0"/>
              <a:t>http links, email </a:t>
            </a:r>
            <a:r>
              <a:rPr lang="en-US" dirty="0" smtClean="0"/>
              <a:t>Ids, remove </a:t>
            </a:r>
            <a:r>
              <a:rPr lang="en-US" dirty="0"/>
              <a:t>punctuations, </a:t>
            </a:r>
            <a:r>
              <a:rPr lang="en-US" dirty="0" smtClean="0"/>
              <a:t>user ids </a:t>
            </a:r>
            <a:r>
              <a:rPr lang="en-US" dirty="0"/>
              <a:t>from </a:t>
            </a:r>
            <a:r>
              <a:rPr lang="en-US" dirty="0" smtClean="0"/>
              <a:t>tweet, remove </a:t>
            </a:r>
            <a:r>
              <a:rPr lang="en-US" dirty="0"/>
              <a:t>numbers and other symbols.</a:t>
            </a:r>
          </a:p>
          <a:p>
            <a:pPr marL="342900" lvl="0" indent="-342900" algn="l">
              <a:buFont typeface="Wingdings" panose="05000000000000000000" pitchFamily="2" charset="2"/>
              <a:buChar char="§"/>
            </a:pPr>
            <a:endParaRPr lang="en-IN" dirty="0"/>
          </a:p>
          <a:p>
            <a:pPr marL="342900" lvl="0" indent="-342900" algn="l">
              <a:buFont typeface="Wingdings" panose="05000000000000000000" pitchFamily="2" charset="2"/>
              <a:buChar char="§"/>
            </a:pPr>
            <a:r>
              <a:rPr lang="en-IN" dirty="0"/>
              <a:t>Stored the tweets </a:t>
            </a:r>
            <a:r>
              <a:rPr lang="en-IN" dirty="0" smtClean="0"/>
              <a:t>locally </a:t>
            </a:r>
            <a:r>
              <a:rPr lang="en-IN" dirty="0"/>
              <a:t>for now, </a:t>
            </a:r>
            <a:r>
              <a:rPr lang="en-IN" dirty="0" smtClean="0"/>
              <a:t>we </a:t>
            </a:r>
            <a:r>
              <a:rPr lang="en-IN" dirty="0"/>
              <a:t>will be storing tweets in MongoDB</a:t>
            </a:r>
          </a:p>
        </p:txBody>
      </p:sp>
    </p:spTree>
    <p:extLst>
      <p:ext uri="{BB962C8B-B14F-4D97-AF65-F5344CB8AC3E}">
        <p14:creationId xmlns:p14="http://schemas.microsoft.com/office/powerpoint/2010/main" val="23614276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Streaming API Connection</a:t>
            </a:r>
            <a:endParaRPr lang="en-IN"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612095" y="1303940"/>
            <a:ext cx="6542746" cy="417422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Raw Tweets in JSON format</a:t>
            </a:r>
            <a:endParaRPr lang="en-IN"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1219200" y="1767856"/>
            <a:ext cx="7467600" cy="3736626"/>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Tweets after Processing</a:t>
            </a:r>
            <a:endParaRPr lang="en-IN"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1273659" y="1176338"/>
            <a:ext cx="7358682" cy="4919662"/>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156725" y="241410"/>
            <a:ext cx="7549430" cy="561623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unburst">
  <a:themeElements>
    <a:clrScheme name="sunburst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unburs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33401" cap="flat" cmpd="sng" algn="ctr">
          <a:solidFill>
            <a:srgbClr val="8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None/>
          <a:tabLst/>
          <a:defRPr kumimoji="0" lang="en-US" altLang="en-US" sz="20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noFill/>
        <a:ln w="33401" cap="flat" cmpd="sng" algn="ctr">
          <a:solidFill>
            <a:srgbClr val="8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None/>
          <a:tabLst/>
          <a:defRPr kumimoji="0" lang="en-US" altLang="en-US" sz="20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sunburst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unburst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unburst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unburst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unburs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unburs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unburs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33401" cap="flat" cmpd="sng" algn="ctr">
          <a:solidFill>
            <a:srgbClr val="8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None/>
          <a:tabLst/>
          <a:defRPr kumimoji="0" lang="en-US" altLang="en-US" sz="20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noFill/>
        <a:ln w="33401" cap="flat" cmpd="sng" algn="ctr">
          <a:solidFill>
            <a:srgbClr val="8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None/>
          <a:tabLst/>
          <a:defRPr kumimoji="0" lang="en-US" altLang="en-US" sz="20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6459</TotalTime>
  <Words>753</Words>
  <Application>Microsoft Macintosh PowerPoint</Application>
  <PresentationFormat>On-screen Show (4:3)</PresentationFormat>
  <Paragraphs>125</Paragraphs>
  <Slides>19</Slides>
  <Notes>6</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19</vt:i4>
      </vt:variant>
    </vt:vector>
  </HeadingPairs>
  <TitlesOfParts>
    <vt:vector size="24" baseType="lpstr">
      <vt:lpstr>Arial</vt:lpstr>
      <vt:lpstr>Arial (Heading)</vt:lpstr>
      <vt:lpstr>Wingdings</vt:lpstr>
      <vt:lpstr>sunburst</vt:lpstr>
      <vt:lpstr>Custom Design</vt:lpstr>
      <vt:lpstr> Geolocation of microblogging users    Manas Sharma Tarun Gangwani Agalya Loganathan Gautham Atluri Divyesh Dyananmote Aarti Rao Shwetha Narayanan  </vt:lpstr>
      <vt:lpstr>PowerPoint Presentation</vt:lpstr>
      <vt:lpstr>SOME STATISTICS </vt:lpstr>
      <vt:lpstr>PowerPoint Presentation</vt:lpstr>
      <vt:lpstr>PowerPoint Presentation</vt:lpstr>
      <vt:lpstr>Streaming API Connection</vt:lpstr>
      <vt:lpstr>Raw Tweets in JSON format</vt:lpstr>
      <vt:lpstr>Tweets after Processing</vt:lpstr>
      <vt:lpstr>PowerPoint Presentation</vt:lpstr>
      <vt:lpstr>PowerPoint Presentation</vt:lpstr>
      <vt:lpstr>Complication</vt:lpstr>
      <vt:lpstr>PowerPoint Presentation</vt:lpstr>
      <vt:lpstr>Example</vt:lpstr>
      <vt:lpstr>PowerPoint Presentation</vt:lpstr>
      <vt:lpstr>PowerPoint Presentation</vt:lpstr>
      <vt:lpstr>MODULE 5: USING SOCIAL NETWORKS TO RANK THE LOCATION PREDICTION  </vt:lpstr>
      <vt:lpstr>References</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Tarun</dc:creator>
  <cp:lastModifiedBy>AGALYA LOGANATHAN (Student)</cp:lastModifiedBy>
  <cp:revision>281</cp:revision>
  <cp:lastPrinted>1601-01-01T00:00:00Z</cp:lastPrinted>
  <dcterms:created xsi:type="dcterms:W3CDTF">1601-01-01T00:00:00Z</dcterms:created>
  <dcterms:modified xsi:type="dcterms:W3CDTF">2015-10-02T17:36:47Z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