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EEB88-7181-42D7-9E70-3714C163D27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DF914D5-4C08-4FE2-A7ED-EBA76E3519FF}">
      <dgm:prSet/>
      <dgm:spPr/>
      <dgm:t>
        <a:bodyPr/>
        <a:lstStyle/>
        <a:p>
          <a:pPr>
            <a:defRPr cap="all"/>
          </a:pPr>
          <a:r>
            <a:rPr lang="en-IN" b="1"/>
            <a:t>Data Augmentation</a:t>
          </a:r>
          <a:r>
            <a:rPr lang="en-IN"/>
            <a:t>: Apply techniques like rotation, flipping, and zooming to increase dataset diversity and improve generalization.</a:t>
          </a:r>
          <a:endParaRPr lang="en-US"/>
        </a:p>
      </dgm:t>
    </dgm:pt>
    <dgm:pt modelId="{4806F1DD-BF31-4E76-A9B1-8CED956518CB}" type="parTrans" cxnId="{916B013F-F116-4842-B27F-976950D5F7D6}">
      <dgm:prSet/>
      <dgm:spPr/>
      <dgm:t>
        <a:bodyPr/>
        <a:lstStyle/>
        <a:p>
          <a:endParaRPr lang="en-US"/>
        </a:p>
      </dgm:t>
    </dgm:pt>
    <dgm:pt modelId="{57D580BA-4167-4460-B621-3F63FD15C580}" type="sibTrans" cxnId="{916B013F-F116-4842-B27F-976950D5F7D6}">
      <dgm:prSet/>
      <dgm:spPr/>
      <dgm:t>
        <a:bodyPr/>
        <a:lstStyle/>
        <a:p>
          <a:endParaRPr lang="en-US"/>
        </a:p>
      </dgm:t>
    </dgm:pt>
    <dgm:pt modelId="{1ECB1928-DEBA-4438-9C84-63D684FA4D60}">
      <dgm:prSet/>
      <dgm:spPr/>
      <dgm:t>
        <a:bodyPr/>
        <a:lstStyle/>
        <a:p>
          <a:pPr>
            <a:defRPr cap="all"/>
          </a:pPr>
          <a:r>
            <a:rPr lang="en-IN" b="1"/>
            <a:t>Model Optimization</a:t>
          </a:r>
          <a:r>
            <a:rPr lang="en-IN"/>
            <a:t>: Fine-tune hyperparameters, experiment with different optimizers, and consider model pruning to improve performance and efficiency.</a:t>
          </a:r>
          <a:endParaRPr lang="en-US"/>
        </a:p>
      </dgm:t>
    </dgm:pt>
    <dgm:pt modelId="{EFD31463-E53C-4FFE-AF93-0CF3F702996D}" type="parTrans" cxnId="{1FB09F82-33FB-43B1-BA09-C8037BBE7F69}">
      <dgm:prSet/>
      <dgm:spPr/>
      <dgm:t>
        <a:bodyPr/>
        <a:lstStyle/>
        <a:p>
          <a:endParaRPr lang="en-US"/>
        </a:p>
      </dgm:t>
    </dgm:pt>
    <dgm:pt modelId="{F2CA7AB4-A663-49EC-9727-D355B18AA0CD}" type="sibTrans" cxnId="{1FB09F82-33FB-43B1-BA09-C8037BBE7F69}">
      <dgm:prSet/>
      <dgm:spPr/>
      <dgm:t>
        <a:bodyPr/>
        <a:lstStyle/>
        <a:p>
          <a:endParaRPr lang="en-US"/>
        </a:p>
      </dgm:t>
    </dgm:pt>
    <dgm:pt modelId="{52B20609-A5E9-4B24-8196-D56565B1AF8D}">
      <dgm:prSet/>
      <dgm:spPr/>
      <dgm:t>
        <a:bodyPr/>
        <a:lstStyle/>
        <a:p>
          <a:pPr>
            <a:defRPr cap="all"/>
          </a:pPr>
          <a:r>
            <a:rPr lang="en-IN" b="1"/>
            <a:t>Advanced Architectures</a:t>
          </a:r>
          <a:r>
            <a:rPr lang="en-IN"/>
            <a:t>: Experiment with deeper ResNet variants or models like EfficientNet or Vision Transformers for better accuracy.</a:t>
          </a:r>
          <a:endParaRPr lang="en-US"/>
        </a:p>
      </dgm:t>
    </dgm:pt>
    <dgm:pt modelId="{CB6A1B80-676B-4C00-808C-117535910ACB}" type="parTrans" cxnId="{882D8894-05FC-4691-9D96-A232A58049AE}">
      <dgm:prSet/>
      <dgm:spPr/>
      <dgm:t>
        <a:bodyPr/>
        <a:lstStyle/>
        <a:p>
          <a:endParaRPr lang="en-US"/>
        </a:p>
      </dgm:t>
    </dgm:pt>
    <dgm:pt modelId="{F60A4202-B206-450F-B0F2-4F9414408C50}" type="sibTrans" cxnId="{882D8894-05FC-4691-9D96-A232A58049AE}">
      <dgm:prSet/>
      <dgm:spPr/>
      <dgm:t>
        <a:bodyPr/>
        <a:lstStyle/>
        <a:p>
          <a:endParaRPr lang="en-US"/>
        </a:p>
      </dgm:t>
    </dgm:pt>
    <dgm:pt modelId="{8D63A4AA-71CF-43E0-8AD2-A226AEE63405}">
      <dgm:prSet/>
      <dgm:spPr/>
      <dgm:t>
        <a:bodyPr/>
        <a:lstStyle/>
        <a:p>
          <a:pPr>
            <a:defRPr cap="all"/>
          </a:pPr>
          <a:r>
            <a:rPr lang="en-IN" b="1"/>
            <a:t>Ensemble Methods</a:t>
          </a:r>
          <a:r>
            <a:rPr lang="en-IN"/>
            <a:t>: Combine multiple models to improve prediction accuracy and reduce overfitting.</a:t>
          </a:r>
          <a:endParaRPr lang="en-US"/>
        </a:p>
      </dgm:t>
    </dgm:pt>
    <dgm:pt modelId="{35EBE2AB-212C-46F9-9209-AC151D04C895}" type="parTrans" cxnId="{2AA3B2CB-E985-4D51-B172-55E0C03B7909}">
      <dgm:prSet/>
      <dgm:spPr/>
      <dgm:t>
        <a:bodyPr/>
        <a:lstStyle/>
        <a:p>
          <a:endParaRPr lang="en-US"/>
        </a:p>
      </dgm:t>
    </dgm:pt>
    <dgm:pt modelId="{2AD096AD-6C21-4950-A0B1-253290A7F4FB}" type="sibTrans" cxnId="{2AA3B2CB-E985-4D51-B172-55E0C03B7909}">
      <dgm:prSet/>
      <dgm:spPr/>
      <dgm:t>
        <a:bodyPr/>
        <a:lstStyle/>
        <a:p>
          <a:endParaRPr lang="en-US"/>
        </a:p>
      </dgm:t>
    </dgm:pt>
    <dgm:pt modelId="{739DA0B5-4DBB-4E81-BF17-8857C61C8B21}">
      <dgm:prSet/>
      <dgm:spPr/>
      <dgm:t>
        <a:bodyPr/>
        <a:lstStyle/>
        <a:p>
          <a:pPr>
            <a:defRPr cap="all"/>
          </a:pPr>
          <a:r>
            <a:rPr lang="en-IN" b="1"/>
            <a:t>Integration with Clinical Data</a:t>
          </a:r>
          <a:r>
            <a:rPr lang="en-IN"/>
            <a:t>: Combine retinal images with other medical data (e.g., blood sugar levels) to enhance prediction accuracy.</a:t>
          </a:r>
          <a:endParaRPr lang="en-US"/>
        </a:p>
      </dgm:t>
    </dgm:pt>
    <dgm:pt modelId="{AD62B89D-0B15-4062-84C7-862FE45E3EB3}" type="parTrans" cxnId="{648D77B0-9F25-420C-8AC6-B6EBB9650D59}">
      <dgm:prSet/>
      <dgm:spPr/>
      <dgm:t>
        <a:bodyPr/>
        <a:lstStyle/>
        <a:p>
          <a:endParaRPr lang="en-US"/>
        </a:p>
      </dgm:t>
    </dgm:pt>
    <dgm:pt modelId="{B6A56645-7314-4005-9DE2-42737FEBA27D}" type="sibTrans" cxnId="{648D77B0-9F25-420C-8AC6-B6EBB9650D59}">
      <dgm:prSet/>
      <dgm:spPr/>
      <dgm:t>
        <a:bodyPr/>
        <a:lstStyle/>
        <a:p>
          <a:endParaRPr lang="en-US"/>
        </a:p>
      </dgm:t>
    </dgm:pt>
    <dgm:pt modelId="{0321E277-AC99-49DD-A1BF-AB27F4B64B85}">
      <dgm:prSet/>
      <dgm:spPr/>
      <dgm:t>
        <a:bodyPr/>
        <a:lstStyle/>
        <a:p>
          <a:pPr>
            <a:defRPr cap="all"/>
          </a:pPr>
          <a:r>
            <a:rPr lang="en-IN" b="1"/>
            <a:t>Deployment</a:t>
          </a:r>
          <a:r>
            <a:rPr lang="en-IN"/>
            <a:t>: Optimize the model for real-time usage on mobile or edge devices and develop a user-friendly interface for medical professionals.</a:t>
          </a:r>
          <a:endParaRPr lang="en-US"/>
        </a:p>
      </dgm:t>
    </dgm:pt>
    <dgm:pt modelId="{285B1878-50BD-4146-8128-A8A4ADA0B2FF}" type="parTrans" cxnId="{0C325E51-98AE-4D67-AF0B-B249894FB3EF}">
      <dgm:prSet/>
      <dgm:spPr/>
      <dgm:t>
        <a:bodyPr/>
        <a:lstStyle/>
        <a:p>
          <a:endParaRPr lang="en-US"/>
        </a:p>
      </dgm:t>
    </dgm:pt>
    <dgm:pt modelId="{560E1A9C-B4FC-4EC8-BC02-57E4680BB267}" type="sibTrans" cxnId="{0C325E51-98AE-4D67-AF0B-B249894FB3EF}">
      <dgm:prSet/>
      <dgm:spPr/>
      <dgm:t>
        <a:bodyPr/>
        <a:lstStyle/>
        <a:p>
          <a:endParaRPr lang="en-US"/>
        </a:p>
      </dgm:t>
    </dgm:pt>
    <dgm:pt modelId="{93CE2FAE-95D3-4A8B-BE62-A1743A21666C}">
      <dgm:prSet/>
      <dgm:spPr/>
      <dgm:t>
        <a:bodyPr/>
        <a:lstStyle/>
        <a:p>
          <a:pPr>
            <a:defRPr cap="all"/>
          </a:pPr>
          <a:r>
            <a:rPr lang="en-IN" b="1"/>
            <a:t>Monitoring Disease Progression</a:t>
          </a:r>
          <a:r>
            <a:rPr lang="en-IN"/>
            <a:t>: Implement a system to track the progression of diabetic retinopathy over time in patients.</a:t>
          </a:r>
          <a:endParaRPr lang="en-US"/>
        </a:p>
      </dgm:t>
    </dgm:pt>
    <dgm:pt modelId="{90CAB0BD-BE48-48A7-B314-364439FC7AC4}" type="parTrans" cxnId="{82C7111B-B91B-4000-A37D-F744CDAC633D}">
      <dgm:prSet/>
      <dgm:spPr/>
      <dgm:t>
        <a:bodyPr/>
        <a:lstStyle/>
        <a:p>
          <a:endParaRPr lang="en-US"/>
        </a:p>
      </dgm:t>
    </dgm:pt>
    <dgm:pt modelId="{EA9D12B1-E3F4-4540-A7D5-6E48D18D3997}" type="sibTrans" cxnId="{82C7111B-B91B-4000-A37D-F744CDAC633D}">
      <dgm:prSet/>
      <dgm:spPr/>
      <dgm:t>
        <a:bodyPr/>
        <a:lstStyle/>
        <a:p>
          <a:endParaRPr lang="en-US"/>
        </a:p>
      </dgm:t>
    </dgm:pt>
    <dgm:pt modelId="{25655EE4-D920-4FE6-B65F-DD33C97AB86E}" type="pres">
      <dgm:prSet presAssocID="{0A0EEB88-7181-42D7-9E70-3714C163D27A}" presName="root" presStyleCnt="0">
        <dgm:presLayoutVars>
          <dgm:dir/>
          <dgm:resizeHandles val="exact"/>
        </dgm:presLayoutVars>
      </dgm:prSet>
      <dgm:spPr/>
    </dgm:pt>
    <dgm:pt modelId="{A658245A-338B-40E8-8F43-ECFC4ECB51E2}" type="pres">
      <dgm:prSet presAssocID="{9DF914D5-4C08-4FE2-A7ED-EBA76E3519FF}" presName="compNode" presStyleCnt="0"/>
      <dgm:spPr/>
    </dgm:pt>
    <dgm:pt modelId="{5BFBD738-273E-444B-A619-BEDDA2871A58}" type="pres">
      <dgm:prSet presAssocID="{9DF914D5-4C08-4FE2-A7ED-EBA76E3519FF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DD61B7A6-0AD1-484D-9C56-EBC0944A30F4}" type="pres">
      <dgm:prSet presAssocID="{9DF914D5-4C08-4FE2-A7ED-EBA76E3519F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DFD80726-3880-4540-82EE-3BCDE61740E9}" type="pres">
      <dgm:prSet presAssocID="{9DF914D5-4C08-4FE2-A7ED-EBA76E3519FF}" presName="spaceRect" presStyleCnt="0"/>
      <dgm:spPr/>
    </dgm:pt>
    <dgm:pt modelId="{0DD1C642-5E26-4781-8D9C-DC65A8EE46BF}" type="pres">
      <dgm:prSet presAssocID="{9DF914D5-4C08-4FE2-A7ED-EBA76E3519FF}" presName="textRect" presStyleLbl="revTx" presStyleIdx="0" presStyleCnt="7">
        <dgm:presLayoutVars>
          <dgm:chMax val="1"/>
          <dgm:chPref val="1"/>
        </dgm:presLayoutVars>
      </dgm:prSet>
      <dgm:spPr/>
    </dgm:pt>
    <dgm:pt modelId="{A17ACFF6-9408-4B92-B3EC-6B45AFE606D9}" type="pres">
      <dgm:prSet presAssocID="{57D580BA-4167-4460-B621-3F63FD15C580}" presName="sibTrans" presStyleCnt="0"/>
      <dgm:spPr/>
    </dgm:pt>
    <dgm:pt modelId="{D30DC9C3-6B17-486C-AC40-780989762A7B}" type="pres">
      <dgm:prSet presAssocID="{1ECB1928-DEBA-4438-9C84-63D684FA4D60}" presName="compNode" presStyleCnt="0"/>
      <dgm:spPr/>
    </dgm:pt>
    <dgm:pt modelId="{D97D22C7-DDE8-4ECA-8982-BF9C0DF3F0C9}" type="pres">
      <dgm:prSet presAssocID="{1ECB1928-DEBA-4438-9C84-63D684FA4D60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5BB8E83-69E9-4F62-8B04-A33E008B826F}" type="pres">
      <dgm:prSet presAssocID="{1ECB1928-DEBA-4438-9C84-63D684FA4D6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2E9A33EF-5CBC-4B1B-BA3D-4ED083DAECB3}" type="pres">
      <dgm:prSet presAssocID="{1ECB1928-DEBA-4438-9C84-63D684FA4D60}" presName="spaceRect" presStyleCnt="0"/>
      <dgm:spPr/>
    </dgm:pt>
    <dgm:pt modelId="{0F44F49E-7E45-47BE-9E4E-90C332C6FF66}" type="pres">
      <dgm:prSet presAssocID="{1ECB1928-DEBA-4438-9C84-63D684FA4D60}" presName="textRect" presStyleLbl="revTx" presStyleIdx="1" presStyleCnt="7">
        <dgm:presLayoutVars>
          <dgm:chMax val="1"/>
          <dgm:chPref val="1"/>
        </dgm:presLayoutVars>
      </dgm:prSet>
      <dgm:spPr/>
    </dgm:pt>
    <dgm:pt modelId="{F4AB14EC-A672-4B00-AAEF-52F7F74A82F0}" type="pres">
      <dgm:prSet presAssocID="{F2CA7AB4-A663-49EC-9727-D355B18AA0CD}" presName="sibTrans" presStyleCnt="0"/>
      <dgm:spPr/>
    </dgm:pt>
    <dgm:pt modelId="{727B5D44-A410-4530-A9F5-C65EE1A70EC3}" type="pres">
      <dgm:prSet presAssocID="{52B20609-A5E9-4B24-8196-D56565B1AF8D}" presName="compNode" presStyleCnt="0"/>
      <dgm:spPr/>
    </dgm:pt>
    <dgm:pt modelId="{E470A33F-8899-45BA-91D0-34FACA04F9C4}" type="pres">
      <dgm:prSet presAssocID="{52B20609-A5E9-4B24-8196-D56565B1AF8D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B47E70D-82B1-4903-8D5F-0ED76CE7FC5D}" type="pres">
      <dgm:prSet presAssocID="{52B20609-A5E9-4B24-8196-D56565B1AF8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FB125A-BA53-45B2-8577-AE31CC1CFA08}" type="pres">
      <dgm:prSet presAssocID="{52B20609-A5E9-4B24-8196-D56565B1AF8D}" presName="spaceRect" presStyleCnt="0"/>
      <dgm:spPr/>
    </dgm:pt>
    <dgm:pt modelId="{AE04F840-F971-45D3-AAC5-8A6A62890572}" type="pres">
      <dgm:prSet presAssocID="{52B20609-A5E9-4B24-8196-D56565B1AF8D}" presName="textRect" presStyleLbl="revTx" presStyleIdx="2" presStyleCnt="7">
        <dgm:presLayoutVars>
          <dgm:chMax val="1"/>
          <dgm:chPref val="1"/>
        </dgm:presLayoutVars>
      </dgm:prSet>
      <dgm:spPr/>
    </dgm:pt>
    <dgm:pt modelId="{6C9B5B59-1B7B-49DD-BD6F-8400FFDEDAC9}" type="pres">
      <dgm:prSet presAssocID="{F60A4202-B206-450F-B0F2-4F9414408C50}" presName="sibTrans" presStyleCnt="0"/>
      <dgm:spPr/>
    </dgm:pt>
    <dgm:pt modelId="{20733738-D8AA-46DE-A0F7-09A91A5D0A6F}" type="pres">
      <dgm:prSet presAssocID="{8D63A4AA-71CF-43E0-8AD2-A226AEE63405}" presName="compNode" presStyleCnt="0"/>
      <dgm:spPr/>
    </dgm:pt>
    <dgm:pt modelId="{95CB73E9-C5D4-4DA7-9FB7-ADB35CF114A4}" type="pres">
      <dgm:prSet presAssocID="{8D63A4AA-71CF-43E0-8AD2-A226AEE63405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AED7434-FAFD-4DA5-83A5-4E6F11EF2612}" type="pres">
      <dgm:prSet presAssocID="{8D63A4AA-71CF-43E0-8AD2-A226AEE6340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B8917BF-469C-4F25-B604-B8C8367BFD88}" type="pres">
      <dgm:prSet presAssocID="{8D63A4AA-71CF-43E0-8AD2-A226AEE63405}" presName="spaceRect" presStyleCnt="0"/>
      <dgm:spPr/>
    </dgm:pt>
    <dgm:pt modelId="{E33C4018-56F2-459B-B141-63FAEB3B393F}" type="pres">
      <dgm:prSet presAssocID="{8D63A4AA-71CF-43E0-8AD2-A226AEE63405}" presName="textRect" presStyleLbl="revTx" presStyleIdx="3" presStyleCnt="7">
        <dgm:presLayoutVars>
          <dgm:chMax val="1"/>
          <dgm:chPref val="1"/>
        </dgm:presLayoutVars>
      </dgm:prSet>
      <dgm:spPr/>
    </dgm:pt>
    <dgm:pt modelId="{7FD1D1AF-736D-4DE5-A2C6-DF3F07EA6B6B}" type="pres">
      <dgm:prSet presAssocID="{2AD096AD-6C21-4950-A0B1-253290A7F4FB}" presName="sibTrans" presStyleCnt="0"/>
      <dgm:spPr/>
    </dgm:pt>
    <dgm:pt modelId="{0E21ACA9-9C70-42E0-87BD-C36AA3AE7856}" type="pres">
      <dgm:prSet presAssocID="{739DA0B5-4DBB-4E81-BF17-8857C61C8B21}" presName="compNode" presStyleCnt="0"/>
      <dgm:spPr/>
    </dgm:pt>
    <dgm:pt modelId="{7F7AB823-2D10-4548-83F9-AE73B87A093A}" type="pres">
      <dgm:prSet presAssocID="{739DA0B5-4DBB-4E81-BF17-8857C61C8B21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1411259-1B6A-4441-B36C-9C42DAACCEF8}" type="pres">
      <dgm:prSet presAssocID="{739DA0B5-4DBB-4E81-BF17-8857C61C8B2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7B25A5F8-9314-4F3B-A236-C3470473C4F9}" type="pres">
      <dgm:prSet presAssocID="{739DA0B5-4DBB-4E81-BF17-8857C61C8B21}" presName="spaceRect" presStyleCnt="0"/>
      <dgm:spPr/>
    </dgm:pt>
    <dgm:pt modelId="{251A5C31-6752-4A8D-B6E1-BACC0E873757}" type="pres">
      <dgm:prSet presAssocID="{739DA0B5-4DBB-4E81-BF17-8857C61C8B21}" presName="textRect" presStyleLbl="revTx" presStyleIdx="4" presStyleCnt="7">
        <dgm:presLayoutVars>
          <dgm:chMax val="1"/>
          <dgm:chPref val="1"/>
        </dgm:presLayoutVars>
      </dgm:prSet>
      <dgm:spPr/>
    </dgm:pt>
    <dgm:pt modelId="{F403C858-C01F-4E32-AE6D-1CADDA2E8D22}" type="pres">
      <dgm:prSet presAssocID="{B6A56645-7314-4005-9DE2-42737FEBA27D}" presName="sibTrans" presStyleCnt="0"/>
      <dgm:spPr/>
    </dgm:pt>
    <dgm:pt modelId="{ED7B582D-4570-48A9-9B88-58304D183740}" type="pres">
      <dgm:prSet presAssocID="{0321E277-AC99-49DD-A1BF-AB27F4B64B85}" presName="compNode" presStyleCnt="0"/>
      <dgm:spPr/>
    </dgm:pt>
    <dgm:pt modelId="{7BDAE675-E8CD-4F0B-A1F5-219F2A43B1AA}" type="pres">
      <dgm:prSet presAssocID="{0321E277-AC99-49DD-A1BF-AB27F4B64B85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275829A-F0D3-452B-ACCB-46DF0FB38369}" type="pres">
      <dgm:prSet presAssocID="{0321E277-AC99-49DD-A1BF-AB27F4B64B8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039FE0D-87F5-4BF0-A3F4-3F04B42B9A68}" type="pres">
      <dgm:prSet presAssocID="{0321E277-AC99-49DD-A1BF-AB27F4B64B85}" presName="spaceRect" presStyleCnt="0"/>
      <dgm:spPr/>
    </dgm:pt>
    <dgm:pt modelId="{E2CAEC06-0505-4DAB-AE97-1D6EFDB91627}" type="pres">
      <dgm:prSet presAssocID="{0321E277-AC99-49DD-A1BF-AB27F4B64B85}" presName="textRect" presStyleLbl="revTx" presStyleIdx="5" presStyleCnt="7">
        <dgm:presLayoutVars>
          <dgm:chMax val="1"/>
          <dgm:chPref val="1"/>
        </dgm:presLayoutVars>
      </dgm:prSet>
      <dgm:spPr/>
    </dgm:pt>
    <dgm:pt modelId="{365663B6-3565-4948-B06E-7CB4D74AB386}" type="pres">
      <dgm:prSet presAssocID="{560E1A9C-B4FC-4EC8-BC02-57E4680BB267}" presName="sibTrans" presStyleCnt="0"/>
      <dgm:spPr/>
    </dgm:pt>
    <dgm:pt modelId="{87144E05-D0C8-4C1C-9545-713CEFD59FAA}" type="pres">
      <dgm:prSet presAssocID="{93CE2FAE-95D3-4A8B-BE62-A1743A21666C}" presName="compNode" presStyleCnt="0"/>
      <dgm:spPr/>
    </dgm:pt>
    <dgm:pt modelId="{045B4850-16BC-4C7F-8AC3-F4B7759880C7}" type="pres">
      <dgm:prSet presAssocID="{93CE2FAE-95D3-4A8B-BE62-A1743A21666C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847FDEE-F3BD-4F35-AC71-F37FD233AF72}" type="pres">
      <dgm:prSet presAssocID="{93CE2FAE-95D3-4A8B-BE62-A1743A21666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s"/>
        </a:ext>
      </dgm:extLst>
    </dgm:pt>
    <dgm:pt modelId="{216DC7BB-7879-44A7-9891-EAC7390BD686}" type="pres">
      <dgm:prSet presAssocID="{93CE2FAE-95D3-4A8B-BE62-A1743A21666C}" presName="spaceRect" presStyleCnt="0"/>
      <dgm:spPr/>
    </dgm:pt>
    <dgm:pt modelId="{56270DAE-A1F3-4B36-A534-6BC4E9BF266D}" type="pres">
      <dgm:prSet presAssocID="{93CE2FAE-95D3-4A8B-BE62-A1743A21666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C7537C06-1A00-4170-8F66-F110845EE560}" type="presOf" srcId="{0A0EEB88-7181-42D7-9E70-3714C163D27A}" destId="{25655EE4-D920-4FE6-B65F-DD33C97AB86E}" srcOrd="0" destOrd="0" presId="urn:microsoft.com/office/officeart/2018/5/layout/IconLeafLabelList"/>
    <dgm:cxn modelId="{C095C811-96C8-4EEF-921D-E8A0DD21EC24}" type="presOf" srcId="{0321E277-AC99-49DD-A1BF-AB27F4B64B85}" destId="{E2CAEC06-0505-4DAB-AE97-1D6EFDB91627}" srcOrd="0" destOrd="0" presId="urn:microsoft.com/office/officeart/2018/5/layout/IconLeafLabelList"/>
    <dgm:cxn modelId="{82C7111B-B91B-4000-A37D-F744CDAC633D}" srcId="{0A0EEB88-7181-42D7-9E70-3714C163D27A}" destId="{93CE2FAE-95D3-4A8B-BE62-A1743A21666C}" srcOrd="6" destOrd="0" parTransId="{90CAB0BD-BE48-48A7-B314-364439FC7AC4}" sibTransId="{EA9D12B1-E3F4-4540-A7D5-6E48D18D3997}"/>
    <dgm:cxn modelId="{916B013F-F116-4842-B27F-976950D5F7D6}" srcId="{0A0EEB88-7181-42D7-9E70-3714C163D27A}" destId="{9DF914D5-4C08-4FE2-A7ED-EBA76E3519FF}" srcOrd="0" destOrd="0" parTransId="{4806F1DD-BF31-4E76-A9B1-8CED956518CB}" sibTransId="{57D580BA-4167-4460-B621-3F63FD15C580}"/>
    <dgm:cxn modelId="{0C325E51-98AE-4D67-AF0B-B249894FB3EF}" srcId="{0A0EEB88-7181-42D7-9E70-3714C163D27A}" destId="{0321E277-AC99-49DD-A1BF-AB27F4B64B85}" srcOrd="5" destOrd="0" parTransId="{285B1878-50BD-4146-8128-A8A4ADA0B2FF}" sibTransId="{560E1A9C-B4FC-4EC8-BC02-57E4680BB267}"/>
    <dgm:cxn modelId="{1D1B0359-6305-4FCF-A548-C0ACFBFBA209}" type="presOf" srcId="{9DF914D5-4C08-4FE2-A7ED-EBA76E3519FF}" destId="{0DD1C642-5E26-4781-8D9C-DC65A8EE46BF}" srcOrd="0" destOrd="0" presId="urn:microsoft.com/office/officeart/2018/5/layout/IconLeafLabelList"/>
    <dgm:cxn modelId="{6C7E5382-20CC-4D24-BE16-1A95375A0076}" type="presOf" srcId="{739DA0B5-4DBB-4E81-BF17-8857C61C8B21}" destId="{251A5C31-6752-4A8D-B6E1-BACC0E873757}" srcOrd="0" destOrd="0" presId="urn:microsoft.com/office/officeart/2018/5/layout/IconLeafLabelList"/>
    <dgm:cxn modelId="{1FB09F82-33FB-43B1-BA09-C8037BBE7F69}" srcId="{0A0EEB88-7181-42D7-9E70-3714C163D27A}" destId="{1ECB1928-DEBA-4438-9C84-63D684FA4D60}" srcOrd="1" destOrd="0" parTransId="{EFD31463-E53C-4FFE-AF93-0CF3F702996D}" sibTransId="{F2CA7AB4-A663-49EC-9727-D355B18AA0CD}"/>
    <dgm:cxn modelId="{882D8894-05FC-4691-9D96-A232A58049AE}" srcId="{0A0EEB88-7181-42D7-9E70-3714C163D27A}" destId="{52B20609-A5E9-4B24-8196-D56565B1AF8D}" srcOrd="2" destOrd="0" parTransId="{CB6A1B80-676B-4C00-808C-117535910ACB}" sibTransId="{F60A4202-B206-450F-B0F2-4F9414408C50}"/>
    <dgm:cxn modelId="{9D32B1A6-DB4D-454F-BA57-E1B8322DBBF9}" type="presOf" srcId="{93CE2FAE-95D3-4A8B-BE62-A1743A21666C}" destId="{56270DAE-A1F3-4B36-A534-6BC4E9BF266D}" srcOrd="0" destOrd="0" presId="urn:microsoft.com/office/officeart/2018/5/layout/IconLeafLabelList"/>
    <dgm:cxn modelId="{71E7FCAF-9705-41F8-95A5-592BB7713B1A}" type="presOf" srcId="{1ECB1928-DEBA-4438-9C84-63D684FA4D60}" destId="{0F44F49E-7E45-47BE-9E4E-90C332C6FF66}" srcOrd="0" destOrd="0" presId="urn:microsoft.com/office/officeart/2018/5/layout/IconLeafLabelList"/>
    <dgm:cxn modelId="{648D77B0-9F25-420C-8AC6-B6EBB9650D59}" srcId="{0A0EEB88-7181-42D7-9E70-3714C163D27A}" destId="{739DA0B5-4DBB-4E81-BF17-8857C61C8B21}" srcOrd="4" destOrd="0" parTransId="{AD62B89D-0B15-4062-84C7-862FE45E3EB3}" sibTransId="{B6A56645-7314-4005-9DE2-42737FEBA27D}"/>
    <dgm:cxn modelId="{7C3939C5-A56D-4DC9-AF1A-6C38CAB1C4EF}" type="presOf" srcId="{8D63A4AA-71CF-43E0-8AD2-A226AEE63405}" destId="{E33C4018-56F2-459B-B141-63FAEB3B393F}" srcOrd="0" destOrd="0" presId="urn:microsoft.com/office/officeart/2018/5/layout/IconLeafLabelList"/>
    <dgm:cxn modelId="{2AA3B2CB-E985-4D51-B172-55E0C03B7909}" srcId="{0A0EEB88-7181-42D7-9E70-3714C163D27A}" destId="{8D63A4AA-71CF-43E0-8AD2-A226AEE63405}" srcOrd="3" destOrd="0" parTransId="{35EBE2AB-212C-46F9-9209-AC151D04C895}" sibTransId="{2AD096AD-6C21-4950-A0B1-253290A7F4FB}"/>
    <dgm:cxn modelId="{DF4942D7-ACEE-41CD-A49E-D7A53C794FD4}" type="presOf" srcId="{52B20609-A5E9-4B24-8196-D56565B1AF8D}" destId="{AE04F840-F971-45D3-AAC5-8A6A62890572}" srcOrd="0" destOrd="0" presId="urn:microsoft.com/office/officeart/2018/5/layout/IconLeafLabelList"/>
    <dgm:cxn modelId="{9A4ED3D6-A3D6-4996-8C0D-2E9657BBBC50}" type="presParOf" srcId="{25655EE4-D920-4FE6-B65F-DD33C97AB86E}" destId="{A658245A-338B-40E8-8F43-ECFC4ECB51E2}" srcOrd="0" destOrd="0" presId="urn:microsoft.com/office/officeart/2018/5/layout/IconLeafLabelList"/>
    <dgm:cxn modelId="{D1C5FE38-9505-4A27-AC9B-E5A809EA98FD}" type="presParOf" srcId="{A658245A-338B-40E8-8F43-ECFC4ECB51E2}" destId="{5BFBD738-273E-444B-A619-BEDDA2871A58}" srcOrd="0" destOrd="0" presId="urn:microsoft.com/office/officeart/2018/5/layout/IconLeafLabelList"/>
    <dgm:cxn modelId="{7D121F4B-2C43-4403-BFBF-C1B5E625BA8F}" type="presParOf" srcId="{A658245A-338B-40E8-8F43-ECFC4ECB51E2}" destId="{DD61B7A6-0AD1-484D-9C56-EBC0944A30F4}" srcOrd="1" destOrd="0" presId="urn:microsoft.com/office/officeart/2018/5/layout/IconLeafLabelList"/>
    <dgm:cxn modelId="{D3718244-5C87-4517-9AA6-02CCF8901EFA}" type="presParOf" srcId="{A658245A-338B-40E8-8F43-ECFC4ECB51E2}" destId="{DFD80726-3880-4540-82EE-3BCDE61740E9}" srcOrd="2" destOrd="0" presId="urn:microsoft.com/office/officeart/2018/5/layout/IconLeafLabelList"/>
    <dgm:cxn modelId="{CE0AD56E-87FE-4D2B-A864-72DC66F110E8}" type="presParOf" srcId="{A658245A-338B-40E8-8F43-ECFC4ECB51E2}" destId="{0DD1C642-5E26-4781-8D9C-DC65A8EE46BF}" srcOrd="3" destOrd="0" presId="urn:microsoft.com/office/officeart/2018/5/layout/IconLeafLabelList"/>
    <dgm:cxn modelId="{10233872-8BC2-423A-8A3D-1D66F7CA90BA}" type="presParOf" srcId="{25655EE4-D920-4FE6-B65F-DD33C97AB86E}" destId="{A17ACFF6-9408-4B92-B3EC-6B45AFE606D9}" srcOrd="1" destOrd="0" presId="urn:microsoft.com/office/officeart/2018/5/layout/IconLeafLabelList"/>
    <dgm:cxn modelId="{1BA7BB1E-4143-44E4-8337-9708EC269177}" type="presParOf" srcId="{25655EE4-D920-4FE6-B65F-DD33C97AB86E}" destId="{D30DC9C3-6B17-486C-AC40-780989762A7B}" srcOrd="2" destOrd="0" presId="urn:microsoft.com/office/officeart/2018/5/layout/IconLeafLabelList"/>
    <dgm:cxn modelId="{FFB7C8C2-6395-42F8-9CF8-295DF5510466}" type="presParOf" srcId="{D30DC9C3-6B17-486C-AC40-780989762A7B}" destId="{D97D22C7-DDE8-4ECA-8982-BF9C0DF3F0C9}" srcOrd="0" destOrd="0" presId="urn:microsoft.com/office/officeart/2018/5/layout/IconLeafLabelList"/>
    <dgm:cxn modelId="{9E1377A2-0D83-495C-AEFC-89F429BF176F}" type="presParOf" srcId="{D30DC9C3-6B17-486C-AC40-780989762A7B}" destId="{65BB8E83-69E9-4F62-8B04-A33E008B826F}" srcOrd="1" destOrd="0" presId="urn:microsoft.com/office/officeart/2018/5/layout/IconLeafLabelList"/>
    <dgm:cxn modelId="{97F2ECDA-6E74-457E-B256-1522FE435833}" type="presParOf" srcId="{D30DC9C3-6B17-486C-AC40-780989762A7B}" destId="{2E9A33EF-5CBC-4B1B-BA3D-4ED083DAECB3}" srcOrd="2" destOrd="0" presId="urn:microsoft.com/office/officeart/2018/5/layout/IconLeafLabelList"/>
    <dgm:cxn modelId="{2455102D-134F-4989-933F-DAC8B619A8EE}" type="presParOf" srcId="{D30DC9C3-6B17-486C-AC40-780989762A7B}" destId="{0F44F49E-7E45-47BE-9E4E-90C332C6FF66}" srcOrd="3" destOrd="0" presId="urn:microsoft.com/office/officeart/2018/5/layout/IconLeafLabelList"/>
    <dgm:cxn modelId="{6578FAD1-5D7A-4EE5-9D38-BA814DCB3455}" type="presParOf" srcId="{25655EE4-D920-4FE6-B65F-DD33C97AB86E}" destId="{F4AB14EC-A672-4B00-AAEF-52F7F74A82F0}" srcOrd="3" destOrd="0" presId="urn:microsoft.com/office/officeart/2018/5/layout/IconLeafLabelList"/>
    <dgm:cxn modelId="{526AB585-99A5-4279-B9DA-5C7523E3516F}" type="presParOf" srcId="{25655EE4-D920-4FE6-B65F-DD33C97AB86E}" destId="{727B5D44-A410-4530-A9F5-C65EE1A70EC3}" srcOrd="4" destOrd="0" presId="urn:microsoft.com/office/officeart/2018/5/layout/IconLeafLabelList"/>
    <dgm:cxn modelId="{8F0AEF8A-0E59-4D69-9F81-8C6F35CEA853}" type="presParOf" srcId="{727B5D44-A410-4530-A9F5-C65EE1A70EC3}" destId="{E470A33F-8899-45BA-91D0-34FACA04F9C4}" srcOrd="0" destOrd="0" presId="urn:microsoft.com/office/officeart/2018/5/layout/IconLeafLabelList"/>
    <dgm:cxn modelId="{E33012B2-4E7C-4574-B8C7-898689E3D9A6}" type="presParOf" srcId="{727B5D44-A410-4530-A9F5-C65EE1A70EC3}" destId="{3B47E70D-82B1-4903-8D5F-0ED76CE7FC5D}" srcOrd="1" destOrd="0" presId="urn:microsoft.com/office/officeart/2018/5/layout/IconLeafLabelList"/>
    <dgm:cxn modelId="{95917103-D01C-4AC0-9156-56C0AF2549D7}" type="presParOf" srcId="{727B5D44-A410-4530-A9F5-C65EE1A70EC3}" destId="{66FB125A-BA53-45B2-8577-AE31CC1CFA08}" srcOrd="2" destOrd="0" presId="urn:microsoft.com/office/officeart/2018/5/layout/IconLeafLabelList"/>
    <dgm:cxn modelId="{1336A503-F06C-413A-A6CC-57B25473D1F2}" type="presParOf" srcId="{727B5D44-A410-4530-A9F5-C65EE1A70EC3}" destId="{AE04F840-F971-45D3-AAC5-8A6A62890572}" srcOrd="3" destOrd="0" presId="urn:microsoft.com/office/officeart/2018/5/layout/IconLeafLabelList"/>
    <dgm:cxn modelId="{00538110-0DCE-4042-ADC5-D95A4C6B2BAC}" type="presParOf" srcId="{25655EE4-D920-4FE6-B65F-DD33C97AB86E}" destId="{6C9B5B59-1B7B-49DD-BD6F-8400FFDEDAC9}" srcOrd="5" destOrd="0" presId="urn:microsoft.com/office/officeart/2018/5/layout/IconLeafLabelList"/>
    <dgm:cxn modelId="{87F06A0A-3014-45C2-B21F-1FD9EE613757}" type="presParOf" srcId="{25655EE4-D920-4FE6-B65F-DD33C97AB86E}" destId="{20733738-D8AA-46DE-A0F7-09A91A5D0A6F}" srcOrd="6" destOrd="0" presId="urn:microsoft.com/office/officeart/2018/5/layout/IconLeafLabelList"/>
    <dgm:cxn modelId="{2FE7EA32-F9AD-4951-9EFE-88386910C46C}" type="presParOf" srcId="{20733738-D8AA-46DE-A0F7-09A91A5D0A6F}" destId="{95CB73E9-C5D4-4DA7-9FB7-ADB35CF114A4}" srcOrd="0" destOrd="0" presId="urn:microsoft.com/office/officeart/2018/5/layout/IconLeafLabelList"/>
    <dgm:cxn modelId="{33C863E1-1596-4468-A20C-CF744A7E5484}" type="presParOf" srcId="{20733738-D8AA-46DE-A0F7-09A91A5D0A6F}" destId="{8AED7434-FAFD-4DA5-83A5-4E6F11EF2612}" srcOrd="1" destOrd="0" presId="urn:microsoft.com/office/officeart/2018/5/layout/IconLeafLabelList"/>
    <dgm:cxn modelId="{834E5EBE-7108-4E0E-8735-BC6DDCD7CF54}" type="presParOf" srcId="{20733738-D8AA-46DE-A0F7-09A91A5D0A6F}" destId="{6B8917BF-469C-4F25-B604-B8C8367BFD88}" srcOrd="2" destOrd="0" presId="urn:microsoft.com/office/officeart/2018/5/layout/IconLeafLabelList"/>
    <dgm:cxn modelId="{696AD69D-0865-4090-ABFD-2014FE71586C}" type="presParOf" srcId="{20733738-D8AA-46DE-A0F7-09A91A5D0A6F}" destId="{E33C4018-56F2-459B-B141-63FAEB3B393F}" srcOrd="3" destOrd="0" presId="urn:microsoft.com/office/officeart/2018/5/layout/IconLeafLabelList"/>
    <dgm:cxn modelId="{2862917E-0F1B-4FA0-BF60-0D248B729AD6}" type="presParOf" srcId="{25655EE4-D920-4FE6-B65F-DD33C97AB86E}" destId="{7FD1D1AF-736D-4DE5-A2C6-DF3F07EA6B6B}" srcOrd="7" destOrd="0" presId="urn:microsoft.com/office/officeart/2018/5/layout/IconLeafLabelList"/>
    <dgm:cxn modelId="{04DA3A66-58C3-4ABE-BA06-315464CE7AB2}" type="presParOf" srcId="{25655EE4-D920-4FE6-B65F-DD33C97AB86E}" destId="{0E21ACA9-9C70-42E0-87BD-C36AA3AE7856}" srcOrd="8" destOrd="0" presId="urn:microsoft.com/office/officeart/2018/5/layout/IconLeafLabelList"/>
    <dgm:cxn modelId="{BC74A913-C9D3-4805-892E-E160FDD1585B}" type="presParOf" srcId="{0E21ACA9-9C70-42E0-87BD-C36AA3AE7856}" destId="{7F7AB823-2D10-4548-83F9-AE73B87A093A}" srcOrd="0" destOrd="0" presId="urn:microsoft.com/office/officeart/2018/5/layout/IconLeafLabelList"/>
    <dgm:cxn modelId="{A2676144-2CA4-4466-A42B-8054D9F01048}" type="presParOf" srcId="{0E21ACA9-9C70-42E0-87BD-C36AA3AE7856}" destId="{21411259-1B6A-4441-B36C-9C42DAACCEF8}" srcOrd="1" destOrd="0" presId="urn:microsoft.com/office/officeart/2018/5/layout/IconLeafLabelList"/>
    <dgm:cxn modelId="{ABA41977-2EE0-4A2F-9025-D9E63C8BF7FA}" type="presParOf" srcId="{0E21ACA9-9C70-42E0-87BD-C36AA3AE7856}" destId="{7B25A5F8-9314-4F3B-A236-C3470473C4F9}" srcOrd="2" destOrd="0" presId="urn:microsoft.com/office/officeart/2018/5/layout/IconLeafLabelList"/>
    <dgm:cxn modelId="{D7CFA3E1-431D-4EE8-A3EF-4E87FD4000DB}" type="presParOf" srcId="{0E21ACA9-9C70-42E0-87BD-C36AA3AE7856}" destId="{251A5C31-6752-4A8D-B6E1-BACC0E873757}" srcOrd="3" destOrd="0" presId="urn:microsoft.com/office/officeart/2018/5/layout/IconLeafLabelList"/>
    <dgm:cxn modelId="{17405E7A-7D34-4135-8588-4D6ADAA6B888}" type="presParOf" srcId="{25655EE4-D920-4FE6-B65F-DD33C97AB86E}" destId="{F403C858-C01F-4E32-AE6D-1CADDA2E8D22}" srcOrd="9" destOrd="0" presId="urn:microsoft.com/office/officeart/2018/5/layout/IconLeafLabelList"/>
    <dgm:cxn modelId="{00A7C204-7230-45DC-A143-F74D1578BDFE}" type="presParOf" srcId="{25655EE4-D920-4FE6-B65F-DD33C97AB86E}" destId="{ED7B582D-4570-48A9-9B88-58304D183740}" srcOrd="10" destOrd="0" presId="urn:microsoft.com/office/officeart/2018/5/layout/IconLeafLabelList"/>
    <dgm:cxn modelId="{727AB257-3230-414B-B1ED-578C494AA2A6}" type="presParOf" srcId="{ED7B582D-4570-48A9-9B88-58304D183740}" destId="{7BDAE675-E8CD-4F0B-A1F5-219F2A43B1AA}" srcOrd="0" destOrd="0" presId="urn:microsoft.com/office/officeart/2018/5/layout/IconLeafLabelList"/>
    <dgm:cxn modelId="{0777063C-4C0E-4F91-8E3D-F5625EE68746}" type="presParOf" srcId="{ED7B582D-4570-48A9-9B88-58304D183740}" destId="{3275829A-F0D3-452B-ACCB-46DF0FB38369}" srcOrd="1" destOrd="0" presId="urn:microsoft.com/office/officeart/2018/5/layout/IconLeafLabelList"/>
    <dgm:cxn modelId="{536D7F3F-637E-454D-98DA-DE268C690106}" type="presParOf" srcId="{ED7B582D-4570-48A9-9B88-58304D183740}" destId="{7039FE0D-87F5-4BF0-A3F4-3F04B42B9A68}" srcOrd="2" destOrd="0" presId="urn:microsoft.com/office/officeart/2018/5/layout/IconLeafLabelList"/>
    <dgm:cxn modelId="{8D1365EC-AE3B-4887-97CB-21227C52A29A}" type="presParOf" srcId="{ED7B582D-4570-48A9-9B88-58304D183740}" destId="{E2CAEC06-0505-4DAB-AE97-1D6EFDB91627}" srcOrd="3" destOrd="0" presId="urn:microsoft.com/office/officeart/2018/5/layout/IconLeafLabelList"/>
    <dgm:cxn modelId="{E053333E-E533-480A-9734-C805F8D6B33A}" type="presParOf" srcId="{25655EE4-D920-4FE6-B65F-DD33C97AB86E}" destId="{365663B6-3565-4948-B06E-7CB4D74AB386}" srcOrd="11" destOrd="0" presId="urn:microsoft.com/office/officeart/2018/5/layout/IconLeafLabelList"/>
    <dgm:cxn modelId="{E0BAC715-9974-415F-AC82-219BEAF5410E}" type="presParOf" srcId="{25655EE4-D920-4FE6-B65F-DD33C97AB86E}" destId="{87144E05-D0C8-4C1C-9545-713CEFD59FAA}" srcOrd="12" destOrd="0" presId="urn:microsoft.com/office/officeart/2018/5/layout/IconLeafLabelList"/>
    <dgm:cxn modelId="{0101A7DA-A465-4ED4-8624-F72907EDC239}" type="presParOf" srcId="{87144E05-D0C8-4C1C-9545-713CEFD59FAA}" destId="{045B4850-16BC-4C7F-8AC3-F4B7759880C7}" srcOrd="0" destOrd="0" presId="urn:microsoft.com/office/officeart/2018/5/layout/IconLeafLabelList"/>
    <dgm:cxn modelId="{5F4CF67E-D007-458F-B8B1-424BD740A5F4}" type="presParOf" srcId="{87144E05-D0C8-4C1C-9545-713CEFD59FAA}" destId="{C847FDEE-F3BD-4F35-AC71-F37FD233AF72}" srcOrd="1" destOrd="0" presId="urn:microsoft.com/office/officeart/2018/5/layout/IconLeafLabelList"/>
    <dgm:cxn modelId="{A084BD4E-4CF7-4B52-B28F-5BA44A3E4B9A}" type="presParOf" srcId="{87144E05-D0C8-4C1C-9545-713CEFD59FAA}" destId="{216DC7BB-7879-44A7-9891-EAC7390BD686}" srcOrd="2" destOrd="0" presId="urn:microsoft.com/office/officeart/2018/5/layout/IconLeafLabelList"/>
    <dgm:cxn modelId="{FB48F170-4094-4EE5-BD37-C005796768C6}" type="presParOf" srcId="{87144E05-D0C8-4C1C-9545-713CEFD59FAA}" destId="{56270DAE-A1F3-4B36-A534-6BC4E9BF266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BD738-273E-444B-A619-BEDDA2871A58}">
      <dsp:nvSpPr>
        <dsp:cNvPr id="0" name=""/>
        <dsp:cNvSpPr/>
      </dsp:nvSpPr>
      <dsp:spPr>
        <a:xfrm>
          <a:off x="266484" y="1031981"/>
          <a:ext cx="827789" cy="82778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1B7A6-0AD1-484D-9C56-EBC0944A30F4}">
      <dsp:nvSpPr>
        <dsp:cNvPr id="0" name=""/>
        <dsp:cNvSpPr/>
      </dsp:nvSpPr>
      <dsp:spPr>
        <a:xfrm>
          <a:off x="442898" y="1208395"/>
          <a:ext cx="474960" cy="474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1C642-5E26-4781-8D9C-DC65A8EE46BF}">
      <dsp:nvSpPr>
        <dsp:cNvPr id="0" name=""/>
        <dsp:cNvSpPr/>
      </dsp:nvSpPr>
      <dsp:spPr>
        <a:xfrm>
          <a:off x="1863" y="2117606"/>
          <a:ext cx="1357031" cy="104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Data Augmentation</a:t>
          </a:r>
          <a:r>
            <a:rPr lang="en-IN" sz="1100" kern="1200"/>
            <a:t>: Apply techniques like rotation, flipping, and zooming to increase dataset diversity and improve generalization.</a:t>
          </a:r>
          <a:endParaRPr lang="en-US" sz="1100" kern="1200"/>
        </a:p>
      </dsp:txBody>
      <dsp:txXfrm>
        <a:off x="1863" y="2117606"/>
        <a:ext cx="1357031" cy="1043217"/>
      </dsp:txXfrm>
    </dsp:sp>
    <dsp:sp modelId="{D97D22C7-DDE8-4ECA-8982-BF9C0DF3F0C9}">
      <dsp:nvSpPr>
        <dsp:cNvPr id="0" name=""/>
        <dsp:cNvSpPr/>
      </dsp:nvSpPr>
      <dsp:spPr>
        <a:xfrm>
          <a:off x="1860996" y="1031981"/>
          <a:ext cx="827789" cy="82778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B8E83-69E9-4F62-8B04-A33E008B826F}">
      <dsp:nvSpPr>
        <dsp:cNvPr id="0" name=""/>
        <dsp:cNvSpPr/>
      </dsp:nvSpPr>
      <dsp:spPr>
        <a:xfrm>
          <a:off x="2037410" y="1208395"/>
          <a:ext cx="474960" cy="474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4F49E-7E45-47BE-9E4E-90C332C6FF66}">
      <dsp:nvSpPr>
        <dsp:cNvPr id="0" name=""/>
        <dsp:cNvSpPr/>
      </dsp:nvSpPr>
      <dsp:spPr>
        <a:xfrm>
          <a:off x="1596375" y="2117606"/>
          <a:ext cx="1357031" cy="104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Model Optimization</a:t>
          </a:r>
          <a:r>
            <a:rPr lang="en-IN" sz="1100" kern="1200"/>
            <a:t>: Fine-tune hyperparameters, experiment with different optimizers, and consider model pruning to improve performance and efficiency.</a:t>
          </a:r>
          <a:endParaRPr lang="en-US" sz="1100" kern="1200"/>
        </a:p>
      </dsp:txBody>
      <dsp:txXfrm>
        <a:off x="1596375" y="2117606"/>
        <a:ext cx="1357031" cy="1043217"/>
      </dsp:txXfrm>
    </dsp:sp>
    <dsp:sp modelId="{E470A33F-8899-45BA-91D0-34FACA04F9C4}">
      <dsp:nvSpPr>
        <dsp:cNvPr id="0" name=""/>
        <dsp:cNvSpPr/>
      </dsp:nvSpPr>
      <dsp:spPr>
        <a:xfrm>
          <a:off x="3455508" y="1031981"/>
          <a:ext cx="827789" cy="82778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7E70D-82B1-4903-8D5F-0ED76CE7FC5D}">
      <dsp:nvSpPr>
        <dsp:cNvPr id="0" name=""/>
        <dsp:cNvSpPr/>
      </dsp:nvSpPr>
      <dsp:spPr>
        <a:xfrm>
          <a:off x="3631922" y="1208395"/>
          <a:ext cx="474960" cy="474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4F840-F971-45D3-AAC5-8A6A62890572}">
      <dsp:nvSpPr>
        <dsp:cNvPr id="0" name=""/>
        <dsp:cNvSpPr/>
      </dsp:nvSpPr>
      <dsp:spPr>
        <a:xfrm>
          <a:off x="3190887" y="2117606"/>
          <a:ext cx="1357031" cy="104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Advanced Architectures</a:t>
          </a:r>
          <a:r>
            <a:rPr lang="en-IN" sz="1100" kern="1200"/>
            <a:t>: Experiment with deeper ResNet variants or models like EfficientNet or Vision Transformers for better accuracy.</a:t>
          </a:r>
          <a:endParaRPr lang="en-US" sz="1100" kern="1200"/>
        </a:p>
      </dsp:txBody>
      <dsp:txXfrm>
        <a:off x="3190887" y="2117606"/>
        <a:ext cx="1357031" cy="1043217"/>
      </dsp:txXfrm>
    </dsp:sp>
    <dsp:sp modelId="{95CB73E9-C5D4-4DA7-9FB7-ADB35CF114A4}">
      <dsp:nvSpPr>
        <dsp:cNvPr id="0" name=""/>
        <dsp:cNvSpPr/>
      </dsp:nvSpPr>
      <dsp:spPr>
        <a:xfrm>
          <a:off x="5050019" y="1031981"/>
          <a:ext cx="827789" cy="82778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D7434-FAFD-4DA5-83A5-4E6F11EF2612}">
      <dsp:nvSpPr>
        <dsp:cNvPr id="0" name=""/>
        <dsp:cNvSpPr/>
      </dsp:nvSpPr>
      <dsp:spPr>
        <a:xfrm>
          <a:off x="5226434" y="1208395"/>
          <a:ext cx="474960" cy="474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C4018-56F2-459B-B141-63FAEB3B393F}">
      <dsp:nvSpPr>
        <dsp:cNvPr id="0" name=""/>
        <dsp:cNvSpPr/>
      </dsp:nvSpPr>
      <dsp:spPr>
        <a:xfrm>
          <a:off x="4785398" y="2117606"/>
          <a:ext cx="1357031" cy="104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Ensemble Methods</a:t>
          </a:r>
          <a:r>
            <a:rPr lang="en-IN" sz="1100" kern="1200"/>
            <a:t>: Combine multiple models to improve prediction accuracy and reduce overfitting.</a:t>
          </a:r>
          <a:endParaRPr lang="en-US" sz="1100" kern="1200"/>
        </a:p>
      </dsp:txBody>
      <dsp:txXfrm>
        <a:off x="4785398" y="2117606"/>
        <a:ext cx="1357031" cy="1043217"/>
      </dsp:txXfrm>
    </dsp:sp>
    <dsp:sp modelId="{7F7AB823-2D10-4548-83F9-AE73B87A093A}">
      <dsp:nvSpPr>
        <dsp:cNvPr id="0" name=""/>
        <dsp:cNvSpPr/>
      </dsp:nvSpPr>
      <dsp:spPr>
        <a:xfrm>
          <a:off x="6644531" y="1031981"/>
          <a:ext cx="827789" cy="82778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11259-1B6A-4441-B36C-9C42DAACCEF8}">
      <dsp:nvSpPr>
        <dsp:cNvPr id="0" name=""/>
        <dsp:cNvSpPr/>
      </dsp:nvSpPr>
      <dsp:spPr>
        <a:xfrm>
          <a:off x="6820945" y="1208395"/>
          <a:ext cx="474960" cy="4749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A5C31-6752-4A8D-B6E1-BACC0E873757}">
      <dsp:nvSpPr>
        <dsp:cNvPr id="0" name=""/>
        <dsp:cNvSpPr/>
      </dsp:nvSpPr>
      <dsp:spPr>
        <a:xfrm>
          <a:off x="6379910" y="2117606"/>
          <a:ext cx="1357031" cy="104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Integration with Clinical Data</a:t>
          </a:r>
          <a:r>
            <a:rPr lang="en-IN" sz="1100" kern="1200"/>
            <a:t>: Combine retinal images with other medical data (e.g., blood sugar levels) to enhance prediction accuracy.</a:t>
          </a:r>
          <a:endParaRPr lang="en-US" sz="1100" kern="1200"/>
        </a:p>
      </dsp:txBody>
      <dsp:txXfrm>
        <a:off x="6379910" y="2117606"/>
        <a:ext cx="1357031" cy="1043217"/>
      </dsp:txXfrm>
    </dsp:sp>
    <dsp:sp modelId="{7BDAE675-E8CD-4F0B-A1F5-219F2A43B1AA}">
      <dsp:nvSpPr>
        <dsp:cNvPr id="0" name=""/>
        <dsp:cNvSpPr/>
      </dsp:nvSpPr>
      <dsp:spPr>
        <a:xfrm>
          <a:off x="8239043" y="1031981"/>
          <a:ext cx="827789" cy="82778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5829A-F0D3-452B-ACCB-46DF0FB38369}">
      <dsp:nvSpPr>
        <dsp:cNvPr id="0" name=""/>
        <dsp:cNvSpPr/>
      </dsp:nvSpPr>
      <dsp:spPr>
        <a:xfrm>
          <a:off x="8415457" y="1208395"/>
          <a:ext cx="474960" cy="4749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AEC06-0505-4DAB-AE97-1D6EFDB91627}">
      <dsp:nvSpPr>
        <dsp:cNvPr id="0" name=""/>
        <dsp:cNvSpPr/>
      </dsp:nvSpPr>
      <dsp:spPr>
        <a:xfrm>
          <a:off x="7974422" y="2117606"/>
          <a:ext cx="1357031" cy="104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Deployment</a:t>
          </a:r>
          <a:r>
            <a:rPr lang="en-IN" sz="1100" kern="1200"/>
            <a:t>: Optimize the model for real-time usage on mobile or edge devices and develop a user-friendly interface for medical professionals.</a:t>
          </a:r>
          <a:endParaRPr lang="en-US" sz="1100" kern="1200"/>
        </a:p>
      </dsp:txBody>
      <dsp:txXfrm>
        <a:off x="7974422" y="2117606"/>
        <a:ext cx="1357031" cy="1043217"/>
      </dsp:txXfrm>
    </dsp:sp>
    <dsp:sp modelId="{045B4850-16BC-4C7F-8AC3-F4B7759880C7}">
      <dsp:nvSpPr>
        <dsp:cNvPr id="0" name=""/>
        <dsp:cNvSpPr/>
      </dsp:nvSpPr>
      <dsp:spPr>
        <a:xfrm>
          <a:off x="9833555" y="1031981"/>
          <a:ext cx="827789" cy="82778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7FDEE-F3BD-4F35-AC71-F37FD233AF72}">
      <dsp:nvSpPr>
        <dsp:cNvPr id="0" name=""/>
        <dsp:cNvSpPr/>
      </dsp:nvSpPr>
      <dsp:spPr>
        <a:xfrm>
          <a:off x="10009969" y="1208395"/>
          <a:ext cx="474960" cy="47496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70DAE-A1F3-4B36-A534-6BC4E9BF266D}">
      <dsp:nvSpPr>
        <dsp:cNvPr id="0" name=""/>
        <dsp:cNvSpPr/>
      </dsp:nvSpPr>
      <dsp:spPr>
        <a:xfrm>
          <a:off x="9568934" y="2117606"/>
          <a:ext cx="1357031" cy="104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Monitoring Disease Progression</a:t>
          </a:r>
          <a:r>
            <a:rPr lang="en-IN" sz="1100" kern="1200"/>
            <a:t>: Implement a system to track the progression of diabetic retinopathy over time in patients.</a:t>
          </a:r>
          <a:endParaRPr lang="en-US" sz="1100" kern="1200"/>
        </a:p>
      </dsp:txBody>
      <dsp:txXfrm>
        <a:off x="9568934" y="2117606"/>
        <a:ext cx="1357031" cy="1043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124A-E3D2-53BB-C01F-37F2C154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091DB-D784-A281-D94F-945C644ED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800E-4CE4-85E0-71BF-2D74F8D6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26D6-15C1-4D4C-BAE2-337198DDD5B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B491-13B5-7CE4-D1B4-1CDC430C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BCAAE-4807-E951-CBC1-E3C19BCC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CC1-E71C-8F44-8E90-20A29312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1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88B3-C37C-9354-C19F-1D1E1F45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A13E1-D3A1-D4AC-A468-03F541F5A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DCFD-D386-D037-643B-6CBAEEA4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26D6-15C1-4D4C-BAE2-337198DDD5B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B2D2-F519-3D78-6972-A4053CC6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ADE6E-B323-635F-319F-CB9FC69E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CC1-E71C-8F44-8E90-20A29312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2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3BBA2-A817-5F11-1A1D-DFBDFED6C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1810C-5769-8473-86B6-FF669DB22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C68F8-CC04-28FB-C6CB-DD411763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26D6-15C1-4D4C-BAE2-337198DDD5B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79C9C-A98A-C710-4B41-E7FA40A5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DFAFB-F89B-BCB2-6F6E-B5FEC220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CC1-E71C-8F44-8E90-20A29312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9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BD16-3B5D-0F28-B9E0-6F292AC4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357C-D184-ACD7-AA3F-997D5BEA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CDD6-0B47-4161-C84B-CACBE6D2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26D6-15C1-4D4C-BAE2-337198DDD5B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5985-443F-1592-BB51-B4F6F86A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7ED8-9F33-BDA3-5BCB-B399CDA1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CC1-E71C-8F44-8E90-20A29312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FB91-D418-90EB-3940-33206CB0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57776-B69B-8DDA-0C84-CA037C03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EAF3-1D5F-717D-E10A-BB398250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26D6-15C1-4D4C-BAE2-337198DDD5B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2E10-00CC-28DB-9DC7-E80CC95E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EF78-9A1B-6EED-946D-8BCDED9C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CC1-E71C-8F44-8E90-20A29312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9857-45E3-0A4A-5284-7D6EB0BA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27FF-91B7-C90C-45B2-71E4768AF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530D3-269F-141C-7D42-3C7FF7D38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31629-4391-DDD9-06A1-71DE2B16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26D6-15C1-4D4C-BAE2-337198DDD5B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778E8-2CB9-DCA6-D7C1-0E2000E5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7FD6D-3B95-8EF0-3F6C-96646549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CC1-E71C-8F44-8E90-20A29312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8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46AE-7A5B-0981-0E86-4B6D9844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DF523-8CFD-24DE-487F-8DEE2425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8AA8D-4F58-E517-DF49-5C089953A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5D170-0231-F0BB-7864-A1E64905B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9D3B2-4D30-4212-62D5-75F227AFB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3252C-43BB-CCFF-96FB-B5C52DD8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26D6-15C1-4D4C-BAE2-337198DDD5B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378D8-D310-6FEB-522C-A3EB1EC2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C8765-D839-8E42-981B-672AE10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CC1-E71C-8F44-8E90-20A29312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1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320A-D859-C938-3BAD-AAA460D4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32D1D-BF7F-C44B-DEEB-FDF81B89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26D6-15C1-4D4C-BAE2-337198DDD5B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6C492-1207-B183-E15E-2E05A7EA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F053C-DAAB-E6B4-9525-2A6B88DB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CC1-E71C-8F44-8E90-20A29312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0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9A2B3-64DB-86CA-03E3-AEC1E9B1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26D6-15C1-4D4C-BAE2-337198DDD5B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D04B2-6F28-1BE1-0F2E-568FC951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12601-57E8-C548-C79C-1D89E580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CC1-E71C-8F44-8E90-20A29312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8692-0BDE-B04A-A186-6A0C1B3F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3C8-D702-71DA-3DB9-920E7FBA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20EA2-AD93-4461-FD83-9F840F9C7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88384-A7F8-0D7D-1F38-68172DB7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26D6-15C1-4D4C-BAE2-337198DDD5B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0F787-F333-D819-D740-E672B928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064D-9C07-6040-BFB7-74AF8A70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CC1-E71C-8F44-8E90-20A29312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E7EF-1C16-8616-0931-58D286EB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2D87C-6752-DD60-3B37-B1CF6E1D1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7342D-AA1D-4390-11BB-3FEACA433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2EEC4-007B-3F25-86EE-4F46C1D0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B26D6-15C1-4D4C-BAE2-337198DDD5B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983F8-C599-4CE4-CCE9-86DB9ECD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C1253-1088-A17F-B9B8-2CBBE6A6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6CC1-E71C-8F44-8E90-20A29312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C5E8C-8C4C-3E52-5D9A-95E6F8B7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66662-FA2C-6373-F99D-3F80E0CA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524DE-1D90-701C-95F9-385AB941F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B26D6-15C1-4D4C-BAE2-337198DDD5B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E5222-DE3A-965F-3805-60FD78E8D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EB194-1A9F-5956-0409-6C45CB971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16CC1-E71C-8F44-8E90-20A29312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3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br>
              <a:rPr lang="en-US" sz="2800" b="0" dirty="0"/>
            </a:br>
            <a:br>
              <a:rPr lang="en-US" sz="2800" b="0" dirty="0"/>
            </a:br>
            <a:br>
              <a:rPr lang="en-US" sz="2800" b="0" dirty="0"/>
            </a:br>
            <a:br>
              <a:rPr lang="en-US" sz="2800" b="0" dirty="0"/>
            </a:br>
            <a:br>
              <a:rPr lang="en-US" sz="2800" b="0" dirty="0"/>
            </a:br>
            <a:r>
              <a:rPr lang="en-US" sz="2800" b="1" dirty="0"/>
              <a:t>Retinal image analysis for diabetic retinopathy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r>
              <a:rPr lang="en-US" dirty="0"/>
              <a:t>					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under:  	Dr. Parul madan</a:t>
            </a:r>
            <a:b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associate professor</a:t>
            </a:r>
            <a:b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by:	Manas Srivastava</a:t>
            </a:r>
            <a:b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roll no: 08</a:t>
            </a:r>
            <a:b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section: DS-2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BC14B-E0F1-126C-E28F-CB8C428C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Introduction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3A98-28A2-B1E9-EF59-B6F956D7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 is a progressive eye disease caused by damage to the blood vessels in the retina, often because of long-term diabetes. It is one of the leading causes of preventable blindness worldwide, affecting millions of people with diabetes.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The condition develops when high blood sugar levels weaken the blood vessels in the retina, causing them to leak, swell, or grow abnormally.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through regular eye screenings is essential for effective management, which may include lifestyle changes, medications, or surgical interventions. </a:t>
            </a:r>
          </a:p>
          <a:p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increasing prevalence of diabetes globally, early and accurate detection using advanced technologies like AI-driven diagnostic tools has become a vital aspect of modern healthcare</a:t>
            </a:r>
            <a:r>
              <a:rPr lang="en-IN" sz="1400"/>
              <a:t>.</a:t>
            </a:r>
          </a:p>
          <a:p>
            <a:endParaRPr lang="en-IN" sz="1400"/>
          </a:p>
          <a:p>
            <a:endParaRPr lang="en-US" sz="1400" dirty="0"/>
          </a:p>
        </p:txBody>
      </p:sp>
      <p:pic>
        <p:nvPicPr>
          <p:cNvPr id="1026" name="Picture 2" descr="A hand holds a magnifying glass over the words &quot;blurred vision,&quot; which are above a background of many other symptoms of diabetes">
            <a:extLst>
              <a:ext uri="{FF2B5EF4-FFF2-40B4-BE49-F238E27FC236}">
                <a16:creationId xmlns:a16="http://schemas.microsoft.com/office/drawing/2014/main" id="{BFF02EF4-A378-8B33-1D5A-F5B085778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646936"/>
            <a:ext cx="5150277" cy="338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 104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33D47-69FE-09F3-810E-5881231E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Problem statement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20346A-762E-8DFE-393E-052FE27F6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295" y="2780068"/>
            <a:ext cx="5150277" cy="28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9835-4298-6EA8-C362-7DF97E09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automated system that can analyse retinal images, classify the severity of the disease, and assist healthcare professionals in providing timely and effective treatment.</a:t>
            </a:r>
          </a:p>
          <a:p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to perform image classification. Given a fundus photograph, the task is to predict the class to which the image belongs. The classes to predict are:</a:t>
            </a:r>
            <a:b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0 - Normal</a:t>
            </a:r>
            <a:b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1 - Mild</a:t>
            </a:r>
            <a:b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2 - Moderate</a:t>
            </a:r>
            <a:b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3 - Severe</a:t>
            </a:r>
            <a:b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4 - Proliferative</a:t>
            </a:r>
          </a:p>
          <a:p>
            <a:endParaRPr lang="en-IN" sz="1700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8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A5590-5773-969B-0534-CE3A3CF8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/>
              <a:t>Methodology</a:t>
            </a:r>
            <a:br>
              <a:rPr lang="en-US" sz="4100"/>
            </a:br>
            <a:endParaRPr lang="en-US" sz="4100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2554-87E5-95A3-B000-4BA21ABC3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IN" sz="1100" b="1" dirty="0"/>
              <a:t>Data Preparation</a:t>
            </a:r>
            <a:endParaRPr lang="en-IN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100" dirty="0"/>
              <a:t>Fundus images are collected and </a:t>
            </a:r>
            <a:r>
              <a:rPr lang="en-IN" sz="1100"/>
              <a:t>labeled</a:t>
            </a:r>
            <a:r>
              <a:rPr lang="en-IN" sz="1100" dirty="0"/>
              <a:t> based on their respective severity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dirty="0"/>
              <a:t>Images are </a:t>
            </a:r>
            <a:r>
              <a:rPr lang="en-IN" sz="1100"/>
              <a:t>preprocessed</a:t>
            </a:r>
            <a:r>
              <a:rPr lang="en-IN" sz="1100" dirty="0"/>
              <a:t> by resizing them to match the input size of the model (e.g., 224x224 for </a:t>
            </a:r>
            <a:r>
              <a:rPr lang="en-IN" sz="1100"/>
              <a:t>ResNet</a:t>
            </a:r>
            <a:r>
              <a:rPr lang="en-IN" sz="11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dirty="0"/>
              <a:t>Data augmentation techniques (e.g., rotation, flipping, and cropping) are applied to increase data diversity.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dirty="0"/>
              <a:t>Images are normalized to improve model performance.</a:t>
            </a:r>
          </a:p>
          <a:p>
            <a:r>
              <a:rPr lang="en-IN" sz="1100" b="1" dirty="0"/>
              <a:t>Model Design and Transfer Learning</a:t>
            </a:r>
            <a:endParaRPr lang="en-IN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100" dirty="0"/>
              <a:t>Transfer learning is employed due to the limited availability of </a:t>
            </a:r>
            <a:r>
              <a:rPr lang="en-IN" sz="1100"/>
              <a:t>labeled</a:t>
            </a:r>
            <a:r>
              <a:rPr lang="en-IN" sz="1100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dirty="0"/>
              <a:t>A pre-trained ResNet34 model, trained on the ImageNet dataset, is used as the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dirty="0"/>
              <a:t>The fully connected (FC) layer of ResNet34 is replaced with a custom classifier to match the 5 output classes for diabetic retinopathy classification.</a:t>
            </a:r>
          </a:p>
          <a:p>
            <a:endParaRPr lang="en-US" sz="1100" dirty="0"/>
          </a:p>
        </p:txBody>
      </p:sp>
      <p:pic>
        <p:nvPicPr>
          <p:cNvPr id="3074" name="Picture 2" descr="Architecture of Resnet-34">
            <a:extLst>
              <a:ext uri="{FF2B5EF4-FFF2-40B4-BE49-F238E27FC236}">
                <a16:creationId xmlns:a16="http://schemas.microsoft.com/office/drawing/2014/main" id="{6B77BFA9-BBD3-FCEC-B42F-A181B0660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4876" y="2484255"/>
            <a:ext cx="4361935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27170-E499-8E4D-70C6-5193A3A9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CCC6-8105-3901-FA0F-42D09CF2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IN" sz="1400" b="1" dirty="0"/>
              <a:t>Model Compilation and Training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The model is compiled with an appropriate optimizer (e.g., Adam), loss function (e.g., cross-entropy loss), and evaluation metrics (e.g., accuracy).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The training dataset is used to fine-tune the pre-trained model on the task-specific DR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A validation dataset is used to monitor model performance during training and prevent overfitting.</a:t>
            </a:r>
          </a:p>
          <a:p>
            <a:r>
              <a:rPr lang="en-IN" sz="1400" b="1" dirty="0"/>
              <a:t>Evaluation and Testing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The trained model is evaluated using metrics such as accuracy, precision, recall, and F1-score on a test dataset to measure classification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Predictions are made on new images to verify the model's robustness.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02C04-CB93-B857-509C-9CAFE0F6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198362"/>
            <a:ext cx="5167833" cy="3735203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08B1A-B654-4EB9-771D-31AE064B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/>
              <a:t>Methodology</a:t>
            </a:r>
            <a:br>
              <a:rPr lang="en-US" sz="4100"/>
            </a:br>
            <a:endParaRPr lang="en-US" sz="4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DBEE-6BA0-0A9B-85D9-F785A3C7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8"/>
            <a:ext cx="5676550" cy="3871561"/>
          </a:xfrm>
        </p:spPr>
        <p:txBody>
          <a:bodyPr anchor="ctr">
            <a:normAutofit/>
          </a:bodyPr>
          <a:lstStyle/>
          <a:p>
            <a:r>
              <a:rPr lang="en-IN" sz="1400" b="1" dirty="0"/>
              <a:t>Plotting the graphs:</a:t>
            </a:r>
          </a:p>
          <a:p>
            <a:r>
              <a:rPr lang="en-IN" sz="1400" dirty="0"/>
              <a:t>The training and validation loss graph is a crucial tool for understanding the model's learning behaviour. It illustrates the loss values for both the training and validation datasets across epochs.</a:t>
            </a:r>
          </a:p>
          <a:p>
            <a:r>
              <a:rPr lang="en-IN" sz="1400" b="1" dirty="0"/>
              <a:t>Deployment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The final model is saved and can be deployed in a clinical setting or integrated into applications for automated DR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Further enhancements include using larger datasets, advanced architectures, or assembling multiple models for improved accuracy.</a:t>
            </a:r>
          </a:p>
          <a:p>
            <a:endParaRPr lang="en-IN" sz="1400" dirty="0"/>
          </a:p>
          <a:p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6E1BB-7E84-9FBD-DAAA-EF085742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037" y="2599507"/>
            <a:ext cx="4993260" cy="320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0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08755-0B64-2249-5976-4B4037A4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Results </a:t>
            </a:r>
          </a:p>
        </p:txBody>
      </p:sp>
      <p:sp>
        <p:nvSpPr>
          <p:cNvPr id="41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9EC3-A3D2-6367-7A8D-133D5D29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trained for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epochs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evaluated on a test dataset. The key metrics obtained are as follows:</a:t>
            </a:r>
          </a:p>
          <a:p>
            <a:pPr>
              <a:buFont typeface="+mj-lt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 and Accuracy: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Training Loss: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0.0047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Training Accuracy: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99.85%</a:t>
            </a:r>
          </a:p>
          <a:p>
            <a:pPr>
              <a:buFont typeface="+mj-lt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Loss and Accuracy: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Validation Loss: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0.1242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Validation Accuracy: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97.75%</a:t>
            </a:r>
          </a:p>
          <a:p>
            <a:pPr>
              <a:buFont typeface="+mj-lt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 Performance: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Loss: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0.1242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Accuracy: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97.75%</a:t>
            </a:r>
          </a:p>
          <a:p>
            <a:endParaRPr lang="en-US" sz="1900" dirty="0"/>
          </a:p>
        </p:txBody>
      </p:sp>
      <p:pic>
        <p:nvPicPr>
          <p:cNvPr id="4098" name="Picture 2" descr="Some (sub)types of diabetic retinopathy. The competition grouped some together to get 5 ordered classes. (Click on image for source.)">
            <a:extLst>
              <a:ext uri="{FF2B5EF4-FFF2-40B4-BE49-F238E27FC236}">
                <a16:creationId xmlns:a16="http://schemas.microsoft.com/office/drawing/2014/main" id="{088AE345-60CF-FCF8-9F7B-1B88C9B31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0" r="-4" b="-4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39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0FE6E-1948-FC58-15AC-F9AB5287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DCEB0-F991-5EB4-6C98-B332E0C558E1}"/>
              </a:ext>
            </a:extLst>
          </p:cNvPr>
          <p:cNvSpPr txBox="1"/>
          <p:nvPr/>
        </p:nvSpPr>
        <p:spPr>
          <a:xfrm>
            <a:off x="308919" y="2891280"/>
            <a:ext cx="5443276" cy="3435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Training loss</a:t>
            </a:r>
            <a:r>
              <a:rPr lang="en-US" sz="2000" dirty="0"/>
              <a:t>: This is the error on the training data, showing how well the model is fitting the training set.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Validation loss</a:t>
            </a:r>
            <a:r>
              <a:rPr lang="en-US" sz="2000" dirty="0"/>
              <a:t>: This is the error on a separate validation dataset, used to evaluate how well the model generalizes to unseen data.</a:t>
            </a:r>
          </a:p>
          <a:p>
            <a:r>
              <a:rPr lang="en-IN" sz="2000" dirty="0"/>
              <a:t>For each test image, you will get a printed prediction like this: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The first image (e4e343eaae2a.png) is predicted to belong to class 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The second image (e4f12411fd85.png) is predicted to belong to class 1.</a:t>
            </a:r>
          </a:p>
          <a:p>
            <a:r>
              <a:rPr lang="en-IN" sz="2000" dirty="0"/>
              <a:t>The actual output will depend on the predictions made by model. Each class label (0 to 4) corresponds to one of the 5 output classes you've set up in your model, and the predicted class index will be printed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122" name="Picture 2" descr="Output image">
            <a:extLst>
              <a:ext uri="{FF2B5EF4-FFF2-40B4-BE49-F238E27FC236}">
                <a16:creationId xmlns:a16="http://schemas.microsoft.com/office/drawing/2014/main" id="{CE0D6B94-FB84-01F6-9FA1-A8B1C14DAE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667538"/>
            <a:ext cx="5150277" cy="334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4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87A25-E9F7-D07D-65D4-19CDD446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C81187-A708-FACF-6925-ECAFA2DDE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821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47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946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     Retinal image analysis for diabetic retinopathy        under:   Dr. Parul madan       associate professor      by: Manas Srivastava       roll no: 08       section: DS-2</vt:lpstr>
      <vt:lpstr>Introduction</vt:lpstr>
      <vt:lpstr>Problem statement</vt:lpstr>
      <vt:lpstr>Methodology </vt:lpstr>
      <vt:lpstr>Methodology </vt:lpstr>
      <vt:lpstr>Methodology </vt:lpstr>
      <vt:lpstr>Results </vt:lpstr>
      <vt:lpstr>Results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Retinal image analysis for diabetic retinopathy        under:   Dr. Parul madan       associate professor      by: Manas Srivastava       roll no: 08       section: DS-2</dc:title>
  <dc:creator>Manas Srivastava</dc:creator>
  <cp:lastModifiedBy>Manas Srivastava</cp:lastModifiedBy>
  <cp:revision>1</cp:revision>
  <dcterms:created xsi:type="dcterms:W3CDTF">2025-01-10T08:03:25Z</dcterms:created>
  <dcterms:modified xsi:type="dcterms:W3CDTF">2025-01-10T08:45:43Z</dcterms:modified>
</cp:coreProperties>
</file>