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69" r:id="rId7"/>
    <p:sldId id="270" r:id="rId8"/>
    <p:sldId id="271" r:id="rId9"/>
    <p:sldId id="272" r:id="rId10"/>
    <p:sldId id="273" r:id="rId11"/>
    <p:sldId id="275" r:id="rId12"/>
    <p:sldId id="27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4B85B-2831-0E28-AA13-744B454537EF}" v="1660" dt="2024-04-13T15:29:34.713"/>
    <p1510:client id="{54120A6D-05AB-6ACF-2DF2-0965177064E1}" v="1" dt="2024-04-14T17:44:04.026"/>
    <p1510:client id="{6EC863BB-EF2A-F8A1-332D-DF5F1DA69C18}" v="1507" dt="2024-04-13T04:23:07.539"/>
    <p1510:client id="{ABA64345-2277-571D-C9D3-47521EF86EAB}" v="91" dt="2024-04-14T12:28:29.989"/>
    <p1510:client id="{EC275DFE-EDAC-392D-34E4-1C1D2BDF5AC8}" v="382" dt="2024-04-14T11:38:17.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5356" autoAdjust="0"/>
  </p:normalViewPr>
  <p:slideViewPr>
    <p:cSldViewPr snapToGrid="0" showGuides="1">
      <p:cViewPr varScale="1">
        <p:scale>
          <a:sx n="87" d="100"/>
          <a:sy n="87" d="100"/>
        </p:scale>
        <p:origin x="246"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4/27/2024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4/27/2024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cs typeface="Arial" pitchFamily="34" charset="0"/>
              </a:rPr>
              <a:t>NOTE: </a:t>
            </a:r>
            <a:r>
              <a:rPr lang="en-US" sz="1200" dirty="0">
                <a:cs typeface="Arial" pitchFamily="34" charset="0"/>
              </a:rPr>
              <a:t>Want a different image on this slide? Select the picture and delete it. Now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10</a:t>
            </a:fld>
            <a:endParaRPr lang="en-US"/>
          </a:p>
        </p:txBody>
      </p:sp>
    </p:spTree>
    <p:extLst>
      <p:ext uri="{BB962C8B-B14F-4D97-AF65-F5344CB8AC3E}">
        <p14:creationId xmlns:p14="http://schemas.microsoft.com/office/powerpoint/2010/main" val="931467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a:t>
            </a:fld>
            <a:endParaRPr lang="en-US"/>
          </a:p>
        </p:txBody>
      </p:sp>
    </p:spTree>
    <p:extLst>
      <p:ext uri="{BB962C8B-B14F-4D97-AF65-F5344CB8AC3E}">
        <p14:creationId xmlns:p14="http://schemas.microsoft.com/office/powerpoint/2010/main" val="3796805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a:t>
            </a:fld>
            <a:endParaRPr lang="en-US"/>
          </a:p>
        </p:txBody>
      </p:sp>
    </p:spTree>
    <p:extLst>
      <p:ext uri="{BB962C8B-B14F-4D97-AF65-F5344CB8AC3E}">
        <p14:creationId xmlns:p14="http://schemas.microsoft.com/office/powerpoint/2010/main" val="123513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a:t>
            </a:fld>
            <a:endParaRPr lang="en-US"/>
          </a:p>
        </p:txBody>
      </p:sp>
    </p:spTree>
    <p:extLst>
      <p:ext uri="{BB962C8B-B14F-4D97-AF65-F5344CB8AC3E}">
        <p14:creationId xmlns:p14="http://schemas.microsoft.com/office/powerpoint/2010/main" val="2528166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a:t>
            </a:fld>
            <a:endParaRPr lang="en-US"/>
          </a:p>
        </p:txBody>
      </p:sp>
    </p:spTree>
    <p:extLst>
      <p:ext uri="{BB962C8B-B14F-4D97-AF65-F5344CB8AC3E}">
        <p14:creationId xmlns:p14="http://schemas.microsoft.com/office/powerpoint/2010/main" val="1228270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a:t>
            </a:fld>
            <a:endParaRPr lang="en-US"/>
          </a:p>
        </p:txBody>
      </p:sp>
    </p:spTree>
    <p:extLst>
      <p:ext uri="{BB962C8B-B14F-4D97-AF65-F5344CB8AC3E}">
        <p14:creationId xmlns:p14="http://schemas.microsoft.com/office/powerpoint/2010/main" val="741759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7</a:t>
            </a:fld>
            <a:endParaRPr lang="en-US"/>
          </a:p>
        </p:txBody>
      </p:sp>
    </p:spTree>
    <p:extLst>
      <p:ext uri="{BB962C8B-B14F-4D97-AF65-F5344CB8AC3E}">
        <p14:creationId xmlns:p14="http://schemas.microsoft.com/office/powerpoint/2010/main" val="201343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8</a:t>
            </a:fld>
            <a:endParaRPr lang="en-US"/>
          </a:p>
        </p:txBody>
      </p:sp>
    </p:spTree>
    <p:extLst>
      <p:ext uri="{BB962C8B-B14F-4D97-AF65-F5344CB8AC3E}">
        <p14:creationId xmlns:p14="http://schemas.microsoft.com/office/powerpoint/2010/main" val="3419424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9</a:t>
            </a:fld>
            <a:endParaRPr lang="en-US"/>
          </a:p>
        </p:txBody>
      </p:sp>
    </p:spTree>
    <p:extLst>
      <p:ext uri="{BB962C8B-B14F-4D97-AF65-F5344CB8AC3E}">
        <p14:creationId xmlns:p14="http://schemas.microsoft.com/office/powerpoint/2010/main" val="237712815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4/27/2024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4/27/2024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4/27/2024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4/27/2024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4/27/2024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4/27/2024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title="Ribbon tab"/>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4/27/2024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4/27/2024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4/27/2024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4/27/2024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4/27/2024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402B9795-92DC-40DC-A1CA-9A4B349D7824}" type="datetimeFigureOut">
              <a:rPr lang="en-US" smtClean="0"/>
              <a:pPr/>
              <a:t>4/27/2024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88589" y="2292094"/>
            <a:ext cx="7483181" cy="1577473"/>
          </a:xfrm>
        </p:spPr>
        <p:txBody>
          <a:bodyPr anchor="ctr"/>
          <a:lstStyle/>
          <a:p>
            <a:pPr algn="ctr"/>
            <a:r>
              <a:rPr lang="en-US" sz="2000" b="1" dirty="0">
                <a:solidFill>
                  <a:srgbClr val="4354A2"/>
                </a:solidFill>
                <a:ea typeface="+mj-lt"/>
                <a:cs typeface="+mj-lt"/>
              </a:rPr>
              <a:t>Machine learning algorithm </a:t>
            </a:r>
            <a:br>
              <a:rPr lang="en-US" sz="2000" b="1" dirty="0">
                <a:ea typeface="+mj-lt"/>
                <a:cs typeface="+mj-lt"/>
              </a:rPr>
            </a:br>
            <a:r>
              <a:rPr lang="en-US" sz="2000" b="1" dirty="0">
                <a:solidFill>
                  <a:srgbClr val="4354A2"/>
                </a:solidFill>
                <a:ea typeface="+mj-lt"/>
                <a:cs typeface="+mj-lt"/>
              </a:rPr>
              <a:t>for </a:t>
            </a:r>
            <a:br>
              <a:rPr lang="en-US" sz="2000" b="1" dirty="0">
                <a:ea typeface="+mj-lt"/>
                <a:cs typeface="+mj-lt"/>
              </a:rPr>
            </a:br>
            <a:r>
              <a:rPr lang="en-US" sz="2000" b="1" dirty="0">
                <a:solidFill>
                  <a:srgbClr val="4354A2"/>
                </a:solidFill>
                <a:ea typeface="+mj-lt"/>
                <a:cs typeface="+mj-lt"/>
              </a:rPr>
              <a:t>detecting thyroid-related disorders to increase thyroid illness diagnosis accuracy </a:t>
            </a:r>
            <a:endParaRPr lang="en-US" sz="2000"/>
          </a:p>
        </p:txBody>
      </p:sp>
      <p:sp>
        <p:nvSpPr>
          <p:cNvPr id="7" name="Subtitle 6"/>
          <p:cNvSpPr>
            <a:spLocks noGrp="1"/>
          </p:cNvSpPr>
          <p:nvPr>
            <p:ph type="subTitle" idx="1"/>
          </p:nvPr>
        </p:nvSpPr>
        <p:spPr>
          <a:xfrm>
            <a:off x="286456" y="4511784"/>
            <a:ext cx="7345596" cy="876313"/>
          </a:xfrm>
        </p:spPr>
        <p:txBody>
          <a:bodyPr vert="horz" lIns="0" tIns="45720" rIns="0" bIns="45720" rtlCol="0" anchor="t">
            <a:normAutofit/>
          </a:bodyPr>
          <a:lstStyle/>
          <a:p>
            <a:pPr algn="r"/>
            <a:r>
              <a:rPr lang="en-US" sz="1200" b="1" dirty="0">
                <a:solidFill>
                  <a:srgbClr val="4354A2"/>
                </a:solidFill>
                <a:ea typeface="+mn-lt"/>
                <a:cs typeface="+mn-lt"/>
              </a:rPr>
              <a:t>By Group–11</a:t>
            </a:r>
            <a:endParaRPr lang="en-US" dirty="0">
              <a:solidFill>
                <a:srgbClr val="514843"/>
              </a:solidFill>
              <a:ea typeface="+mn-lt"/>
              <a:cs typeface="+mn-lt"/>
            </a:endParaRPr>
          </a:p>
          <a:p>
            <a:pPr algn="r"/>
            <a:r>
              <a:rPr lang="en-US" sz="1200" b="1" dirty="0">
                <a:solidFill>
                  <a:srgbClr val="4354A2"/>
                </a:solidFill>
                <a:ea typeface="+mn-lt"/>
                <a:cs typeface="+mn-lt"/>
              </a:rPr>
              <a:t>Ajeet Singh–48</a:t>
            </a:r>
            <a:endParaRPr lang="en-US" dirty="0">
              <a:solidFill>
                <a:srgbClr val="514843"/>
              </a:solidFill>
              <a:ea typeface="+mn-lt"/>
              <a:cs typeface="+mn-lt"/>
            </a:endParaRPr>
          </a:p>
          <a:p>
            <a:pPr algn="r"/>
            <a:r>
              <a:rPr lang="en-US" sz="1200" b="1" dirty="0">
                <a:solidFill>
                  <a:srgbClr val="4354A2"/>
                </a:solidFill>
                <a:ea typeface="+mn-lt"/>
                <a:cs typeface="+mn-lt"/>
              </a:rPr>
              <a:t>Manas Vishal–58</a:t>
            </a:r>
            <a:endParaRPr lang="en-US" dirty="0">
              <a:solidFill>
                <a:srgbClr val="514843"/>
              </a:solidFill>
              <a:ea typeface="+mn-lt"/>
              <a:cs typeface="+mn-lt"/>
            </a:endParaRPr>
          </a:p>
          <a:p>
            <a:pPr algn="r"/>
            <a:r>
              <a:rPr lang="en-US" sz="1200" b="1" dirty="0">
                <a:solidFill>
                  <a:srgbClr val="4354A2"/>
                </a:solidFill>
                <a:ea typeface="+mn-lt"/>
                <a:cs typeface="+mn-lt"/>
              </a:rPr>
              <a:t>Rohith Kumar–13</a:t>
            </a:r>
            <a:endParaRPr lang="en-US" dirty="0"/>
          </a:p>
        </p:txBody>
      </p:sp>
      <p:sp>
        <p:nvSpPr>
          <p:cNvPr id="3" name="Subtitle 6">
            <a:extLst>
              <a:ext uri="{FF2B5EF4-FFF2-40B4-BE49-F238E27FC236}">
                <a16:creationId xmlns:a16="http://schemas.microsoft.com/office/drawing/2014/main" id="{91B9A033-5149-66C4-3BD3-4BC8D2384901}"/>
              </a:ext>
            </a:extLst>
          </p:cNvPr>
          <p:cNvSpPr txBox="1">
            <a:spLocks/>
          </p:cNvSpPr>
          <p:nvPr/>
        </p:nvSpPr>
        <p:spPr>
          <a:xfrm>
            <a:off x="968778" y="3868141"/>
            <a:ext cx="6552494" cy="427383"/>
          </a:xfrm>
          <a:prstGeom prst="rect">
            <a:avLst/>
          </a:prstGeom>
        </p:spPr>
        <p:txBody>
          <a:bodyPr vert="horz" lIns="0" tIns="45720" rIns="0" bIns="45720" rtlCol="0" anchor="t">
            <a:normAutofit/>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r>
              <a:rPr lang="en-US" sz="1500" b="1">
                <a:solidFill>
                  <a:srgbClr val="4354A2"/>
                </a:solidFill>
                <a:ea typeface="+mn-lt"/>
                <a:cs typeface="+mn-lt"/>
              </a:rPr>
              <a:t>Advance Machine Learning / Spring 2024 / Prof. Ashok Kumar Patel </a:t>
            </a:r>
            <a:endParaRPr lang="en-US"/>
          </a:p>
          <a:p>
            <a:endParaRPr lang="en-US" sz="1200" b="1" dirty="0">
              <a:solidFill>
                <a:srgbClr val="4354A2"/>
              </a:solidFill>
            </a:endParaRPr>
          </a:p>
        </p:txBody>
      </p:sp>
      <p:pic>
        <p:nvPicPr>
          <p:cNvPr id="2" name="Picture 1" descr="Cancers | Free Full-Text | Thyroid Disease Prediction Using Selective  Features and Machine Learning Techniques">
            <a:extLst>
              <a:ext uri="{FF2B5EF4-FFF2-40B4-BE49-F238E27FC236}">
                <a16:creationId xmlns:a16="http://schemas.microsoft.com/office/drawing/2014/main" id="{A6B88404-92D3-87E8-83C2-1D054D90D677}"/>
              </a:ext>
            </a:extLst>
          </p:cNvPr>
          <p:cNvPicPr>
            <a:picLocks noChangeAspect="1"/>
          </p:cNvPicPr>
          <p:nvPr/>
        </p:nvPicPr>
        <p:blipFill>
          <a:blip r:embed="rId3"/>
          <a:stretch>
            <a:fillRect/>
          </a:stretch>
        </p:blipFill>
        <p:spPr>
          <a:xfrm>
            <a:off x="7927913" y="1270575"/>
            <a:ext cx="4267197" cy="4316849"/>
          </a:xfrm>
          <a:prstGeom prst="rect">
            <a:avLst/>
          </a:prstGeo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Conclusions and Summary</a:t>
            </a:r>
          </a:p>
        </p:txBody>
      </p:sp>
      <p:sp>
        <p:nvSpPr>
          <p:cNvPr id="4" name="Text Placeholder 3"/>
          <p:cNvSpPr>
            <a:spLocks noGrp="1"/>
          </p:cNvSpPr>
          <p:nvPr>
            <p:ph type="body" sz="half" idx="2"/>
          </p:nvPr>
        </p:nvSpPr>
        <p:spPr>
          <a:xfrm>
            <a:off x="1104900" y="1600200"/>
            <a:ext cx="10006178" cy="4572000"/>
          </a:xfrm>
        </p:spPr>
        <p:txBody>
          <a:bodyPr vert="horz" lIns="0" tIns="45720" rIns="0" bIns="45720" rtlCol="0" anchor="t">
            <a:normAutofit/>
          </a:bodyPr>
          <a:lstStyle/>
          <a:p>
            <a:pPr marL="285750" indent="-285750">
              <a:buFont typeface="Arial" panose="05000000000000000000" pitchFamily="2" charset="2"/>
              <a:buChar char="•"/>
            </a:pPr>
            <a:r>
              <a:rPr lang="en-US" sz="1600" dirty="0">
                <a:solidFill>
                  <a:srgbClr val="4251A0"/>
                </a:solidFill>
                <a:latin typeface="AptosDisplay"/>
                <a:ea typeface="+mn-lt"/>
                <a:cs typeface="+mn-lt"/>
              </a:rPr>
              <a:t>The metrics are essential for evaluating machine learning models because they provide insights into different aspects of model performance. </a:t>
            </a:r>
            <a:endParaRPr lang="en-US"/>
          </a:p>
          <a:p>
            <a:pPr marL="285750" indent="-285750">
              <a:buFont typeface="Arial" panose="05000000000000000000" pitchFamily="2" charset="2"/>
              <a:buChar char="•"/>
            </a:pPr>
            <a:r>
              <a:rPr lang="en-US" sz="1600" dirty="0">
                <a:solidFill>
                  <a:srgbClr val="4251A0"/>
                </a:solidFill>
                <a:latin typeface="AptosDisplay"/>
                <a:ea typeface="+mn-lt"/>
                <a:cs typeface="+mn-lt"/>
              </a:rPr>
              <a:t>Accuracy gives a general idea of how well the model is performing, but it can be misleading in imbalanced datasets. </a:t>
            </a:r>
            <a:endParaRPr lang="en-US" sz="1600">
              <a:solidFill>
                <a:srgbClr val="514843"/>
              </a:solidFill>
              <a:latin typeface="AptosDisplay"/>
              <a:ea typeface="+mn-lt"/>
              <a:cs typeface="+mn-lt"/>
            </a:endParaRPr>
          </a:p>
          <a:p>
            <a:pPr marL="285750" indent="-285750">
              <a:buFont typeface="Arial" panose="05000000000000000000" pitchFamily="2" charset="2"/>
              <a:buChar char="•"/>
            </a:pPr>
            <a:r>
              <a:rPr lang="en-US" sz="1600" dirty="0">
                <a:solidFill>
                  <a:srgbClr val="4251A0"/>
                </a:solidFill>
                <a:latin typeface="AptosDisplay"/>
                <a:ea typeface="+mn-lt"/>
                <a:cs typeface="+mn-lt"/>
              </a:rPr>
              <a:t>Precision and recall offer a more nuanced view of the model's performance by focusing on the types of errors the model makes. </a:t>
            </a:r>
            <a:endParaRPr lang="en-US" sz="1600">
              <a:solidFill>
                <a:srgbClr val="514843"/>
              </a:solidFill>
              <a:latin typeface="AptosDisplay"/>
              <a:ea typeface="+mn-lt"/>
              <a:cs typeface="+mn-lt"/>
            </a:endParaRPr>
          </a:p>
          <a:p>
            <a:pPr marL="285750" indent="-285750">
              <a:buFont typeface="Arial" panose="05000000000000000000" pitchFamily="2" charset="2"/>
              <a:buChar char="•"/>
            </a:pPr>
            <a:r>
              <a:rPr lang="en-US" sz="1600" dirty="0">
                <a:solidFill>
                  <a:srgbClr val="4251A0"/>
                </a:solidFill>
                <a:latin typeface="AptosDisplay"/>
                <a:ea typeface="+mn-lt"/>
                <a:cs typeface="+mn-lt"/>
              </a:rPr>
              <a:t>The F1 score further refines this by combining precision and recall into a single metric, offering a balanced view of the model's effectiveness</a:t>
            </a:r>
            <a:endParaRPr lang="en-US" sz="1600">
              <a:solidFill>
                <a:srgbClr val="514843"/>
              </a:solidFill>
              <a:latin typeface="AptosDisplay"/>
              <a:ea typeface="+mn-lt"/>
              <a:cs typeface="+mn-lt"/>
            </a:endParaRPr>
          </a:p>
          <a:p>
            <a:endParaRPr lang="en-US" sz="1600" dirty="0">
              <a:solidFill>
                <a:srgbClr val="4251A0"/>
              </a:solidFill>
              <a:latin typeface="AptosDisplay"/>
            </a:endParaRPr>
          </a:p>
          <a:p>
            <a:pPr>
              <a:lnSpc>
                <a:spcPct val="150000"/>
              </a:lnSpc>
            </a:pPr>
            <a:r>
              <a:rPr lang="en-US" sz="1600" dirty="0" err="1">
                <a:solidFill>
                  <a:srgbClr val="4251A0"/>
                </a:solidFill>
                <a:latin typeface="AptosDisplay"/>
                <a:ea typeface="+mn-lt"/>
                <a:cs typeface="+mn-lt"/>
              </a:rPr>
              <a:t>XGBoost</a:t>
            </a:r>
            <a:r>
              <a:rPr lang="en-US" sz="1600" dirty="0">
                <a:solidFill>
                  <a:srgbClr val="4251A0"/>
                </a:solidFill>
                <a:latin typeface="AptosDisplay"/>
                <a:ea typeface="+mn-lt"/>
                <a:cs typeface="+mn-lt"/>
              </a:rPr>
              <a:t> and the ensemble models (Random Forest and AdaBoost) performed the best in terms of accuracy, precision, recall, and F1 score, with </a:t>
            </a:r>
            <a:r>
              <a:rPr lang="en-US" sz="1600" dirty="0" err="1">
                <a:solidFill>
                  <a:srgbClr val="4251A0"/>
                </a:solidFill>
                <a:latin typeface="AptosDisplay"/>
                <a:ea typeface="+mn-lt"/>
                <a:cs typeface="+mn-lt"/>
              </a:rPr>
              <a:t>XGBoost</a:t>
            </a:r>
            <a:r>
              <a:rPr lang="en-US" sz="1600" dirty="0">
                <a:solidFill>
                  <a:srgbClr val="4251A0"/>
                </a:solidFill>
                <a:latin typeface="AptosDisplay"/>
                <a:ea typeface="+mn-lt"/>
                <a:cs typeface="+mn-lt"/>
              </a:rPr>
              <a:t> being the most accurate and having the highest F1 score. SVC and GBM also performed well, with GBM having the highest recall. ANN was the least accurate model, with the lowest precision and recall.</a:t>
            </a:r>
            <a:r>
              <a:rPr lang="en-US" sz="1600" dirty="0">
                <a:solidFill>
                  <a:srgbClr val="4251A0"/>
                </a:solidFill>
                <a:latin typeface="AptosDisplay"/>
              </a:rPr>
              <a:t> We recommend </a:t>
            </a:r>
            <a:r>
              <a:rPr lang="en-US" sz="1600" dirty="0" err="1">
                <a:solidFill>
                  <a:srgbClr val="4251A0"/>
                </a:solidFill>
                <a:latin typeface="AptosDisplay"/>
              </a:rPr>
              <a:t>XGBoost</a:t>
            </a:r>
            <a:r>
              <a:rPr lang="en-US" sz="1600" dirty="0">
                <a:solidFill>
                  <a:srgbClr val="4251A0"/>
                </a:solidFill>
                <a:latin typeface="AptosDisplay"/>
              </a:rPr>
              <a:t> for better performance for this Thyroid datasets prediction.</a:t>
            </a:r>
          </a:p>
        </p:txBody>
      </p:sp>
      <p:sp>
        <p:nvSpPr>
          <p:cNvPr id="3" name="Slide Number Placeholder 2">
            <a:extLst>
              <a:ext uri="{FF2B5EF4-FFF2-40B4-BE49-F238E27FC236}">
                <a16:creationId xmlns:a16="http://schemas.microsoft.com/office/drawing/2014/main" id="{82DE23DD-89DE-BCCE-2CAC-DDFED086C25D}"/>
              </a:ext>
            </a:extLst>
          </p:cNvPr>
          <p:cNvSpPr>
            <a:spLocks noGrp="1"/>
          </p:cNvSpPr>
          <p:nvPr>
            <p:ph type="sldNum" sz="quarter" idx="12"/>
          </p:nvPr>
        </p:nvSpPr>
        <p:spPr/>
        <p:txBody>
          <a:bodyPr/>
          <a:lstStyle/>
          <a:p>
            <a:fld id="{0FF54DE5-C571-48E8-A5BC-B369434E2F44}" type="slidenum">
              <a:rPr lang="en-US"/>
              <a:t>10</a:t>
            </a:fld>
            <a:endParaRPr lang="en-US"/>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 Layout with List</a:t>
            </a:r>
          </a:p>
        </p:txBody>
      </p:sp>
      <p:sp>
        <p:nvSpPr>
          <p:cNvPr id="14" name="Content Placeholder 13"/>
          <p:cNvSpPr>
            <a:spLocks noGrp="1"/>
          </p:cNvSpPr>
          <p:nvPr>
            <p:ph idx="1"/>
          </p:nvPr>
        </p:nvSpPr>
        <p:spPr/>
        <p:txBody>
          <a:bodyPr vert="horz" lIns="0" tIns="45720" rIns="0" bIns="45720" rtlCol="0" anchor="t">
            <a:normAutofit fontScale="55000" lnSpcReduction="20000"/>
          </a:bodyPr>
          <a:lstStyle/>
          <a:p>
            <a:r>
              <a:rPr lang="en-US" dirty="0"/>
              <a:t>Problem Statement</a:t>
            </a:r>
          </a:p>
          <a:p>
            <a:r>
              <a:rPr lang="en-US" dirty="0"/>
              <a:t>Understanding Datasets</a:t>
            </a:r>
          </a:p>
          <a:p>
            <a:r>
              <a:rPr lang="en-US" dirty="0"/>
              <a:t>Preparation of Datasets</a:t>
            </a:r>
          </a:p>
          <a:p>
            <a:pPr lvl="1">
              <a:buFont typeface="Courier New,monospace" panose="05000000000000000000" pitchFamily="2" charset="2"/>
              <a:buChar char="o"/>
            </a:pPr>
            <a:r>
              <a:rPr lang="en-US" dirty="0"/>
              <a:t>Encoding features/class</a:t>
            </a:r>
          </a:p>
          <a:p>
            <a:pPr lvl="1">
              <a:buFont typeface="Courier New,monospace" panose="05000000000000000000" pitchFamily="2" charset="2"/>
              <a:buChar char="o"/>
            </a:pPr>
            <a:r>
              <a:rPr lang="en-US" dirty="0"/>
              <a:t>Handling Missing Values</a:t>
            </a:r>
          </a:p>
          <a:p>
            <a:r>
              <a:rPr lang="en-US" dirty="0"/>
              <a:t>Feature Selection</a:t>
            </a:r>
          </a:p>
          <a:p>
            <a:pPr lvl="1">
              <a:buFont typeface="Courier New,monospace" panose="05000000000000000000" pitchFamily="2" charset="2"/>
              <a:buChar char="o"/>
            </a:pPr>
            <a:r>
              <a:rPr lang="en-US" dirty="0"/>
              <a:t>Correlation Matrix for Features vs Class</a:t>
            </a:r>
          </a:p>
          <a:p>
            <a:r>
              <a:rPr lang="en-US" dirty="0"/>
              <a:t>Training using Models</a:t>
            </a:r>
          </a:p>
          <a:p>
            <a:pPr lvl="1">
              <a:buFont typeface="Courier New,monospace" panose="05000000000000000000" pitchFamily="2" charset="2"/>
              <a:buChar char="o"/>
            </a:pPr>
            <a:r>
              <a:rPr lang="en-US" sz="1500" dirty="0">
                <a:latin typeface="Arial"/>
                <a:cs typeface="Arial"/>
              </a:rPr>
              <a:t>Network Model</a:t>
            </a:r>
          </a:p>
          <a:p>
            <a:pPr lvl="2"/>
            <a:r>
              <a:rPr lang="en-US" sz="1300" dirty="0">
                <a:latin typeface="Arial"/>
                <a:cs typeface="Arial"/>
              </a:rPr>
              <a:t>ANN</a:t>
            </a:r>
            <a:endParaRPr lang="en-US" dirty="0">
              <a:latin typeface="Euphemia"/>
              <a:cs typeface="Arial"/>
            </a:endParaRPr>
          </a:p>
          <a:p>
            <a:pPr lvl="1">
              <a:buFont typeface="Courier New,monospace" panose="05000000000000000000" pitchFamily="2" charset="2"/>
              <a:buChar char="o"/>
            </a:pPr>
            <a:r>
              <a:rPr lang="en-US" sz="1500" dirty="0">
                <a:latin typeface="Arial"/>
                <a:cs typeface="Arial"/>
              </a:rPr>
              <a:t>Statistical Model</a:t>
            </a:r>
            <a:endParaRPr lang="en-US" dirty="0"/>
          </a:p>
          <a:p>
            <a:pPr lvl="2"/>
            <a:r>
              <a:rPr lang="en-US" sz="1300" dirty="0">
                <a:latin typeface="Arial"/>
                <a:cs typeface="Arial"/>
              </a:rPr>
              <a:t>SVC</a:t>
            </a:r>
          </a:p>
          <a:p>
            <a:pPr lvl="1">
              <a:buFont typeface="Courier New,monospace" panose="05000000000000000000" pitchFamily="2" charset="2"/>
              <a:buChar char="o"/>
            </a:pPr>
            <a:r>
              <a:rPr lang="en-US" sz="1500" dirty="0">
                <a:latin typeface="Arial"/>
                <a:cs typeface="Arial"/>
              </a:rPr>
              <a:t>Tree Based Model</a:t>
            </a:r>
          </a:p>
          <a:p>
            <a:pPr lvl="2"/>
            <a:r>
              <a:rPr lang="en-US" sz="1300" err="1">
                <a:latin typeface="Arial"/>
                <a:cs typeface="Arial"/>
              </a:rPr>
              <a:t>XGBoost</a:t>
            </a:r>
            <a:endParaRPr lang="en-US" err="1">
              <a:latin typeface="Euphemia"/>
              <a:cs typeface="Arial"/>
            </a:endParaRPr>
          </a:p>
          <a:p>
            <a:pPr lvl="2"/>
            <a:r>
              <a:rPr lang="en-US" sz="1300" dirty="0">
                <a:latin typeface="Arial"/>
                <a:cs typeface="Arial"/>
              </a:rPr>
              <a:t>GBM</a:t>
            </a:r>
            <a:endParaRPr lang="en-US" dirty="0">
              <a:latin typeface="Euphemia"/>
              <a:cs typeface="Arial"/>
            </a:endParaRPr>
          </a:p>
          <a:p>
            <a:pPr lvl="2"/>
            <a:r>
              <a:rPr lang="en-US" sz="1300" dirty="0">
                <a:latin typeface="Arial"/>
                <a:cs typeface="Arial"/>
              </a:rPr>
              <a:t>Random Forest</a:t>
            </a:r>
            <a:endParaRPr lang="en-US" dirty="0"/>
          </a:p>
          <a:p>
            <a:pPr lvl="2"/>
            <a:r>
              <a:rPr lang="en-US" sz="1300" dirty="0">
                <a:latin typeface="Arial"/>
                <a:cs typeface="Arial"/>
              </a:rPr>
              <a:t>AdaBoost</a:t>
            </a:r>
          </a:p>
          <a:p>
            <a:r>
              <a:rPr lang="en-US" dirty="0"/>
              <a:t>Evaluation of Model</a:t>
            </a:r>
          </a:p>
          <a:p>
            <a:pPr lvl="1">
              <a:buFont typeface="Courier New,monospace" panose="05000000000000000000" pitchFamily="2" charset="2"/>
              <a:buChar char="o"/>
            </a:pPr>
            <a:r>
              <a:rPr lang="en-US" dirty="0"/>
              <a:t>Metrics of each model (Accuracy, Precision, Recall, F1-Score)</a:t>
            </a:r>
          </a:p>
          <a:p>
            <a:r>
              <a:rPr lang="en-US" dirty="0"/>
              <a:t>Conclusions</a:t>
            </a:r>
          </a:p>
        </p:txBody>
      </p:sp>
      <p:sp>
        <p:nvSpPr>
          <p:cNvPr id="2" name="Slide Number Placeholder 1">
            <a:extLst>
              <a:ext uri="{FF2B5EF4-FFF2-40B4-BE49-F238E27FC236}">
                <a16:creationId xmlns:a16="http://schemas.microsoft.com/office/drawing/2014/main" id="{1C51E5F1-33B8-E766-40ED-67D3A89EB4BF}"/>
              </a:ext>
            </a:extLst>
          </p:cNvPr>
          <p:cNvSpPr>
            <a:spLocks noGrp="1"/>
          </p:cNvSpPr>
          <p:nvPr>
            <p:ph type="sldNum" sz="quarter" idx="12"/>
          </p:nvPr>
        </p:nvSpPr>
        <p:spPr/>
        <p:txBody>
          <a:bodyPr/>
          <a:lstStyle/>
          <a:p>
            <a:fld id="{0FF54DE5-C571-48E8-A5BC-B369434E2F44}" type="slidenum">
              <a:rPr lang="en-US"/>
              <a:t>2</a:t>
            </a:fld>
            <a:endParaRPr lang="en-US"/>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Understanding the Datasets</a:t>
            </a:r>
          </a:p>
        </p:txBody>
      </p:sp>
      <p:pic>
        <p:nvPicPr>
          <p:cNvPr id="2" name="Picture 1" descr="A screenshot of a computer&#10;&#10;Description automatically generated">
            <a:extLst>
              <a:ext uri="{FF2B5EF4-FFF2-40B4-BE49-F238E27FC236}">
                <a16:creationId xmlns:a16="http://schemas.microsoft.com/office/drawing/2014/main" id="{28FD44CB-B85A-1D87-3329-2CF4ED285817}"/>
              </a:ext>
            </a:extLst>
          </p:cNvPr>
          <p:cNvPicPr>
            <a:picLocks noChangeAspect="1"/>
          </p:cNvPicPr>
          <p:nvPr/>
        </p:nvPicPr>
        <p:blipFill>
          <a:blip r:embed="rId3"/>
          <a:stretch>
            <a:fillRect/>
          </a:stretch>
        </p:blipFill>
        <p:spPr>
          <a:xfrm>
            <a:off x="7549464" y="1709479"/>
            <a:ext cx="3815210" cy="3958855"/>
          </a:xfrm>
          <a:prstGeom prst="rect">
            <a:avLst/>
          </a:prstGeom>
        </p:spPr>
      </p:pic>
      <p:sp>
        <p:nvSpPr>
          <p:cNvPr id="3" name="TextBox 2">
            <a:extLst>
              <a:ext uri="{FF2B5EF4-FFF2-40B4-BE49-F238E27FC236}">
                <a16:creationId xmlns:a16="http://schemas.microsoft.com/office/drawing/2014/main" id="{20BF6033-3C76-2227-B045-A55C11791FF1}"/>
              </a:ext>
            </a:extLst>
          </p:cNvPr>
          <p:cNvSpPr txBox="1"/>
          <p:nvPr/>
        </p:nvSpPr>
        <p:spPr>
          <a:xfrm>
            <a:off x="1103423" y="1711842"/>
            <a:ext cx="542496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4251A0"/>
                </a:solidFill>
                <a:latin typeface="AptosDisplay"/>
              </a:rPr>
              <a:t>The dataset contains records of thyroid diagnoses from the Garvan Institute, collected between 1984 and early 1987. Each record consists of 25 attribute values, followed by a class. The attributes include various medical conditions, patient characteristics, and laboratory measurements related to thyroid function. The class contains two possible values: negative and sick-euthyroid.</a:t>
            </a:r>
          </a:p>
          <a:p>
            <a:endParaRPr lang="en-US" dirty="0">
              <a:solidFill>
                <a:srgbClr val="4251A0"/>
              </a:solidFill>
              <a:latin typeface="AptosDisplay"/>
            </a:endParaRPr>
          </a:p>
          <a:p>
            <a:endParaRPr lang="en-US" dirty="0">
              <a:solidFill>
                <a:srgbClr val="4251A0"/>
              </a:solidFill>
              <a:latin typeface="AptosDisplay"/>
            </a:endParaRPr>
          </a:p>
          <a:p>
            <a:r>
              <a:rPr lang="en-US" dirty="0">
                <a:solidFill>
                  <a:srgbClr val="4251A0"/>
                </a:solidFill>
                <a:latin typeface="AptosDisplay"/>
              </a:rPr>
              <a:t>Observations: 3163</a:t>
            </a:r>
          </a:p>
          <a:p>
            <a:r>
              <a:rPr lang="en-US" dirty="0">
                <a:solidFill>
                  <a:srgbClr val="4251A0"/>
                </a:solidFill>
                <a:latin typeface="AptosDisplay"/>
              </a:rPr>
              <a:t>Features: 25</a:t>
            </a:r>
          </a:p>
          <a:p>
            <a:r>
              <a:rPr lang="en-US" dirty="0">
                <a:solidFill>
                  <a:srgbClr val="4251A0"/>
                </a:solidFill>
                <a:latin typeface="AptosDisplay"/>
              </a:rPr>
              <a:t>Class: 1</a:t>
            </a:r>
          </a:p>
        </p:txBody>
      </p:sp>
      <p:sp>
        <p:nvSpPr>
          <p:cNvPr id="4" name="Slide Number Placeholder 3">
            <a:extLst>
              <a:ext uri="{FF2B5EF4-FFF2-40B4-BE49-F238E27FC236}">
                <a16:creationId xmlns:a16="http://schemas.microsoft.com/office/drawing/2014/main" id="{416FE1D9-3C8F-487B-C3F0-588C513A3A4C}"/>
              </a:ext>
            </a:extLst>
          </p:cNvPr>
          <p:cNvSpPr>
            <a:spLocks noGrp="1"/>
          </p:cNvSpPr>
          <p:nvPr>
            <p:ph type="sldNum" sz="quarter" idx="12"/>
          </p:nvPr>
        </p:nvSpPr>
        <p:spPr/>
        <p:txBody>
          <a:bodyPr/>
          <a:lstStyle/>
          <a:p>
            <a:fld id="{0FF54DE5-C571-48E8-A5BC-B369434E2F44}" type="slidenum">
              <a:rPr lang="en-US"/>
              <a:t>3</a:t>
            </a:fld>
            <a:endParaRPr lang="en-US"/>
          </a:p>
        </p:txBody>
      </p:sp>
    </p:spTree>
    <p:extLst>
      <p:ext uri="{BB962C8B-B14F-4D97-AF65-F5344CB8AC3E}">
        <p14:creationId xmlns:p14="http://schemas.microsoft.com/office/powerpoint/2010/main" val="378951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Preparation of Datasets</a:t>
            </a:r>
          </a:p>
        </p:txBody>
      </p:sp>
      <p:pic>
        <p:nvPicPr>
          <p:cNvPr id="3" name="Picture 2" descr="A blue screen with numbers and symbols&#10;&#10;Description automatically generated">
            <a:extLst>
              <a:ext uri="{FF2B5EF4-FFF2-40B4-BE49-F238E27FC236}">
                <a16:creationId xmlns:a16="http://schemas.microsoft.com/office/drawing/2014/main" id="{9F1F0F84-28F5-E3A0-5D11-109D5DF592B6}"/>
              </a:ext>
            </a:extLst>
          </p:cNvPr>
          <p:cNvPicPr>
            <a:picLocks noChangeAspect="1"/>
          </p:cNvPicPr>
          <p:nvPr/>
        </p:nvPicPr>
        <p:blipFill>
          <a:blip r:embed="rId3"/>
          <a:stretch>
            <a:fillRect/>
          </a:stretch>
        </p:blipFill>
        <p:spPr>
          <a:xfrm>
            <a:off x="6363010" y="2127179"/>
            <a:ext cx="5345594" cy="3120895"/>
          </a:xfrm>
          <a:prstGeom prst="rect">
            <a:avLst/>
          </a:prstGeom>
        </p:spPr>
      </p:pic>
      <p:sp>
        <p:nvSpPr>
          <p:cNvPr id="4" name="TextBox 3">
            <a:extLst>
              <a:ext uri="{FF2B5EF4-FFF2-40B4-BE49-F238E27FC236}">
                <a16:creationId xmlns:a16="http://schemas.microsoft.com/office/drawing/2014/main" id="{97ABAAEB-51A5-5D16-38E6-F235BF2058BF}"/>
              </a:ext>
            </a:extLst>
          </p:cNvPr>
          <p:cNvSpPr txBox="1"/>
          <p:nvPr/>
        </p:nvSpPr>
        <p:spPr>
          <a:xfrm>
            <a:off x="853824" y="1579658"/>
            <a:ext cx="528160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dirty="0">
                <a:solidFill>
                  <a:srgbClr val="4251A0"/>
                </a:solidFill>
                <a:latin typeface="AptosDisplay"/>
              </a:rPr>
              <a:t>The thyroid datasets consists of various categorical data.</a:t>
            </a:r>
            <a:endParaRPr lang="en-US" sz="1400">
              <a:solidFill>
                <a:srgbClr val="514843"/>
              </a:solidFill>
              <a:latin typeface="AptosDisplay"/>
            </a:endParaRPr>
          </a:p>
          <a:p>
            <a:pPr marL="171450" indent="-171450">
              <a:buFont typeface="Arial"/>
              <a:buChar char="•"/>
            </a:pPr>
            <a:endParaRPr lang="en-US" sz="1400" dirty="0">
              <a:solidFill>
                <a:srgbClr val="4251A0"/>
              </a:solidFill>
              <a:latin typeface="AptosDisplay"/>
            </a:endParaRPr>
          </a:p>
          <a:p>
            <a:pPr marL="171450" indent="-171450">
              <a:buFont typeface="Arial"/>
              <a:buChar char="•"/>
            </a:pPr>
            <a:r>
              <a:rPr lang="en-US" sz="1400" dirty="0">
                <a:solidFill>
                  <a:srgbClr val="4251A0"/>
                </a:solidFill>
                <a:latin typeface="AptosDisplay"/>
                <a:ea typeface="+mn-lt"/>
                <a:cs typeface="+mn-lt"/>
              </a:rPr>
              <a:t>Many missing column values are represented as '?'. And so, we need to mark them </a:t>
            </a:r>
            <a:r>
              <a:rPr lang="en-US" sz="1400" err="1">
                <a:solidFill>
                  <a:srgbClr val="4251A0"/>
                </a:solidFill>
                <a:latin typeface="AptosDisplay"/>
                <a:ea typeface="+mn-lt"/>
                <a:cs typeface="+mn-lt"/>
              </a:rPr>
              <a:t>NaN</a:t>
            </a:r>
            <a:r>
              <a:rPr lang="en-US" sz="1400" dirty="0">
                <a:solidFill>
                  <a:srgbClr val="4251A0"/>
                </a:solidFill>
                <a:latin typeface="AptosDisplay"/>
                <a:ea typeface="+mn-lt"/>
                <a:cs typeface="+mn-lt"/>
              </a:rPr>
              <a:t> to get proper count of missing and valid values</a:t>
            </a:r>
            <a:endParaRPr lang="en-US" sz="1400">
              <a:latin typeface="AptosDisplay"/>
            </a:endParaRPr>
          </a:p>
          <a:p>
            <a:pPr marL="171450" indent="-171450">
              <a:buFont typeface="Arial"/>
              <a:buChar char="•"/>
            </a:pPr>
            <a:endParaRPr lang="en-US" sz="1400" dirty="0">
              <a:solidFill>
                <a:srgbClr val="4251A0"/>
              </a:solidFill>
              <a:latin typeface="AptosDisplay"/>
            </a:endParaRPr>
          </a:p>
          <a:p>
            <a:pPr marL="171450" indent="-171450">
              <a:buFont typeface="Arial"/>
              <a:buChar char="•"/>
            </a:pPr>
            <a:r>
              <a:rPr lang="en-US" sz="1400" dirty="0">
                <a:solidFill>
                  <a:srgbClr val="4251A0"/>
                </a:solidFill>
                <a:latin typeface="AptosDisplay"/>
                <a:ea typeface="+mn-lt"/>
                <a:cs typeface="+mn-lt"/>
              </a:rPr>
              <a:t>Since most of the column values are categorical types and so we need to convert/map/encode to numerical values as listed below:</a:t>
            </a:r>
            <a:endParaRPr lang="en-US" sz="1400">
              <a:latin typeface="AptosDisplay"/>
            </a:endParaRPr>
          </a:p>
          <a:p>
            <a:pPr marL="285750" indent="-285750">
              <a:buFont typeface="Arial"/>
              <a:buChar char="•"/>
            </a:pPr>
            <a:endParaRPr lang="en-US" sz="1400" dirty="0">
              <a:solidFill>
                <a:srgbClr val="4251A0"/>
              </a:solidFill>
              <a:latin typeface="AptosDisplay"/>
            </a:endParaRPr>
          </a:p>
          <a:p>
            <a:r>
              <a:rPr lang="en-US" sz="1400" dirty="0">
                <a:solidFill>
                  <a:srgbClr val="4251A0"/>
                </a:solidFill>
                <a:latin typeface="AptosDisplay"/>
                <a:ea typeface="+mn-lt"/>
                <a:cs typeface="+mn-lt"/>
              </a:rPr>
              <a:t>  'sick-euthyroid' : 1,  'negative' : 0</a:t>
            </a:r>
            <a:endParaRPr lang="en-US" sz="1400">
              <a:solidFill>
                <a:srgbClr val="000000"/>
              </a:solidFill>
              <a:latin typeface="AptosDisplay"/>
              <a:ea typeface="+mn-lt"/>
              <a:cs typeface="+mn-lt"/>
            </a:endParaRPr>
          </a:p>
          <a:p>
            <a:r>
              <a:rPr lang="en-US" sz="1400" dirty="0">
                <a:solidFill>
                  <a:srgbClr val="4251A0"/>
                </a:solidFill>
                <a:latin typeface="AptosDisplay"/>
                <a:ea typeface="+mn-lt"/>
                <a:cs typeface="+mn-lt"/>
              </a:rPr>
              <a:t>  't' : 1,  'f' : 0,  'y' : 1,  'n' : 0</a:t>
            </a:r>
            <a:endParaRPr lang="en-US" sz="1400">
              <a:solidFill>
                <a:srgbClr val="514843"/>
              </a:solidFill>
              <a:latin typeface="AptosDisplay"/>
              <a:ea typeface="+mn-lt"/>
              <a:cs typeface="+mn-lt"/>
            </a:endParaRPr>
          </a:p>
          <a:p>
            <a:r>
              <a:rPr lang="en-US" sz="1400" dirty="0">
                <a:solidFill>
                  <a:srgbClr val="4251A0"/>
                </a:solidFill>
                <a:latin typeface="AptosDisplay"/>
                <a:ea typeface="+mn-lt"/>
                <a:cs typeface="+mn-lt"/>
              </a:rPr>
              <a:t>  'F' : 1,  'M' : 0</a:t>
            </a:r>
            <a:endParaRPr lang="en-US" sz="1400">
              <a:latin typeface="AptosDisplay"/>
              <a:ea typeface="Calibri"/>
              <a:cs typeface="Calibri"/>
            </a:endParaRPr>
          </a:p>
          <a:p>
            <a:pPr marL="171450" indent="-171450">
              <a:buFont typeface="Arial"/>
              <a:buChar char="•"/>
            </a:pPr>
            <a:endParaRPr lang="en-US" sz="1400" dirty="0">
              <a:solidFill>
                <a:srgbClr val="4251A0"/>
              </a:solidFill>
              <a:latin typeface="AptosDisplay"/>
            </a:endParaRPr>
          </a:p>
          <a:p>
            <a:pPr marL="171450" indent="-171450">
              <a:buFont typeface="Arial"/>
              <a:buChar char="•"/>
            </a:pPr>
            <a:r>
              <a:rPr lang="en-US" sz="1400" dirty="0">
                <a:solidFill>
                  <a:srgbClr val="4251A0"/>
                </a:solidFill>
                <a:latin typeface="AptosDisplay"/>
                <a:ea typeface="+mn-lt"/>
                <a:cs typeface="+mn-lt"/>
              </a:rPr>
              <a:t>Since TBG feature has almost 92% missing data and so, it's better to remove that column from </a:t>
            </a:r>
            <a:r>
              <a:rPr lang="en-US" sz="1400" dirty="0" err="1">
                <a:solidFill>
                  <a:srgbClr val="4251A0"/>
                </a:solidFill>
                <a:latin typeface="AptosDisplay"/>
                <a:ea typeface="+mn-lt"/>
                <a:cs typeface="+mn-lt"/>
              </a:rPr>
              <a:t>dataframe</a:t>
            </a:r>
            <a:r>
              <a:rPr lang="en-US" sz="1400" dirty="0">
                <a:solidFill>
                  <a:srgbClr val="4251A0"/>
                </a:solidFill>
                <a:latin typeface="AptosDisplay"/>
                <a:ea typeface="+mn-lt"/>
                <a:cs typeface="+mn-lt"/>
              </a:rPr>
              <a:t>.</a:t>
            </a:r>
            <a:endParaRPr lang="en-US" sz="1400">
              <a:latin typeface="AptosDisplay"/>
            </a:endParaRPr>
          </a:p>
          <a:p>
            <a:pPr marL="171450" indent="-171450">
              <a:buFont typeface="Arial"/>
              <a:buChar char="•"/>
            </a:pPr>
            <a:endParaRPr lang="en-US" sz="1400" dirty="0">
              <a:solidFill>
                <a:srgbClr val="4251A0"/>
              </a:solidFill>
              <a:latin typeface="AptosDisplay"/>
            </a:endParaRPr>
          </a:p>
          <a:p>
            <a:pPr marL="171450" indent="-171450">
              <a:buFont typeface="Arial"/>
              <a:buChar char="•"/>
            </a:pPr>
            <a:r>
              <a:rPr lang="en-US" sz="1400" dirty="0">
                <a:solidFill>
                  <a:srgbClr val="4251A0"/>
                </a:solidFill>
                <a:latin typeface="AptosDisplay"/>
                <a:ea typeface="+mn-lt"/>
                <a:cs typeface="+mn-lt"/>
              </a:rPr>
              <a:t>Convert the remaining measured features from Object to Integer</a:t>
            </a:r>
            <a:endParaRPr lang="en-US" sz="1400">
              <a:latin typeface="AptosDisplay"/>
            </a:endParaRPr>
          </a:p>
          <a:p>
            <a:pPr marL="171450" indent="-171450">
              <a:buFont typeface="Arial"/>
              <a:buChar char="•"/>
            </a:pPr>
            <a:endParaRPr lang="en-US" sz="1400" dirty="0">
              <a:solidFill>
                <a:srgbClr val="4251A0"/>
              </a:solidFill>
              <a:latin typeface="AptosDisplay"/>
            </a:endParaRPr>
          </a:p>
          <a:p>
            <a:pPr marL="171450" indent="-171450">
              <a:buFont typeface="Arial"/>
              <a:buChar char="•"/>
            </a:pPr>
            <a:r>
              <a:rPr lang="en-US" sz="1400" dirty="0">
                <a:solidFill>
                  <a:srgbClr val="4251A0"/>
                </a:solidFill>
                <a:latin typeface="AptosDisplay"/>
              </a:rPr>
              <a:t>R</a:t>
            </a:r>
            <a:r>
              <a:rPr lang="en-US" sz="1400" dirty="0">
                <a:solidFill>
                  <a:srgbClr val="4251A0"/>
                </a:solidFill>
                <a:latin typeface="AptosDisplay"/>
                <a:ea typeface="+mn-lt"/>
                <a:cs typeface="+mn-lt"/>
              </a:rPr>
              <a:t>eplaced remaining missing values with Mean in all the features. </a:t>
            </a:r>
            <a:br>
              <a:rPr lang="en-US" dirty="0"/>
            </a:br>
            <a:endParaRPr lang="en-US" sz="1400" dirty="0">
              <a:solidFill>
                <a:srgbClr val="4251A0"/>
              </a:solidFill>
              <a:latin typeface="AptosDisplay"/>
              <a:ea typeface="+mn-lt"/>
              <a:cs typeface="+mn-lt"/>
            </a:endParaRPr>
          </a:p>
          <a:p>
            <a:pPr marL="171450" indent="-171450">
              <a:buFont typeface="Arial"/>
              <a:buChar char="•"/>
            </a:pPr>
            <a:r>
              <a:rPr lang="en-US" sz="1400" dirty="0">
                <a:solidFill>
                  <a:srgbClr val="4251A0"/>
                </a:solidFill>
                <a:latin typeface="AptosDisplay"/>
              </a:rPr>
              <a:t>Replaced the Sex missing values with Median because it is Boolean values</a:t>
            </a:r>
          </a:p>
        </p:txBody>
      </p:sp>
      <p:sp>
        <p:nvSpPr>
          <p:cNvPr id="2" name="Slide Number Placeholder 1">
            <a:extLst>
              <a:ext uri="{FF2B5EF4-FFF2-40B4-BE49-F238E27FC236}">
                <a16:creationId xmlns:a16="http://schemas.microsoft.com/office/drawing/2014/main" id="{1DB1F380-A639-BD27-D993-99B07D3B0075}"/>
              </a:ext>
            </a:extLst>
          </p:cNvPr>
          <p:cNvSpPr>
            <a:spLocks noGrp="1"/>
          </p:cNvSpPr>
          <p:nvPr>
            <p:ph type="sldNum" sz="quarter" idx="12"/>
          </p:nvPr>
        </p:nvSpPr>
        <p:spPr/>
        <p:txBody>
          <a:bodyPr/>
          <a:lstStyle/>
          <a:p>
            <a:fld id="{0FF54DE5-C571-48E8-A5BC-B369434E2F44}" type="slidenum">
              <a:rPr lang="en-US"/>
              <a:t>4</a:t>
            </a:fld>
            <a:endParaRPr lang="en-US"/>
          </a:p>
        </p:txBody>
      </p:sp>
    </p:spTree>
    <p:extLst>
      <p:ext uri="{BB962C8B-B14F-4D97-AF65-F5344CB8AC3E}">
        <p14:creationId xmlns:p14="http://schemas.microsoft.com/office/powerpoint/2010/main" val="227778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Features Selections</a:t>
            </a:r>
          </a:p>
        </p:txBody>
      </p:sp>
      <p:sp>
        <p:nvSpPr>
          <p:cNvPr id="4" name="TextBox 3">
            <a:extLst>
              <a:ext uri="{FF2B5EF4-FFF2-40B4-BE49-F238E27FC236}">
                <a16:creationId xmlns:a16="http://schemas.microsoft.com/office/drawing/2014/main" id="{97ABAAEB-51A5-5D16-38E6-F235BF2058BF}"/>
              </a:ext>
            </a:extLst>
          </p:cNvPr>
          <p:cNvSpPr txBox="1"/>
          <p:nvPr/>
        </p:nvSpPr>
        <p:spPr>
          <a:xfrm>
            <a:off x="776068" y="1463026"/>
            <a:ext cx="589517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dirty="0">
                <a:solidFill>
                  <a:srgbClr val="4251A0"/>
                </a:solidFill>
                <a:latin typeface="AptosDisplay"/>
              </a:rPr>
              <a:t>Correlation Matrix for all the features against the Class.</a:t>
            </a:r>
          </a:p>
          <a:p>
            <a:pPr marL="171450" indent="-171450">
              <a:buFont typeface="Arial"/>
              <a:buChar char="•"/>
            </a:pPr>
            <a:endParaRPr lang="en-US" sz="1400" dirty="0">
              <a:solidFill>
                <a:srgbClr val="4251A0"/>
              </a:solidFill>
              <a:latin typeface="AptosDisplay"/>
            </a:endParaRPr>
          </a:p>
          <a:p>
            <a:pPr marL="171450" indent="-171450">
              <a:buFont typeface="Arial"/>
              <a:buChar char="•"/>
            </a:pPr>
            <a:r>
              <a:rPr lang="en-US" sz="1400" dirty="0">
                <a:solidFill>
                  <a:srgbClr val="4251A0"/>
                </a:solidFill>
                <a:latin typeface="AptosDisplay"/>
              </a:rPr>
              <a:t>There are strong correlation for T3, T4U, sick, age, T3_measured, TT4, </a:t>
            </a:r>
            <a:r>
              <a:rPr lang="en-US" sz="1400" dirty="0" err="1">
                <a:solidFill>
                  <a:srgbClr val="4251A0"/>
                </a:solidFill>
                <a:latin typeface="AptosDisplay"/>
              </a:rPr>
              <a:t>TSH_measured</a:t>
            </a:r>
            <a:r>
              <a:rPr lang="en-US" sz="1400" dirty="0">
                <a:solidFill>
                  <a:srgbClr val="4251A0"/>
                </a:solidFill>
                <a:latin typeface="AptosDisplay"/>
              </a:rPr>
              <a:t>, </a:t>
            </a:r>
            <a:r>
              <a:rPr lang="en-US" sz="1400" dirty="0" err="1">
                <a:solidFill>
                  <a:srgbClr val="4251A0"/>
                </a:solidFill>
                <a:latin typeface="AptosDisplay"/>
              </a:rPr>
              <a:t>TBG_measured</a:t>
            </a:r>
            <a:r>
              <a:rPr lang="en-US" sz="1400" dirty="0">
                <a:solidFill>
                  <a:srgbClr val="4251A0"/>
                </a:solidFill>
                <a:latin typeface="AptosDisplay"/>
              </a:rPr>
              <a:t>.</a:t>
            </a:r>
          </a:p>
          <a:p>
            <a:pPr marL="171450" indent="-171450">
              <a:buFont typeface="Arial"/>
              <a:buChar char="•"/>
            </a:pPr>
            <a:endParaRPr lang="en-US" sz="1400" dirty="0">
              <a:solidFill>
                <a:srgbClr val="4251A0"/>
              </a:solidFill>
              <a:latin typeface="AptosDisplay"/>
            </a:endParaRPr>
          </a:p>
          <a:p>
            <a:pPr marL="171450" indent="-171450">
              <a:buFont typeface="Arial"/>
              <a:buChar char="•"/>
            </a:pPr>
            <a:r>
              <a:rPr lang="en-US" sz="1400" dirty="0">
                <a:solidFill>
                  <a:srgbClr val="4251A0"/>
                </a:solidFill>
                <a:latin typeface="AptosDisplay"/>
              </a:rPr>
              <a:t>Some of the features is not very well corelated. like, Tumor, lithium, </a:t>
            </a:r>
            <a:r>
              <a:rPr lang="en-US" sz="1400" dirty="0" err="1">
                <a:solidFill>
                  <a:srgbClr val="4251A0"/>
                </a:solidFill>
                <a:latin typeface="AptosDisplay"/>
              </a:rPr>
              <a:t>query_on_thyroxine</a:t>
            </a:r>
            <a:r>
              <a:rPr lang="en-US" sz="1400" dirty="0">
                <a:solidFill>
                  <a:srgbClr val="4251A0"/>
                </a:solidFill>
                <a:latin typeface="AptosDisplay"/>
              </a:rPr>
              <a:t>, </a:t>
            </a:r>
            <a:r>
              <a:rPr lang="en-US" sz="1400" dirty="0" err="1">
                <a:solidFill>
                  <a:srgbClr val="4251A0"/>
                </a:solidFill>
                <a:latin typeface="AptosDisplay"/>
              </a:rPr>
              <a:t>thyroid_surgery</a:t>
            </a:r>
            <a:r>
              <a:rPr lang="en-US" sz="1400" dirty="0">
                <a:solidFill>
                  <a:srgbClr val="4251A0"/>
                </a:solidFill>
                <a:latin typeface="AptosDisplay"/>
              </a:rPr>
              <a:t>, FTI, </a:t>
            </a:r>
            <a:r>
              <a:rPr lang="en-US" sz="1400" dirty="0" err="1">
                <a:solidFill>
                  <a:srgbClr val="4251A0"/>
                </a:solidFill>
                <a:latin typeface="AptosDisplay"/>
              </a:rPr>
              <a:t>query_hypothyroid</a:t>
            </a:r>
            <a:r>
              <a:rPr lang="en-US" sz="1400" dirty="0">
                <a:solidFill>
                  <a:srgbClr val="4251A0"/>
                </a:solidFill>
                <a:latin typeface="AptosDisplay"/>
              </a:rPr>
              <a:t>, </a:t>
            </a:r>
            <a:r>
              <a:rPr lang="en-US" sz="1400" dirty="0" err="1">
                <a:solidFill>
                  <a:srgbClr val="4251A0"/>
                </a:solidFill>
                <a:latin typeface="AptosDisplay"/>
              </a:rPr>
              <a:t>on_antothyroid_medication</a:t>
            </a:r>
            <a:r>
              <a:rPr lang="en-US" sz="1400" dirty="0">
                <a:solidFill>
                  <a:srgbClr val="4251A0"/>
                </a:solidFill>
                <a:latin typeface="AptosDisplay"/>
              </a:rPr>
              <a:t>, </a:t>
            </a:r>
            <a:r>
              <a:rPr lang="en-US" sz="1400" dirty="0" err="1">
                <a:solidFill>
                  <a:srgbClr val="4251A0"/>
                </a:solidFill>
                <a:latin typeface="AptosDisplay"/>
              </a:rPr>
              <a:t>goitre</a:t>
            </a:r>
            <a:r>
              <a:rPr lang="en-US" sz="1400" dirty="0">
                <a:solidFill>
                  <a:srgbClr val="4251A0"/>
                </a:solidFill>
                <a:latin typeface="AptosDisplay"/>
              </a:rPr>
              <a:t>.</a:t>
            </a:r>
          </a:p>
        </p:txBody>
      </p:sp>
      <p:pic>
        <p:nvPicPr>
          <p:cNvPr id="2" name="Picture 1" descr="A screenshot of a computer&#10;&#10;Description automatically generated">
            <a:extLst>
              <a:ext uri="{FF2B5EF4-FFF2-40B4-BE49-F238E27FC236}">
                <a16:creationId xmlns:a16="http://schemas.microsoft.com/office/drawing/2014/main" id="{639CE20D-C660-3999-F624-8D4FEDCD4B71}"/>
              </a:ext>
            </a:extLst>
          </p:cNvPr>
          <p:cNvPicPr>
            <a:picLocks noChangeAspect="1"/>
          </p:cNvPicPr>
          <p:nvPr/>
        </p:nvPicPr>
        <p:blipFill>
          <a:blip r:embed="rId3"/>
          <a:stretch>
            <a:fillRect/>
          </a:stretch>
        </p:blipFill>
        <p:spPr>
          <a:xfrm>
            <a:off x="930920" y="3549484"/>
            <a:ext cx="1932452" cy="2799774"/>
          </a:xfrm>
          <a:prstGeom prst="rect">
            <a:avLst/>
          </a:prstGeom>
        </p:spPr>
      </p:pic>
      <p:pic>
        <p:nvPicPr>
          <p:cNvPr id="5" name="Picture 4" descr="A graph with blue squares&#10;&#10;Description automatically generated">
            <a:extLst>
              <a:ext uri="{FF2B5EF4-FFF2-40B4-BE49-F238E27FC236}">
                <a16:creationId xmlns:a16="http://schemas.microsoft.com/office/drawing/2014/main" id="{8BF840C2-3BCE-8F33-8880-B552A06BBFA5}"/>
              </a:ext>
            </a:extLst>
          </p:cNvPr>
          <p:cNvPicPr>
            <a:picLocks noChangeAspect="1"/>
          </p:cNvPicPr>
          <p:nvPr/>
        </p:nvPicPr>
        <p:blipFill>
          <a:blip r:embed="rId4"/>
          <a:stretch>
            <a:fillRect/>
          </a:stretch>
        </p:blipFill>
        <p:spPr>
          <a:xfrm>
            <a:off x="3045334" y="3551929"/>
            <a:ext cx="3889420" cy="2811470"/>
          </a:xfrm>
          <a:prstGeom prst="rect">
            <a:avLst/>
          </a:prstGeom>
        </p:spPr>
      </p:pic>
      <p:pic>
        <p:nvPicPr>
          <p:cNvPr id="6" name="Picture 5" descr="A screenshot of a graph&#10;&#10;Description automatically generated">
            <a:extLst>
              <a:ext uri="{FF2B5EF4-FFF2-40B4-BE49-F238E27FC236}">
                <a16:creationId xmlns:a16="http://schemas.microsoft.com/office/drawing/2014/main" id="{EF0DE3F4-CC8B-EDE4-B870-A5B2BA7DED36}"/>
              </a:ext>
            </a:extLst>
          </p:cNvPr>
          <p:cNvPicPr>
            <a:picLocks noChangeAspect="1"/>
          </p:cNvPicPr>
          <p:nvPr/>
        </p:nvPicPr>
        <p:blipFill>
          <a:blip r:embed="rId5"/>
          <a:stretch>
            <a:fillRect/>
          </a:stretch>
        </p:blipFill>
        <p:spPr>
          <a:xfrm>
            <a:off x="7120170" y="2196113"/>
            <a:ext cx="4884883" cy="4160247"/>
          </a:xfrm>
          <a:prstGeom prst="rect">
            <a:avLst/>
          </a:prstGeom>
        </p:spPr>
      </p:pic>
      <p:sp>
        <p:nvSpPr>
          <p:cNvPr id="3" name="Slide Number Placeholder 2">
            <a:extLst>
              <a:ext uri="{FF2B5EF4-FFF2-40B4-BE49-F238E27FC236}">
                <a16:creationId xmlns:a16="http://schemas.microsoft.com/office/drawing/2014/main" id="{342CA77E-93A1-429A-D995-7B33C1A07F21}"/>
              </a:ext>
            </a:extLst>
          </p:cNvPr>
          <p:cNvSpPr>
            <a:spLocks noGrp="1"/>
          </p:cNvSpPr>
          <p:nvPr>
            <p:ph type="sldNum" sz="quarter" idx="12"/>
          </p:nvPr>
        </p:nvSpPr>
        <p:spPr/>
        <p:txBody>
          <a:bodyPr/>
          <a:lstStyle/>
          <a:p>
            <a:fld id="{0FF54DE5-C571-48E8-A5BC-B369434E2F44}" type="slidenum">
              <a:rPr lang="en-US"/>
              <a:t>5</a:t>
            </a:fld>
            <a:endParaRPr lang="en-US"/>
          </a:p>
        </p:txBody>
      </p:sp>
    </p:spTree>
    <p:extLst>
      <p:ext uri="{BB962C8B-B14F-4D97-AF65-F5344CB8AC3E}">
        <p14:creationId xmlns:p14="http://schemas.microsoft.com/office/powerpoint/2010/main" val="373626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Training &amp; Testing Datasets</a:t>
            </a:r>
          </a:p>
        </p:txBody>
      </p:sp>
      <p:sp>
        <p:nvSpPr>
          <p:cNvPr id="4" name="TextBox 3">
            <a:extLst>
              <a:ext uri="{FF2B5EF4-FFF2-40B4-BE49-F238E27FC236}">
                <a16:creationId xmlns:a16="http://schemas.microsoft.com/office/drawing/2014/main" id="{97ABAAEB-51A5-5D16-38E6-F235BF2058BF}"/>
              </a:ext>
            </a:extLst>
          </p:cNvPr>
          <p:cNvSpPr txBox="1"/>
          <p:nvPr/>
        </p:nvSpPr>
        <p:spPr>
          <a:xfrm>
            <a:off x="962681" y="1870462"/>
            <a:ext cx="417782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600" dirty="0">
                <a:solidFill>
                  <a:srgbClr val="4251A0"/>
                </a:solidFill>
                <a:latin typeface="AptosDisplay"/>
                <a:ea typeface="+mn-lt"/>
                <a:cs typeface="+mn-lt"/>
              </a:rPr>
              <a:t>We divided datasets into Train set (70%) and Test set (30%). Making sure each set represent proper proportion of each Classes</a:t>
            </a:r>
          </a:p>
          <a:p>
            <a:pPr marL="171450" indent="-171450">
              <a:buFont typeface="Arial"/>
              <a:buChar char="•"/>
            </a:pPr>
            <a:endParaRPr lang="en-US" sz="1600" dirty="0">
              <a:solidFill>
                <a:srgbClr val="4251A0"/>
              </a:solidFill>
              <a:latin typeface="AptosDisplay"/>
              <a:ea typeface="+mn-lt"/>
              <a:cs typeface="+mn-lt"/>
            </a:endParaRPr>
          </a:p>
          <a:p>
            <a:pPr marL="628650" lvl="1" indent="-171450">
              <a:buFont typeface="Arial"/>
              <a:buChar char="•"/>
            </a:pPr>
            <a:r>
              <a:rPr lang="en-US" sz="1600" dirty="0">
                <a:solidFill>
                  <a:srgbClr val="4251A0"/>
                </a:solidFill>
                <a:latin typeface="AptosDisplay"/>
                <a:ea typeface="+mn-lt"/>
                <a:cs typeface="+mn-lt"/>
              </a:rPr>
              <a:t>Train Set: (2214, 25)</a:t>
            </a:r>
          </a:p>
          <a:p>
            <a:pPr marL="1085850" lvl="2" indent="-171450">
              <a:buFont typeface="Wingdings"/>
              <a:buChar char="§"/>
            </a:pPr>
            <a:r>
              <a:rPr lang="en-US" sz="1600" dirty="0">
                <a:solidFill>
                  <a:srgbClr val="4251A0"/>
                </a:solidFill>
                <a:latin typeface="AptosDisplay"/>
                <a:ea typeface="+mn-lt"/>
                <a:cs typeface="+mn-lt"/>
              </a:rPr>
              <a:t>class 
0    2009
1    205</a:t>
            </a:r>
          </a:p>
          <a:p>
            <a:pPr marL="628650" lvl="1" indent="-171450">
              <a:buFont typeface="Arial"/>
              <a:buChar char="•"/>
            </a:pPr>
            <a:r>
              <a:rPr lang="en-US" sz="1600" dirty="0">
                <a:solidFill>
                  <a:srgbClr val="4251A0"/>
                </a:solidFill>
                <a:latin typeface="AptosDisplay"/>
                <a:ea typeface="+mn-lt"/>
                <a:cs typeface="+mn-lt"/>
              </a:rPr>
              <a:t>Test Set: (949, 25)</a:t>
            </a:r>
          </a:p>
          <a:p>
            <a:pPr marL="1085850" lvl="2" indent="-171450">
              <a:buFont typeface="Wingdings"/>
              <a:buChar char="§"/>
            </a:pPr>
            <a:r>
              <a:rPr lang="en-US" sz="1600" dirty="0">
                <a:solidFill>
                  <a:srgbClr val="4251A0"/>
                </a:solidFill>
                <a:latin typeface="AptosDisplay"/>
                <a:ea typeface="+mn-lt"/>
                <a:cs typeface="+mn-lt"/>
              </a:rPr>
              <a:t>class
0    861
1    88</a:t>
            </a:r>
          </a:p>
          <a:p>
            <a:pPr marL="171450" indent="-171450">
              <a:buFont typeface="Arial"/>
              <a:buChar char="•"/>
            </a:pPr>
            <a:endParaRPr lang="en-US" sz="1600" dirty="0">
              <a:solidFill>
                <a:srgbClr val="4251A0"/>
              </a:solidFill>
              <a:latin typeface="AptosDisplay"/>
              <a:ea typeface="+mn-lt"/>
              <a:cs typeface="+mn-lt"/>
            </a:endParaRPr>
          </a:p>
          <a:p>
            <a:pPr marL="171450" indent="-171450">
              <a:buFont typeface="Arial"/>
              <a:buChar char="•"/>
            </a:pPr>
            <a:endParaRPr lang="en-US" sz="1600" dirty="0">
              <a:solidFill>
                <a:srgbClr val="4251A0"/>
              </a:solidFill>
              <a:latin typeface="AptosDisplay"/>
              <a:ea typeface="+mn-lt"/>
              <a:cs typeface="+mn-lt"/>
            </a:endParaRPr>
          </a:p>
        </p:txBody>
      </p:sp>
      <p:sp>
        <p:nvSpPr>
          <p:cNvPr id="3" name="TextBox 1">
            <a:extLst>
              <a:ext uri="{FF2B5EF4-FFF2-40B4-BE49-F238E27FC236}">
                <a16:creationId xmlns:a16="http://schemas.microsoft.com/office/drawing/2014/main" id="{911D33AE-4F32-84D9-A7DD-52FB674CDAD9}"/>
              </a:ext>
            </a:extLst>
          </p:cNvPr>
          <p:cNvSpPr txBox="1"/>
          <p:nvPr/>
        </p:nvSpPr>
        <p:spPr>
          <a:xfrm>
            <a:off x="5919309" y="2180705"/>
            <a:ext cx="5172051" cy="206210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Sans-Serif"/>
              <a:buChar char="•"/>
            </a:pPr>
            <a:r>
              <a:rPr lang="en-US" sz="1600">
                <a:solidFill>
                  <a:srgbClr val="4251A0"/>
                </a:solidFill>
                <a:latin typeface="Arial"/>
                <a:ea typeface="+mn-lt"/>
                <a:cs typeface="Arial"/>
              </a:rPr>
              <a:t>Created X and Y variables for each datasets to use into Model Function</a:t>
            </a:r>
            <a:endParaRPr lang="en-US" sz="1600" dirty="0">
              <a:solidFill>
                <a:srgbClr val="514843"/>
              </a:solidFill>
              <a:latin typeface="Arial"/>
              <a:ea typeface="+mn-lt"/>
              <a:cs typeface="Arial"/>
            </a:endParaRPr>
          </a:p>
          <a:p>
            <a:pPr marL="171450" indent="-171450">
              <a:buFont typeface="Arial,Sans-Serif"/>
              <a:buChar char="•"/>
            </a:pPr>
            <a:endParaRPr lang="en-US" sz="1600" dirty="0">
              <a:solidFill>
                <a:srgbClr val="514843"/>
              </a:solidFill>
              <a:latin typeface="Arial"/>
              <a:ea typeface="+mn-lt"/>
              <a:cs typeface="Arial"/>
            </a:endParaRPr>
          </a:p>
          <a:p>
            <a:pPr marL="628650" lvl="1" indent="-171450">
              <a:buFont typeface="Arial,Sans-Serif"/>
              <a:buChar char="•"/>
            </a:pPr>
            <a:r>
              <a:rPr lang="en-US" sz="1600" dirty="0" err="1">
                <a:solidFill>
                  <a:srgbClr val="4251A0"/>
                </a:solidFill>
                <a:latin typeface="Arial"/>
                <a:ea typeface="+mn-lt"/>
                <a:cs typeface="Arial"/>
              </a:rPr>
              <a:t>X_train</a:t>
            </a:r>
            <a:r>
              <a:rPr lang="en-US" sz="1600" dirty="0">
                <a:solidFill>
                  <a:srgbClr val="4251A0"/>
                </a:solidFill>
                <a:latin typeface="Arial"/>
                <a:ea typeface="+mn-lt"/>
                <a:cs typeface="Arial"/>
              </a:rPr>
              <a:t> = hold all features values for train set</a:t>
            </a:r>
            <a:endParaRPr lang="en-US" sz="1600" dirty="0">
              <a:solidFill>
                <a:srgbClr val="514843"/>
              </a:solidFill>
              <a:latin typeface="Arial"/>
              <a:ea typeface="+mn-lt"/>
              <a:cs typeface="Arial"/>
            </a:endParaRPr>
          </a:p>
          <a:p>
            <a:pPr marL="628650" lvl="1" indent="-171450">
              <a:buFont typeface="Arial,Sans-Serif"/>
              <a:buChar char="•"/>
            </a:pPr>
            <a:r>
              <a:rPr lang="en-US" sz="1600" dirty="0" err="1">
                <a:solidFill>
                  <a:srgbClr val="4251A0"/>
                </a:solidFill>
                <a:latin typeface="Arial"/>
                <a:ea typeface="+mn-lt"/>
                <a:cs typeface="Arial"/>
              </a:rPr>
              <a:t>Y_train</a:t>
            </a:r>
            <a:r>
              <a:rPr lang="en-US" sz="1600" dirty="0">
                <a:solidFill>
                  <a:srgbClr val="4251A0"/>
                </a:solidFill>
                <a:latin typeface="Arial"/>
                <a:ea typeface="+mn-lt"/>
                <a:cs typeface="Arial"/>
              </a:rPr>
              <a:t> = hold only class values for train set</a:t>
            </a:r>
            <a:endParaRPr lang="en-US" sz="1600" dirty="0">
              <a:solidFill>
                <a:srgbClr val="514843"/>
              </a:solidFill>
              <a:latin typeface="Arial"/>
              <a:ea typeface="+mn-lt"/>
              <a:cs typeface="Arial"/>
            </a:endParaRPr>
          </a:p>
          <a:p>
            <a:pPr marL="628650" lvl="1" indent="-171450">
              <a:buFont typeface="Arial,Sans-Serif"/>
              <a:buChar char="•"/>
            </a:pPr>
            <a:endParaRPr lang="en-US" sz="1600" dirty="0">
              <a:solidFill>
                <a:srgbClr val="514843"/>
              </a:solidFill>
              <a:latin typeface="Arial"/>
              <a:ea typeface="+mn-lt"/>
              <a:cs typeface="Arial"/>
            </a:endParaRPr>
          </a:p>
          <a:p>
            <a:pPr marL="628650" lvl="1" indent="-171450">
              <a:buFont typeface="Arial,Sans-Serif"/>
              <a:buChar char="•"/>
            </a:pPr>
            <a:r>
              <a:rPr lang="en-US" sz="1600" dirty="0" err="1">
                <a:solidFill>
                  <a:srgbClr val="4251A0"/>
                </a:solidFill>
                <a:latin typeface="Arial"/>
                <a:ea typeface="+mn-lt"/>
                <a:cs typeface="Arial"/>
              </a:rPr>
              <a:t>X_test</a:t>
            </a:r>
            <a:r>
              <a:rPr lang="en-US" sz="1600" dirty="0">
                <a:solidFill>
                  <a:srgbClr val="4251A0"/>
                </a:solidFill>
                <a:latin typeface="Arial"/>
                <a:ea typeface="+mn-lt"/>
                <a:cs typeface="Arial"/>
              </a:rPr>
              <a:t> = hold all features values for test set</a:t>
            </a:r>
            <a:endParaRPr lang="en-US" sz="1600" dirty="0">
              <a:latin typeface="Arial"/>
              <a:cs typeface="Arial"/>
            </a:endParaRPr>
          </a:p>
          <a:p>
            <a:pPr marL="628650" lvl="1" indent="-171450">
              <a:buFont typeface="Arial,Sans-Serif"/>
              <a:buChar char="•"/>
            </a:pPr>
            <a:r>
              <a:rPr lang="en-US" sz="1600">
                <a:solidFill>
                  <a:srgbClr val="4251A0"/>
                </a:solidFill>
                <a:latin typeface="Arial"/>
                <a:cs typeface="Arial"/>
              </a:rPr>
              <a:t>Y_test = hold only class values for test set</a:t>
            </a:r>
            <a:endParaRPr lang="en-US"/>
          </a:p>
        </p:txBody>
      </p:sp>
      <p:sp>
        <p:nvSpPr>
          <p:cNvPr id="2" name="Slide Number Placeholder 1">
            <a:extLst>
              <a:ext uri="{FF2B5EF4-FFF2-40B4-BE49-F238E27FC236}">
                <a16:creationId xmlns:a16="http://schemas.microsoft.com/office/drawing/2014/main" id="{A7B60138-A037-A4B7-FBC7-CF39F4C22D4E}"/>
              </a:ext>
            </a:extLst>
          </p:cNvPr>
          <p:cNvSpPr>
            <a:spLocks noGrp="1"/>
          </p:cNvSpPr>
          <p:nvPr>
            <p:ph type="sldNum" sz="quarter" idx="12"/>
          </p:nvPr>
        </p:nvSpPr>
        <p:spPr/>
        <p:txBody>
          <a:bodyPr/>
          <a:lstStyle/>
          <a:p>
            <a:fld id="{0FF54DE5-C571-48E8-A5BC-B369434E2F44}" type="slidenum">
              <a:rPr lang="en-US"/>
              <a:t>6</a:t>
            </a:fld>
            <a:endParaRPr lang="en-US"/>
          </a:p>
        </p:txBody>
      </p:sp>
    </p:spTree>
    <p:extLst>
      <p:ext uri="{BB962C8B-B14F-4D97-AF65-F5344CB8AC3E}">
        <p14:creationId xmlns:p14="http://schemas.microsoft.com/office/powerpoint/2010/main" val="236116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Training &amp; Predicting using Various Models</a:t>
            </a:r>
          </a:p>
        </p:txBody>
      </p:sp>
      <p:sp>
        <p:nvSpPr>
          <p:cNvPr id="8" name="TextBox 7">
            <a:extLst>
              <a:ext uri="{FF2B5EF4-FFF2-40B4-BE49-F238E27FC236}">
                <a16:creationId xmlns:a16="http://schemas.microsoft.com/office/drawing/2014/main" id="{98491D3E-3D7F-DE85-80B3-3D852EB2467B}"/>
              </a:ext>
            </a:extLst>
          </p:cNvPr>
          <p:cNvSpPr txBox="1"/>
          <p:nvPr/>
        </p:nvSpPr>
        <p:spPr>
          <a:xfrm>
            <a:off x="895940" y="1711842"/>
            <a:ext cx="5414777"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600" dirty="0">
                <a:solidFill>
                  <a:srgbClr val="4251A0"/>
                </a:solidFill>
                <a:latin typeface="AptosDisplay"/>
                <a:ea typeface="+mn-lt"/>
                <a:cs typeface="+mn-lt"/>
              </a:rPr>
              <a:t>Import required model's library</a:t>
            </a:r>
          </a:p>
          <a:p>
            <a:pPr marL="171450" indent="-171450">
              <a:buFont typeface="Arial"/>
              <a:buChar char="•"/>
            </a:pPr>
            <a:endParaRPr lang="en-US" sz="1600" dirty="0">
              <a:solidFill>
                <a:srgbClr val="4251A0"/>
              </a:solidFill>
              <a:latin typeface="AptosDisplay"/>
              <a:ea typeface="+mn-lt"/>
              <a:cs typeface="+mn-lt"/>
            </a:endParaRPr>
          </a:p>
          <a:p>
            <a:pPr marL="171450" indent="-171450">
              <a:buFont typeface="Arial"/>
              <a:buChar char="•"/>
            </a:pPr>
            <a:r>
              <a:rPr lang="en-US" sz="1600" dirty="0">
                <a:solidFill>
                  <a:srgbClr val="4251A0"/>
                </a:solidFill>
                <a:latin typeface="AptosDisplay"/>
                <a:ea typeface="+mn-lt"/>
                <a:cs typeface="+mn-lt"/>
              </a:rPr>
              <a:t>Train Model using Training set</a:t>
            </a:r>
          </a:p>
          <a:p>
            <a:pPr marL="628650" lvl="1" indent="-171450">
              <a:buFont typeface="Arial"/>
              <a:buChar char="•"/>
            </a:pPr>
            <a:r>
              <a:rPr lang="en-US" sz="1600" dirty="0" err="1">
                <a:solidFill>
                  <a:srgbClr val="4251A0"/>
                </a:solidFill>
                <a:latin typeface="AptosDisplay"/>
                <a:ea typeface="+mn-lt"/>
                <a:cs typeface="+mn-lt"/>
              </a:rPr>
              <a:t>trained_model</a:t>
            </a:r>
            <a:r>
              <a:rPr lang="en-US" sz="1600" dirty="0">
                <a:solidFill>
                  <a:srgbClr val="4251A0"/>
                </a:solidFill>
                <a:latin typeface="AptosDisplay"/>
                <a:ea typeface="+mn-lt"/>
                <a:cs typeface="+mn-lt"/>
              </a:rPr>
              <a:t> = </a:t>
            </a:r>
            <a:r>
              <a:rPr lang="en-US" sz="1600" dirty="0" err="1">
                <a:solidFill>
                  <a:srgbClr val="4251A0"/>
                </a:solidFill>
                <a:latin typeface="AptosDisplay"/>
                <a:ea typeface="+mn-lt"/>
                <a:cs typeface="+mn-lt"/>
              </a:rPr>
              <a:t>model.fit</a:t>
            </a:r>
            <a:r>
              <a:rPr lang="en-US" sz="1600" dirty="0">
                <a:solidFill>
                  <a:srgbClr val="4251A0"/>
                </a:solidFill>
                <a:latin typeface="AptosDisplay"/>
                <a:ea typeface="+mn-lt"/>
                <a:cs typeface="+mn-lt"/>
              </a:rPr>
              <a:t>(</a:t>
            </a:r>
            <a:r>
              <a:rPr lang="en-US" sz="1600" dirty="0" err="1">
                <a:solidFill>
                  <a:srgbClr val="4251A0"/>
                </a:solidFill>
                <a:latin typeface="AptosDisplay"/>
                <a:ea typeface="+mn-lt"/>
                <a:cs typeface="+mn-lt"/>
              </a:rPr>
              <a:t>X_train,Y_Train</a:t>
            </a:r>
            <a:r>
              <a:rPr lang="en-US" sz="1600" dirty="0">
                <a:solidFill>
                  <a:srgbClr val="4251A0"/>
                </a:solidFill>
                <a:latin typeface="AptosDisplay"/>
                <a:ea typeface="+mn-lt"/>
                <a:cs typeface="+mn-lt"/>
              </a:rPr>
              <a:t>) </a:t>
            </a:r>
            <a:endParaRPr lang="en-US" sz="1600">
              <a:solidFill>
                <a:srgbClr val="4251A0"/>
              </a:solidFill>
              <a:latin typeface="AptosDisplay"/>
              <a:ea typeface="+mn-lt"/>
              <a:cs typeface="+mn-lt"/>
            </a:endParaRPr>
          </a:p>
          <a:p>
            <a:pPr marL="628650" lvl="1" indent="-171450">
              <a:buFont typeface="Arial"/>
              <a:buChar char="•"/>
            </a:pPr>
            <a:endParaRPr lang="en-US" sz="1600" dirty="0">
              <a:solidFill>
                <a:srgbClr val="4251A0"/>
              </a:solidFill>
              <a:latin typeface="AptosDisplay"/>
              <a:ea typeface="+mn-lt"/>
              <a:cs typeface="+mn-lt"/>
            </a:endParaRPr>
          </a:p>
          <a:p>
            <a:pPr marL="171450" indent="-171450">
              <a:buFont typeface="Arial"/>
              <a:buChar char="•"/>
            </a:pPr>
            <a:r>
              <a:rPr lang="en-US" sz="1600" dirty="0">
                <a:solidFill>
                  <a:srgbClr val="4251A0"/>
                </a:solidFill>
                <a:latin typeface="AptosDisplay"/>
                <a:ea typeface="+mn-lt"/>
                <a:cs typeface="+mn-lt"/>
              </a:rPr>
              <a:t>Predict Model using Testing set</a:t>
            </a:r>
          </a:p>
          <a:p>
            <a:pPr marL="628650" lvl="1" indent="-171450">
              <a:buFont typeface="Arial"/>
              <a:buChar char="•"/>
            </a:pPr>
            <a:r>
              <a:rPr lang="en-US" sz="1600" err="1">
                <a:solidFill>
                  <a:srgbClr val="4251A0"/>
                </a:solidFill>
                <a:latin typeface="AptosDisplay"/>
                <a:ea typeface="+mn-lt"/>
                <a:cs typeface="+mn-lt"/>
              </a:rPr>
              <a:t>Y_predict</a:t>
            </a:r>
            <a:r>
              <a:rPr lang="en-US" sz="1600" dirty="0">
                <a:solidFill>
                  <a:srgbClr val="4251A0"/>
                </a:solidFill>
                <a:latin typeface="AptosDisplay"/>
                <a:ea typeface="+mn-lt"/>
                <a:cs typeface="+mn-lt"/>
              </a:rPr>
              <a:t> = </a:t>
            </a:r>
            <a:r>
              <a:rPr lang="en-US" sz="1600" err="1">
                <a:solidFill>
                  <a:srgbClr val="4251A0"/>
                </a:solidFill>
                <a:latin typeface="AptosDisplay"/>
                <a:ea typeface="+mn-lt"/>
                <a:cs typeface="+mn-lt"/>
              </a:rPr>
              <a:t>trained_model.predict</a:t>
            </a:r>
            <a:r>
              <a:rPr lang="en-US" sz="1600" dirty="0">
                <a:solidFill>
                  <a:srgbClr val="4251A0"/>
                </a:solidFill>
                <a:latin typeface="AptosDisplay"/>
                <a:ea typeface="+mn-lt"/>
                <a:cs typeface="+mn-lt"/>
              </a:rPr>
              <a:t>(</a:t>
            </a:r>
            <a:r>
              <a:rPr lang="en-US" sz="1600" err="1">
                <a:solidFill>
                  <a:srgbClr val="4251A0"/>
                </a:solidFill>
                <a:latin typeface="AptosDisplay"/>
                <a:ea typeface="+mn-lt"/>
                <a:cs typeface="+mn-lt"/>
              </a:rPr>
              <a:t>X_test</a:t>
            </a:r>
            <a:r>
              <a:rPr lang="en-US" sz="1600" dirty="0">
                <a:solidFill>
                  <a:srgbClr val="4251A0"/>
                </a:solidFill>
                <a:latin typeface="AptosDisplay"/>
                <a:ea typeface="+mn-lt"/>
                <a:cs typeface="+mn-lt"/>
              </a:rPr>
              <a:t>)</a:t>
            </a:r>
            <a:endParaRPr lang="en-US" sz="1600">
              <a:solidFill>
                <a:srgbClr val="4251A0"/>
              </a:solidFill>
              <a:latin typeface="AptosDisplay"/>
              <a:ea typeface="+mn-lt"/>
              <a:cs typeface="+mn-lt"/>
            </a:endParaRPr>
          </a:p>
          <a:p>
            <a:pPr marL="628650" lvl="1" indent="-171450">
              <a:buFont typeface="Arial"/>
              <a:buChar char="•"/>
            </a:pPr>
            <a:endParaRPr lang="en-US" sz="1600" dirty="0">
              <a:solidFill>
                <a:srgbClr val="4251A0"/>
              </a:solidFill>
              <a:latin typeface="AptosDisplay"/>
              <a:ea typeface="+mn-lt"/>
              <a:cs typeface="+mn-lt"/>
            </a:endParaRPr>
          </a:p>
          <a:p>
            <a:pPr marL="171450" indent="-171450">
              <a:buFont typeface="Arial"/>
              <a:buChar char="•"/>
            </a:pPr>
            <a:r>
              <a:rPr lang="en-US" sz="1600" dirty="0">
                <a:solidFill>
                  <a:srgbClr val="4251A0"/>
                </a:solidFill>
                <a:latin typeface="AptosDisplay"/>
                <a:ea typeface="+mn-lt"/>
                <a:cs typeface="+mn-lt"/>
              </a:rPr>
              <a:t>Evaluate Model Performance</a:t>
            </a:r>
          </a:p>
          <a:p>
            <a:pPr marL="628650" lvl="1" indent="-171450">
              <a:buFont typeface="Arial"/>
              <a:buChar char="•"/>
            </a:pPr>
            <a:r>
              <a:rPr lang="en-US" sz="1600" err="1">
                <a:solidFill>
                  <a:srgbClr val="4251A0"/>
                </a:solidFill>
                <a:latin typeface="AptosDisplay"/>
                <a:ea typeface="+mn-lt"/>
                <a:cs typeface="+mn-lt"/>
              </a:rPr>
              <a:t>accuracy_score</a:t>
            </a:r>
            <a:r>
              <a:rPr lang="en-US" sz="1600" dirty="0">
                <a:solidFill>
                  <a:srgbClr val="4251A0"/>
                </a:solidFill>
                <a:latin typeface="AptosDisplay"/>
                <a:ea typeface="+mn-lt"/>
                <a:cs typeface="+mn-lt"/>
              </a:rPr>
              <a:t>(</a:t>
            </a:r>
            <a:r>
              <a:rPr lang="en-US" sz="1600" err="1">
                <a:solidFill>
                  <a:srgbClr val="4251A0"/>
                </a:solidFill>
                <a:latin typeface="AptosDisplay"/>
                <a:ea typeface="+mn-lt"/>
                <a:cs typeface="+mn-lt"/>
              </a:rPr>
              <a:t>Y_test</a:t>
            </a:r>
            <a:r>
              <a:rPr lang="en-US" sz="1600" dirty="0">
                <a:solidFill>
                  <a:srgbClr val="4251A0"/>
                </a:solidFill>
                <a:latin typeface="AptosDisplay"/>
                <a:ea typeface="+mn-lt"/>
                <a:cs typeface="+mn-lt"/>
              </a:rPr>
              <a:t>, </a:t>
            </a:r>
            <a:r>
              <a:rPr lang="en-US" sz="1600" err="1">
                <a:solidFill>
                  <a:srgbClr val="4251A0"/>
                </a:solidFill>
                <a:latin typeface="AptosDisplay"/>
                <a:ea typeface="+mn-lt"/>
                <a:cs typeface="+mn-lt"/>
              </a:rPr>
              <a:t>Y_predict</a:t>
            </a:r>
            <a:r>
              <a:rPr lang="en-US" sz="1600" dirty="0">
                <a:solidFill>
                  <a:srgbClr val="4251A0"/>
                </a:solidFill>
                <a:latin typeface="AptosDisplay"/>
                <a:ea typeface="+mn-lt"/>
                <a:cs typeface="+mn-lt"/>
              </a:rPr>
              <a:t>)</a:t>
            </a:r>
          </a:p>
          <a:p>
            <a:pPr marL="628650" lvl="1" indent="-171450">
              <a:buFont typeface="Arial,Sans-Serif"/>
              <a:buChar char="•"/>
            </a:pPr>
            <a:r>
              <a:rPr lang="en-US" sz="1600" err="1">
                <a:solidFill>
                  <a:srgbClr val="4251A0"/>
                </a:solidFill>
                <a:latin typeface="AptosDisplay"/>
                <a:ea typeface="+mn-lt"/>
                <a:cs typeface="+mn-lt"/>
              </a:rPr>
              <a:t>precision_score</a:t>
            </a:r>
            <a:r>
              <a:rPr lang="en-US" sz="1600" dirty="0">
                <a:solidFill>
                  <a:srgbClr val="4251A0"/>
                </a:solidFill>
                <a:latin typeface="AptosDisplay"/>
                <a:ea typeface="+mn-lt"/>
                <a:cs typeface="+mn-lt"/>
              </a:rPr>
              <a:t>(</a:t>
            </a:r>
            <a:r>
              <a:rPr lang="en-US" sz="1600" err="1">
                <a:solidFill>
                  <a:srgbClr val="4251A0"/>
                </a:solidFill>
                <a:latin typeface="AptosDisplay"/>
                <a:ea typeface="+mn-lt"/>
                <a:cs typeface="+mn-lt"/>
              </a:rPr>
              <a:t>Y_test</a:t>
            </a:r>
            <a:r>
              <a:rPr lang="en-US" sz="1600" dirty="0">
                <a:solidFill>
                  <a:srgbClr val="4251A0"/>
                </a:solidFill>
                <a:latin typeface="AptosDisplay"/>
                <a:ea typeface="+mn-lt"/>
                <a:cs typeface="+mn-lt"/>
              </a:rPr>
              <a:t>, </a:t>
            </a:r>
            <a:r>
              <a:rPr lang="en-US" sz="1600" err="1">
                <a:solidFill>
                  <a:srgbClr val="4251A0"/>
                </a:solidFill>
                <a:latin typeface="AptosDisplay"/>
                <a:ea typeface="+mn-lt"/>
                <a:cs typeface="+mn-lt"/>
              </a:rPr>
              <a:t>Y_predict</a:t>
            </a:r>
            <a:r>
              <a:rPr lang="en-US" sz="1600" dirty="0">
                <a:solidFill>
                  <a:srgbClr val="4251A0"/>
                </a:solidFill>
                <a:latin typeface="AptosDisplay"/>
                <a:ea typeface="+mn-lt"/>
                <a:cs typeface="+mn-lt"/>
              </a:rPr>
              <a:t>)</a:t>
            </a:r>
          </a:p>
          <a:p>
            <a:pPr marL="628650" lvl="1" indent="-171450">
              <a:buFont typeface="Arial,Sans-Serif"/>
              <a:buChar char="•"/>
            </a:pPr>
            <a:r>
              <a:rPr lang="en-US" sz="1600" err="1">
                <a:solidFill>
                  <a:srgbClr val="4251A0"/>
                </a:solidFill>
                <a:latin typeface="AptosDisplay"/>
                <a:ea typeface="+mn-lt"/>
                <a:cs typeface="+mn-lt"/>
              </a:rPr>
              <a:t>recall_score</a:t>
            </a:r>
            <a:r>
              <a:rPr lang="en-US" sz="1600" dirty="0">
                <a:solidFill>
                  <a:srgbClr val="4251A0"/>
                </a:solidFill>
                <a:latin typeface="AptosDisplay"/>
                <a:ea typeface="+mn-lt"/>
                <a:cs typeface="+mn-lt"/>
              </a:rPr>
              <a:t>(</a:t>
            </a:r>
            <a:r>
              <a:rPr lang="en-US" sz="1600" err="1">
                <a:solidFill>
                  <a:srgbClr val="4251A0"/>
                </a:solidFill>
                <a:latin typeface="AptosDisplay"/>
                <a:ea typeface="+mn-lt"/>
                <a:cs typeface="+mn-lt"/>
              </a:rPr>
              <a:t>Y_test</a:t>
            </a:r>
            <a:r>
              <a:rPr lang="en-US" sz="1600" dirty="0">
                <a:solidFill>
                  <a:srgbClr val="4251A0"/>
                </a:solidFill>
                <a:latin typeface="AptosDisplay"/>
                <a:ea typeface="+mn-lt"/>
                <a:cs typeface="+mn-lt"/>
              </a:rPr>
              <a:t>, </a:t>
            </a:r>
            <a:r>
              <a:rPr lang="en-US" sz="1600" err="1">
                <a:solidFill>
                  <a:srgbClr val="4251A0"/>
                </a:solidFill>
                <a:latin typeface="AptosDisplay"/>
                <a:ea typeface="+mn-lt"/>
                <a:cs typeface="+mn-lt"/>
              </a:rPr>
              <a:t>Y_predict</a:t>
            </a:r>
            <a:r>
              <a:rPr lang="en-US" sz="1600" dirty="0">
                <a:solidFill>
                  <a:srgbClr val="4251A0"/>
                </a:solidFill>
                <a:latin typeface="AptosDisplay"/>
                <a:ea typeface="+mn-lt"/>
                <a:cs typeface="+mn-lt"/>
              </a:rPr>
              <a:t>)</a:t>
            </a:r>
          </a:p>
          <a:p>
            <a:pPr marL="628650" lvl="1" indent="-171450">
              <a:buFont typeface="Arial,Sans-Serif"/>
              <a:buChar char="•"/>
            </a:pPr>
            <a:r>
              <a:rPr lang="en-US" sz="1600" dirty="0">
                <a:solidFill>
                  <a:srgbClr val="4251A0"/>
                </a:solidFill>
                <a:latin typeface="AptosDisplay"/>
                <a:ea typeface="+mn-lt"/>
                <a:cs typeface="+mn-lt"/>
              </a:rPr>
              <a:t>f1_score(</a:t>
            </a:r>
            <a:r>
              <a:rPr lang="en-US" sz="1600" err="1">
                <a:solidFill>
                  <a:srgbClr val="4251A0"/>
                </a:solidFill>
                <a:latin typeface="AptosDisplay"/>
                <a:ea typeface="+mn-lt"/>
                <a:cs typeface="+mn-lt"/>
              </a:rPr>
              <a:t>Y_test</a:t>
            </a:r>
            <a:r>
              <a:rPr lang="en-US" sz="1600" dirty="0">
                <a:solidFill>
                  <a:srgbClr val="4251A0"/>
                </a:solidFill>
                <a:latin typeface="AptosDisplay"/>
                <a:ea typeface="+mn-lt"/>
                <a:cs typeface="+mn-lt"/>
              </a:rPr>
              <a:t>, </a:t>
            </a:r>
            <a:r>
              <a:rPr lang="en-US" sz="1600" err="1">
                <a:solidFill>
                  <a:srgbClr val="4251A0"/>
                </a:solidFill>
                <a:latin typeface="AptosDisplay"/>
                <a:ea typeface="+mn-lt"/>
                <a:cs typeface="+mn-lt"/>
              </a:rPr>
              <a:t>Y_predict</a:t>
            </a:r>
            <a:r>
              <a:rPr lang="en-US" sz="1600" dirty="0">
                <a:solidFill>
                  <a:srgbClr val="4251A0"/>
                </a:solidFill>
                <a:latin typeface="AptosDisplay"/>
                <a:ea typeface="+mn-lt"/>
                <a:cs typeface="+mn-lt"/>
              </a:rPr>
              <a:t>)</a:t>
            </a:r>
          </a:p>
          <a:p>
            <a:pPr marL="628650" lvl="1" indent="-171450">
              <a:buFont typeface="Arial,Sans-Serif"/>
              <a:buChar char="•"/>
            </a:pPr>
            <a:endParaRPr lang="en-US" sz="1600" dirty="0">
              <a:solidFill>
                <a:srgbClr val="4251A0"/>
              </a:solidFill>
              <a:latin typeface="AptosDisplay"/>
              <a:ea typeface="+mn-lt"/>
              <a:cs typeface="+mn-lt"/>
            </a:endParaRPr>
          </a:p>
          <a:p>
            <a:pPr marL="171450" lvl="1" indent="-171450">
              <a:buFont typeface="Arial"/>
              <a:buChar char="•"/>
            </a:pPr>
            <a:r>
              <a:rPr lang="en-US" sz="1600" dirty="0">
                <a:solidFill>
                  <a:srgbClr val="4251A0"/>
                </a:solidFill>
                <a:latin typeface="AptosDisplay"/>
                <a:ea typeface="+mn-lt"/>
                <a:cs typeface="+mn-lt"/>
              </a:rPr>
              <a:t>Also create Confusion Matrix and plot a heatmap</a:t>
            </a:r>
          </a:p>
          <a:p>
            <a:pPr marL="628650" lvl="2" indent="-171450">
              <a:buFont typeface="Wingdings"/>
              <a:buChar char="§"/>
            </a:pPr>
            <a:r>
              <a:rPr lang="en-US" sz="1600" err="1">
                <a:solidFill>
                  <a:srgbClr val="4251A0"/>
                </a:solidFill>
                <a:latin typeface="AptosDisplay"/>
                <a:ea typeface="+mn-lt"/>
                <a:cs typeface="+mn-lt"/>
              </a:rPr>
              <a:t>confusion_matrix</a:t>
            </a:r>
            <a:r>
              <a:rPr lang="en-US" sz="1600" dirty="0">
                <a:solidFill>
                  <a:srgbClr val="4251A0"/>
                </a:solidFill>
                <a:latin typeface="AptosDisplay"/>
                <a:ea typeface="+mn-lt"/>
                <a:cs typeface="+mn-lt"/>
              </a:rPr>
              <a:t>(</a:t>
            </a:r>
            <a:r>
              <a:rPr lang="en-US" sz="1600" err="1">
                <a:solidFill>
                  <a:srgbClr val="4251A0"/>
                </a:solidFill>
                <a:latin typeface="AptosDisplay"/>
                <a:ea typeface="+mn-lt"/>
                <a:cs typeface="+mn-lt"/>
              </a:rPr>
              <a:t>Y_test</a:t>
            </a:r>
            <a:r>
              <a:rPr lang="en-US" sz="1600" dirty="0">
                <a:solidFill>
                  <a:srgbClr val="4251A0"/>
                </a:solidFill>
                <a:latin typeface="AptosDisplay"/>
                <a:ea typeface="+mn-lt"/>
                <a:cs typeface="+mn-lt"/>
              </a:rPr>
              <a:t>, </a:t>
            </a:r>
            <a:r>
              <a:rPr lang="en-US" sz="1600" err="1">
                <a:solidFill>
                  <a:srgbClr val="4251A0"/>
                </a:solidFill>
                <a:latin typeface="AptosDisplay"/>
                <a:ea typeface="+mn-lt"/>
                <a:cs typeface="+mn-lt"/>
              </a:rPr>
              <a:t>Y_predict</a:t>
            </a:r>
            <a:r>
              <a:rPr lang="en-US" sz="1600" dirty="0">
                <a:solidFill>
                  <a:srgbClr val="4251A0"/>
                </a:solidFill>
                <a:latin typeface="AptosDisplay"/>
                <a:ea typeface="+mn-lt"/>
                <a:cs typeface="+mn-lt"/>
              </a:rPr>
              <a:t>)</a:t>
            </a:r>
            <a:endParaRPr lang="en-US" sz="1600">
              <a:solidFill>
                <a:srgbClr val="4251A0"/>
              </a:solidFill>
              <a:latin typeface="AptosDisplay"/>
              <a:ea typeface="+mn-lt"/>
              <a:cs typeface="+mn-lt"/>
            </a:endParaRPr>
          </a:p>
          <a:p>
            <a:pPr lvl="1">
              <a:buFont typeface="Arial"/>
              <a:buChar char="•"/>
            </a:pPr>
            <a:endParaRPr lang="en-US" sz="1600" dirty="0">
              <a:solidFill>
                <a:srgbClr val="4251A0"/>
              </a:solidFill>
              <a:latin typeface="AptosDisplay"/>
              <a:ea typeface="+mn-lt"/>
              <a:cs typeface="+mn-lt"/>
            </a:endParaRPr>
          </a:p>
        </p:txBody>
      </p:sp>
      <p:sp>
        <p:nvSpPr>
          <p:cNvPr id="9" name="TextBox 1">
            <a:extLst>
              <a:ext uri="{FF2B5EF4-FFF2-40B4-BE49-F238E27FC236}">
                <a16:creationId xmlns:a16="http://schemas.microsoft.com/office/drawing/2014/main" id="{911D33AE-4F32-84D9-A7DD-52FB674CDAD9}"/>
              </a:ext>
            </a:extLst>
          </p:cNvPr>
          <p:cNvSpPr txBox="1"/>
          <p:nvPr/>
        </p:nvSpPr>
        <p:spPr>
          <a:xfrm>
            <a:off x="6914574" y="1558664"/>
            <a:ext cx="4036827" cy="403187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a:buChar char="•"/>
            </a:pPr>
            <a:r>
              <a:rPr lang="en-US" sz="1600" dirty="0">
                <a:solidFill>
                  <a:srgbClr val="4251A0"/>
                </a:solidFill>
                <a:latin typeface="AptosDisplay"/>
                <a:ea typeface="+mn-lt"/>
                <a:cs typeface="+mn-lt"/>
              </a:rPr>
              <a:t>We will train and test datasets using different models as listed below. And will capture the evaluation metrics for comparison and understand which model is better.</a:t>
            </a:r>
            <a:endParaRPr lang="en-US" sz="1600">
              <a:latin typeface="AptosDisplay"/>
            </a:endParaRPr>
          </a:p>
          <a:p>
            <a:pPr marL="171450" indent="-171450">
              <a:buFont typeface="Arial"/>
              <a:buChar char="•"/>
            </a:pPr>
            <a:endParaRPr lang="en-US" sz="1600" dirty="0">
              <a:solidFill>
                <a:srgbClr val="4251A0"/>
              </a:solidFill>
              <a:latin typeface="AptosDisplay"/>
              <a:ea typeface="+mn-lt"/>
              <a:cs typeface="+mn-lt"/>
            </a:endParaRPr>
          </a:p>
          <a:p>
            <a:pPr marL="628650" lvl="1" indent="-171450">
              <a:buFont typeface="Arial"/>
              <a:buChar char="•"/>
            </a:pPr>
            <a:r>
              <a:rPr lang="en-US" sz="1600" dirty="0">
                <a:solidFill>
                  <a:srgbClr val="4251A0"/>
                </a:solidFill>
                <a:latin typeface="AptosDisplay"/>
                <a:ea typeface="+mn-lt"/>
                <a:cs typeface="+mn-lt"/>
              </a:rPr>
              <a:t>Network Model </a:t>
            </a:r>
          </a:p>
          <a:p>
            <a:pPr marL="1085850" lvl="3" indent="-171450">
              <a:buFont typeface="Arial"/>
              <a:buChar char="•"/>
            </a:pPr>
            <a:r>
              <a:rPr lang="en-US" sz="1600" dirty="0">
                <a:solidFill>
                  <a:srgbClr val="4251A0"/>
                </a:solidFill>
                <a:latin typeface="AptosDisplay"/>
                <a:ea typeface="+mn-lt"/>
                <a:cs typeface="+mn-lt"/>
              </a:rPr>
              <a:t>ANN </a:t>
            </a:r>
          </a:p>
          <a:p>
            <a:pPr marL="628650" lvl="1" indent="-171450">
              <a:buFont typeface="Arial"/>
              <a:buChar char="•"/>
            </a:pPr>
            <a:r>
              <a:rPr lang="en-US" sz="1600" dirty="0">
                <a:solidFill>
                  <a:srgbClr val="4251A0"/>
                </a:solidFill>
                <a:latin typeface="AptosDisplay"/>
                <a:ea typeface="+mn-lt"/>
                <a:cs typeface="+mn-lt"/>
              </a:rPr>
              <a:t>Statistical Model </a:t>
            </a:r>
          </a:p>
          <a:p>
            <a:pPr marL="1085850" lvl="3" indent="-171450">
              <a:buFont typeface="Arial"/>
              <a:buChar char="•"/>
            </a:pPr>
            <a:r>
              <a:rPr lang="en-US" sz="1600" dirty="0">
                <a:solidFill>
                  <a:srgbClr val="4251A0"/>
                </a:solidFill>
                <a:latin typeface="AptosDisplay"/>
                <a:ea typeface="+mn-lt"/>
                <a:cs typeface="+mn-lt"/>
              </a:rPr>
              <a:t>SVC </a:t>
            </a:r>
          </a:p>
          <a:p>
            <a:pPr marL="628650" lvl="1" indent="-171450">
              <a:buFont typeface="Arial"/>
              <a:buChar char="•"/>
            </a:pPr>
            <a:r>
              <a:rPr lang="en-US" sz="1600" dirty="0">
                <a:solidFill>
                  <a:srgbClr val="4251A0"/>
                </a:solidFill>
                <a:latin typeface="AptosDisplay"/>
                <a:ea typeface="+mn-lt"/>
                <a:cs typeface="+mn-lt"/>
              </a:rPr>
              <a:t>Tree Based Model </a:t>
            </a:r>
          </a:p>
          <a:p>
            <a:pPr marL="1085850" lvl="3" indent="-171450">
              <a:buFont typeface="Arial"/>
              <a:buChar char="•"/>
            </a:pPr>
            <a:r>
              <a:rPr lang="en-US" sz="1600" dirty="0">
                <a:solidFill>
                  <a:srgbClr val="4251A0"/>
                </a:solidFill>
                <a:latin typeface="AptosDisplay"/>
                <a:ea typeface="+mn-lt"/>
                <a:cs typeface="+mn-lt"/>
              </a:rPr>
              <a:t>XGBoost </a:t>
            </a:r>
          </a:p>
          <a:p>
            <a:pPr marL="1085850" lvl="3" indent="-171450">
              <a:buFont typeface="Arial"/>
              <a:buChar char="•"/>
            </a:pPr>
            <a:r>
              <a:rPr lang="en-US" sz="1600" dirty="0">
                <a:solidFill>
                  <a:srgbClr val="4251A0"/>
                </a:solidFill>
                <a:latin typeface="AptosDisplay"/>
                <a:ea typeface="+mn-lt"/>
                <a:cs typeface="+mn-lt"/>
              </a:rPr>
              <a:t>GBM </a:t>
            </a:r>
          </a:p>
          <a:p>
            <a:pPr marL="1085850" lvl="3" indent="-171450">
              <a:buFont typeface="Arial"/>
              <a:buChar char="•"/>
            </a:pPr>
            <a:r>
              <a:rPr lang="en-US" sz="1600" dirty="0">
                <a:solidFill>
                  <a:srgbClr val="4251A0"/>
                </a:solidFill>
                <a:latin typeface="AptosDisplay"/>
                <a:ea typeface="+mn-lt"/>
                <a:cs typeface="+mn-lt"/>
              </a:rPr>
              <a:t>Random Forest </a:t>
            </a:r>
          </a:p>
          <a:p>
            <a:pPr marL="1085850" lvl="3" indent="-171450">
              <a:buFont typeface="Arial"/>
              <a:buChar char="•"/>
            </a:pPr>
            <a:r>
              <a:rPr lang="en-US" sz="1600" dirty="0">
                <a:solidFill>
                  <a:srgbClr val="4251A0"/>
                </a:solidFill>
                <a:latin typeface="AptosDisplay"/>
                <a:ea typeface="+mn-lt"/>
                <a:cs typeface="+mn-lt"/>
              </a:rPr>
              <a:t>AdaBoost</a:t>
            </a:r>
            <a:endParaRPr lang="en-US" sz="1600">
              <a:latin typeface="AptosDisplay"/>
            </a:endParaRPr>
          </a:p>
          <a:p>
            <a:pPr lvl="1">
              <a:buFont typeface="Arial"/>
              <a:buChar char="•"/>
            </a:pPr>
            <a:endParaRPr lang="en-US" sz="1600" dirty="0">
              <a:solidFill>
                <a:srgbClr val="4251A0"/>
              </a:solidFill>
              <a:latin typeface="AptosDisplay"/>
            </a:endParaRPr>
          </a:p>
        </p:txBody>
      </p:sp>
      <p:sp>
        <p:nvSpPr>
          <p:cNvPr id="2" name="Slide Number Placeholder 1">
            <a:extLst>
              <a:ext uri="{FF2B5EF4-FFF2-40B4-BE49-F238E27FC236}">
                <a16:creationId xmlns:a16="http://schemas.microsoft.com/office/drawing/2014/main" id="{70CCF4F1-1F8D-721F-1107-6869F3F39632}"/>
              </a:ext>
            </a:extLst>
          </p:cNvPr>
          <p:cNvSpPr>
            <a:spLocks noGrp="1"/>
          </p:cNvSpPr>
          <p:nvPr>
            <p:ph type="sldNum" sz="quarter" idx="12"/>
          </p:nvPr>
        </p:nvSpPr>
        <p:spPr/>
        <p:txBody>
          <a:bodyPr/>
          <a:lstStyle/>
          <a:p>
            <a:fld id="{0FF54DE5-C571-48E8-A5BC-B369434E2F44}" type="slidenum">
              <a:rPr lang="en-US"/>
              <a:t>7</a:t>
            </a:fld>
            <a:endParaRPr lang="en-US"/>
          </a:p>
        </p:txBody>
      </p:sp>
    </p:spTree>
    <p:extLst>
      <p:ext uri="{BB962C8B-B14F-4D97-AF65-F5344CB8AC3E}">
        <p14:creationId xmlns:p14="http://schemas.microsoft.com/office/powerpoint/2010/main" val="328212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4900" y="76200"/>
            <a:ext cx="9980682" cy="1096962"/>
          </a:xfrm>
        </p:spPr>
        <p:txBody>
          <a:bodyPr vert="horz" lIns="0" tIns="45720" rIns="0" bIns="45720" rtlCol="0" anchor="b">
            <a:normAutofit/>
          </a:bodyPr>
          <a:lstStyle/>
          <a:p>
            <a:r>
              <a:rPr lang="en-US" kern="1200" dirty="0">
                <a:latin typeface="+mj-lt"/>
                <a:ea typeface="+mj-ea"/>
                <a:cs typeface="+mj-cs"/>
              </a:rPr>
              <a:t>Performance Evaluation of Models</a:t>
            </a:r>
            <a:r>
              <a:rPr lang="en-US" dirty="0"/>
              <a:t> (Using Confusion Matrix)</a:t>
            </a:r>
            <a:endParaRPr lang="en-US" kern="1200" dirty="0">
              <a:latin typeface="+mj-lt"/>
              <a:ea typeface="+mj-ea"/>
              <a:cs typeface="+mj-cs"/>
            </a:endParaRPr>
          </a:p>
        </p:txBody>
      </p:sp>
      <p:sp>
        <p:nvSpPr>
          <p:cNvPr id="8" name="TextBox 7">
            <a:extLst>
              <a:ext uri="{FF2B5EF4-FFF2-40B4-BE49-F238E27FC236}">
                <a16:creationId xmlns:a16="http://schemas.microsoft.com/office/drawing/2014/main" id="{98491D3E-3D7F-DE85-80B3-3D852EB2467B}"/>
              </a:ext>
            </a:extLst>
          </p:cNvPr>
          <p:cNvSpPr txBox="1"/>
          <p:nvPr/>
        </p:nvSpPr>
        <p:spPr>
          <a:xfrm>
            <a:off x="811826" y="1600200"/>
            <a:ext cx="6519492" cy="4571999"/>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fontScale="92500"/>
          </a:bodyPr>
          <a:lstStyle/>
          <a:p>
            <a:pPr algn="just">
              <a:lnSpc>
                <a:spcPct val="150000"/>
              </a:lnSpc>
              <a:spcBef>
                <a:spcPts val="1800"/>
              </a:spcBef>
            </a:pPr>
            <a:r>
              <a:rPr lang="en-US" sz="1600" dirty="0">
                <a:solidFill>
                  <a:srgbClr val="4251A0"/>
                </a:solidFill>
                <a:latin typeface="AptosDisplay"/>
                <a:ea typeface="+mn-lt"/>
                <a:cs typeface="+mn-lt"/>
              </a:rPr>
              <a:t>A confusion matrix is a table that is often used to describe the performance of a classification model (or "classifier") on a set of test data for which the true values are known.</a:t>
            </a:r>
            <a:endParaRPr lang="en-US" sz="1600">
              <a:latin typeface="AptosDisplay"/>
            </a:endParaRPr>
          </a:p>
          <a:p>
            <a:pPr indent="-228600" algn="just">
              <a:lnSpc>
                <a:spcPct val="150000"/>
              </a:lnSpc>
              <a:spcBef>
                <a:spcPts val="1800"/>
              </a:spcBef>
              <a:buFont typeface="Wingdings" panose="05000000000000000000" pitchFamily="2" charset="2"/>
              <a:buChar char="§"/>
            </a:pPr>
            <a:endParaRPr lang="en-US" sz="1600" dirty="0">
              <a:solidFill>
                <a:srgbClr val="4251A0"/>
              </a:solidFill>
              <a:latin typeface="AptosDisplay"/>
              <a:ea typeface="+mn-lt"/>
              <a:cs typeface="+mn-lt"/>
            </a:endParaRPr>
          </a:p>
          <a:p>
            <a:pPr algn="just">
              <a:lnSpc>
                <a:spcPct val="150000"/>
              </a:lnSpc>
              <a:buFont typeface="Arial" panose="05000000000000000000" pitchFamily="2" charset="2"/>
              <a:buChar char="•"/>
            </a:pPr>
            <a:r>
              <a:rPr lang="en-US" sz="1600" b="1" u="sng" dirty="0">
                <a:solidFill>
                  <a:srgbClr val="4251A0"/>
                </a:solidFill>
                <a:latin typeface="AptosDisplay"/>
                <a:ea typeface="+mn-lt"/>
                <a:cs typeface="+mn-lt"/>
              </a:rPr>
              <a:t>True Positives (TP):</a:t>
            </a:r>
            <a:r>
              <a:rPr lang="en-US" sz="1600" dirty="0">
                <a:solidFill>
                  <a:srgbClr val="4251A0"/>
                </a:solidFill>
                <a:latin typeface="AptosDisplay"/>
                <a:ea typeface="+mn-lt"/>
                <a:cs typeface="+mn-lt"/>
              </a:rPr>
              <a:t> The number of sick-euthyroid cases correctly identified as sick-euthyroid. In your matrix, this is represented by the value in the top-left corner.</a:t>
            </a:r>
          </a:p>
          <a:p>
            <a:pPr algn="just">
              <a:lnSpc>
                <a:spcPct val="150000"/>
              </a:lnSpc>
              <a:buFont typeface="Arial" panose="05000000000000000000" pitchFamily="2" charset="2"/>
              <a:buChar char="•"/>
            </a:pPr>
            <a:r>
              <a:rPr lang="en-US" sz="1600" b="1" u="sng" dirty="0">
                <a:solidFill>
                  <a:srgbClr val="4251A0"/>
                </a:solidFill>
                <a:latin typeface="AptosDisplay"/>
                <a:ea typeface="+mn-lt"/>
                <a:cs typeface="+mn-lt"/>
              </a:rPr>
              <a:t>False Positives (FP):</a:t>
            </a:r>
            <a:r>
              <a:rPr lang="en-US" sz="1600" dirty="0">
                <a:solidFill>
                  <a:srgbClr val="4251A0"/>
                </a:solidFill>
                <a:latin typeface="AptosDisplay"/>
                <a:ea typeface="+mn-lt"/>
                <a:cs typeface="+mn-lt"/>
              </a:rPr>
              <a:t> The number of negative cases incorrectly identified as sick-euthyroid. This is represented by the value in the top-right corner.</a:t>
            </a:r>
          </a:p>
          <a:p>
            <a:pPr algn="just">
              <a:lnSpc>
                <a:spcPct val="150000"/>
              </a:lnSpc>
              <a:buFont typeface="Arial" panose="05000000000000000000" pitchFamily="2" charset="2"/>
              <a:buChar char="•"/>
            </a:pPr>
            <a:r>
              <a:rPr lang="en-US" sz="1600" b="1" u="sng" dirty="0">
                <a:solidFill>
                  <a:srgbClr val="4251A0"/>
                </a:solidFill>
                <a:latin typeface="AptosDisplay"/>
                <a:ea typeface="+mn-lt"/>
                <a:cs typeface="+mn-lt"/>
              </a:rPr>
              <a:t>True Negatives (TN):</a:t>
            </a:r>
            <a:r>
              <a:rPr lang="en-US" sz="1600" dirty="0">
                <a:solidFill>
                  <a:srgbClr val="4251A0"/>
                </a:solidFill>
                <a:latin typeface="AptosDisplay"/>
                <a:ea typeface="+mn-lt"/>
                <a:cs typeface="+mn-lt"/>
              </a:rPr>
              <a:t> The number of negative cases correctly identified as negative. This is represented by the value in the bottom-left corner.</a:t>
            </a:r>
          </a:p>
          <a:p>
            <a:pPr algn="just">
              <a:lnSpc>
                <a:spcPct val="150000"/>
              </a:lnSpc>
              <a:buFont typeface="Arial" panose="05000000000000000000" pitchFamily="2" charset="2"/>
              <a:buChar char="•"/>
            </a:pPr>
            <a:r>
              <a:rPr lang="en-US" sz="1600" b="1" u="sng" dirty="0">
                <a:solidFill>
                  <a:srgbClr val="4251A0"/>
                </a:solidFill>
                <a:latin typeface="AptosDisplay"/>
                <a:ea typeface="+mn-lt"/>
                <a:cs typeface="+mn-lt"/>
              </a:rPr>
              <a:t>False Negatives (FN):</a:t>
            </a:r>
            <a:r>
              <a:rPr lang="en-US" sz="1600" dirty="0">
                <a:solidFill>
                  <a:srgbClr val="4251A0"/>
                </a:solidFill>
                <a:latin typeface="AptosDisplay"/>
                <a:ea typeface="+mn-lt"/>
                <a:cs typeface="+mn-lt"/>
              </a:rPr>
              <a:t> The number of sick-euthyroid cases incorrectly identified as negative. This is represented by the value in the bottom-right corner.</a:t>
            </a:r>
          </a:p>
        </p:txBody>
      </p:sp>
      <p:graphicFrame>
        <p:nvGraphicFramePr>
          <p:cNvPr id="14" name="Table 13">
            <a:extLst>
              <a:ext uri="{FF2B5EF4-FFF2-40B4-BE49-F238E27FC236}">
                <a16:creationId xmlns:a16="http://schemas.microsoft.com/office/drawing/2014/main" id="{3768DFEB-4840-8A0F-F4C3-8DA0ACAAB32E}"/>
              </a:ext>
            </a:extLst>
          </p:cNvPr>
          <p:cNvGraphicFramePr>
            <a:graphicFrameLocks noGrp="1"/>
          </p:cNvGraphicFramePr>
          <p:nvPr>
            <p:extLst>
              <p:ext uri="{D42A27DB-BD31-4B8C-83A1-F6EECF244321}">
                <p14:modId xmlns:p14="http://schemas.microsoft.com/office/powerpoint/2010/main" val="1119680034"/>
              </p:ext>
            </p:extLst>
          </p:nvPr>
        </p:nvGraphicFramePr>
        <p:xfrm>
          <a:off x="7605346" y="1421423"/>
          <a:ext cx="4184746" cy="5288075"/>
        </p:xfrm>
        <a:graphic>
          <a:graphicData uri="http://schemas.openxmlformats.org/drawingml/2006/table">
            <a:tbl>
              <a:tblPr firstRow="1" bandRow="1">
                <a:tableStyleId>{5C22544A-7EE6-4342-B048-85BDC9FD1C3A}</a:tableStyleId>
              </a:tblPr>
              <a:tblGrid>
                <a:gridCol w="1838739">
                  <a:extLst>
                    <a:ext uri="{9D8B030D-6E8A-4147-A177-3AD203B41FA5}">
                      <a16:colId xmlns:a16="http://schemas.microsoft.com/office/drawing/2014/main" val="4119490562"/>
                    </a:ext>
                  </a:extLst>
                </a:gridCol>
                <a:gridCol w="2346007">
                  <a:extLst>
                    <a:ext uri="{9D8B030D-6E8A-4147-A177-3AD203B41FA5}">
                      <a16:colId xmlns:a16="http://schemas.microsoft.com/office/drawing/2014/main" val="600788285"/>
                    </a:ext>
                  </a:extLst>
                </a:gridCol>
              </a:tblGrid>
              <a:tr h="508469">
                <a:tc>
                  <a:txBody>
                    <a:bodyPr/>
                    <a:lstStyle/>
                    <a:p>
                      <a:endParaRPr lang="en-US"/>
                    </a:p>
                  </a:txBody>
                  <a:tcPr/>
                </a:tc>
                <a:tc>
                  <a:txBody>
                    <a:bodyPr/>
                    <a:lstStyle/>
                    <a:p>
                      <a:endParaRPr lang="en-US"/>
                    </a:p>
                  </a:txBody>
                  <a:tcPr/>
                </a:tc>
                <a:extLst>
                  <a:ext uri="{0D108BD9-81ED-4DB2-BD59-A6C34878D82A}">
                    <a16:rowId xmlns:a16="http://schemas.microsoft.com/office/drawing/2014/main" val="1580965863"/>
                  </a:ext>
                </a:extLst>
              </a:tr>
              <a:tr h="796601">
                <a:tc>
                  <a:txBody>
                    <a:bodyPr/>
                    <a:lstStyle/>
                    <a:p>
                      <a:r>
                        <a:rPr lang="en-US" dirty="0" err="1"/>
                        <a:t>XGBoost</a:t>
                      </a:r>
                    </a:p>
                  </a:txBody>
                  <a:tcPr/>
                </a:tc>
                <a:tc>
                  <a:txBody>
                    <a:bodyPr/>
                    <a:lstStyle/>
                    <a:p>
                      <a:endParaRPr lang="en-US"/>
                    </a:p>
                  </a:txBody>
                  <a:tcPr/>
                </a:tc>
                <a:extLst>
                  <a:ext uri="{0D108BD9-81ED-4DB2-BD59-A6C34878D82A}">
                    <a16:rowId xmlns:a16="http://schemas.microsoft.com/office/drawing/2014/main" val="1285441662"/>
                  </a:ext>
                </a:extLst>
              </a:tr>
              <a:tr h="796601">
                <a:tc>
                  <a:txBody>
                    <a:bodyPr/>
                    <a:lstStyle/>
                    <a:p>
                      <a:r>
                        <a:rPr lang="en-US" dirty="0"/>
                        <a:t>ANN</a:t>
                      </a:r>
                    </a:p>
                  </a:txBody>
                  <a:tcPr/>
                </a:tc>
                <a:tc>
                  <a:txBody>
                    <a:bodyPr/>
                    <a:lstStyle/>
                    <a:p>
                      <a:endParaRPr lang="en-US"/>
                    </a:p>
                  </a:txBody>
                  <a:tcPr/>
                </a:tc>
                <a:extLst>
                  <a:ext uri="{0D108BD9-81ED-4DB2-BD59-A6C34878D82A}">
                    <a16:rowId xmlns:a16="http://schemas.microsoft.com/office/drawing/2014/main" val="4134066468"/>
                  </a:ext>
                </a:extLst>
              </a:tr>
              <a:tr h="796601">
                <a:tc>
                  <a:txBody>
                    <a:bodyPr/>
                    <a:lstStyle/>
                    <a:p>
                      <a:r>
                        <a:rPr lang="en-US" dirty="0"/>
                        <a:t>Random Forest</a:t>
                      </a:r>
                    </a:p>
                  </a:txBody>
                  <a:tcPr/>
                </a:tc>
                <a:tc>
                  <a:txBody>
                    <a:bodyPr/>
                    <a:lstStyle/>
                    <a:p>
                      <a:endParaRPr lang="en-US"/>
                    </a:p>
                  </a:txBody>
                  <a:tcPr/>
                </a:tc>
                <a:extLst>
                  <a:ext uri="{0D108BD9-81ED-4DB2-BD59-A6C34878D82A}">
                    <a16:rowId xmlns:a16="http://schemas.microsoft.com/office/drawing/2014/main" val="2983320531"/>
                  </a:ext>
                </a:extLst>
              </a:tr>
              <a:tr h="796601">
                <a:tc>
                  <a:txBody>
                    <a:bodyPr/>
                    <a:lstStyle/>
                    <a:p>
                      <a:r>
                        <a:rPr lang="en-US" dirty="0"/>
                        <a:t>SVC</a:t>
                      </a:r>
                    </a:p>
                  </a:txBody>
                  <a:tcPr/>
                </a:tc>
                <a:tc>
                  <a:txBody>
                    <a:bodyPr/>
                    <a:lstStyle/>
                    <a:p>
                      <a:endParaRPr lang="en-US"/>
                    </a:p>
                  </a:txBody>
                  <a:tcPr/>
                </a:tc>
                <a:extLst>
                  <a:ext uri="{0D108BD9-81ED-4DB2-BD59-A6C34878D82A}">
                    <a16:rowId xmlns:a16="http://schemas.microsoft.com/office/drawing/2014/main" val="3561544792"/>
                  </a:ext>
                </a:extLst>
              </a:tr>
              <a:tr h="796601">
                <a:tc>
                  <a:txBody>
                    <a:bodyPr/>
                    <a:lstStyle/>
                    <a:p>
                      <a:r>
                        <a:rPr lang="en-US" dirty="0"/>
                        <a:t>GBM</a:t>
                      </a:r>
                    </a:p>
                  </a:txBody>
                  <a:tcPr/>
                </a:tc>
                <a:tc>
                  <a:txBody>
                    <a:bodyPr/>
                    <a:lstStyle/>
                    <a:p>
                      <a:endParaRPr lang="en-US"/>
                    </a:p>
                  </a:txBody>
                  <a:tcPr/>
                </a:tc>
                <a:extLst>
                  <a:ext uri="{0D108BD9-81ED-4DB2-BD59-A6C34878D82A}">
                    <a16:rowId xmlns:a16="http://schemas.microsoft.com/office/drawing/2014/main" val="3469634082"/>
                  </a:ext>
                </a:extLst>
              </a:tr>
              <a:tr h="796601">
                <a:tc>
                  <a:txBody>
                    <a:bodyPr/>
                    <a:lstStyle/>
                    <a:p>
                      <a:r>
                        <a:rPr lang="en-US" dirty="0"/>
                        <a:t>AdaBoost</a:t>
                      </a:r>
                    </a:p>
                  </a:txBody>
                  <a:tcPr/>
                </a:tc>
                <a:tc>
                  <a:txBody>
                    <a:bodyPr/>
                    <a:lstStyle/>
                    <a:p>
                      <a:endParaRPr lang="en-US"/>
                    </a:p>
                  </a:txBody>
                  <a:tcPr/>
                </a:tc>
                <a:extLst>
                  <a:ext uri="{0D108BD9-81ED-4DB2-BD59-A6C34878D82A}">
                    <a16:rowId xmlns:a16="http://schemas.microsoft.com/office/drawing/2014/main" val="4025425764"/>
                  </a:ext>
                </a:extLst>
              </a:tr>
            </a:tbl>
          </a:graphicData>
        </a:graphic>
      </p:graphicFrame>
      <p:pic>
        <p:nvPicPr>
          <p:cNvPr id="15" name="Picture 14" descr="A screenshot of a phone&#10;&#10;Description automatically generated">
            <a:extLst>
              <a:ext uri="{FF2B5EF4-FFF2-40B4-BE49-F238E27FC236}">
                <a16:creationId xmlns:a16="http://schemas.microsoft.com/office/drawing/2014/main" id="{694DCC1C-8B31-FF83-7E59-BC18925CAA2C}"/>
              </a:ext>
            </a:extLst>
          </p:cNvPr>
          <p:cNvPicPr>
            <a:picLocks noChangeAspect="1"/>
          </p:cNvPicPr>
          <p:nvPr/>
        </p:nvPicPr>
        <p:blipFill>
          <a:blip r:embed="rId3"/>
          <a:stretch>
            <a:fillRect/>
          </a:stretch>
        </p:blipFill>
        <p:spPr>
          <a:xfrm>
            <a:off x="9431582" y="3554290"/>
            <a:ext cx="2392240" cy="760535"/>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AC2D5E01-F396-F70D-14F0-41D5AC17A8D3}"/>
              </a:ext>
            </a:extLst>
          </p:cNvPr>
          <p:cNvPicPr>
            <a:picLocks noChangeAspect="1"/>
          </p:cNvPicPr>
          <p:nvPr/>
        </p:nvPicPr>
        <p:blipFill>
          <a:blip r:embed="rId4"/>
          <a:stretch>
            <a:fillRect/>
          </a:stretch>
        </p:blipFill>
        <p:spPr>
          <a:xfrm>
            <a:off x="9434145" y="2675793"/>
            <a:ext cx="2394440" cy="751743"/>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D0EF594C-FBAE-E4F3-6D16-21965BB7E82D}"/>
              </a:ext>
            </a:extLst>
          </p:cNvPr>
          <p:cNvPicPr>
            <a:picLocks noChangeAspect="1"/>
          </p:cNvPicPr>
          <p:nvPr/>
        </p:nvPicPr>
        <p:blipFill>
          <a:blip r:embed="rId5"/>
          <a:stretch>
            <a:fillRect/>
          </a:stretch>
        </p:blipFill>
        <p:spPr>
          <a:xfrm>
            <a:off x="9430165" y="4318201"/>
            <a:ext cx="2394439" cy="738555"/>
          </a:xfrm>
          <a:prstGeom prst="rect">
            <a:avLst/>
          </a:prstGeom>
        </p:spPr>
      </p:pic>
      <p:pic>
        <p:nvPicPr>
          <p:cNvPr id="18" name="Picture 17" descr="A screenshot of a phone&#10;&#10;Description automatically generated">
            <a:extLst>
              <a:ext uri="{FF2B5EF4-FFF2-40B4-BE49-F238E27FC236}">
                <a16:creationId xmlns:a16="http://schemas.microsoft.com/office/drawing/2014/main" id="{5CAF15E0-5D88-B1DA-80DF-E645EDD85745}"/>
              </a:ext>
            </a:extLst>
          </p:cNvPr>
          <p:cNvPicPr>
            <a:picLocks noChangeAspect="1"/>
          </p:cNvPicPr>
          <p:nvPr/>
        </p:nvPicPr>
        <p:blipFill>
          <a:blip r:embed="rId6"/>
          <a:stretch>
            <a:fillRect/>
          </a:stretch>
        </p:blipFill>
        <p:spPr>
          <a:xfrm>
            <a:off x="9430164" y="5248369"/>
            <a:ext cx="2387113" cy="712178"/>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61EA1507-9FE3-04D8-089F-54411BBFBC76}"/>
              </a:ext>
            </a:extLst>
          </p:cNvPr>
          <p:cNvPicPr>
            <a:picLocks noChangeAspect="1"/>
          </p:cNvPicPr>
          <p:nvPr/>
        </p:nvPicPr>
        <p:blipFill>
          <a:blip r:embed="rId7"/>
          <a:stretch>
            <a:fillRect/>
          </a:stretch>
        </p:blipFill>
        <p:spPr>
          <a:xfrm>
            <a:off x="9411433" y="5967715"/>
            <a:ext cx="2403231" cy="745881"/>
          </a:xfrm>
          <a:prstGeom prst="rect">
            <a:avLst/>
          </a:prstGeom>
        </p:spPr>
      </p:pic>
      <p:pic>
        <p:nvPicPr>
          <p:cNvPr id="20" name="Picture 19" descr="A screenshot of a phone&#10;&#10;Description automatically generated">
            <a:extLst>
              <a:ext uri="{FF2B5EF4-FFF2-40B4-BE49-F238E27FC236}">
                <a16:creationId xmlns:a16="http://schemas.microsoft.com/office/drawing/2014/main" id="{A9D0777B-A60D-5D4E-374E-3335028659C9}"/>
              </a:ext>
            </a:extLst>
          </p:cNvPr>
          <p:cNvPicPr>
            <a:picLocks noChangeAspect="1"/>
          </p:cNvPicPr>
          <p:nvPr/>
        </p:nvPicPr>
        <p:blipFill>
          <a:blip r:embed="rId3"/>
          <a:stretch>
            <a:fillRect/>
          </a:stretch>
        </p:blipFill>
        <p:spPr>
          <a:xfrm>
            <a:off x="9416928" y="1913059"/>
            <a:ext cx="2392240" cy="760535"/>
          </a:xfrm>
          <a:prstGeom prst="rect">
            <a:avLst/>
          </a:prstGeom>
        </p:spPr>
      </p:pic>
      <p:sp>
        <p:nvSpPr>
          <p:cNvPr id="2" name="Slide Number Placeholder 1">
            <a:extLst>
              <a:ext uri="{FF2B5EF4-FFF2-40B4-BE49-F238E27FC236}">
                <a16:creationId xmlns:a16="http://schemas.microsoft.com/office/drawing/2014/main" id="{499C6FD1-A3A6-A5CD-D765-A772B45566C3}"/>
              </a:ext>
            </a:extLst>
          </p:cNvPr>
          <p:cNvSpPr>
            <a:spLocks noGrp="1"/>
          </p:cNvSpPr>
          <p:nvPr>
            <p:ph type="sldNum" sz="quarter" idx="12"/>
          </p:nvPr>
        </p:nvSpPr>
        <p:spPr/>
        <p:txBody>
          <a:bodyPr/>
          <a:lstStyle/>
          <a:p>
            <a:fld id="{0FF54DE5-C571-48E8-A5BC-B369434E2F44}" type="slidenum">
              <a:rPr lang="en-US"/>
              <a:t>8</a:t>
            </a:fld>
            <a:endParaRPr lang="en-US"/>
          </a:p>
        </p:txBody>
      </p:sp>
    </p:spTree>
    <p:extLst>
      <p:ext uri="{BB962C8B-B14F-4D97-AF65-F5344CB8AC3E}">
        <p14:creationId xmlns:p14="http://schemas.microsoft.com/office/powerpoint/2010/main" val="394655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Performance Evaluation of Models (Using various Metrics)</a:t>
            </a:r>
          </a:p>
        </p:txBody>
      </p:sp>
      <p:sp>
        <p:nvSpPr>
          <p:cNvPr id="8" name="TextBox 7">
            <a:extLst>
              <a:ext uri="{FF2B5EF4-FFF2-40B4-BE49-F238E27FC236}">
                <a16:creationId xmlns:a16="http://schemas.microsoft.com/office/drawing/2014/main" id="{98491D3E-3D7F-DE85-80B3-3D852EB2467B}"/>
              </a:ext>
            </a:extLst>
          </p:cNvPr>
          <p:cNvSpPr txBox="1"/>
          <p:nvPr/>
        </p:nvSpPr>
        <p:spPr>
          <a:xfrm>
            <a:off x="678226" y="2543822"/>
            <a:ext cx="5414777" cy="22701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1600" err="1">
                <a:solidFill>
                  <a:srgbClr val="4251A0"/>
                </a:solidFill>
                <a:latin typeface="AptosDisplay"/>
                <a:ea typeface="+mn-lt"/>
                <a:cs typeface="+mn-lt"/>
              </a:rPr>
              <a:t>XGBoost</a:t>
            </a:r>
            <a:r>
              <a:rPr lang="en-US" sz="1600" dirty="0">
                <a:solidFill>
                  <a:srgbClr val="4251A0"/>
                </a:solidFill>
                <a:latin typeface="AptosDisplay"/>
                <a:ea typeface="+mn-lt"/>
                <a:cs typeface="+mn-lt"/>
              </a:rPr>
              <a:t> and the ensemble models (Random Forest and AdaBoost) performed the best in terms of accuracy, precision, recall, and F1 score, with </a:t>
            </a:r>
            <a:r>
              <a:rPr lang="en-US" sz="1600" err="1">
                <a:solidFill>
                  <a:srgbClr val="4251A0"/>
                </a:solidFill>
                <a:latin typeface="AptosDisplay"/>
                <a:ea typeface="+mn-lt"/>
                <a:cs typeface="+mn-lt"/>
              </a:rPr>
              <a:t>XGBoost</a:t>
            </a:r>
            <a:r>
              <a:rPr lang="en-US" sz="1600" dirty="0">
                <a:solidFill>
                  <a:srgbClr val="4251A0"/>
                </a:solidFill>
                <a:latin typeface="AptosDisplay"/>
                <a:ea typeface="+mn-lt"/>
                <a:cs typeface="+mn-lt"/>
              </a:rPr>
              <a:t> being the most accurate and having the highest F1 score. SVC and GBM also performed well, with GBM having the highest recall. ANN was the least accurate model, with the lowest precision and recall.</a:t>
            </a:r>
            <a:endParaRPr lang="en-US" sz="1600">
              <a:latin typeface="AptosDisplay"/>
            </a:endParaRPr>
          </a:p>
        </p:txBody>
      </p:sp>
      <p:pic>
        <p:nvPicPr>
          <p:cNvPr id="2" name="Picture 1" descr="A table with numbers and text&#10;&#10;Description automatically generated">
            <a:extLst>
              <a:ext uri="{FF2B5EF4-FFF2-40B4-BE49-F238E27FC236}">
                <a16:creationId xmlns:a16="http://schemas.microsoft.com/office/drawing/2014/main" id="{80BC71D2-F1DE-507F-531A-20E8CEF8D8F1}"/>
              </a:ext>
            </a:extLst>
          </p:cNvPr>
          <p:cNvPicPr>
            <a:picLocks noChangeAspect="1"/>
          </p:cNvPicPr>
          <p:nvPr/>
        </p:nvPicPr>
        <p:blipFill>
          <a:blip r:embed="rId3"/>
          <a:stretch>
            <a:fillRect/>
          </a:stretch>
        </p:blipFill>
        <p:spPr>
          <a:xfrm>
            <a:off x="6774129" y="1544246"/>
            <a:ext cx="4771292" cy="2262554"/>
          </a:xfrm>
          <a:prstGeom prst="rect">
            <a:avLst/>
          </a:prstGeom>
        </p:spPr>
      </p:pic>
      <p:pic>
        <p:nvPicPr>
          <p:cNvPr id="3" name="Picture 2" descr="A graph of different methods&#10;&#10;Description automatically generated">
            <a:extLst>
              <a:ext uri="{FF2B5EF4-FFF2-40B4-BE49-F238E27FC236}">
                <a16:creationId xmlns:a16="http://schemas.microsoft.com/office/drawing/2014/main" id="{8B89DE75-D353-9B57-58F7-70997F5A14D8}"/>
              </a:ext>
            </a:extLst>
          </p:cNvPr>
          <p:cNvPicPr>
            <a:picLocks noChangeAspect="1"/>
          </p:cNvPicPr>
          <p:nvPr/>
        </p:nvPicPr>
        <p:blipFill>
          <a:blip r:embed="rId4"/>
          <a:stretch>
            <a:fillRect/>
          </a:stretch>
        </p:blipFill>
        <p:spPr>
          <a:xfrm>
            <a:off x="6759460" y="3946086"/>
            <a:ext cx="4784482" cy="2688205"/>
          </a:xfrm>
          <a:prstGeom prst="rect">
            <a:avLst/>
          </a:prstGeom>
        </p:spPr>
      </p:pic>
      <p:sp>
        <p:nvSpPr>
          <p:cNvPr id="4" name="Slide Number Placeholder 3">
            <a:extLst>
              <a:ext uri="{FF2B5EF4-FFF2-40B4-BE49-F238E27FC236}">
                <a16:creationId xmlns:a16="http://schemas.microsoft.com/office/drawing/2014/main" id="{857F1C49-5B8A-3454-8569-6B0686CB3658}"/>
              </a:ext>
            </a:extLst>
          </p:cNvPr>
          <p:cNvSpPr>
            <a:spLocks noGrp="1"/>
          </p:cNvSpPr>
          <p:nvPr>
            <p:ph type="sldNum" sz="quarter" idx="12"/>
          </p:nvPr>
        </p:nvSpPr>
        <p:spPr/>
        <p:txBody>
          <a:bodyPr/>
          <a:lstStyle/>
          <a:p>
            <a:fld id="{0FF54DE5-C571-48E8-A5BC-B369434E2F44}" type="slidenum">
              <a:rPr lang="en-US"/>
              <a:t>9</a:t>
            </a:fld>
            <a:endParaRPr lang="en-US"/>
          </a:p>
        </p:txBody>
      </p:sp>
    </p:spTree>
    <p:extLst>
      <p:ext uri="{BB962C8B-B14F-4D97-AF65-F5344CB8AC3E}">
        <p14:creationId xmlns:p14="http://schemas.microsoft.com/office/powerpoint/2010/main" val="315362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F0B1CDFC-F64C-48A2-B0C0-8A6E553AD89A}"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C0A025-EC96-4160-84F3-B0459CBE597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0D35DF6-4C68-42E3-9A51-91E3B8DC80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C99005-3798-4902-B5B1-B7BC9B795A9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186</Words>
  <Application>Microsoft Office PowerPoint</Application>
  <PresentationFormat>Widescreen</PresentationFormat>
  <Paragraphs>58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Custom</vt:lpstr>
      <vt:lpstr>Machine learning algorithm  for  detecting thyroid-related disorders to increase thyroid illness diagnosis accuracy </vt:lpstr>
      <vt:lpstr>Content Layout with List</vt:lpstr>
      <vt:lpstr>Understanding the Datasets</vt:lpstr>
      <vt:lpstr>Preparation of Datasets</vt:lpstr>
      <vt:lpstr>Features Selections</vt:lpstr>
      <vt:lpstr>Training &amp; Testing Datasets</vt:lpstr>
      <vt:lpstr>Training &amp; Predicting using Various Models</vt:lpstr>
      <vt:lpstr>Performance Evaluation of Models (Using Confusion Matrix)</vt:lpstr>
      <vt:lpstr>Performance Evaluation of Models (Using various Metrics)</vt:lpstr>
      <vt:lpstr>Conclusions and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
  <cp:lastModifiedBy/>
  <cp:revision>951</cp:revision>
  <dcterms:created xsi:type="dcterms:W3CDTF">2024-04-13T02:39:16Z</dcterms:created>
  <dcterms:modified xsi:type="dcterms:W3CDTF">2024-04-27T22:46:14Z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