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059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5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52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49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1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6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8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07CB3-D9DD-4B41-B8C5-C20CB662CC8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699B6B-8E71-47DF-AFA2-7A4CA84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-sharp-tutoria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cpp-tutorial" TargetMode="External"/><Relationship Id="rId5" Type="http://schemas.openxmlformats.org/officeDocument/2006/relationships/hyperlink" Target="https://www.javatpoint.com/python-tutorial" TargetMode="External"/><Relationship Id="rId4" Type="http://schemas.openxmlformats.org/officeDocument/2006/relationships/hyperlink" Target="https://www.javatpoint.com/php-tutoria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026C-478B-4826-8AC0-8818B102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121" y="1710268"/>
            <a:ext cx="7766936" cy="1646302"/>
          </a:xfrm>
        </p:spPr>
        <p:txBody>
          <a:bodyPr/>
          <a:lstStyle/>
          <a:p>
            <a:r>
              <a:rPr lang="en-US" dirty="0"/>
              <a:t>INTRODUCTION TO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C8063-DAE5-4306-95E5-21CF552C7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68437"/>
            <a:ext cx="7766936" cy="1379296"/>
          </a:xfrm>
        </p:spPr>
        <p:txBody>
          <a:bodyPr/>
          <a:lstStyle/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05226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7462-3728-41E9-BCB5-64C84200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073"/>
          </a:xfrm>
        </p:spPr>
        <p:txBody>
          <a:bodyPr/>
          <a:lstStyle/>
          <a:p>
            <a:pPr algn="ctr"/>
            <a:r>
              <a:rPr lang="en-US" dirty="0"/>
              <a:t>JAVA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2DE0-EF23-44F1-80F3-961F5D065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3419"/>
            <a:ext cx="8596668" cy="4207944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in Java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framework that provides an architecture to store and manipulate the group of objects. A Collection represents a single unit of objects, i.e., a group. 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framework represents a unified architecture for storing and manipulating a group of objects.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has:</a:t>
            </a:r>
          </a:p>
          <a:p>
            <a:pPr lvl="1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Interfaces and its implementations, i.e., classes</a:t>
            </a:r>
          </a:p>
          <a:p>
            <a:pPr lvl="1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are mainly divided into 5 types: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Set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4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17F5-F63D-4F9C-9DF6-B45319BB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pPr algn="ctr"/>
            <a:r>
              <a:rPr lang="en-US" dirty="0"/>
              <a:t>HIERARCHY OF COLLECTIONS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85026-208E-499F-91EA-B17D9CDBB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010" y="1543050"/>
            <a:ext cx="7717238" cy="5080000"/>
          </a:xfrm>
        </p:spPr>
      </p:pic>
    </p:spTree>
    <p:extLst>
      <p:ext uri="{BB962C8B-B14F-4D97-AF65-F5344CB8AC3E}">
        <p14:creationId xmlns:p14="http://schemas.microsoft.com/office/powerpoint/2010/main" val="226648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CCA9-F0FC-4B11-861B-68511610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9470"/>
            <a:ext cx="8596668" cy="83488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METHODS OF COLLECTION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F4F7-C62C-4554-9257-ABA408DF2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6750"/>
            <a:ext cx="8596668" cy="4822667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addAll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(Collection&lt;? extends E&gt;                                     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sed to insert the specified collection elements in the invoking collection.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void clear()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 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emoves the total number of elements from the collection.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Iterator iterator()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returns an iterator.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isEmpty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hecks if collection is empty.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int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hashCode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returns the hash code number of the collection.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Etc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…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570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5864-D630-40B8-A765-62BB07B3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964"/>
          </a:xfrm>
        </p:spPr>
        <p:txBody>
          <a:bodyPr/>
          <a:lstStyle/>
          <a:p>
            <a:pPr algn="ctr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AC6A-5CE7-47E2-83E1-90CC6805A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837"/>
            <a:ext cx="8596668" cy="466052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 implements the List interface.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uses a dynamic array to store the duplicate element of different data types.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 maintains the insertion order and is non-synchronized.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elements stored in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 can be randomly accessed.</a:t>
            </a:r>
          </a:p>
          <a:p>
            <a:pPr marL="0" indent="0" algn="l">
              <a:buNone/>
            </a:pPr>
            <a:r>
              <a:rPr lang="en-US" sz="1400" i="1" dirty="0">
                <a:solidFill>
                  <a:srgbClr val="000000"/>
                </a:solidFill>
                <a:latin typeface="verdana" panose="020B0604030504040204" pitchFamily="34" charset="0"/>
              </a:rPr>
              <a:t>                   “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&lt;String&gt; list=</a:t>
            </a:r>
            <a:r>
              <a:rPr lang="en-US" sz="1400" b="1" i="1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&lt;String&gt;();</a:t>
            </a:r>
            <a:r>
              <a:rPr lang="en-US" sz="1400" b="0" i="1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//Creating </a:t>
            </a:r>
            <a:r>
              <a:rPr lang="en-US" sz="1400" b="0" i="1" dirty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              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list.add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400" b="0" i="1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“A"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</a:t>
            </a:r>
            <a:r>
              <a:rPr lang="en-US" sz="1400" b="0" i="1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//Adding object in </a:t>
            </a:r>
            <a:r>
              <a:rPr lang="en-US" sz="1400" b="0" i="1" dirty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              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list.add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400" b="0" i="1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“B"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l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       </a:t>
            </a:r>
          </a:p>
          <a:p>
            <a:pPr marL="0" indent="0" algn="l">
              <a:buNone/>
            </a:pPr>
            <a:r>
              <a:rPr lang="en-US" sz="1400" b="0" i="1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                      /Traversing list through Iterator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  Iterator 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list.iterator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>
              <a:buNone/>
            </a:pPr>
            <a:r>
              <a:rPr lang="en-US" sz="1400" b="1" i="1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                              while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itr.hasNext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</a:t>
            </a:r>
          </a:p>
          <a:p>
            <a:pPr marL="0" indent="0" algn="l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                {  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itr.next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 } 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4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D4EA-D9D4-488D-AF3A-89397B6B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873"/>
          </a:xfrm>
        </p:spPr>
        <p:txBody>
          <a:bodyPr/>
          <a:lstStyle/>
          <a:p>
            <a:pPr algn="ctr"/>
            <a:r>
              <a:rPr lang="en-US" dirty="0"/>
              <a:t>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D3C0-AEFA-4F6D-A2EE-51AC8CE89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945"/>
            <a:ext cx="8596668" cy="4862946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LinkedList implements the Collection interface.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uses a doubly linked list internally to store the elements.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store the duplicate elements. It maintains the insertion order and is not synchronized.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LinkedList, the manipulation is fast because no shifting is required.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da-DK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LinkedList&lt;datatype&gt; </a:t>
            </a:r>
            <a:r>
              <a:rPr lang="da-DK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</a:t>
            </a:r>
            <a:r>
              <a:rPr lang="da-DK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da-DK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da-DK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LinkedList&lt;datatype&gt;();</a:t>
            </a:r>
          </a:p>
          <a:p>
            <a:r>
              <a:rPr lang="da-DK" dirty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</a:p>
          <a:p>
            <a:pPr marL="0" indent="0" algn="l">
              <a:buNone/>
            </a:pPr>
            <a:r>
              <a:rPr lang="da-DK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     ”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LinkedList&lt;String&gt; al=</a:t>
            </a:r>
            <a:r>
              <a:rPr lang="en-US" sz="1400" b="1" i="1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LinkedList&lt;String&gt;();  </a:t>
            </a:r>
          </a:p>
          <a:p>
            <a:pPr marL="0" indent="0" algn="l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       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al.add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400" b="0" i="1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“testing"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l">
              <a:buNone/>
            </a:pP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       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al.remove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400" b="0" i="1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“testing"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”</a:t>
            </a:r>
          </a:p>
          <a:p>
            <a:pPr marL="0" indent="0">
              <a:buNone/>
            </a:pPr>
            <a:r>
              <a:rPr lang="da-DK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 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3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7E6D-CF15-4CE5-A56B-3ADCA630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582"/>
          </a:xfrm>
        </p:spPr>
        <p:txBody>
          <a:bodyPr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F9AD-136F-4A8C-8ACD-4DACFED8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873"/>
            <a:ext cx="8596668" cy="434648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Vector uses a dynamic array to store the data elements. It is similar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It is synchronized and contains many methods that are not the part of Collection framework.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Example: “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Vector&lt;String&gt; v=</a:t>
            </a:r>
            <a:r>
              <a:rPr lang="en-US" sz="1600" b="1" i="1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Vector&lt;String&gt;();  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v.add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600" b="0" i="1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“1"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v.add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600" b="0" i="1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“2"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Iterator&lt;String&gt;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v.iterator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>
              <a:buNone/>
            </a:pPr>
            <a:r>
              <a:rPr lang="en-US" sz="1600" b="1" i="1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               while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itr.hasNext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</a:t>
            </a:r>
          </a:p>
          <a:p>
            <a:pPr marL="0" indent="0" algn="l">
              <a:buNone/>
            </a:pPr>
            <a:r>
              <a:rPr lang="en-US" sz="1600" i="1" dirty="0">
                <a:solidFill>
                  <a:srgbClr val="000000"/>
                </a:solidFill>
                <a:latin typeface="verdana" panose="020B0604030504040204" pitchFamily="34" charset="0"/>
              </a:rPr>
              <a:t>                 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 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itr.next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} 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3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DDB4-6BCE-44E9-9657-83148CA7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491"/>
          </a:xfrm>
        </p:spPr>
        <p:txBody>
          <a:bodyPr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86E8-A377-4044-836E-0F9138B4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873"/>
            <a:ext cx="8596668" cy="49183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stack is the subclass of Vector.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implements the last-in-first-out data structure, i.e., Stack.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stack contains all of the methods of Vector class and also provides its methods like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push(),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peek(),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push(object o), which defines its properties.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</a:p>
          <a:p>
            <a:pPr marL="0" indent="0" algn="l">
              <a:buNone/>
            </a:pPr>
            <a:r>
              <a:rPr lang="en-US" sz="1600" i="1" dirty="0">
                <a:solidFill>
                  <a:srgbClr val="000000"/>
                </a:solidFill>
                <a:latin typeface="verdana" panose="020B0604030504040204" pitchFamily="34" charset="0"/>
              </a:rPr>
              <a:t>                   “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Stack&lt;String&gt; stack = </a:t>
            </a:r>
            <a:r>
              <a:rPr lang="en-US" sz="1600" b="1" i="1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Stack&lt;String&gt;();  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stack.push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600" b="0" i="1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“first element"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stack.push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600" b="0" i="1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“second element"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stack.pop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Iterator&lt;String&gt;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stack.iterator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l">
              <a:buNone/>
            </a:pPr>
            <a:r>
              <a:rPr lang="en-US" sz="1600" b="1" i="1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                     while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itr.hasNext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()){  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itr.next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} “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1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3AB1-7726-4F03-A7CF-43E21D10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9636"/>
          </a:xfrm>
        </p:spPr>
        <p:txBody>
          <a:bodyPr/>
          <a:lstStyle/>
          <a:p>
            <a:pPr algn="ctr"/>
            <a:r>
              <a:rPr lang="en-US" dirty="0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B1DF-0D80-40EE-964F-0CA12CFB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345"/>
            <a:ext cx="8970048" cy="4964546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Priority Queue class implements the Queue interface.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holds the elements or objects which are to be processed by their priorities.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Priority Queue doesn't allow null values to be stored in the queue.</a:t>
            </a:r>
          </a:p>
          <a:p>
            <a:pPr marL="1257300" lvl="3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“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PriorityQueue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&lt;String&gt; queue=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PriorityQueue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&lt;String&gt;();  </a:t>
            </a:r>
          </a:p>
          <a:p>
            <a:pPr marL="1257300" lvl="3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queue.add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"Amit Sharma"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1257300" lvl="3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queue.add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"Vijay Raj"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1257300" lvl="3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queue.add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JaiShankar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 </a:t>
            </a:r>
          </a:p>
          <a:p>
            <a:pPr marL="1257300" lvl="3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"head:"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queue.element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</a:t>
            </a:r>
          </a:p>
          <a:p>
            <a:pPr marL="1257300" lvl="3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"head:"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queue.peek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</a:t>
            </a:r>
          </a:p>
          <a:p>
            <a:pPr marL="1257300" lvl="3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"iterating the queue elements:"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1257300" lvl="3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queue.remove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1257300" lvl="3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queue.poll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1257300" lvl="3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"after removing two elements:"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Iterator&lt;String&gt; itr2=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queue.iterator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1257300" lvl="3" indent="0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(itr2.hasNext()){  </a:t>
            </a:r>
          </a:p>
          <a:p>
            <a:pPr marL="1257300" lvl="3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(itr2.next()); ”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CE21-175C-4E93-A0A4-861F0558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pPr algn="ctr"/>
            <a:r>
              <a:rPr lang="en-US" dirty="0"/>
              <a:t>Deque - </a:t>
            </a:r>
            <a:r>
              <a:rPr lang="en-US" dirty="0" err="1"/>
              <a:t>ArrayDeque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BBC07-9E4A-4BF7-9477-D4A89380A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959926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Deque interface extends the Queue interface.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Deque, we can remove and add the elements from both the side.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Deque stands for a double-ended queue which enables us to perform the operations at both the ends.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ArrayDeque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 implements the Deque interface.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It facilitates us to use the Deque. Unlike queue, we can add or delete the elements from both the ends.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ArrayDeque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faster than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Stack and has no capacity restrictions.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“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Deque&lt;String&gt; deque =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ArrayDeque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&lt;String&gt;();  </a:t>
            </a:r>
          </a:p>
          <a:p>
            <a:pPr marL="800100" lvl="2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deque.add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“plants"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800100" lvl="2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deque.add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“bushes"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800100" lvl="2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deque.add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“trees"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800100" lvl="2" indent="0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//Traversing elements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800100" lvl="2" indent="0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(String str : deque) {  </a:t>
            </a:r>
          </a:p>
          <a:p>
            <a:pPr marL="800100" lvl="2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(str);  </a:t>
            </a:r>
          </a:p>
          <a:p>
            <a:pPr marL="800100" lvl="2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}”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0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6984-234C-4361-95EF-52209DD4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/>
          <a:lstStyle/>
          <a:p>
            <a:pPr algn="ctr"/>
            <a:r>
              <a:rPr lang="en-US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3471-5713-43A9-A46A-5DCFD254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HashSet class implements Set Interface.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represents the collection that uses a hash table for storage.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Hashing is used to store the elements in the HashSet. It contains unique items.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   “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HashSet&lt;String&gt; set=</a:t>
            </a:r>
            <a:r>
              <a:rPr lang="en-US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HashSet&lt;String&gt;();  </a:t>
            </a:r>
          </a:p>
          <a:p>
            <a:pPr marL="1257300" lvl="3" indent="0">
              <a:buNone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set.add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"Ravi"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1257300" lvl="3" indent="0">
              <a:buNone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set.add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"Vijay"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1257300" lvl="3" indent="0">
              <a:buNone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set.add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“Kamal"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1257300" lvl="3" indent="0">
              <a:buNone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set.remove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"Ajay"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1257300" lvl="3" indent="0">
              <a:buNone/>
            </a:pPr>
            <a:r>
              <a:rPr lang="en-US" sz="1400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//Traversing elements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1257300" lvl="3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Iterator&lt;String&gt;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set.iterator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1257300" lvl="3" indent="0">
              <a:buNone/>
            </a:pPr>
            <a:r>
              <a:rPr lang="en-US" sz="14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while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itr.hasNext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()){  </a:t>
            </a:r>
          </a:p>
          <a:p>
            <a:pPr marL="1257300" lvl="3" indent="0">
              <a:buNone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itr.next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} ”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6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8466-E9E8-48F7-9AAA-CC70DF96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pPr algn="ctr"/>
            <a:r>
              <a:rPr lang="en-US" dirty="0"/>
              <a:t>BASICS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D709-71B9-4D67-BBEB-A84EA05DA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7969"/>
            <a:ext cx="8596668" cy="4403393"/>
          </a:xfrm>
        </p:spPr>
        <p:txBody>
          <a:bodyPr/>
          <a:lstStyle/>
          <a:p>
            <a:r>
              <a:rPr lang="en-US" dirty="0"/>
              <a:t>First name : Oak language</a:t>
            </a:r>
          </a:p>
          <a:p>
            <a:endParaRPr lang="en-US" dirty="0"/>
          </a:p>
          <a:p>
            <a:r>
              <a:rPr lang="en-US" dirty="0"/>
              <a:t>A product of Sun Microsystems</a:t>
            </a:r>
          </a:p>
          <a:p>
            <a:endParaRPr lang="en-US" dirty="0"/>
          </a:p>
          <a:p>
            <a:r>
              <a:rPr lang="en-US" dirty="0"/>
              <a:t>Father of java language: James Gosling</a:t>
            </a:r>
          </a:p>
          <a:p>
            <a:endParaRPr lang="en-US" dirty="0"/>
          </a:p>
          <a:p>
            <a:r>
              <a:rPr lang="en-US" dirty="0"/>
              <a:t>oak language was renamed as java</a:t>
            </a:r>
          </a:p>
          <a:p>
            <a:endParaRPr lang="en-US" dirty="0"/>
          </a:p>
          <a:p>
            <a:r>
              <a:rPr lang="en-US" dirty="0"/>
              <a:t>Java is a object oriented programming (OOP) language.</a:t>
            </a:r>
          </a:p>
        </p:txBody>
      </p:sp>
    </p:spTree>
    <p:extLst>
      <p:ext uri="{BB962C8B-B14F-4D97-AF65-F5344CB8AC3E}">
        <p14:creationId xmlns:p14="http://schemas.microsoft.com/office/powerpoint/2010/main" val="426387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DB44-C27E-4FF6-BA30-F1D3D990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pPr algn="ctr"/>
            <a:r>
              <a:rPr lang="en-US" dirty="0" err="1"/>
              <a:t>LinkedHashSet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B592F-074A-4EB7-AAD3-D9EE5F08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7165"/>
            <a:ext cx="8596668" cy="4374198"/>
          </a:xfrm>
        </p:spPr>
        <p:txBody>
          <a:bodyPr/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LinkedHashSet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 represents the LinkedList implementation of Set Interface.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extends the HashSet class and implements Set interface.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Like HashSet, It also contains unique elements.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maintains the insertion order and permits null elements.</a:t>
            </a:r>
          </a:p>
          <a:p>
            <a:pPr marL="0" indent="0" algn="ctr">
              <a:buNone/>
            </a:pPr>
            <a:r>
              <a:rPr lang="en-US" dirty="0"/>
              <a:t>       </a:t>
            </a:r>
            <a:r>
              <a:rPr lang="en-US" sz="1200" b="1" i="1" dirty="0"/>
              <a:t>“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LinkedHashSet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&lt;String&gt; set=</a:t>
            </a:r>
            <a:r>
              <a:rPr lang="en-US" sz="1200" b="1" i="1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LinkedHashSet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&lt;String&gt;(); ”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Instead of &lt;String&gt;, any datatype can be passed on as the variable’s datatype.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stored </a:t>
            </a:r>
            <a:r>
              <a:rPr lang="en-US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LinkedHashSet</a:t>
            </a: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can be retrieved using an iterator or using for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6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9FA0-9913-4EC9-9CD5-BF05A58D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20436"/>
            <a:ext cx="8596668" cy="955964"/>
          </a:xfrm>
        </p:spPr>
        <p:txBody>
          <a:bodyPr/>
          <a:lstStyle/>
          <a:p>
            <a:pPr algn="ctr"/>
            <a:r>
              <a:rPr lang="en-US" dirty="0" err="1"/>
              <a:t>TreeSet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FC3E-573F-443F-96BC-090AE68B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5018"/>
            <a:ext cx="8596668" cy="4798290"/>
          </a:xfrm>
        </p:spPr>
        <p:txBody>
          <a:bodyPr>
            <a:normAutofit/>
          </a:bodyPr>
          <a:lstStyle/>
          <a:p>
            <a:pPr algn="just"/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SortedSet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the alternate of Set interface that provides a total ordering on its elements. 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elements of 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SortedSet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are arranged in the increasing (ascending) order. 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SortedSet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provides the additional methods that inhibit the natural ordering of the elements.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TreeSet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class implements the Set interface that uses a tree for storage. 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Like HashSet,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TreeSet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also contains unique elements. 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the access and retrieval time of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TreeSet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quite fast. The elements in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TreeSet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stored in ascending order.</a:t>
            </a:r>
          </a:p>
          <a:p>
            <a:pPr algn="just"/>
            <a:r>
              <a:rPr lang="en-US" sz="1600" b="1" i="1" dirty="0">
                <a:solidFill>
                  <a:srgbClr val="000000"/>
                </a:solidFill>
                <a:latin typeface="verdana" panose="020B0604030504040204" pitchFamily="34" charset="0"/>
              </a:rPr>
              <a:t>“ 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TreeSet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&lt;String&gt; set=</a:t>
            </a:r>
            <a:r>
              <a:rPr lang="en-US" sz="1600" b="1" i="1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TreeSet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&lt;String&gt;(); ”</a:t>
            </a:r>
          </a:p>
        </p:txBody>
      </p:sp>
    </p:spTree>
    <p:extLst>
      <p:ext uri="{BB962C8B-B14F-4D97-AF65-F5344CB8AC3E}">
        <p14:creationId xmlns:p14="http://schemas.microsoft.com/office/powerpoint/2010/main" val="204956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5B98-7FB8-4BA0-851E-68D0E16C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363"/>
            <a:ext cx="8596668" cy="835892"/>
          </a:xfrm>
        </p:spPr>
        <p:txBody>
          <a:bodyPr/>
          <a:lstStyle/>
          <a:p>
            <a:pPr algn="ctr"/>
            <a:r>
              <a:rPr lang="en-US" dirty="0"/>
              <a:t>Comparable…</a:t>
            </a:r>
            <a:r>
              <a:rPr lang="en-US" dirty="0" err="1"/>
              <a:t>CompareTo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9AEB-E806-4B07-B5D1-AF4EF16EB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7164"/>
            <a:ext cx="8596668" cy="43741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Comparable interface is used to order the objects of the user-defined class.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interface is found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java.lang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package and contains only one method named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compareTo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(Object).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It provides a single sorting sequence only, i.e., you can sort the elements on the basis of single data member only. 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int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compareTo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(Object obj):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used to compare the current object with the specified object. It returns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positive integer, if the current object is greater than the specified object.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negative integer, if the current object is less than the specified object.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zero, if the current object is equal to the specified object.</a:t>
            </a:r>
          </a:p>
          <a:p>
            <a:pPr marL="800100" lvl="2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1A6F-B62C-46C6-BB7A-388DD4A0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/>
          <a:lstStyle/>
          <a:p>
            <a:pPr algn="ctr"/>
            <a:r>
              <a:rPr lang="en-US" dirty="0"/>
              <a:t>Comparator 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98F7-CFB9-4F73-AB7E-034C2C81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0182"/>
            <a:ext cx="8596668" cy="46782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Comparator interface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used to order the objects of a user-defined class.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interface is found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java.util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package and contains 2 methods compare(Object obj1,Object obj2) and equals(Object element).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provides multiple sorting sequences, i.e., you can sort the elements on the basis of any data member, for example,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rollno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name, age or anything else.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Methods: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int compare(Object obj1, Object obj2)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compares the first object with the second object.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equals(Object obj)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sed to compare the current object with the specified object.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7944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CF28-96B8-41E8-87B3-ED9E4BCD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16" y="2918691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34538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A6CD-F7E1-43E3-98D3-3603F9CF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781"/>
          </a:xfrm>
        </p:spPr>
        <p:txBody>
          <a:bodyPr/>
          <a:lstStyle/>
          <a:p>
            <a:pPr algn="ctr"/>
            <a:r>
              <a:rPr lang="en-US" dirty="0"/>
              <a:t>JAVA – OOPs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BF6D-5095-4233-AAED-B25A3CB7B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>
            <a:normAutofit/>
          </a:bodyPr>
          <a:lstStyle/>
          <a:p>
            <a:r>
              <a:rPr lang="en-US" dirty="0"/>
              <a:t>Java is intersection of c and c++.java follows the c- language w.r.t syntaxes.java will follow the </a:t>
            </a:r>
            <a:r>
              <a:rPr lang="en-US" dirty="0" err="1"/>
              <a:t>c++</a:t>
            </a:r>
            <a:r>
              <a:rPr lang="en-US" dirty="0"/>
              <a:t> language by supporting OOPs concepts.</a:t>
            </a:r>
          </a:p>
          <a:p>
            <a:r>
              <a:rPr lang="en-US" dirty="0"/>
              <a:t>JAVA runs on these basis of OOPs :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data hiding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Data Abstraction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6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2BF6-2DB9-4258-853D-743EAC16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82"/>
          </a:xfrm>
        </p:spPr>
        <p:txBody>
          <a:bodyPr/>
          <a:lstStyle/>
          <a:p>
            <a:pPr algn="ctr"/>
            <a:r>
              <a:rPr lang="en-US" dirty="0"/>
              <a:t>JVM,JDK and JRE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439E-821A-47F3-8016-51727B5F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1709"/>
            <a:ext cx="8596668" cy="4489653"/>
          </a:xfrm>
        </p:spPr>
        <p:txBody>
          <a:bodyPr/>
          <a:lstStyle/>
          <a:p>
            <a:r>
              <a:rPr lang="en-US" dirty="0"/>
              <a:t>JDK - develop and execute(run) the Java program</a:t>
            </a:r>
          </a:p>
          <a:p>
            <a:r>
              <a:rPr lang="en-US" dirty="0"/>
              <a:t>JRE -  only run(not develop) the java program(or application)- End users of the application</a:t>
            </a:r>
          </a:p>
          <a:p>
            <a:r>
              <a:rPr lang="en-US" dirty="0"/>
              <a:t>JVM -  executing the java program line by line hence it is also known as interpreter. Java Virtual Machine: Physically doesn’t exist. Each OS has different JVM. Platform </a:t>
            </a:r>
            <a:r>
              <a:rPr lang="en-US" dirty="0" err="1"/>
              <a:t>dependent.Hence</a:t>
            </a:r>
            <a:r>
              <a:rPr lang="en-US" dirty="0"/>
              <a:t> java is a platform independent language.</a:t>
            </a:r>
          </a:p>
          <a:p>
            <a:r>
              <a:rPr lang="en-US" dirty="0"/>
              <a:t>JIT Compiler:</a:t>
            </a:r>
          </a:p>
          <a:p>
            <a:pPr lvl="1"/>
            <a:r>
              <a:rPr lang="en-US" dirty="0"/>
              <a:t>The JIT compiler aids in improving the performance of Java programs by compiling bytecode into native machine code at run time.</a:t>
            </a:r>
          </a:p>
          <a:p>
            <a:pPr lvl="1"/>
            <a:r>
              <a:rPr lang="en-US" dirty="0"/>
              <a:t>The JIT compiler is enabled throughout, while it gets activated, when a method is invoked. For a compiled method, the JVM directly calls the compiled code, instead of interpreting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6E46-1677-4E87-A550-D3D78E6B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pPr algn="ctr"/>
            <a:r>
              <a:rPr lang="en-US" dirty="0"/>
              <a:t>DATATYPES AND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0F56A-5D87-4D03-AC87-31807BC2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255"/>
            <a:ext cx="8596668" cy="4605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amount of memory a variable takes is depending on its datatype.</a:t>
            </a:r>
          </a:p>
          <a:p>
            <a:r>
              <a:rPr lang="en-US" dirty="0"/>
              <a:t>Types of Datatypes:</a:t>
            </a:r>
          </a:p>
          <a:p>
            <a:pPr marL="400050" lvl="1" indent="0">
              <a:buNone/>
            </a:pPr>
            <a:r>
              <a:rPr lang="en-US" dirty="0"/>
              <a:t>Primitive:     </a:t>
            </a:r>
          </a:p>
          <a:p>
            <a:pPr marL="400050" lvl="1" indent="0">
              <a:buNone/>
            </a:pPr>
            <a:r>
              <a:rPr lang="en-US" dirty="0"/>
              <a:t>              byte(1B),short(2B),int(4B),long(8B),float(4B),double(8B),char(2B),</a:t>
            </a:r>
            <a:r>
              <a:rPr lang="en-US" dirty="0" err="1"/>
              <a:t>boolean</a:t>
            </a:r>
            <a:r>
              <a:rPr lang="en-US" dirty="0"/>
              <a:t>(1b)</a:t>
            </a:r>
          </a:p>
          <a:p>
            <a:pPr marL="400050" lvl="1" indent="0">
              <a:buNone/>
            </a:pPr>
            <a:r>
              <a:rPr lang="en-US" dirty="0"/>
              <a:t>Non-Primitive:                </a:t>
            </a:r>
          </a:p>
          <a:p>
            <a:pPr marL="400050" lvl="1" indent="0">
              <a:buNone/>
            </a:pPr>
            <a:r>
              <a:rPr lang="en-US" dirty="0"/>
              <a:t>               </a:t>
            </a:r>
            <a:r>
              <a:rPr lang="en-US" dirty="0" err="1"/>
              <a:t>Array,String,Class,Interface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dirty="0"/>
              <a:t>ARRAYS: they are used to store multiple values in a single variable, instead of declaring separate variables for each value.</a:t>
            </a:r>
          </a:p>
          <a:p>
            <a:r>
              <a:rPr lang="en-US" dirty="0"/>
              <a:t>Variable Naming conventions:</a:t>
            </a:r>
          </a:p>
          <a:p>
            <a:pPr lvl="1"/>
            <a:r>
              <a:rPr lang="en-US" dirty="0"/>
              <a:t>Can start with $ or _; Camel casing preferred; </a:t>
            </a:r>
            <a:r>
              <a:rPr lang="en-US" dirty="0" err="1"/>
              <a:t>eg:contactNumber</a:t>
            </a:r>
            <a:r>
              <a:rPr lang="en-US" dirty="0"/>
              <a:t> / </a:t>
            </a:r>
            <a:r>
              <a:rPr lang="en-US" dirty="0" err="1"/>
              <a:t>variableName</a:t>
            </a:r>
            <a:r>
              <a:rPr lang="en-US" dirty="0"/>
              <a:t>. Variable names are case sensitive in Java.</a:t>
            </a:r>
          </a:p>
          <a:p>
            <a:r>
              <a:rPr lang="en-US" dirty="0"/>
              <a:t>*Types of variables:</a:t>
            </a:r>
          </a:p>
          <a:p>
            <a:pPr lvl="1"/>
            <a:r>
              <a:rPr lang="en-US" dirty="0"/>
              <a:t>Static variable: common for all the instances of the class.</a:t>
            </a:r>
          </a:p>
          <a:p>
            <a:pPr lvl="1"/>
            <a:r>
              <a:rPr lang="en-US" dirty="0"/>
              <a:t>Instance variable: unique for every instance of the class. </a:t>
            </a:r>
          </a:p>
          <a:p>
            <a:pPr lvl="1"/>
            <a:r>
              <a:rPr lang="en-US" dirty="0"/>
              <a:t>Local variable: Scope is only within the method</a:t>
            </a:r>
          </a:p>
        </p:txBody>
      </p:sp>
    </p:spTree>
    <p:extLst>
      <p:ext uri="{BB962C8B-B14F-4D97-AF65-F5344CB8AC3E}">
        <p14:creationId xmlns:p14="http://schemas.microsoft.com/office/powerpoint/2010/main" val="253678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B89-279A-4721-BDCC-C838D4B8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055"/>
          </a:xfrm>
        </p:spPr>
        <p:txBody>
          <a:bodyPr/>
          <a:lstStyle/>
          <a:p>
            <a:pPr algn="ctr"/>
            <a:r>
              <a:rPr lang="en-US" dirty="0"/>
              <a:t>OPERATORS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B878-75B7-47D4-9371-7A25A1C08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817"/>
            <a:ext cx="8596668" cy="4563545"/>
          </a:xfrm>
        </p:spPr>
        <p:txBody>
          <a:bodyPr/>
          <a:lstStyle/>
          <a:p>
            <a:r>
              <a:rPr lang="en-US" dirty="0"/>
              <a:t>Arithmetic Operator  (+, -, *, /, %)</a:t>
            </a:r>
          </a:p>
          <a:p>
            <a:endParaRPr lang="en-US" dirty="0"/>
          </a:p>
          <a:p>
            <a:r>
              <a:rPr lang="en-US" dirty="0"/>
              <a:t>Relational Operator (&gt;, &lt;, &gt;=, &lt;=, ==, !=, !)</a:t>
            </a:r>
          </a:p>
          <a:p>
            <a:endParaRPr lang="en-US" dirty="0"/>
          </a:p>
          <a:p>
            <a:r>
              <a:rPr lang="en-US" dirty="0"/>
              <a:t>conditional operator (? :)</a:t>
            </a:r>
          </a:p>
          <a:p>
            <a:endParaRPr lang="en-US" dirty="0"/>
          </a:p>
          <a:p>
            <a:r>
              <a:rPr lang="en-US" dirty="0"/>
              <a:t>Logical Operator  (&amp;, |, &amp;&amp;, ||, ^)</a:t>
            </a:r>
          </a:p>
          <a:p>
            <a:endParaRPr lang="en-US" dirty="0"/>
          </a:p>
          <a:p>
            <a:r>
              <a:rPr lang="en-US" dirty="0"/>
              <a:t>Unary Operator 1) Increment 2) Decrement</a:t>
            </a:r>
          </a:p>
        </p:txBody>
      </p:sp>
    </p:spTree>
    <p:extLst>
      <p:ext uri="{BB962C8B-B14F-4D97-AF65-F5344CB8AC3E}">
        <p14:creationId xmlns:p14="http://schemas.microsoft.com/office/powerpoint/2010/main" val="108751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CA90-1C6E-4B91-8F97-835CBADD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7345"/>
          </a:xfrm>
        </p:spPr>
        <p:txBody>
          <a:bodyPr/>
          <a:lstStyle/>
          <a:p>
            <a:pPr algn="ctr"/>
            <a:r>
              <a:rPr lang="en-US" dirty="0"/>
              <a:t>LOOPS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E8FD-20D5-4CFC-80F0-24013932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64" y="1306945"/>
            <a:ext cx="8826038" cy="4941455"/>
          </a:xfrm>
        </p:spPr>
        <p:txBody>
          <a:bodyPr/>
          <a:lstStyle/>
          <a:p>
            <a:r>
              <a:rPr lang="en-US" dirty="0"/>
              <a:t>FOR loop</a:t>
            </a:r>
          </a:p>
          <a:p>
            <a:pPr marL="457200" lvl="1" indent="0">
              <a:buNone/>
            </a:pPr>
            <a:r>
              <a:rPr lang="en-US" dirty="0"/>
              <a:t>for (initialization condition; testing condition; increment/decrement)</a:t>
            </a:r>
          </a:p>
          <a:p>
            <a:pPr marL="457200" lvl="1" indent="0">
              <a:buNone/>
            </a:pPr>
            <a:r>
              <a:rPr lang="en-US" dirty="0"/>
              <a:t>{  statement(s)  }</a:t>
            </a:r>
          </a:p>
          <a:p>
            <a:endParaRPr lang="en-US" dirty="0"/>
          </a:p>
          <a:p>
            <a:r>
              <a:rPr lang="en-US" dirty="0"/>
              <a:t>do…while loop</a:t>
            </a:r>
          </a:p>
          <a:p>
            <a:pPr marL="457200" lvl="1" indent="0">
              <a:buNone/>
            </a:pPr>
            <a:r>
              <a:rPr lang="en-US" dirty="0"/>
              <a:t>do</a:t>
            </a:r>
          </a:p>
          <a:p>
            <a:pPr marL="457200" lvl="1" indent="0">
              <a:buNone/>
            </a:pPr>
            <a:r>
              <a:rPr lang="en-US" dirty="0"/>
              <a:t>{ statement(s) } </a:t>
            </a:r>
          </a:p>
          <a:p>
            <a:pPr marL="457200" lvl="1" indent="0">
              <a:buNone/>
            </a:pPr>
            <a:r>
              <a:rPr lang="en-US" dirty="0"/>
              <a:t>while (condition(s))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While loop</a:t>
            </a:r>
          </a:p>
          <a:p>
            <a:pPr marL="457200" lvl="1" indent="0">
              <a:buNone/>
            </a:pPr>
            <a:r>
              <a:rPr lang="en-US" dirty="0"/>
              <a:t>While (condition(s))</a:t>
            </a:r>
          </a:p>
          <a:p>
            <a:pPr marL="457200" lvl="1" indent="0">
              <a:buNone/>
            </a:pPr>
            <a:r>
              <a:rPr lang="en-US" dirty="0"/>
              <a:t>{ statement(s) }</a:t>
            </a:r>
          </a:p>
        </p:txBody>
      </p:sp>
    </p:spTree>
    <p:extLst>
      <p:ext uri="{BB962C8B-B14F-4D97-AF65-F5344CB8AC3E}">
        <p14:creationId xmlns:p14="http://schemas.microsoft.com/office/powerpoint/2010/main" val="14363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5720-1AED-4B71-8C24-BD1D4796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OOPs IN JAVA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91D472-9141-4445-8AC7-BCB319B77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361" y="2165207"/>
            <a:ext cx="4611756" cy="38807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0000"/>
                </a:solidFill>
                <a:effectLst/>
              </a:rPr>
              <a:t>Object-Oriented Programming is a paradigm that provides many concepts, such as </a:t>
            </a:r>
            <a:r>
              <a:rPr lang="en-US" i="0" dirty="0">
                <a:effectLst/>
              </a:rPr>
              <a:t>inheritance</a:t>
            </a:r>
            <a:r>
              <a:rPr lang="en-US" i="0" dirty="0">
                <a:solidFill>
                  <a:srgbClr val="000000"/>
                </a:solidFill>
                <a:effectLst/>
              </a:rPr>
              <a:t>, </a:t>
            </a:r>
            <a:r>
              <a:rPr lang="en-US" i="0" dirty="0">
                <a:effectLst/>
              </a:rPr>
              <a:t>data binding</a:t>
            </a:r>
            <a:r>
              <a:rPr lang="en-US" i="0" dirty="0">
                <a:solidFill>
                  <a:srgbClr val="000000"/>
                </a:solidFill>
                <a:effectLst/>
              </a:rPr>
              <a:t>, </a:t>
            </a:r>
            <a:r>
              <a:rPr lang="en-US" i="0" dirty="0">
                <a:effectLst/>
              </a:rPr>
              <a:t>polymorphism</a:t>
            </a:r>
            <a:r>
              <a:rPr lang="en-US" i="0" dirty="0">
                <a:solidFill>
                  <a:srgbClr val="000000"/>
                </a:solidFill>
                <a:effectLst/>
              </a:rPr>
              <a:t>,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0000"/>
                </a:solidFill>
                <a:effectLst/>
              </a:rPr>
              <a:t>The popular object-oriented languages are </a:t>
            </a:r>
            <a:r>
              <a:rPr lang="en-US" i="0" u="none" strike="noStrike" dirty="0">
                <a:solidFill>
                  <a:srgbClr val="008000"/>
                </a:solidFill>
                <a:effectLst/>
                <a:hlinkClick r:id="rId2"/>
              </a:rPr>
              <a:t>Java</a:t>
            </a:r>
            <a:r>
              <a:rPr lang="en-US" i="0" dirty="0">
                <a:solidFill>
                  <a:srgbClr val="000000"/>
                </a:solidFill>
                <a:effectLst/>
              </a:rPr>
              <a:t>, </a:t>
            </a:r>
            <a:r>
              <a:rPr lang="en-US" i="0" u="none" strike="noStrike" dirty="0">
                <a:solidFill>
                  <a:srgbClr val="008000"/>
                </a:solidFill>
                <a:effectLst/>
                <a:hlinkClick r:id="rId3"/>
              </a:rPr>
              <a:t>C#</a:t>
            </a:r>
            <a:r>
              <a:rPr lang="en-US" i="0" dirty="0">
                <a:solidFill>
                  <a:srgbClr val="000000"/>
                </a:solidFill>
                <a:effectLst/>
              </a:rPr>
              <a:t>, </a:t>
            </a:r>
            <a:r>
              <a:rPr lang="en-US" i="0" u="none" strike="noStrike" dirty="0">
                <a:solidFill>
                  <a:srgbClr val="008000"/>
                </a:solidFill>
                <a:effectLst/>
                <a:hlinkClick r:id="rId4"/>
              </a:rPr>
              <a:t>PHP</a:t>
            </a:r>
            <a:r>
              <a:rPr lang="en-US" i="0" dirty="0">
                <a:solidFill>
                  <a:srgbClr val="000000"/>
                </a:solidFill>
                <a:effectLst/>
              </a:rPr>
              <a:t>, </a:t>
            </a:r>
            <a:r>
              <a:rPr lang="en-US" i="0" u="none" strike="noStrike" dirty="0">
                <a:solidFill>
                  <a:srgbClr val="008000"/>
                </a:solidFill>
                <a:effectLst/>
                <a:hlinkClick r:id="rId5"/>
              </a:rPr>
              <a:t>Python</a:t>
            </a:r>
            <a:r>
              <a:rPr lang="en-US" i="0" dirty="0">
                <a:solidFill>
                  <a:srgbClr val="000000"/>
                </a:solidFill>
                <a:effectLst/>
              </a:rPr>
              <a:t>, </a:t>
            </a:r>
            <a:r>
              <a:rPr lang="en-US" i="0" u="none" strike="noStrike" dirty="0">
                <a:solidFill>
                  <a:srgbClr val="008000"/>
                </a:solidFill>
                <a:effectLst/>
                <a:hlinkClick r:id="rId6"/>
              </a:rPr>
              <a:t>C++</a:t>
            </a:r>
            <a:r>
              <a:rPr lang="en-US" i="0" dirty="0">
                <a:solidFill>
                  <a:srgbClr val="000000"/>
                </a:solidFill>
                <a:effectLst/>
              </a:rPr>
              <a:t>,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0000"/>
                </a:solidFill>
                <a:effectLst/>
              </a:rPr>
              <a:t>The main aim of object-oriented programming is to implement real-world entities, for example, object, classes, abstraction, inheritance, polymorphism, etc.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50556-EEE1-4AF8-9EAE-B690504180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90" r="3" b="9511"/>
          <a:stretch/>
        </p:blipFill>
        <p:spPr>
          <a:xfrm>
            <a:off x="209284" y="1970487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9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4622-7C91-466F-952E-2C3A5BAC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9636"/>
          </a:xfrm>
        </p:spPr>
        <p:txBody>
          <a:bodyPr/>
          <a:lstStyle/>
          <a:p>
            <a:pPr algn="ctr"/>
            <a:r>
              <a:rPr lang="en-US" dirty="0"/>
              <a:t>INTERFACES/CLASSES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68D3-6F3D-443F-898F-ED3E80C5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9273"/>
            <a:ext cx="8596668" cy="5176982"/>
          </a:xfrm>
        </p:spPr>
        <p:txBody>
          <a:bodyPr/>
          <a:lstStyle/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An interface in Java is a blueprint of a class. It has static constants and abstract methods.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The interface in Java is </a:t>
            </a:r>
            <a:r>
              <a:rPr lang="en-US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 mechanism to achieve </a:t>
            </a:r>
            <a:r>
              <a:rPr lang="en-US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abstraction</a:t>
            </a:r>
            <a:r>
              <a:rPr lang="en-US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There can be only abstract methods in the Java interface, not method body.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It is used to achieve ABSTRACTION and MULTIPLE INHERITANCE in java.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5A968-FC4A-42A8-A315-85308B23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67" y="3763069"/>
            <a:ext cx="7728074" cy="27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5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2036</Words>
  <Application>Microsoft Office PowerPoint</Application>
  <PresentationFormat>Widescreen</PresentationFormat>
  <Paragraphs>232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Times New Roman</vt:lpstr>
      <vt:lpstr>Trebuchet MS</vt:lpstr>
      <vt:lpstr>verdana</vt:lpstr>
      <vt:lpstr>Wingdings</vt:lpstr>
      <vt:lpstr>Wingdings 3</vt:lpstr>
      <vt:lpstr>Facet</vt:lpstr>
      <vt:lpstr>INTRODUCTION TO JAVA</vt:lpstr>
      <vt:lpstr>BASICS OF JAVA</vt:lpstr>
      <vt:lpstr>JAVA – OOPs LANGUAGE</vt:lpstr>
      <vt:lpstr>JVM,JDK and JRE</vt:lpstr>
      <vt:lpstr>DATATYPES AND VARIABLES </vt:lpstr>
      <vt:lpstr>OPERATORS IN JAVA</vt:lpstr>
      <vt:lpstr>LOOPS IN JAVA</vt:lpstr>
      <vt:lpstr>OOPs IN JAVA</vt:lpstr>
      <vt:lpstr>INTERFACES/CLASSES</vt:lpstr>
      <vt:lpstr>JAVA COLLECTIONS</vt:lpstr>
      <vt:lpstr>HIERARCHY OF COLLECTIONS</vt:lpstr>
      <vt:lpstr>METHODS OF COLLECTION INTERFACE</vt:lpstr>
      <vt:lpstr>ArrayList</vt:lpstr>
      <vt:lpstr>LinkedList</vt:lpstr>
      <vt:lpstr>Vector</vt:lpstr>
      <vt:lpstr>Stack</vt:lpstr>
      <vt:lpstr>Priority Queue</vt:lpstr>
      <vt:lpstr>Deque - ArrayDeque</vt:lpstr>
      <vt:lpstr>HashSet</vt:lpstr>
      <vt:lpstr>LinkedHashSet</vt:lpstr>
      <vt:lpstr>TreeSet</vt:lpstr>
      <vt:lpstr>Comparable…CompareTo Interface</vt:lpstr>
      <vt:lpstr>Comparator Interface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Manasvi</dc:creator>
  <cp:lastModifiedBy>Manasvi</cp:lastModifiedBy>
  <cp:revision>31</cp:revision>
  <dcterms:created xsi:type="dcterms:W3CDTF">2020-09-22T21:33:55Z</dcterms:created>
  <dcterms:modified xsi:type="dcterms:W3CDTF">2020-09-22T23:22:07Z</dcterms:modified>
</cp:coreProperties>
</file>