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7"/>
  </p:notesMasterIdLst>
  <p:handoutMasterIdLst>
    <p:handoutMasterId r:id="rId18"/>
  </p:handoutMasterIdLst>
  <p:sldIdLst>
    <p:sldId id="256" r:id="rId5"/>
    <p:sldId id="263" r:id="rId6"/>
    <p:sldId id="292" r:id="rId7"/>
    <p:sldId id="265" r:id="rId8"/>
    <p:sldId id="266" r:id="rId9"/>
    <p:sldId id="293" r:id="rId10"/>
    <p:sldId id="294" r:id="rId11"/>
    <p:sldId id="295" r:id="rId12"/>
    <p:sldId id="299" r:id="rId13"/>
    <p:sldId id="278" r:id="rId14"/>
    <p:sldId id="300" r:id="rId15"/>
    <p:sldId id="2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1/17/2022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029601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524291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359725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4660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023551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86080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091971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48595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897509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811708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2711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1/17/2022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1/17/2022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1/17/2022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1/17/2022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1/17/2022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1/17/2022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1/17/2022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1/17/2022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1/17/2022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1/17/2022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Cost+Benefit+Analysis.xlsx"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Credit_Card_fraud_detection.ipynb"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CREDIT CARD FRAUD DETECTION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4293325"/>
            <a:ext cx="4486656" cy="391191"/>
          </a:xfrm>
        </p:spPr>
        <p:txBody>
          <a:bodyPr>
            <a:normAutofit/>
          </a:bodyPr>
          <a:lstStyle/>
          <a:p>
            <a:r>
              <a:rPr lang="en-US" sz="1800" dirty="0">
                <a:solidFill>
                  <a:schemeClr val="tx1"/>
                </a:solidFill>
              </a:rPr>
              <a:t>Manaswi Kamila</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SOLUTION METHODOLOGY</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57742" y="1494502"/>
            <a:ext cx="9127998" cy="4839623"/>
          </a:xfrm>
          <a:prstGeom prst="roundRect">
            <a:avLst>
              <a:gd name="adj" fmla="val 1114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Built machine learning models to predict fraudulent transactions using a simulated credit card transactional Kaggle data set as a proof of concept.</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Steps involved</a:t>
            </a:r>
          </a:p>
          <a:p>
            <a:pPr marL="720000" lvl="3"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Understanding the data features and Exploratory data analytics.</a:t>
            </a:r>
          </a:p>
          <a:p>
            <a:pPr marL="720000" lvl="3" indent="-342900">
              <a:spcBef>
                <a:spcPts val="400"/>
              </a:spcBef>
              <a:spcAft>
                <a:spcPts val="400"/>
              </a:spcAft>
              <a:buClr>
                <a:srgbClr val="EE283C"/>
              </a:buClr>
              <a:buFont typeface="Wingdings" panose="05000000000000000000" pitchFamily="2" charset="2"/>
              <a:buChar char="l"/>
            </a:pPr>
            <a:r>
              <a:rPr lang="en-US" dirty="0">
                <a:solidFill>
                  <a:schemeClr val="tx1"/>
                </a:solidFill>
                <a:latin typeface="Lato`"/>
              </a:rPr>
              <a:t>Deriving new transactional and historical features from existing features.</a:t>
            </a:r>
          </a:p>
          <a:p>
            <a:pPr marL="720000" lvl="3" indent="-342900">
              <a:spcBef>
                <a:spcPts val="400"/>
              </a:spcBef>
              <a:spcAft>
                <a:spcPts val="400"/>
              </a:spcAft>
              <a:buClr>
                <a:srgbClr val="EE283C"/>
              </a:buClr>
              <a:buFont typeface="Wingdings" panose="05000000000000000000" pitchFamily="2" charset="2"/>
              <a:buChar char="l"/>
            </a:pPr>
            <a:r>
              <a:rPr lang="en-US" dirty="0">
                <a:solidFill>
                  <a:schemeClr val="tx1"/>
                </a:solidFill>
                <a:latin typeface="Lato`"/>
              </a:rPr>
              <a:t>Class imbalance is adjusted using SMOTE and ADASYN sampling methods.</a:t>
            </a:r>
          </a:p>
          <a:p>
            <a:pPr marL="720000" lvl="3" indent="-342900">
              <a:spcBef>
                <a:spcPts val="400"/>
              </a:spcBef>
              <a:spcAft>
                <a:spcPts val="400"/>
              </a:spcAft>
              <a:buClr>
                <a:srgbClr val="EE283C"/>
              </a:buClr>
              <a:buFont typeface="Wingdings" panose="05000000000000000000" pitchFamily="2" charset="2"/>
              <a:buChar char="l"/>
            </a:pPr>
            <a:r>
              <a:rPr lang="en-US" dirty="0">
                <a:solidFill>
                  <a:schemeClr val="tx1"/>
                </a:solidFill>
                <a:latin typeface="Lato`"/>
              </a:rPr>
              <a:t>Hyperparameter tuning done using RandomizedSearchCV.</a:t>
            </a:r>
          </a:p>
          <a:p>
            <a:pPr marL="720000" lvl="3"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Training different machine learning models on the train data set.</a:t>
            </a:r>
          </a:p>
          <a:p>
            <a:pPr marL="720000" lvl="3" indent="-342900">
              <a:spcBef>
                <a:spcPts val="400"/>
              </a:spcBef>
              <a:spcAft>
                <a:spcPts val="400"/>
              </a:spcAft>
              <a:buClr>
                <a:srgbClr val="EE283C"/>
              </a:buClr>
              <a:buFont typeface="Wingdings" panose="05000000000000000000" pitchFamily="2" charset="2"/>
              <a:buChar char="l"/>
            </a:pPr>
            <a:r>
              <a:rPr lang="en-US" dirty="0">
                <a:solidFill>
                  <a:schemeClr val="tx1"/>
                </a:solidFill>
                <a:latin typeface="Lato`"/>
              </a:rPr>
              <a:t>Evaluating the best model that has the best AUC ROC and recall metrics.</a:t>
            </a:r>
          </a:p>
          <a:p>
            <a:pPr marL="720000" lvl="3"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Performing a cost </a:t>
            </a:r>
            <a:r>
              <a:rPr lang="en-US" dirty="0">
                <a:solidFill>
                  <a:schemeClr val="tx1"/>
                </a:solidFill>
                <a:latin typeface="Lato`"/>
              </a:rPr>
              <a:t>benefit analysis on the final model chosen.</a:t>
            </a:r>
          </a:p>
          <a:p>
            <a:pPr marL="720000" lvl="3"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Data story telling using the insights</a:t>
            </a:r>
            <a:r>
              <a:rPr lang="en-US" dirty="0">
                <a:solidFill>
                  <a:schemeClr val="tx1"/>
                </a:solidFill>
                <a:latin typeface="Lato`"/>
              </a:rPr>
              <a:t>, modelling results and proposing business solution</a:t>
            </a:r>
            <a:endParaRPr lang="en-US" sz="1800" dirty="0">
              <a:solidFill>
                <a:schemeClr val="tx1"/>
              </a:solidFill>
              <a:latin typeface="Lato`"/>
            </a:endParaRPr>
          </a:p>
        </p:txBody>
      </p:sp>
    </p:spTree>
    <p:extLst>
      <p:ext uri="{BB962C8B-B14F-4D97-AF65-F5344CB8AC3E}">
        <p14:creationId xmlns:p14="http://schemas.microsoft.com/office/powerpoint/2010/main" val="3400213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ATTACHED FILES</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57742" y="1494502"/>
            <a:ext cx="9127998" cy="4839623"/>
          </a:xfrm>
          <a:prstGeom prst="roundRect">
            <a:avLst>
              <a:gd name="adj" fmla="val 1114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Cost Benefit Analysis</a:t>
            </a:r>
          </a:p>
          <a:p>
            <a:pPr marL="720000" lvl="3" indent="-342900">
              <a:spcBef>
                <a:spcPts val="400"/>
              </a:spcBef>
              <a:spcAft>
                <a:spcPts val="400"/>
              </a:spcAft>
              <a:buClr>
                <a:srgbClr val="EE283C"/>
              </a:buClr>
              <a:buFont typeface="Wingdings" panose="05000000000000000000" pitchFamily="2" charset="2"/>
              <a:buChar char="l"/>
            </a:pPr>
            <a:r>
              <a:rPr lang="en-US" dirty="0">
                <a:solidFill>
                  <a:srgbClr val="0070C0"/>
                </a:solidFill>
                <a:latin typeface="Lato`"/>
                <a:hlinkClick r:id="rId3" action="ppaction://hlinkfile">
                  <a:extLst>
                    <a:ext uri="{A12FA001-AC4F-418D-AE19-62706E023703}">
                      <ahyp:hlinkClr xmlns:ahyp="http://schemas.microsoft.com/office/drawing/2018/hyperlinkcolor" val="tx"/>
                    </a:ext>
                  </a:extLst>
                </a:hlinkClick>
              </a:rPr>
              <a:t>Cost+Benefit+Analysis.xlsx</a:t>
            </a:r>
            <a:endParaRPr lang="en-US" dirty="0">
              <a:solidFill>
                <a:srgbClr val="0070C0"/>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Credit card fraud detection model</a:t>
            </a:r>
          </a:p>
          <a:p>
            <a:pPr marL="720000" lvl="3" indent="-342900">
              <a:spcBef>
                <a:spcPts val="400"/>
              </a:spcBef>
              <a:spcAft>
                <a:spcPts val="400"/>
              </a:spcAft>
              <a:buClr>
                <a:srgbClr val="EE283C"/>
              </a:buClr>
              <a:buFont typeface="Wingdings" panose="05000000000000000000" pitchFamily="2" charset="2"/>
              <a:buChar char="l"/>
            </a:pPr>
            <a:r>
              <a:rPr lang="en-US" sz="1800" dirty="0" err="1">
                <a:solidFill>
                  <a:srgbClr val="0070C0"/>
                </a:solidFill>
                <a:latin typeface="Lato`"/>
                <a:hlinkClick r:id="rId4" action="ppaction://hlinkfile">
                  <a:extLst>
                    <a:ext uri="{A12FA001-AC4F-418D-AE19-62706E023703}">
                      <ahyp:hlinkClr xmlns:ahyp="http://schemas.microsoft.com/office/drawing/2018/hyperlinkcolor" val="tx"/>
                    </a:ext>
                  </a:extLst>
                </a:hlinkClick>
              </a:rPr>
              <a:t>Credit_Card_fraud_detection.ipynb</a:t>
            </a:r>
            <a:endParaRPr lang="en-US" sz="1800" dirty="0">
              <a:solidFill>
                <a:srgbClr val="0070C0"/>
              </a:solidFill>
              <a:latin typeface="Lato`"/>
            </a:endParaRPr>
          </a:p>
          <a:p>
            <a:pPr marL="377100" lvl="3">
              <a:spcBef>
                <a:spcPts val="400"/>
              </a:spcBef>
              <a:spcAft>
                <a:spcPts val="400"/>
              </a:spcAft>
              <a:buClr>
                <a:srgbClr val="EE283C"/>
              </a:buClr>
            </a:pPr>
            <a:endParaRPr lang="en-US" sz="1800" dirty="0">
              <a:solidFill>
                <a:schemeClr val="tx1"/>
              </a:solidFill>
              <a:latin typeface="Lato`"/>
            </a:endParaRPr>
          </a:p>
        </p:txBody>
      </p:sp>
    </p:spTree>
    <p:extLst>
      <p:ext uri="{BB962C8B-B14F-4D97-AF65-F5344CB8AC3E}">
        <p14:creationId xmlns:p14="http://schemas.microsoft.com/office/powerpoint/2010/main" val="260298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561904" y="2842260"/>
            <a:ext cx="4451773" cy="1173480"/>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398792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AGENDA </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3476626" y="1266825"/>
            <a:ext cx="5143500" cy="4448175"/>
          </a:xfrm>
          <a:prstGeom prst="roundRect">
            <a:avLst>
              <a:gd name="adj" fmla="val 914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dirty="0">
                <a:solidFill>
                  <a:schemeClr val="tx1"/>
                </a:solidFill>
                <a:latin typeface="Lato`"/>
              </a:rPr>
              <a:t>Credit Card Fraud</a:t>
            </a:r>
            <a:endParaRPr lang="en-US" sz="18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dirty="0">
                <a:solidFill>
                  <a:schemeClr val="tx1"/>
                </a:solidFill>
                <a:latin typeface="Lato`"/>
              </a:rPr>
              <a:t>O</a:t>
            </a:r>
            <a:r>
              <a:rPr lang="en-US" sz="1800" dirty="0">
                <a:solidFill>
                  <a:schemeClr val="tx1"/>
                </a:solidFill>
                <a:latin typeface="Lato`"/>
              </a:rPr>
              <a:t>bjective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Background</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Key Insights</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Cost benefit Analysis</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Current losses incurred</a:t>
            </a:r>
          </a:p>
          <a:p>
            <a:pPr marL="720000" indent="-342900">
              <a:spcBef>
                <a:spcPts val="400"/>
              </a:spcBef>
              <a:spcAft>
                <a:spcPts val="400"/>
              </a:spcAft>
              <a:buClr>
                <a:srgbClr val="EE283C"/>
              </a:buClr>
              <a:buFont typeface="Wingdings" panose="05000000000000000000" pitchFamily="2" charset="2"/>
              <a:buChar char="l"/>
            </a:pPr>
            <a:r>
              <a:rPr lang="en-US" dirty="0">
                <a:solidFill>
                  <a:schemeClr val="tx1"/>
                </a:solidFill>
                <a:latin typeface="Lato`"/>
              </a:rPr>
              <a:t>Cost saving after model deployment</a:t>
            </a:r>
            <a:endParaRPr lang="en-US" sz="18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Appendix:</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Data Set</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Solution Methodology</a:t>
            </a:r>
          </a:p>
          <a:p>
            <a:pPr marL="720000" indent="-342900">
              <a:spcBef>
                <a:spcPts val="400"/>
              </a:spcBef>
              <a:spcAft>
                <a:spcPts val="400"/>
              </a:spcAft>
              <a:buClr>
                <a:srgbClr val="EE283C"/>
              </a:buClr>
              <a:buFont typeface="Wingdings" panose="05000000000000000000" pitchFamily="2" charset="2"/>
              <a:buChar char="l"/>
            </a:pPr>
            <a:r>
              <a:rPr lang="en-US" dirty="0">
                <a:solidFill>
                  <a:schemeClr val="tx1"/>
                </a:solidFill>
                <a:latin typeface="Lato`"/>
              </a:rPr>
              <a:t>Attached files</a:t>
            </a:r>
            <a:endParaRPr lang="en-US" sz="1800" dirty="0">
              <a:solidFill>
                <a:schemeClr val="tx1"/>
              </a:solidFill>
              <a:latin typeface="Lato`"/>
            </a:endParaRPr>
          </a:p>
        </p:txBody>
      </p:sp>
    </p:spTree>
    <p:extLst>
      <p:ext uri="{BB962C8B-B14F-4D97-AF65-F5344CB8AC3E}">
        <p14:creationId xmlns:p14="http://schemas.microsoft.com/office/powerpoint/2010/main" val="78464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426627"/>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CREDIT CARD FRAUD</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1419226"/>
            <a:ext cx="9127998" cy="4362450"/>
          </a:xfrm>
          <a:prstGeom prst="roundRect">
            <a:avLst>
              <a:gd name="adj" fmla="val 1114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Credit card fraud is any dishonest act or behavior to obtain information without the proper authorization of the account holder for financial gain.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Ways of making fraudulent transactions are as follows:</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Manipulation or alteration of genuine cards</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Creation of counterfeit cards</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Stolen or lost credit cards</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Fraudulent telemarketing</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Skimming</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The Federal Trade Commission (US) has estimated that around </a:t>
            </a:r>
            <a:r>
              <a:rPr lang="en-US" sz="1800" b="1" dirty="0">
                <a:solidFill>
                  <a:srgbClr val="FF0000"/>
                </a:solidFill>
                <a:latin typeface="Lato`"/>
              </a:rPr>
              <a:t>10 million </a:t>
            </a:r>
            <a:r>
              <a:rPr lang="en-US" sz="1800" dirty="0">
                <a:solidFill>
                  <a:schemeClr val="tx1"/>
                </a:solidFill>
                <a:latin typeface="Lato`"/>
              </a:rPr>
              <a:t>people become victims of credit card theft each year.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Credit card companies lose close to </a:t>
            </a:r>
            <a:r>
              <a:rPr lang="en-US" sz="1800" b="1" dirty="0">
                <a:solidFill>
                  <a:srgbClr val="FF0000"/>
                </a:solidFill>
                <a:latin typeface="Lato`"/>
              </a:rPr>
              <a:t>$50 billion </a:t>
            </a:r>
            <a:r>
              <a:rPr lang="en-US" sz="1800" dirty="0">
                <a:solidFill>
                  <a:schemeClr val="tx1"/>
                </a:solidFill>
                <a:latin typeface="Lato`"/>
              </a:rPr>
              <a:t>per year to fraud.</a:t>
            </a:r>
          </a:p>
        </p:txBody>
      </p:sp>
    </p:spTree>
    <p:extLst>
      <p:ext uri="{BB962C8B-B14F-4D97-AF65-F5344CB8AC3E}">
        <p14:creationId xmlns:p14="http://schemas.microsoft.com/office/powerpoint/2010/main" val="414892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426627"/>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OBJECTIVE</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1181100"/>
            <a:ext cx="9127998" cy="4686300"/>
          </a:xfrm>
          <a:prstGeom prst="roundRect">
            <a:avLst>
              <a:gd name="adj" fmla="val 1114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endParaRPr lang="en-US" sz="18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Banking fraud is a concerning issue for both banks and customers alike in terms of substantial financial loss, trust and credibility.</a:t>
            </a:r>
          </a:p>
          <a:p>
            <a:pPr marL="342000" indent="-342000">
              <a:spcBef>
                <a:spcPts val="400"/>
              </a:spcBef>
              <a:spcAft>
                <a:spcPts val="400"/>
              </a:spcAft>
              <a:buClr>
                <a:srgbClr val="EE283C"/>
              </a:buClr>
              <a:buFont typeface="Wingdings" panose="05000000000000000000" pitchFamily="2" charset="2"/>
              <a:buChar char="¢"/>
            </a:pPr>
            <a:r>
              <a:rPr lang="en-US" dirty="0">
                <a:solidFill>
                  <a:schemeClr val="tx1"/>
                </a:solidFill>
                <a:latin typeface="Lato`"/>
              </a:rPr>
              <a:t>As a consulting company, our task is to identify the root cause of unauthorized transactions on credit card/debit card and build a fraud detection model to help banks identify credit card frauds which would generate high revenue with minimal losses.</a:t>
            </a:r>
          </a:p>
          <a:p>
            <a:pPr>
              <a:spcBef>
                <a:spcPts val="400"/>
              </a:spcBef>
              <a:spcAft>
                <a:spcPts val="400"/>
              </a:spcAft>
              <a:buClr>
                <a:srgbClr val="EE283C"/>
              </a:buClr>
            </a:pPr>
            <a:endParaRPr lang="en-US" dirty="0">
              <a:solidFill>
                <a:schemeClr val="tx1"/>
              </a:solidFill>
              <a:latin typeface="Lato`"/>
            </a:endParaRPr>
          </a:p>
          <a:p>
            <a:pPr>
              <a:spcBef>
                <a:spcPts val="400"/>
              </a:spcBef>
              <a:spcAft>
                <a:spcPts val="400"/>
              </a:spcAft>
              <a:buClr>
                <a:srgbClr val="EE283C"/>
              </a:buClr>
            </a:pPr>
            <a:r>
              <a:rPr lang="en-US" dirty="0">
                <a:solidFill>
                  <a:schemeClr val="tx1"/>
                </a:solidFill>
                <a:latin typeface="Lato`"/>
              </a:rPr>
              <a:t>GOALS:</a:t>
            </a:r>
          </a:p>
          <a:p>
            <a:pPr marL="342000" indent="-342000">
              <a:spcBef>
                <a:spcPts val="400"/>
              </a:spcBef>
              <a:spcAft>
                <a:spcPts val="400"/>
              </a:spcAft>
              <a:buClr>
                <a:srgbClr val="EE283C"/>
              </a:buClr>
              <a:buFont typeface="Wingdings" panose="05000000000000000000" pitchFamily="2" charset="2"/>
              <a:buChar char="¢"/>
            </a:pPr>
            <a:r>
              <a:rPr lang="en-US" sz="1800" b="1" dirty="0">
                <a:solidFill>
                  <a:srgbClr val="FF0000"/>
                </a:solidFill>
                <a:latin typeface="Lato`"/>
              </a:rPr>
              <a:t>Detect fraudulent credit card transactions </a:t>
            </a:r>
            <a:r>
              <a:rPr lang="en-US" sz="1800" dirty="0">
                <a:solidFill>
                  <a:schemeClr val="tx1"/>
                </a:solidFill>
                <a:latin typeface="Lato`"/>
              </a:rPr>
              <a:t>based on the historical transactional data of customers with a pool of merchants. </a:t>
            </a:r>
          </a:p>
          <a:p>
            <a:pPr marL="342000" indent="-342000">
              <a:spcBef>
                <a:spcPts val="400"/>
              </a:spcBef>
              <a:spcAft>
                <a:spcPts val="400"/>
              </a:spcAft>
              <a:buClr>
                <a:srgbClr val="EE283C"/>
              </a:buClr>
              <a:buFont typeface="Wingdings" panose="05000000000000000000" pitchFamily="2" charset="2"/>
              <a:buChar char="¢"/>
            </a:pPr>
            <a:r>
              <a:rPr lang="en-US" sz="1800" b="1" dirty="0">
                <a:solidFill>
                  <a:srgbClr val="FF0000"/>
                </a:solidFill>
                <a:latin typeface="Lato`"/>
              </a:rPr>
              <a:t>Minimize financial losses </a:t>
            </a:r>
            <a:r>
              <a:rPr lang="en-US" sz="1800" dirty="0">
                <a:solidFill>
                  <a:schemeClr val="tx1"/>
                </a:solidFill>
                <a:latin typeface="Lato`"/>
              </a:rPr>
              <a:t>due to nefarious activities of credit card fraudsters which negatively impacts merchants, banks and individual customers.</a:t>
            </a:r>
          </a:p>
          <a:p>
            <a:pPr marL="342000" indent="-342000">
              <a:spcBef>
                <a:spcPts val="400"/>
              </a:spcBef>
              <a:spcAft>
                <a:spcPts val="400"/>
              </a:spcAft>
              <a:buClr>
                <a:srgbClr val="EE283C"/>
              </a:buClr>
              <a:buFont typeface="Wingdings" panose="05000000000000000000" pitchFamily="2" charset="2"/>
              <a:buChar char="¢"/>
            </a:pPr>
            <a:r>
              <a:rPr lang="en-US" dirty="0">
                <a:solidFill>
                  <a:schemeClr val="tx1"/>
                </a:solidFill>
                <a:latin typeface="Lato`"/>
              </a:rPr>
              <a:t>R</a:t>
            </a:r>
            <a:r>
              <a:rPr lang="en-US" sz="1800" dirty="0">
                <a:solidFill>
                  <a:schemeClr val="tx1"/>
                </a:solidFill>
                <a:latin typeface="Lato`"/>
              </a:rPr>
              <a:t>educe time-consuming manual reviews, costly chargebacks and fees, and denial of legitimate transactions.</a:t>
            </a:r>
          </a:p>
          <a:p>
            <a:pPr>
              <a:spcBef>
                <a:spcPts val="400"/>
              </a:spcBef>
              <a:spcAft>
                <a:spcPts val="400"/>
              </a:spcAft>
              <a:buClr>
                <a:srgbClr val="EE283C"/>
              </a:buClr>
            </a:pPr>
            <a:endParaRPr lang="en-US" sz="1800" dirty="0">
              <a:solidFill>
                <a:schemeClr val="tx1"/>
              </a:solidFill>
              <a:latin typeface="Lato`"/>
            </a:endParaRPr>
          </a:p>
        </p:txBody>
      </p:sp>
    </p:spTree>
    <p:extLst>
      <p:ext uri="{BB962C8B-B14F-4D97-AF65-F5344CB8AC3E}">
        <p14:creationId xmlns:p14="http://schemas.microsoft.com/office/powerpoint/2010/main" val="408629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BACKGROUND</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1695450"/>
            <a:ext cx="9127998" cy="4191000"/>
          </a:xfrm>
          <a:prstGeom prst="roundRect">
            <a:avLst>
              <a:gd name="adj" fmla="val 1114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b="1" dirty="0">
                <a:solidFill>
                  <a:srgbClr val="FF0000"/>
                </a:solidFill>
                <a:latin typeface="Lato`"/>
              </a:rPr>
              <a:t>Finex</a:t>
            </a:r>
            <a:r>
              <a:rPr lang="en-US" sz="1800" dirty="0">
                <a:solidFill>
                  <a:schemeClr val="tx1"/>
                </a:solidFill>
                <a:latin typeface="Lato`"/>
              </a:rPr>
              <a:t> is a leading financial service provider based out of Florida, US. It offers a wide range of products and business services to customers through different channels, ranging from in-person banking and ATMs to online banking.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In recent times, Finex has observed that a significantly large number of </a:t>
            </a:r>
            <a:r>
              <a:rPr lang="en-US" sz="1800" b="1" dirty="0">
                <a:solidFill>
                  <a:srgbClr val="FF0000"/>
                </a:solidFill>
                <a:latin typeface="Lato`"/>
              </a:rPr>
              <a:t>unauthorized transactions </a:t>
            </a:r>
            <a:r>
              <a:rPr lang="en-US" sz="1800" dirty="0">
                <a:solidFill>
                  <a:schemeClr val="tx1"/>
                </a:solidFill>
                <a:latin typeface="Lato`"/>
              </a:rPr>
              <a:t>are being made through </a:t>
            </a:r>
            <a:r>
              <a:rPr lang="en-US" sz="1800" b="1" dirty="0">
                <a:solidFill>
                  <a:srgbClr val="FF0000"/>
                </a:solidFill>
                <a:latin typeface="Lato`"/>
              </a:rPr>
              <a:t>credit/debit cards</a:t>
            </a:r>
            <a:r>
              <a:rPr lang="en-US" sz="1800" dirty="0">
                <a:solidFill>
                  <a:schemeClr val="tx1"/>
                </a:solidFill>
                <a:latin typeface="Lato`"/>
              </a:rPr>
              <a:t>, due to which the bank has been facing a </a:t>
            </a:r>
            <a:r>
              <a:rPr lang="en-US" sz="1800" b="1" dirty="0">
                <a:solidFill>
                  <a:srgbClr val="FF0000"/>
                </a:solidFill>
                <a:latin typeface="Lato`"/>
              </a:rPr>
              <a:t>huge revenue and profitability crisis</a:t>
            </a:r>
            <a:r>
              <a:rPr lang="en-US" sz="1800" dirty="0">
                <a:solidFill>
                  <a:schemeClr val="tx1"/>
                </a:solidFill>
                <a:latin typeface="Lato`"/>
              </a:rPr>
              <a:t>. </a:t>
            </a:r>
          </a:p>
          <a:p>
            <a:pPr marL="342000" indent="-342000">
              <a:spcBef>
                <a:spcPts val="400"/>
              </a:spcBef>
              <a:spcAft>
                <a:spcPts val="400"/>
              </a:spcAft>
              <a:buClr>
                <a:srgbClr val="EE283C"/>
              </a:buClr>
              <a:buFont typeface="Wingdings" panose="05000000000000000000" pitchFamily="2" charset="2"/>
              <a:buChar char="¢"/>
            </a:pPr>
            <a:r>
              <a:rPr lang="en-US" b="1" dirty="0">
                <a:solidFill>
                  <a:srgbClr val="FF0000"/>
                </a:solidFill>
                <a:latin typeface="Lato`"/>
              </a:rPr>
              <a:t>Retaining high profitable customer </a:t>
            </a:r>
            <a:r>
              <a:rPr lang="en-US" dirty="0">
                <a:solidFill>
                  <a:schemeClr val="tx1"/>
                </a:solidFill>
                <a:latin typeface="Lato`"/>
              </a:rPr>
              <a:t>is the most important business goal. With rise in digital payment channels, banking fraud poses a significant threat to this goal for many banks.</a:t>
            </a:r>
          </a:p>
          <a:p>
            <a:pPr marL="342000" indent="-342000">
              <a:spcBef>
                <a:spcPts val="400"/>
              </a:spcBef>
              <a:spcAft>
                <a:spcPts val="400"/>
              </a:spcAft>
              <a:buClr>
                <a:srgbClr val="EE283C"/>
              </a:buClr>
              <a:buFont typeface="Wingdings" panose="05000000000000000000" pitchFamily="2" charset="2"/>
              <a:buChar char="¢"/>
            </a:pPr>
            <a:r>
              <a:rPr lang="en-US" dirty="0">
                <a:solidFill>
                  <a:schemeClr val="tx1"/>
                </a:solidFill>
                <a:latin typeface="Lato`"/>
              </a:rPr>
              <a:t>In most cases, customers unaware of such ongoing credit card frauds. This has led to late complaint registration with Finex and by the time the case is flagged fraudulent, the bank incurs </a:t>
            </a:r>
            <a:r>
              <a:rPr lang="en-US" b="1" dirty="0">
                <a:solidFill>
                  <a:srgbClr val="FF0000"/>
                </a:solidFill>
                <a:latin typeface="Lato`"/>
              </a:rPr>
              <a:t>heavy losses </a:t>
            </a:r>
            <a:r>
              <a:rPr lang="en-US" dirty="0">
                <a:solidFill>
                  <a:schemeClr val="tx1"/>
                </a:solidFill>
                <a:latin typeface="Lato`"/>
              </a:rPr>
              <a:t>and ends up paying the lost amount to the cardholders.</a:t>
            </a:r>
          </a:p>
        </p:txBody>
      </p:sp>
    </p:spTree>
    <p:extLst>
      <p:ext uri="{BB962C8B-B14F-4D97-AF65-F5344CB8AC3E}">
        <p14:creationId xmlns:p14="http://schemas.microsoft.com/office/powerpoint/2010/main" val="332193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KEY INSIGHTS</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1695450"/>
            <a:ext cx="9127998" cy="3920160"/>
          </a:xfrm>
          <a:prstGeom prst="roundRect">
            <a:avLst>
              <a:gd name="adj" fmla="val 1114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Maximum transactions are done between 12 PM to 11 PM. Fraudulent transactions are observed during </a:t>
            </a:r>
            <a:r>
              <a:rPr lang="en-US" sz="1800" b="1" dirty="0">
                <a:solidFill>
                  <a:srgbClr val="FF0000"/>
                </a:solidFill>
                <a:latin typeface="Lato`"/>
              </a:rPr>
              <a:t>10 PM - 3 AM </a:t>
            </a:r>
            <a:r>
              <a:rPr lang="en-US" sz="1800" dirty="0">
                <a:solidFill>
                  <a:schemeClr val="tx1"/>
                </a:solidFill>
                <a:latin typeface="Lato`"/>
              </a:rPr>
              <a:t>duration</a:t>
            </a:r>
          </a:p>
          <a:p>
            <a:pPr marL="342000" indent="-342000">
              <a:spcBef>
                <a:spcPts val="400"/>
              </a:spcBef>
              <a:spcAft>
                <a:spcPts val="400"/>
              </a:spcAft>
              <a:buClr>
                <a:srgbClr val="EE283C"/>
              </a:buClr>
              <a:buFont typeface="Wingdings" panose="05000000000000000000" pitchFamily="2" charset="2"/>
              <a:buChar char="¢"/>
            </a:pPr>
            <a:r>
              <a:rPr lang="en-US" sz="1800" b="1" dirty="0">
                <a:solidFill>
                  <a:srgbClr val="FF0000"/>
                </a:solidFill>
                <a:latin typeface="Lato`"/>
              </a:rPr>
              <a:t>Semi-urban areas </a:t>
            </a:r>
            <a:r>
              <a:rPr lang="en-US" sz="1800" dirty="0">
                <a:solidFill>
                  <a:schemeClr val="tx1"/>
                </a:solidFill>
                <a:latin typeface="Lato`"/>
              </a:rPr>
              <a:t>have highest number of genuine transactions and fraudulent transactions.</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Highest credit card transactions occur on Sunday and Monday. Fraudulent transactions are more on </a:t>
            </a:r>
            <a:r>
              <a:rPr lang="en-US" sz="1800" b="1" dirty="0">
                <a:solidFill>
                  <a:srgbClr val="FF0000"/>
                </a:solidFill>
                <a:latin typeface="Lato`"/>
              </a:rPr>
              <a:t>Sunday, Saturday and Monday</a:t>
            </a:r>
            <a:r>
              <a:rPr lang="en-US" sz="1800" b="1" dirty="0">
                <a:solidFill>
                  <a:schemeClr val="tx1"/>
                </a:solidFill>
                <a:latin typeface="Lato`"/>
              </a:rPr>
              <a:t>.</a:t>
            </a:r>
            <a:endParaRPr lang="en-US" b="1"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Highest number of credit card transactions are observed for gas and transport, home and grocery  categories and least for travel. Highest frauds are observed in </a:t>
            </a:r>
            <a:r>
              <a:rPr lang="en-US" sz="1800" b="1" dirty="0">
                <a:solidFill>
                  <a:srgbClr val="FF0000"/>
                </a:solidFill>
                <a:latin typeface="Lato`"/>
              </a:rPr>
              <a:t>grocery and shopping categories</a:t>
            </a:r>
            <a:r>
              <a:rPr lang="en-US" sz="1800" dirty="0">
                <a:solidFill>
                  <a:schemeClr val="tx1"/>
                </a:solidFill>
                <a:latin typeface="Lato`"/>
              </a:rPr>
              <a:t>.</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Highest number of transactions are observed in 30-50 age category.</a:t>
            </a:r>
            <a:r>
              <a:rPr lang="en-US" dirty="0">
                <a:solidFill>
                  <a:schemeClr val="tx1"/>
                </a:solidFill>
                <a:latin typeface="Lato`"/>
              </a:rPr>
              <a:t> Fraudulent activities are higher when customer is beyond </a:t>
            </a:r>
            <a:r>
              <a:rPr lang="en-US" b="1" dirty="0">
                <a:solidFill>
                  <a:srgbClr val="FF0000"/>
                </a:solidFill>
                <a:latin typeface="Lato`"/>
              </a:rPr>
              <a:t>60 years old</a:t>
            </a:r>
            <a:r>
              <a:rPr lang="en-US" dirty="0">
                <a:solidFill>
                  <a:schemeClr val="tx1"/>
                </a:solidFill>
                <a:latin typeface="Lato`"/>
              </a:rPr>
              <a:t>.</a:t>
            </a:r>
            <a:endParaRPr lang="en-US" sz="1800" dirty="0">
              <a:solidFill>
                <a:schemeClr val="tx1"/>
              </a:solidFill>
              <a:latin typeface="Lato`"/>
            </a:endParaRPr>
          </a:p>
        </p:txBody>
      </p:sp>
    </p:spTree>
    <p:extLst>
      <p:ext uri="{BB962C8B-B14F-4D97-AF65-F5344CB8AC3E}">
        <p14:creationId xmlns:p14="http://schemas.microsoft.com/office/powerpoint/2010/main" val="393872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CURRENT INCURRED LOSSES</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1695449"/>
            <a:ext cx="9127998" cy="1866901"/>
          </a:xfrm>
          <a:prstGeom prst="roundRect">
            <a:avLst>
              <a:gd name="adj" fmla="val 1114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On an average, there are </a:t>
            </a:r>
            <a:r>
              <a:rPr lang="en-US" sz="1800" b="1" dirty="0">
                <a:solidFill>
                  <a:srgbClr val="FF0000"/>
                </a:solidFill>
                <a:latin typeface="Lato`"/>
              </a:rPr>
              <a:t>77,183</a:t>
            </a:r>
            <a:r>
              <a:rPr lang="en-US" sz="1800" dirty="0">
                <a:solidFill>
                  <a:schemeClr val="tx1"/>
                </a:solidFill>
                <a:latin typeface="Lato`"/>
              </a:rPr>
              <a:t> number of credit card transactions per month</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Of the 77,183 transactions, </a:t>
            </a:r>
            <a:r>
              <a:rPr lang="en-US" sz="1800" b="1" dirty="0">
                <a:solidFill>
                  <a:srgbClr val="FF0000"/>
                </a:solidFill>
                <a:latin typeface="Lato`"/>
              </a:rPr>
              <a:t>402.12</a:t>
            </a:r>
            <a:r>
              <a:rPr lang="en-US" sz="1800" dirty="0">
                <a:solidFill>
                  <a:schemeClr val="tx1"/>
                </a:solidFill>
                <a:latin typeface="Lato`"/>
              </a:rPr>
              <a:t> transactions are fraudulent per month</a:t>
            </a:r>
          </a:p>
          <a:p>
            <a:pPr marL="342000" indent="-342000">
              <a:spcBef>
                <a:spcPts val="400"/>
              </a:spcBef>
              <a:spcAft>
                <a:spcPts val="400"/>
              </a:spcAft>
              <a:buClr>
                <a:srgbClr val="EE283C"/>
              </a:buClr>
              <a:buFont typeface="Wingdings" panose="05000000000000000000" pitchFamily="2" charset="2"/>
              <a:buChar char="¢"/>
            </a:pPr>
            <a:r>
              <a:rPr lang="en-US" dirty="0">
                <a:solidFill>
                  <a:schemeClr val="tx1"/>
                </a:solidFill>
                <a:latin typeface="Lato`"/>
              </a:rPr>
              <a:t>Average amount per </a:t>
            </a:r>
            <a:r>
              <a:rPr lang="en-US" sz="1800" dirty="0">
                <a:solidFill>
                  <a:schemeClr val="tx1"/>
                </a:solidFill>
                <a:latin typeface="Lato`"/>
              </a:rPr>
              <a:t>fraudulent transaction is </a:t>
            </a:r>
            <a:r>
              <a:rPr lang="en-US" sz="1800" b="1" dirty="0">
                <a:solidFill>
                  <a:srgbClr val="FF0000"/>
                </a:solidFill>
                <a:latin typeface="Lato`"/>
              </a:rPr>
              <a:t>$530.66.</a:t>
            </a:r>
          </a:p>
          <a:p>
            <a:pPr marL="342000" indent="-342000">
              <a:spcBef>
                <a:spcPts val="400"/>
              </a:spcBef>
              <a:spcAft>
                <a:spcPts val="400"/>
              </a:spcAft>
              <a:buClr>
                <a:srgbClr val="EE283C"/>
              </a:buClr>
              <a:buFont typeface="Wingdings" panose="05000000000000000000" pitchFamily="2" charset="2"/>
              <a:buChar char="¢"/>
            </a:pPr>
            <a:r>
              <a:rPr lang="en-US" dirty="0">
                <a:solidFill>
                  <a:schemeClr val="tx1"/>
                </a:solidFill>
                <a:latin typeface="Lato`"/>
              </a:rPr>
              <a:t>Total costs incurred per month from </a:t>
            </a:r>
            <a:r>
              <a:rPr lang="en-US" sz="1800" dirty="0">
                <a:solidFill>
                  <a:schemeClr val="tx1"/>
                </a:solidFill>
                <a:latin typeface="Lato`"/>
              </a:rPr>
              <a:t>fraudulent transactions is </a:t>
            </a:r>
            <a:r>
              <a:rPr lang="en-US" sz="1800" b="1" dirty="0">
                <a:solidFill>
                  <a:srgbClr val="FF0000"/>
                </a:solidFill>
                <a:latin typeface="Lato`"/>
              </a:rPr>
              <a:t>$213389</a:t>
            </a:r>
          </a:p>
        </p:txBody>
      </p:sp>
    </p:spTree>
    <p:extLst>
      <p:ext uri="{BB962C8B-B14F-4D97-AF65-F5344CB8AC3E}">
        <p14:creationId xmlns:p14="http://schemas.microsoft.com/office/powerpoint/2010/main" val="75325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COST SAVING AFTER MODEL DEPLOYMENT</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1695450"/>
            <a:ext cx="9127998" cy="3238500"/>
          </a:xfrm>
          <a:prstGeom prst="roundRect">
            <a:avLst>
              <a:gd name="adj" fmla="val 1114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b="1" dirty="0">
                <a:solidFill>
                  <a:srgbClr val="FF0000"/>
                </a:solidFill>
                <a:latin typeface="Lato`"/>
              </a:rPr>
              <a:t>3546</a:t>
            </a:r>
            <a:r>
              <a:rPr lang="en-US" sz="1800" dirty="0">
                <a:solidFill>
                  <a:schemeClr val="tx1"/>
                </a:solidFill>
                <a:latin typeface="Lato`"/>
              </a:rPr>
              <a:t> fraudulent transactions are detected by the machine learning model.</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Cost of providing customer executive support per fraudulent transaction detected by the model</a:t>
            </a:r>
            <a:r>
              <a:rPr lang="en-US" dirty="0">
                <a:solidFill>
                  <a:schemeClr val="tx1"/>
                </a:solidFill>
                <a:latin typeface="Lato`"/>
              </a:rPr>
              <a:t> is </a:t>
            </a:r>
            <a:r>
              <a:rPr lang="en-US" b="1" dirty="0">
                <a:solidFill>
                  <a:srgbClr val="FF0000"/>
                </a:solidFill>
                <a:latin typeface="Lato`"/>
              </a:rPr>
              <a:t>$1.5</a:t>
            </a:r>
          </a:p>
          <a:p>
            <a:pPr marL="342000" indent="-342000">
              <a:spcBef>
                <a:spcPts val="400"/>
              </a:spcBef>
              <a:spcAft>
                <a:spcPts val="400"/>
              </a:spcAft>
              <a:buClr>
                <a:srgbClr val="EE283C"/>
              </a:buClr>
              <a:buFont typeface="Wingdings" panose="05000000000000000000" pitchFamily="2" charset="2"/>
              <a:buChar char="¢"/>
            </a:pPr>
            <a:r>
              <a:rPr lang="en-US" sz="1800" b="1" dirty="0">
                <a:solidFill>
                  <a:srgbClr val="FF0000"/>
                </a:solidFill>
                <a:latin typeface="Lato`"/>
              </a:rPr>
              <a:t>20</a:t>
            </a:r>
            <a:r>
              <a:rPr lang="en-US" sz="1800" dirty="0">
                <a:solidFill>
                  <a:schemeClr val="tx1"/>
                </a:solidFill>
                <a:latin typeface="Lato`"/>
              </a:rPr>
              <a:t> fraudulent transactions are not detected by the model which incurs as loss of </a:t>
            </a:r>
            <a:r>
              <a:rPr lang="en-US" sz="1800" b="1" dirty="0">
                <a:solidFill>
                  <a:srgbClr val="FF0000"/>
                </a:solidFill>
                <a:latin typeface="Lato`"/>
              </a:rPr>
              <a:t>$10613.20</a:t>
            </a:r>
          </a:p>
          <a:p>
            <a:pPr marL="342000" indent="-342000">
              <a:spcBef>
                <a:spcPts val="400"/>
              </a:spcBef>
              <a:spcAft>
                <a:spcPts val="400"/>
              </a:spcAft>
              <a:buClr>
                <a:srgbClr val="EE283C"/>
              </a:buClr>
              <a:buFont typeface="Wingdings" panose="05000000000000000000" pitchFamily="2" charset="2"/>
              <a:buChar char="¢"/>
            </a:pPr>
            <a:r>
              <a:rPr lang="en-US" dirty="0">
                <a:solidFill>
                  <a:schemeClr val="tx1"/>
                </a:solidFill>
                <a:latin typeface="Lato`"/>
              </a:rPr>
              <a:t>Total cost incurred after the model is deployed is </a:t>
            </a:r>
            <a:r>
              <a:rPr lang="en-US" b="1" dirty="0">
                <a:solidFill>
                  <a:srgbClr val="FF0000"/>
                </a:solidFill>
                <a:latin typeface="Lato`"/>
              </a:rPr>
              <a:t>$15932.32</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Final savings after the model deployment is </a:t>
            </a:r>
            <a:r>
              <a:rPr lang="en-US" b="1" dirty="0">
                <a:solidFill>
                  <a:srgbClr val="FF0000"/>
                </a:solidFill>
                <a:latin typeface="Lato`"/>
              </a:rPr>
              <a:t>$197456.68</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Hence, the reduction in loss is </a:t>
            </a:r>
            <a:r>
              <a:rPr lang="en-US" sz="1800" b="1" dirty="0">
                <a:solidFill>
                  <a:srgbClr val="FF0000"/>
                </a:solidFill>
                <a:latin typeface="Lato`"/>
              </a:rPr>
              <a:t>92.53%</a:t>
            </a:r>
          </a:p>
        </p:txBody>
      </p:sp>
    </p:spTree>
    <p:extLst>
      <p:ext uri="{BB962C8B-B14F-4D97-AF65-F5344CB8AC3E}">
        <p14:creationId xmlns:p14="http://schemas.microsoft.com/office/powerpoint/2010/main" val="64471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b="1"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SET</a:t>
            </a:r>
            <a:endParaRPr kumimoji="0" lang="en-US" altLang="en-US" sz="2400" b="1"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57742" y="898982"/>
            <a:ext cx="9127998" cy="5232187"/>
          </a:xfrm>
          <a:prstGeom prst="roundRect">
            <a:avLst>
              <a:gd name="adj" fmla="val 1114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The data set contains credit card transactions of around </a:t>
            </a:r>
            <a:r>
              <a:rPr lang="en-US" sz="1800" b="1" dirty="0">
                <a:solidFill>
                  <a:srgbClr val="FF0000"/>
                </a:solidFill>
                <a:latin typeface="Lato`"/>
              </a:rPr>
              <a:t>1,000 cardholders </a:t>
            </a:r>
            <a:r>
              <a:rPr lang="en-US" sz="1800" dirty="0">
                <a:solidFill>
                  <a:schemeClr val="tx1"/>
                </a:solidFill>
                <a:latin typeface="Lato`"/>
              </a:rPr>
              <a:t>with a pool of </a:t>
            </a:r>
            <a:r>
              <a:rPr lang="en-US" sz="1800" b="1" dirty="0">
                <a:solidFill>
                  <a:srgbClr val="FF0000"/>
                </a:solidFill>
                <a:latin typeface="Lato`"/>
              </a:rPr>
              <a:t>800 merchants </a:t>
            </a:r>
            <a:r>
              <a:rPr lang="en-US" sz="1800" dirty="0">
                <a:solidFill>
                  <a:schemeClr val="tx1"/>
                </a:solidFill>
                <a:latin typeface="Lato`"/>
              </a:rPr>
              <a:t>from </a:t>
            </a:r>
            <a:r>
              <a:rPr lang="en-US" sz="1800" b="1" dirty="0">
                <a:solidFill>
                  <a:srgbClr val="FF0000"/>
                </a:solidFill>
                <a:latin typeface="Lato`"/>
              </a:rPr>
              <a:t>1 Jan 2019 to 31 Dec 2020</a:t>
            </a:r>
            <a:r>
              <a:rPr lang="en-US" sz="1800" dirty="0">
                <a:solidFill>
                  <a:schemeClr val="tx1"/>
                </a:solidFill>
                <a:latin typeface="Lato`"/>
              </a:rPr>
              <a:t>.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It contains a total of </a:t>
            </a:r>
            <a:r>
              <a:rPr lang="en-US" sz="1800" b="1" dirty="0">
                <a:solidFill>
                  <a:srgbClr val="FF0000"/>
                </a:solidFill>
                <a:latin typeface="Lato`"/>
              </a:rPr>
              <a:t>18,52,394 transactions</a:t>
            </a:r>
            <a:r>
              <a:rPr lang="en-US" sz="1800" dirty="0">
                <a:solidFill>
                  <a:schemeClr val="tx1"/>
                </a:solidFill>
                <a:latin typeface="Lato`"/>
              </a:rPr>
              <a:t>, out of which </a:t>
            </a:r>
            <a:r>
              <a:rPr lang="en-US" sz="1800" b="1" dirty="0">
                <a:solidFill>
                  <a:srgbClr val="FF0000"/>
                </a:solidFill>
                <a:latin typeface="Lato`"/>
              </a:rPr>
              <a:t>9,651 are fraudulent </a:t>
            </a:r>
            <a:r>
              <a:rPr lang="en-US" sz="1800" dirty="0">
                <a:solidFill>
                  <a:schemeClr val="tx1"/>
                </a:solidFill>
                <a:latin typeface="Lato`"/>
              </a:rPr>
              <a:t>transactions.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The data set is </a:t>
            </a:r>
            <a:r>
              <a:rPr lang="en-US" sz="1800" b="1" dirty="0">
                <a:solidFill>
                  <a:srgbClr val="FF0000"/>
                </a:solidFill>
                <a:latin typeface="Lato`"/>
              </a:rPr>
              <a:t>highly imbalanced</a:t>
            </a:r>
            <a:r>
              <a:rPr lang="en-US" sz="1800" dirty="0">
                <a:solidFill>
                  <a:schemeClr val="tx1"/>
                </a:solidFill>
                <a:latin typeface="Lato`"/>
              </a:rPr>
              <a:t>, with the positive class (frauds) accounting for 0.52% of the total transactions.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Attributes of the data sets</a:t>
            </a:r>
            <a:endParaRPr lang="en-US"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sz="18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sz="18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sz="18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sz="1800" dirty="0">
              <a:solidFill>
                <a:schemeClr val="tx1"/>
              </a:solidFill>
              <a:latin typeface="Lato`"/>
            </a:endParaRPr>
          </a:p>
        </p:txBody>
      </p:sp>
      <p:pic>
        <p:nvPicPr>
          <p:cNvPr id="10" name="Picture 9">
            <a:extLst>
              <a:ext uri="{FF2B5EF4-FFF2-40B4-BE49-F238E27FC236}">
                <a16:creationId xmlns:a16="http://schemas.microsoft.com/office/drawing/2014/main" id="{40E32CC3-AE51-4957-95D0-416033886353}"/>
              </a:ext>
            </a:extLst>
          </p:cNvPr>
          <p:cNvPicPr>
            <a:picLocks noChangeAspect="1"/>
          </p:cNvPicPr>
          <p:nvPr/>
        </p:nvPicPr>
        <p:blipFill>
          <a:blip r:embed="rId3"/>
          <a:stretch>
            <a:fillRect/>
          </a:stretch>
        </p:blipFill>
        <p:spPr>
          <a:xfrm>
            <a:off x="2316583" y="3429000"/>
            <a:ext cx="6972491" cy="2530018"/>
          </a:xfrm>
          <a:prstGeom prst="rect">
            <a:avLst/>
          </a:prstGeom>
        </p:spPr>
      </p:pic>
    </p:spTree>
    <p:extLst>
      <p:ext uri="{BB962C8B-B14F-4D97-AF65-F5344CB8AC3E}">
        <p14:creationId xmlns:p14="http://schemas.microsoft.com/office/powerpoint/2010/main" val="4367903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Financial design</Template>
  <TotalTime>2129</TotalTime>
  <Words>876</Words>
  <Application>Microsoft Office PowerPoint</Application>
  <PresentationFormat>Widescreen</PresentationFormat>
  <Paragraphs>95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Lato Semibold</vt:lpstr>
      <vt:lpstr>Lato`</vt:lpstr>
      <vt:lpstr>Wingdings</vt:lpstr>
      <vt:lpstr>Parcel</vt:lpstr>
      <vt:lpstr>CREDIT CARD FRAUD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Kamila, Manaswi</dc:creator>
  <cp:lastModifiedBy>Kamila, Manaswi</cp:lastModifiedBy>
  <cp:revision>11</cp:revision>
  <dcterms:created xsi:type="dcterms:W3CDTF">2022-01-14T04:14:10Z</dcterms:created>
  <dcterms:modified xsi:type="dcterms:W3CDTF">2022-01-17T07:50:29Z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