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60" r:id="rId2"/>
    <p:sldId id="263" r:id="rId3"/>
    <p:sldId id="265" r:id="rId4"/>
    <p:sldId id="266" r:id="rId5"/>
    <p:sldId id="272" r:id="rId6"/>
    <p:sldId id="278" r:id="rId7"/>
    <p:sldId id="280" r:id="rId8"/>
    <p:sldId id="282" r:id="rId9"/>
    <p:sldId id="283" r:id="rId10"/>
    <p:sldId id="285" r:id="rId11"/>
    <p:sldId id="287" r:id="rId12"/>
    <p:sldId id="286" r:id="rId13"/>
    <p:sldId id="271"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val Purohit" initials="" lastIdx="2" clrIdx="0"/>
  <p:cmAuthor id="1" name="aditi suvarna" initials="as" lastIdx="1" clrIdx="1">
    <p:extLst>
      <p:ext uri="{19B8F6BF-5375-455C-9EA6-DF929625EA0E}">
        <p15:presenceInfo xmlns:p15="http://schemas.microsoft.com/office/powerpoint/2012/main" userId="S::aditi.suvarna@ueducation.onmicrosoft.com::2c736b89-1627-4b2b-a950-3d17d6d059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83C"/>
    <a:srgbClr val="FAA726"/>
    <a:srgbClr val="5A5A5A"/>
    <a:srgbClr val="0EC1C1"/>
    <a:srgbClr val="23AE73"/>
    <a:srgbClr val="4890E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368" autoAdjust="0"/>
    <p:restoredTop sz="94660"/>
  </p:normalViewPr>
  <p:slideViewPr>
    <p:cSldViewPr snapToGrid="0">
      <p:cViewPr varScale="1">
        <p:scale>
          <a:sx n="78" d="100"/>
          <a:sy n="78" d="100"/>
        </p:scale>
        <p:origin x="132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567413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46603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860800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4091971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876957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2029601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61058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dirty="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userDrawn="1">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970310" y="1241924"/>
            <a:ext cx="8251379" cy="1633414"/>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kumimoji="0" lang="en-US" altLang="en-US" sz="4400" b="1" i="0" u="none" strike="noStrike" kern="1200" cap="none" spc="0" normalizeH="0" baseline="0" noProof="0" dirty="0">
                <a:ln>
                  <a:noFill/>
                </a:ln>
                <a:solidFill>
                  <a:srgbClr val="FAA726"/>
                </a:solidFill>
                <a:effectLst/>
                <a:uLnTx/>
                <a:uFillTx/>
                <a:latin typeface="Lato" panose="020F0502020204030203" pitchFamily="34" charset="0"/>
                <a:ea typeface="Lato" panose="020F0502020204030203" pitchFamily="34" charset="0"/>
                <a:cs typeface="Lato" panose="020F0502020204030203" pitchFamily="34" charset="0"/>
              </a:rPr>
              <a:t>Insights from Airbnb Analysis from Pre-COVID Period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412" y="3100806"/>
            <a:ext cx="5008484" cy="283088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B129BEF-0B21-4FA7-AF41-2E1728E7B33E}"/>
              </a:ext>
            </a:extLst>
          </p:cNvPr>
          <p:cNvSpPr>
            <a:spLocks noGrp="1"/>
          </p:cNvSpPr>
          <p:nvPr>
            <p:ph type="title"/>
          </p:nvPr>
        </p:nvSpPr>
        <p:spPr>
          <a:xfrm>
            <a:off x="415600" y="235974"/>
            <a:ext cx="11360800" cy="658761"/>
          </a:xfrm>
        </p:spPr>
        <p:txBody>
          <a:bodyPr/>
          <a:lstStyle/>
          <a:p>
            <a:pPr algn="ctr"/>
            <a:r>
              <a:rPr lang="en-US" altLang="en-US" sz="2400" b="1" kern="12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Customer preferences of properties in NYC</a:t>
            </a:r>
            <a:endParaRPr lang="en-US" sz="2400" b="1" dirty="0"/>
          </a:p>
        </p:txBody>
      </p:sp>
      <p:sp>
        <p:nvSpPr>
          <p:cNvPr id="11" name="Text Placeholder 6">
            <a:extLst>
              <a:ext uri="{FF2B5EF4-FFF2-40B4-BE49-F238E27FC236}">
                <a16:creationId xmlns:a16="http://schemas.microsoft.com/office/drawing/2014/main" id="{DEEA8FC4-67B9-414F-AC88-5EA2B8399A88}"/>
              </a:ext>
            </a:extLst>
          </p:cNvPr>
          <p:cNvSpPr txBox="1">
            <a:spLocks/>
          </p:cNvSpPr>
          <p:nvPr/>
        </p:nvSpPr>
        <p:spPr>
          <a:xfrm>
            <a:off x="589935" y="894736"/>
            <a:ext cx="10776155" cy="2299401"/>
          </a:xfrm>
          <a:prstGeom prst="roundRect">
            <a:avLst>
              <a:gd name="adj" fmla="val 11141"/>
            </a:avLst>
          </a:prstGeom>
          <a:noFill/>
          <a:ln w="25400" cap="flat" cmpd="sng" algn="ctr">
            <a:solidFill>
              <a:srgbClr val="FAA72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marL="342000" indent="-342000">
              <a:spcBef>
                <a:spcPts val="400"/>
              </a:spcBef>
              <a:spcAft>
                <a:spcPts val="400"/>
              </a:spcAft>
              <a:buClr>
                <a:srgbClr val="EE283C"/>
              </a:buClr>
              <a:buFont typeface="Wingdings" panose="05000000000000000000" pitchFamily="2" charset="2"/>
              <a:buChar char="¢"/>
            </a:pPr>
            <a:endParaRPr lang="en-US" sz="1800" b="0" i="0" dirty="0">
              <a:solidFill>
                <a:srgbClr val="1D1C1D"/>
              </a:solidFill>
              <a:effectLst/>
              <a:latin typeface="Lato`"/>
            </a:endParaRPr>
          </a:p>
          <a:p>
            <a:pPr marL="342000" indent="-342000">
              <a:spcBef>
                <a:spcPts val="400"/>
              </a:spcBef>
              <a:spcAft>
                <a:spcPts val="400"/>
              </a:spcAft>
              <a:buClr>
                <a:srgbClr val="EE283C"/>
              </a:buClr>
              <a:buFont typeface="Wingdings" panose="05000000000000000000" pitchFamily="2" charset="2"/>
              <a:buChar char="¢"/>
            </a:pPr>
            <a:r>
              <a:rPr lang="en-US" sz="1800" b="0" i="0" dirty="0">
                <a:solidFill>
                  <a:srgbClr val="1D1C1D"/>
                </a:solidFill>
                <a:effectLst/>
                <a:latin typeface="Lato`"/>
              </a:rPr>
              <a:t>Customers prefer $0 to $500 per night price points as observed from the number of reviews, hence higher bookings are observed for such listings.</a:t>
            </a:r>
          </a:p>
          <a:p>
            <a:pPr marL="342000" indent="-342000">
              <a:spcBef>
                <a:spcPts val="400"/>
              </a:spcBef>
              <a:spcAft>
                <a:spcPts val="400"/>
              </a:spcAft>
              <a:buClr>
                <a:srgbClr val="EE283C"/>
              </a:buClr>
              <a:buFont typeface="Wingdings" panose="05000000000000000000" pitchFamily="2" charset="2"/>
              <a:buChar char="¢"/>
            </a:pPr>
            <a:r>
              <a:rPr lang="en-US" sz="1800" b="0" i="0" dirty="0">
                <a:solidFill>
                  <a:srgbClr val="1D1C1D"/>
                </a:solidFill>
                <a:effectLst/>
                <a:latin typeface="Lato`"/>
              </a:rPr>
              <a:t>Customers prefer 1-10 days of minimum nights per stay. There </a:t>
            </a:r>
            <a:r>
              <a:rPr lang="en-US" sz="1800" dirty="0">
                <a:solidFill>
                  <a:srgbClr val="1D1C1D"/>
                </a:solidFill>
                <a:latin typeface="Lato`"/>
              </a:rPr>
              <a:t>is spike for 30, 60 and 90 days during pre-COVID time.</a:t>
            </a:r>
          </a:p>
          <a:p>
            <a:pPr marL="342000" indent="-342000">
              <a:spcBef>
                <a:spcPts val="400"/>
              </a:spcBef>
              <a:spcAft>
                <a:spcPts val="400"/>
              </a:spcAft>
              <a:buClr>
                <a:srgbClr val="EE283C"/>
              </a:buClr>
              <a:buFont typeface="Wingdings" panose="05000000000000000000" pitchFamily="2" charset="2"/>
              <a:buChar char="¢"/>
            </a:pPr>
            <a:r>
              <a:rPr lang="en-US" sz="1800" b="0" i="0" dirty="0">
                <a:solidFill>
                  <a:srgbClr val="333333"/>
                </a:solidFill>
                <a:effectLst/>
                <a:latin typeface="Lato`"/>
              </a:rPr>
              <a:t>Properties with a higher number of minimum nights of stay and higher price have low reviews</a:t>
            </a:r>
            <a:r>
              <a:rPr lang="en-US" sz="1800" b="0" i="0" dirty="0">
                <a:solidFill>
                  <a:srgbClr val="1D1C1D"/>
                </a:solidFill>
                <a:effectLst/>
                <a:latin typeface="Lato`"/>
              </a:rPr>
              <a:t>.</a:t>
            </a:r>
            <a:endParaRPr lang="en-US" sz="1800" dirty="0">
              <a:solidFill>
                <a:srgbClr val="1D1C1D"/>
              </a:solidFill>
              <a:latin typeface="Lato`"/>
            </a:endParaRPr>
          </a:p>
          <a:p>
            <a:pPr marL="342000" indent="-342000">
              <a:spcBef>
                <a:spcPts val="400"/>
              </a:spcBef>
              <a:spcAft>
                <a:spcPts val="400"/>
              </a:spcAft>
              <a:buClr>
                <a:srgbClr val="EE283C"/>
              </a:buClr>
              <a:buFont typeface="Wingdings" panose="05000000000000000000" pitchFamily="2" charset="2"/>
              <a:buChar char="¢"/>
            </a:pPr>
            <a:r>
              <a:rPr lang="en-US" sz="1800" b="0" i="0" dirty="0">
                <a:solidFill>
                  <a:srgbClr val="1D1C1D"/>
                </a:solidFill>
                <a:effectLst/>
                <a:latin typeface="Lato`"/>
              </a:rPr>
              <a:t>Due to ongoing pandemic, customers may prefer to book properties for 30, 60 or 90 days to prevent frequent travelling. </a:t>
            </a:r>
          </a:p>
          <a:p>
            <a:pPr>
              <a:spcBef>
                <a:spcPts val="400"/>
              </a:spcBef>
              <a:spcAft>
                <a:spcPts val="400"/>
              </a:spcAft>
              <a:buClr>
                <a:srgbClr val="EE283C"/>
              </a:buCl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76FB8E96-9034-4EF0-9F58-756AEB93DC50}"/>
              </a:ext>
            </a:extLst>
          </p:cNvPr>
          <p:cNvPicPr>
            <a:picLocks noChangeAspect="1"/>
          </p:cNvPicPr>
          <p:nvPr/>
        </p:nvPicPr>
        <p:blipFill>
          <a:blip r:embed="rId2"/>
          <a:stretch>
            <a:fillRect/>
          </a:stretch>
        </p:blipFill>
        <p:spPr>
          <a:xfrm>
            <a:off x="3256767" y="3356975"/>
            <a:ext cx="5298510" cy="2948285"/>
          </a:xfrm>
          <a:prstGeom prst="rect">
            <a:avLst/>
          </a:prstGeom>
        </p:spPr>
      </p:pic>
    </p:spTree>
    <p:extLst>
      <p:ext uri="{BB962C8B-B14F-4D97-AF65-F5344CB8AC3E}">
        <p14:creationId xmlns:p14="http://schemas.microsoft.com/office/powerpoint/2010/main" val="2268631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30214" y="633032"/>
            <a:ext cx="11360800"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altLang="en-US" sz="2400" b="1"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APPENDIX – DATA SOURCES</a:t>
            </a:r>
            <a:br>
              <a:rPr lang="en-US" altLang="en-US" sz="2400" b="1" kern="12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br>
            <a:endParaRPr lang="en-US" sz="2400" dirty="0"/>
          </a:p>
        </p:txBody>
      </p:sp>
      <p:pic>
        <p:nvPicPr>
          <p:cNvPr id="5" name="Picture 4"/>
          <p:cNvPicPr/>
          <p:nvPr/>
        </p:nvPicPr>
        <p:blipFill>
          <a:blip r:embed="rId2"/>
          <a:stretch>
            <a:fillRect/>
          </a:stretch>
        </p:blipFill>
        <p:spPr>
          <a:xfrm>
            <a:off x="1304994" y="1592044"/>
            <a:ext cx="4832759" cy="4032142"/>
          </a:xfrm>
          <a:prstGeom prst="rect">
            <a:avLst/>
          </a:prstGeom>
          <a:solidFill>
            <a:srgbClr val="FFFFFF">
              <a:shade val="85000"/>
            </a:srgbClr>
          </a:solidFill>
          <a:ln w="88900" cap="sq">
            <a:solidFill>
              <a:schemeClr val="accent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p:nvPr/>
        </p:nvPicPr>
        <p:blipFill>
          <a:blip r:embed="rId3"/>
          <a:stretch>
            <a:fillRect/>
          </a:stretch>
        </p:blipFill>
        <p:spPr>
          <a:xfrm>
            <a:off x="6787078" y="1629622"/>
            <a:ext cx="4536957" cy="3939076"/>
          </a:xfrm>
          <a:prstGeom prst="rect">
            <a:avLst/>
          </a:prstGeom>
          <a:solidFill>
            <a:srgbClr val="FFFFFF">
              <a:shade val="85000"/>
            </a:srgbClr>
          </a:solidFill>
          <a:ln w="88900" cap="sq">
            <a:solidFill>
              <a:schemeClr val="accent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9904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918" y="367899"/>
            <a:ext cx="11360800" cy="763600"/>
          </a:xfrm>
        </p:spPr>
        <p:txBody>
          <a:bodyPr/>
          <a:lstStyle/>
          <a:p>
            <a:pPr lvl="0" algn="ctr"/>
            <a:r>
              <a:rPr lang="en-US" altLang="en-US" sz="2400" b="1"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APPENDIX – DATA METHODOLOGY</a:t>
            </a:r>
            <a:br>
              <a:rPr lang="en-US" altLang="en-US" sz="2400" b="1"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br>
            <a:endParaRPr lang="en-US" sz="2400" dirty="0"/>
          </a:p>
        </p:txBody>
      </p:sp>
      <p:sp>
        <p:nvSpPr>
          <p:cNvPr id="3" name="Rectangle: Rounded Corners 1">
            <a:extLst>
              <a:ext uri="{FF2B5EF4-FFF2-40B4-BE49-F238E27FC236}">
                <a16:creationId xmlns:a16="http://schemas.microsoft.com/office/drawing/2014/main" id="{F1EED67A-4238-41A3-95CA-B4568B849666}"/>
              </a:ext>
            </a:extLst>
          </p:cNvPr>
          <p:cNvSpPr/>
          <p:nvPr/>
        </p:nvSpPr>
        <p:spPr>
          <a:xfrm>
            <a:off x="564918" y="1691014"/>
            <a:ext cx="11062164" cy="4271375"/>
          </a:xfrm>
          <a:prstGeom prst="roundRect">
            <a:avLst>
              <a:gd name="adj" fmla="val 10699"/>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endParaRPr lang="en-US" sz="1800" dirty="0">
              <a:solidFill>
                <a:schemeClr val="tx1"/>
              </a:solidFill>
              <a:latin typeface="Lato`"/>
            </a:endParaRPr>
          </a:p>
          <a:p>
            <a:pPr marL="342000" indent="-342000">
              <a:spcBef>
                <a:spcPts val="400"/>
              </a:spcBef>
              <a:spcAft>
                <a:spcPts val="400"/>
              </a:spcAft>
              <a:buClr>
                <a:srgbClr val="EE283C"/>
              </a:buClr>
              <a:buFont typeface="Wingdings" panose="05000000000000000000" pitchFamily="2" charset="2"/>
              <a:buChar char="¢"/>
            </a:pPr>
            <a:endParaRPr lang="en-US" sz="1800" dirty="0">
              <a:solidFill>
                <a:schemeClr val="tx1"/>
              </a:solidFill>
              <a:latin typeface="Lato`"/>
            </a:endParaRPr>
          </a:p>
          <a:p>
            <a:pPr>
              <a:spcBef>
                <a:spcPts val="400"/>
              </a:spcBef>
              <a:spcAft>
                <a:spcPts val="400"/>
              </a:spcAft>
              <a:buClr>
                <a:srgbClr val="EE283C"/>
              </a:buClr>
            </a:pPr>
            <a:r>
              <a:rPr lang="en-US" sz="1800" dirty="0">
                <a:solidFill>
                  <a:schemeClr val="tx1"/>
                </a:solidFill>
                <a:latin typeface="Lato`"/>
              </a:rPr>
              <a:t>Performed analysis on Airbnb dataset using Python and Tableau.</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Data Importing</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Data Quality Check</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Data Cleaning:</a:t>
            </a:r>
          </a:p>
          <a:p>
            <a:pPr marL="720000" indent="-342900">
              <a:spcBef>
                <a:spcPts val="400"/>
              </a:spcBef>
              <a:spcAft>
                <a:spcPts val="400"/>
              </a:spcAft>
              <a:buClr>
                <a:srgbClr val="EE283C"/>
              </a:buClr>
              <a:buFont typeface="Wingdings" panose="05000000000000000000" pitchFamily="2" charset="2"/>
              <a:buChar char="l"/>
            </a:pPr>
            <a:r>
              <a:rPr lang="en-US" sz="1800" dirty="0">
                <a:solidFill>
                  <a:schemeClr val="tx1"/>
                </a:solidFill>
                <a:latin typeface="Lato`"/>
              </a:rPr>
              <a:t>Missing Value Treatment </a:t>
            </a:r>
          </a:p>
          <a:p>
            <a:pPr marL="720000" indent="-342900">
              <a:spcBef>
                <a:spcPts val="400"/>
              </a:spcBef>
              <a:spcAft>
                <a:spcPts val="400"/>
              </a:spcAft>
              <a:buClr>
                <a:srgbClr val="EE283C"/>
              </a:buClr>
              <a:buFont typeface="Wingdings" panose="05000000000000000000" pitchFamily="2" charset="2"/>
              <a:buChar char="l"/>
            </a:pPr>
            <a:r>
              <a:rPr lang="en-US" sz="1800" dirty="0">
                <a:solidFill>
                  <a:schemeClr val="tx1"/>
                </a:solidFill>
                <a:latin typeface="Lato`"/>
              </a:rPr>
              <a:t>Data Imputation </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Data Analysis:</a:t>
            </a:r>
          </a:p>
          <a:p>
            <a:pPr marL="720000" indent="-342900">
              <a:spcBef>
                <a:spcPts val="400"/>
              </a:spcBef>
              <a:spcAft>
                <a:spcPts val="400"/>
              </a:spcAft>
              <a:buClr>
                <a:srgbClr val="EE283C"/>
              </a:buClr>
              <a:buFont typeface="Wingdings" panose="05000000000000000000" pitchFamily="2" charset="2"/>
              <a:buChar char="l"/>
            </a:pPr>
            <a:r>
              <a:rPr lang="en-US" sz="1800" dirty="0">
                <a:solidFill>
                  <a:schemeClr val="tx1"/>
                </a:solidFill>
                <a:latin typeface="Lato`"/>
              </a:rPr>
              <a:t>Bivariate Analysis using Heatmap and Pairplot</a:t>
            </a:r>
            <a:r>
              <a:rPr lang="en-US" sz="1800" b="1" dirty="0"/>
              <a:t>ame to a CSV file</a:t>
            </a:r>
            <a:endParaRPr lang="en-US" sz="1800" dirty="0">
              <a:solidFill>
                <a:schemeClr val="tx1"/>
              </a:solidFill>
              <a:latin typeface="Lato`"/>
            </a:endParaRP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Exported cleaned dataframe in csv file</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Data Visualization on cleaned data set</a:t>
            </a:r>
          </a:p>
          <a:p>
            <a:pPr marL="342000" indent="-342000">
              <a:spcBef>
                <a:spcPts val="400"/>
              </a:spcBef>
              <a:spcAft>
                <a:spcPts val="400"/>
              </a:spcAft>
              <a:buClr>
                <a:srgbClr val="EE283C"/>
              </a:buClr>
              <a:buFont typeface="Wingdings" panose="05000000000000000000" pitchFamily="2" charset="2"/>
              <a:buChar char="¢"/>
            </a:pPr>
            <a:endParaRPr lang="en-US" sz="1800" dirty="0">
              <a:solidFill>
                <a:schemeClr val="tx1"/>
              </a:solidFill>
              <a:latin typeface="Lato`"/>
            </a:endParaRPr>
          </a:p>
          <a:p>
            <a:pPr marL="342000" indent="-342000">
              <a:spcBef>
                <a:spcPts val="400"/>
              </a:spcBef>
              <a:spcAft>
                <a:spcPts val="400"/>
              </a:spcAft>
              <a:buClr>
                <a:srgbClr val="EE283C"/>
              </a:buClr>
              <a:buFont typeface="Wingdings" panose="05000000000000000000" pitchFamily="2" charset="2"/>
              <a:buChar char="¢"/>
            </a:pPr>
            <a:endParaRPr lang="en-US" sz="1800" dirty="0">
              <a:solidFill>
                <a:schemeClr val="tx1"/>
              </a:solidFill>
              <a:latin typeface="Lato`"/>
            </a:endParaRPr>
          </a:p>
          <a:p>
            <a:pPr marL="342000" indent="-342000">
              <a:spcBef>
                <a:spcPts val="400"/>
              </a:spcBef>
              <a:spcAft>
                <a:spcPts val="400"/>
              </a:spcAft>
              <a:buClr>
                <a:srgbClr val="EE283C"/>
              </a:buClr>
              <a:buFont typeface="Wingdings" panose="05000000000000000000" pitchFamily="2" charset="2"/>
              <a:buChar char="¢"/>
            </a:pPr>
            <a:endParaRPr lang="en-US" sz="1800" dirty="0">
              <a:solidFill>
                <a:schemeClr val="tx1"/>
              </a:solidFill>
              <a:latin typeface="Lato`"/>
            </a:endParaRPr>
          </a:p>
        </p:txBody>
      </p:sp>
    </p:spTree>
    <p:extLst>
      <p:ext uri="{BB962C8B-B14F-4D97-AF65-F5344CB8AC3E}">
        <p14:creationId xmlns:p14="http://schemas.microsoft.com/office/powerpoint/2010/main" val="2738401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b="1"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APPENDIX - DATA ASSUMPTIONS</a:t>
            </a: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564918" y="2493110"/>
            <a:ext cx="11062164" cy="2078890"/>
          </a:xfrm>
          <a:prstGeom prst="roundRect">
            <a:avLst>
              <a:gd name="adj" fmla="val 10699"/>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We assumed the data prior to the COVID – 19 period was achieving the desired revenue.</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We assumed unpopular properties are the ones that have not been reviewed even once.</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We assumed the company does not want to expand yet to new territories in NYC.</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Company’s strategies are decided considering the travel will increased in the post COVID period.</a:t>
            </a:r>
          </a:p>
        </p:txBody>
      </p:sp>
    </p:spTree>
    <p:extLst>
      <p:ext uri="{BB962C8B-B14F-4D97-AF65-F5344CB8AC3E}">
        <p14:creationId xmlns:p14="http://schemas.microsoft.com/office/powerpoint/2010/main" val="915105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b="1"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AGENDA </a:t>
            </a:r>
            <a:endParaRPr kumimoji="0" lang="en-US" altLang="en-US" sz="2400" b="1"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3753948" y="1686441"/>
            <a:ext cx="4684105" cy="3485119"/>
          </a:xfrm>
          <a:prstGeom prst="roundRect">
            <a:avLst>
              <a:gd name="adj" fmla="val 9140"/>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Objective </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Background</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Key Findings</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Appendix:</a:t>
            </a:r>
          </a:p>
          <a:p>
            <a:pPr marL="720000" indent="-342900">
              <a:spcBef>
                <a:spcPts val="400"/>
              </a:spcBef>
              <a:spcAft>
                <a:spcPts val="400"/>
              </a:spcAft>
              <a:buClr>
                <a:srgbClr val="EE283C"/>
              </a:buClr>
              <a:buFont typeface="Wingdings" panose="05000000000000000000" pitchFamily="2" charset="2"/>
              <a:buChar char="l"/>
            </a:pPr>
            <a:r>
              <a:rPr lang="en-US" sz="1800" dirty="0">
                <a:solidFill>
                  <a:schemeClr val="tx1"/>
                </a:solidFill>
                <a:latin typeface="Lato`"/>
              </a:rPr>
              <a:t>Data sources </a:t>
            </a:r>
          </a:p>
          <a:p>
            <a:pPr marL="720000" indent="-342900">
              <a:spcBef>
                <a:spcPts val="400"/>
              </a:spcBef>
              <a:spcAft>
                <a:spcPts val="400"/>
              </a:spcAft>
              <a:buClr>
                <a:srgbClr val="EE283C"/>
              </a:buClr>
              <a:buFont typeface="Wingdings" panose="05000000000000000000" pitchFamily="2" charset="2"/>
              <a:buChar char="l"/>
            </a:pPr>
            <a:r>
              <a:rPr lang="en-US" sz="1800" dirty="0">
                <a:solidFill>
                  <a:schemeClr val="tx1"/>
                </a:solidFill>
                <a:latin typeface="Lato`"/>
              </a:rPr>
              <a:t>Data methodology</a:t>
            </a:r>
          </a:p>
          <a:p>
            <a:pPr marL="720000" indent="-342900">
              <a:spcBef>
                <a:spcPts val="400"/>
              </a:spcBef>
              <a:spcAft>
                <a:spcPts val="400"/>
              </a:spcAft>
              <a:buClr>
                <a:srgbClr val="EE283C"/>
              </a:buClr>
              <a:buFont typeface="Wingdings" panose="05000000000000000000" pitchFamily="2" charset="2"/>
              <a:buChar char="l"/>
            </a:pPr>
            <a:r>
              <a:rPr lang="en-US" sz="1800" dirty="0">
                <a:solidFill>
                  <a:schemeClr val="tx1"/>
                </a:solidFill>
                <a:latin typeface="Lato`"/>
              </a:rPr>
              <a:t>Data model assumptions</a:t>
            </a:r>
          </a:p>
        </p:txBody>
      </p:sp>
    </p:spTree>
    <p:extLst>
      <p:ext uri="{BB962C8B-B14F-4D97-AF65-F5344CB8AC3E}">
        <p14:creationId xmlns:p14="http://schemas.microsoft.com/office/powerpoint/2010/main" val="78464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382377" y="47947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b="1"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OBJECTIVE</a:t>
            </a:r>
            <a:endParaRPr kumimoji="0" lang="en-US" altLang="en-US" sz="2400" b="1"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532001" y="2372140"/>
            <a:ext cx="9127998" cy="1908312"/>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Improve our strategies to revive the business in the post-COVID period.</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Understand key insights from Airbnb NYC business in pre-COVID period.</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Estimate customer preferences for the post-COVID period travel.</a:t>
            </a:r>
          </a:p>
        </p:txBody>
      </p:sp>
    </p:spTree>
    <p:extLst>
      <p:ext uri="{BB962C8B-B14F-4D97-AF65-F5344CB8AC3E}">
        <p14:creationId xmlns:p14="http://schemas.microsoft.com/office/powerpoint/2010/main" val="4086294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b="1"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BACKGROUND</a:t>
            </a:r>
            <a:endParaRPr kumimoji="0" lang="en-US" altLang="en-US" sz="2400" b="1"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532001" y="898983"/>
            <a:ext cx="9127998" cy="1844218"/>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The COVID-19 pandemic affected Airbnb business due to travel restrictions.</a:t>
            </a:r>
            <a:r>
              <a:rPr lang="en-US" sz="1800" b="1" dirty="0">
                <a:solidFill>
                  <a:srgbClr val="EE283C"/>
                </a:solidFill>
                <a:latin typeface="Lato`"/>
              </a:rPr>
              <a:t> </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The revenue took the largest hit in NYC in the Q2 and Q3 of 2019.</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Now that the travel restrictions are lifted, the business should be operated to recover the loss.</a:t>
            </a:r>
          </a:p>
        </p:txBody>
      </p:sp>
      <p:pic>
        <p:nvPicPr>
          <p:cNvPr id="4" name="Picture 3">
            <a:extLst>
              <a:ext uri="{FF2B5EF4-FFF2-40B4-BE49-F238E27FC236}">
                <a16:creationId xmlns:a16="http://schemas.microsoft.com/office/drawing/2014/main" id="{D0BDE8F0-973A-4A32-9679-BA7EABCA3D6F}"/>
              </a:ext>
            </a:extLst>
          </p:cNvPr>
          <p:cNvPicPr>
            <a:picLocks noChangeAspect="1"/>
          </p:cNvPicPr>
          <p:nvPr/>
        </p:nvPicPr>
        <p:blipFill>
          <a:blip r:embed="rId3"/>
          <a:stretch>
            <a:fillRect/>
          </a:stretch>
        </p:blipFill>
        <p:spPr>
          <a:xfrm>
            <a:off x="2566219" y="2895205"/>
            <a:ext cx="6843252" cy="3722842"/>
          </a:xfrm>
          <a:prstGeom prst="rect">
            <a:avLst/>
          </a:prstGeom>
        </p:spPr>
      </p:pic>
    </p:spTree>
    <p:extLst>
      <p:ext uri="{BB962C8B-B14F-4D97-AF65-F5344CB8AC3E}">
        <p14:creationId xmlns:p14="http://schemas.microsoft.com/office/powerpoint/2010/main" val="3321934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479099" y="441898"/>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b="1"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Objective of the Analysis of the Airbnb NYC Data</a:t>
            </a:r>
            <a:endParaRPr kumimoji="0" lang="en-US" altLang="en-US" sz="2400" b="1"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557742" y="2356655"/>
            <a:ext cx="9127998" cy="2358009"/>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Customer preferences and ratings of different hosts of Airbnb in were analyzed.</a:t>
            </a:r>
            <a:endParaRPr lang="en-US" sz="1800" dirty="0">
              <a:solidFill>
                <a:srgbClr val="EE283C"/>
              </a:solidFill>
              <a:latin typeface="Lato`"/>
            </a:endParaRP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Data was analyzed to derive key insights from the Pre-COVID period.</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Insights will be used to take decisions for the NYC Airbnb business for travel in post-COVID period. </a:t>
            </a:r>
          </a:p>
        </p:txBody>
      </p:sp>
    </p:spTree>
    <p:extLst>
      <p:ext uri="{BB962C8B-B14F-4D97-AF65-F5344CB8AC3E}">
        <p14:creationId xmlns:p14="http://schemas.microsoft.com/office/powerpoint/2010/main" val="335710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b="1"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Data Preparation and Cleaning</a:t>
            </a:r>
            <a:endParaRPr kumimoji="0" lang="en-US" altLang="en-US" sz="2400" b="1"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557742" y="2356655"/>
            <a:ext cx="9127998" cy="2597900"/>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Missing values in few columns were treated and simple statistical analysis of data was performed using Python.</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Correlation of different features in the dataset were evaluated and no significant relationships were found among the features using heat map and pair plots.</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Visuals were derived using the Tableau tool to understand key inferences from the analysis. </a:t>
            </a:r>
          </a:p>
        </p:txBody>
      </p:sp>
    </p:spTree>
    <p:extLst>
      <p:ext uri="{BB962C8B-B14F-4D97-AF65-F5344CB8AC3E}">
        <p14:creationId xmlns:p14="http://schemas.microsoft.com/office/powerpoint/2010/main" val="340021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A5ACC1-DB2C-48FE-83AE-FA2FA3FF9133}"/>
              </a:ext>
            </a:extLst>
          </p:cNvPr>
          <p:cNvSpPr>
            <a:spLocks noGrp="1"/>
          </p:cNvSpPr>
          <p:nvPr>
            <p:ph type="title"/>
          </p:nvPr>
        </p:nvSpPr>
        <p:spPr/>
        <p:txBody>
          <a:bodyPr/>
          <a:lstStyle/>
          <a:p>
            <a:pPr lvl="0" algn="ctr" defTabSz="914126" eaLnBrk="0" fontAlgn="base" hangingPunct="0">
              <a:spcBef>
                <a:spcPct val="0"/>
              </a:spcBef>
              <a:spcAft>
                <a:spcPct val="0"/>
              </a:spcAft>
              <a:defRPr/>
            </a:pPr>
            <a:r>
              <a:rPr lang="en-US" altLang="en-US" sz="2400" b="1" kern="12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Customer preferences for</a:t>
            </a:r>
            <a:r>
              <a:rPr kumimoji="0" lang="en-US" altLang="en-US" sz="2400" b="1"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rPr>
              <a:t> room</a:t>
            </a:r>
            <a:r>
              <a:rPr lang="en-US" altLang="en-US" sz="2400" b="1" kern="12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a:t>
            </a:r>
            <a:r>
              <a:rPr kumimoji="0" lang="en-US" altLang="en-US" sz="2400" b="1"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rPr>
              <a:t>type</a:t>
            </a:r>
          </a:p>
        </p:txBody>
      </p:sp>
      <p:sp>
        <p:nvSpPr>
          <p:cNvPr id="5" name="Text Placeholder 4">
            <a:extLst>
              <a:ext uri="{FF2B5EF4-FFF2-40B4-BE49-F238E27FC236}">
                <a16:creationId xmlns:a16="http://schemas.microsoft.com/office/drawing/2014/main" id="{3C5A8012-8B72-415C-B47C-F1EF21A2DD44}"/>
              </a:ext>
            </a:extLst>
          </p:cNvPr>
          <p:cNvSpPr>
            <a:spLocks noGrp="1"/>
          </p:cNvSpPr>
          <p:nvPr>
            <p:ph type="body" idx="2"/>
          </p:nvPr>
        </p:nvSpPr>
        <p:spPr/>
        <p:txBody>
          <a:bodyPr/>
          <a:lstStyle/>
          <a:p>
            <a:pPr marL="186262" indent="0">
              <a:buNone/>
            </a:pPr>
            <a:endParaRPr lang="en-US" dirty="0"/>
          </a:p>
          <a:p>
            <a:pPr marL="186262" indent="0">
              <a:buNone/>
            </a:pPr>
            <a:endParaRPr lang="en-US" dirty="0"/>
          </a:p>
        </p:txBody>
      </p:sp>
      <p:pic>
        <p:nvPicPr>
          <p:cNvPr id="6" name="Picture 5">
            <a:extLst>
              <a:ext uri="{FF2B5EF4-FFF2-40B4-BE49-F238E27FC236}">
                <a16:creationId xmlns:a16="http://schemas.microsoft.com/office/drawing/2014/main" id="{10559823-ED05-4FC1-A500-A24A4DB2A509}"/>
              </a:ext>
            </a:extLst>
          </p:cNvPr>
          <p:cNvPicPr>
            <a:picLocks noChangeAspect="1"/>
          </p:cNvPicPr>
          <p:nvPr/>
        </p:nvPicPr>
        <p:blipFill>
          <a:blip r:embed="rId2"/>
          <a:stretch>
            <a:fillRect/>
          </a:stretch>
        </p:blipFill>
        <p:spPr>
          <a:xfrm>
            <a:off x="7002175" y="1989964"/>
            <a:ext cx="4587974" cy="347219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7" name="Text Placeholder 6">
            <a:extLst>
              <a:ext uri="{FF2B5EF4-FFF2-40B4-BE49-F238E27FC236}">
                <a16:creationId xmlns:a16="http://schemas.microsoft.com/office/drawing/2014/main" id="{4036AAFC-FE8F-4032-83CF-462ADC070B13}"/>
              </a:ext>
            </a:extLst>
          </p:cNvPr>
          <p:cNvSpPr>
            <a:spLocks noGrp="1"/>
          </p:cNvSpPr>
          <p:nvPr>
            <p:ph type="body" idx="1"/>
          </p:nvPr>
        </p:nvSpPr>
        <p:spPr>
          <a:xfrm>
            <a:off x="415925" y="1536700"/>
            <a:ext cx="6357938" cy="4554538"/>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1800" dirty="0">
                <a:solidFill>
                  <a:srgbClr val="1D1C1D"/>
                </a:solidFill>
                <a:latin typeface="Lato`"/>
              </a:rPr>
              <a:t>Only 2.37% of the room type belong to shared room category, and the rest is shared by Private room and </a:t>
            </a:r>
            <a:r>
              <a:rPr lang="en-US" sz="1800" b="0" i="0" dirty="0">
                <a:solidFill>
                  <a:srgbClr val="1D1C1D"/>
                </a:solidFill>
                <a:effectLst/>
                <a:latin typeface="Lato`"/>
              </a:rPr>
              <a:t>Entire home/apt.</a:t>
            </a:r>
          </a:p>
          <a:p>
            <a:pPr marL="342000" indent="-342000">
              <a:spcBef>
                <a:spcPts val="400"/>
              </a:spcBef>
              <a:spcAft>
                <a:spcPts val="400"/>
              </a:spcAft>
              <a:buClr>
                <a:srgbClr val="EE283C"/>
              </a:buClr>
              <a:buFont typeface="Wingdings" panose="05000000000000000000" pitchFamily="2" charset="2"/>
              <a:buChar char="¢"/>
            </a:pPr>
            <a:r>
              <a:rPr lang="en-US" sz="1800" b="0" i="0" dirty="0">
                <a:solidFill>
                  <a:srgbClr val="1D1C1D"/>
                </a:solidFill>
                <a:effectLst/>
                <a:latin typeface="Lato`"/>
              </a:rPr>
              <a:t>Room types ‘Entire home/apt’ and ‘Private room’ account for a major portion of the listed properties(97.63%) in NYC in pre-COVID time and this may remain prevail in the post COVID time as well. </a:t>
            </a:r>
          </a:p>
          <a:p>
            <a:pPr marL="342000" indent="-342000">
              <a:spcBef>
                <a:spcPts val="400"/>
              </a:spcBef>
              <a:spcAft>
                <a:spcPts val="400"/>
              </a:spcAft>
              <a:buClr>
                <a:srgbClr val="EE283C"/>
              </a:buClr>
              <a:buFont typeface="Wingdings" panose="05000000000000000000" pitchFamily="2" charset="2"/>
              <a:buChar char="¢"/>
            </a:pPr>
            <a:r>
              <a:rPr lang="en-US" sz="1800" b="0" i="0" dirty="0">
                <a:solidFill>
                  <a:srgbClr val="1D1C1D"/>
                </a:solidFill>
                <a:effectLst/>
                <a:latin typeface="Lato`"/>
              </a:rPr>
              <a:t>Customers would prefer to isolate themselves; hence shared rooms can be converted to ‘Private room’ to increase footfall and revenue.</a:t>
            </a:r>
          </a:p>
        </p:txBody>
      </p:sp>
    </p:spTree>
    <p:extLst>
      <p:ext uri="{BB962C8B-B14F-4D97-AF65-F5344CB8AC3E}">
        <p14:creationId xmlns:p14="http://schemas.microsoft.com/office/powerpoint/2010/main" val="3030458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B129BEF-0B21-4FA7-AF41-2E1728E7B33E}"/>
              </a:ext>
            </a:extLst>
          </p:cNvPr>
          <p:cNvSpPr>
            <a:spLocks noGrp="1"/>
          </p:cNvSpPr>
          <p:nvPr>
            <p:ph type="title"/>
          </p:nvPr>
        </p:nvSpPr>
        <p:spPr/>
        <p:txBody>
          <a:bodyPr/>
          <a:lstStyle/>
          <a:p>
            <a:pPr algn="ctr"/>
            <a:r>
              <a:rPr lang="en-US" altLang="en-US" sz="2400" b="1" kern="12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Customer preferences of localities in NYC</a:t>
            </a:r>
            <a:endParaRPr lang="en-US" sz="2400" b="1" dirty="0"/>
          </a:p>
        </p:txBody>
      </p:sp>
      <p:pic>
        <p:nvPicPr>
          <p:cNvPr id="8" name="Picture 7">
            <a:extLst>
              <a:ext uri="{FF2B5EF4-FFF2-40B4-BE49-F238E27FC236}">
                <a16:creationId xmlns:a16="http://schemas.microsoft.com/office/drawing/2014/main" id="{6F322CD0-E7B7-42DA-808D-BACF0423DE10}"/>
              </a:ext>
            </a:extLst>
          </p:cNvPr>
          <p:cNvPicPr>
            <a:picLocks noChangeAspect="1"/>
          </p:cNvPicPr>
          <p:nvPr/>
        </p:nvPicPr>
        <p:blipFill>
          <a:blip r:embed="rId2"/>
          <a:stretch>
            <a:fillRect/>
          </a:stretch>
        </p:blipFill>
        <p:spPr>
          <a:xfrm>
            <a:off x="6503677" y="2114080"/>
            <a:ext cx="5249911" cy="3321030"/>
          </a:xfrm>
          <a:prstGeom prst="rect">
            <a:avLst/>
          </a:prstGeom>
        </p:spPr>
      </p:pic>
      <p:sp>
        <p:nvSpPr>
          <p:cNvPr id="11" name="Text Placeholder 6">
            <a:extLst>
              <a:ext uri="{FF2B5EF4-FFF2-40B4-BE49-F238E27FC236}">
                <a16:creationId xmlns:a16="http://schemas.microsoft.com/office/drawing/2014/main" id="{DEEA8FC4-67B9-414F-AC88-5EA2B8399A88}"/>
              </a:ext>
            </a:extLst>
          </p:cNvPr>
          <p:cNvSpPr txBox="1">
            <a:spLocks/>
          </p:cNvSpPr>
          <p:nvPr/>
        </p:nvSpPr>
        <p:spPr>
          <a:xfrm>
            <a:off x="415926" y="1536699"/>
            <a:ext cx="5709302" cy="4475793"/>
          </a:xfrm>
          <a:prstGeom prst="roundRect">
            <a:avLst>
              <a:gd name="adj" fmla="val 11141"/>
            </a:avLst>
          </a:prstGeom>
          <a:noFill/>
          <a:ln w="25400" cap="flat" cmpd="sng" algn="ctr">
            <a:solidFill>
              <a:srgbClr val="FAA72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marL="342000" indent="-342000">
              <a:spcBef>
                <a:spcPts val="400"/>
              </a:spcBef>
              <a:spcAft>
                <a:spcPts val="400"/>
              </a:spcAft>
              <a:buClr>
                <a:srgbClr val="EE283C"/>
              </a:buClr>
              <a:buFont typeface="Wingdings" panose="05000000000000000000" pitchFamily="2" charset="2"/>
              <a:buChar char="¢"/>
            </a:pPr>
            <a:r>
              <a:rPr lang="en-US" sz="1800" b="0" i="0" dirty="0">
                <a:solidFill>
                  <a:srgbClr val="1D1C1D"/>
                </a:solidFill>
                <a:effectLst/>
                <a:latin typeface="Lato`"/>
              </a:rPr>
              <a:t>Williamsburg, Bedford-Stuyvesant, and Harlem have the highest number of reviews and listings in NYC neighborhoods.</a:t>
            </a:r>
          </a:p>
          <a:p>
            <a:pPr marL="342000" indent="-342000">
              <a:spcBef>
                <a:spcPts val="400"/>
              </a:spcBef>
              <a:spcAft>
                <a:spcPts val="400"/>
              </a:spcAft>
              <a:buClr>
                <a:srgbClr val="EE283C"/>
              </a:buClr>
              <a:buFont typeface="Wingdings" panose="05000000000000000000" pitchFamily="2" charset="2"/>
              <a:buChar char="¢"/>
            </a:pPr>
            <a:r>
              <a:rPr lang="en-US" sz="1800" dirty="0">
                <a:solidFill>
                  <a:srgbClr val="1D1C1D"/>
                </a:solidFill>
                <a:latin typeface="Lato`"/>
              </a:rPr>
              <a:t>Number of listings are positively skewed but this trend is not maintained with respect to number of reviews.</a:t>
            </a:r>
            <a:endParaRPr lang="en-US" sz="1800" b="0" i="0" dirty="0">
              <a:solidFill>
                <a:srgbClr val="1D1C1D"/>
              </a:solidFill>
              <a:effectLst/>
              <a:latin typeface="Lato`"/>
            </a:endParaRPr>
          </a:p>
          <a:p>
            <a:pPr marL="342000" indent="-342000">
              <a:spcBef>
                <a:spcPts val="400"/>
              </a:spcBef>
              <a:spcAft>
                <a:spcPts val="400"/>
              </a:spcAft>
              <a:buClr>
                <a:srgbClr val="EE283C"/>
              </a:buClr>
              <a:buFont typeface="Wingdings" panose="05000000000000000000" pitchFamily="2" charset="2"/>
              <a:buChar char="¢"/>
            </a:pPr>
            <a:r>
              <a:rPr lang="en-US" sz="1800" b="0" i="0" dirty="0">
                <a:solidFill>
                  <a:srgbClr val="1D1C1D"/>
                </a:solidFill>
                <a:effectLst/>
                <a:latin typeface="Lato`"/>
              </a:rPr>
              <a:t>Williamsburg, Upper West Side, Upper East Side, Midtown and Financial district have fewer reviews in comparison with number of listings. </a:t>
            </a:r>
          </a:p>
        </p:txBody>
      </p:sp>
    </p:spTree>
    <p:extLst>
      <p:ext uri="{BB962C8B-B14F-4D97-AF65-F5344CB8AC3E}">
        <p14:creationId xmlns:p14="http://schemas.microsoft.com/office/powerpoint/2010/main" val="3934692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B129BEF-0B21-4FA7-AF41-2E1728E7B33E}"/>
              </a:ext>
            </a:extLst>
          </p:cNvPr>
          <p:cNvSpPr>
            <a:spLocks noGrp="1"/>
          </p:cNvSpPr>
          <p:nvPr>
            <p:ph type="title"/>
          </p:nvPr>
        </p:nvSpPr>
        <p:spPr>
          <a:xfrm>
            <a:off x="415600" y="235974"/>
            <a:ext cx="11360800" cy="658761"/>
          </a:xfrm>
        </p:spPr>
        <p:txBody>
          <a:bodyPr/>
          <a:lstStyle/>
          <a:p>
            <a:pPr algn="ctr"/>
            <a:r>
              <a:rPr lang="en-US" altLang="en-US" sz="2400" b="1" kern="12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Customer preferences of properties in NYC</a:t>
            </a:r>
            <a:endParaRPr lang="en-US" sz="2400" b="1" dirty="0"/>
          </a:p>
        </p:txBody>
      </p:sp>
      <p:sp>
        <p:nvSpPr>
          <p:cNvPr id="11" name="Text Placeholder 6">
            <a:extLst>
              <a:ext uri="{FF2B5EF4-FFF2-40B4-BE49-F238E27FC236}">
                <a16:creationId xmlns:a16="http://schemas.microsoft.com/office/drawing/2014/main" id="{DEEA8FC4-67B9-414F-AC88-5EA2B8399A88}"/>
              </a:ext>
            </a:extLst>
          </p:cNvPr>
          <p:cNvSpPr txBox="1">
            <a:spLocks/>
          </p:cNvSpPr>
          <p:nvPr/>
        </p:nvSpPr>
        <p:spPr>
          <a:xfrm>
            <a:off x="717754" y="1150375"/>
            <a:ext cx="10776155" cy="1504336"/>
          </a:xfrm>
          <a:prstGeom prst="roundRect">
            <a:avLst>
              <a:gd name="adj" fmla="val 11141"/>
            </a:avLst>
          </a:prstGeom>
          <a:noFill/>
          <a:ln w="25400" cap="flat" cmpd="sng" algn="ctr">
            <a:solidFill>
              <a:srgbClr val="FAA72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marL="342000" indent="-342000">
              <a:spcBef>
                <a:spcPts val="400"/>
              </a:spcBef>
              <a:spcAft>
                <a:spcPts val="400"/>
              </a:spcAft>
              <a:buClr>
                <a:srgbClr val="EE283C"/>
              </a:buClr>
              <a:buFont typeface="Wingdings" panose="05000000000000000000" pitchFamily="2" charset="2"/>
              <a:buChar char="¢"/>
            </a:pPr>
            <a:r>
              <a:rPr lang="en-US" sz="1800" b="0" i="0" dirty="0">
                <a:solidFill>
                  <a:srgbClr val="1D1C1D"/>
                </a:solidFill>
                <a:effectLst/>
                <a:latin typeface="Lato`"/>
              </a:rPr>
              <a:t>There are few properties with the same name across neighborhoods.</a:t>
            </a:r>
          </a:p>
          <a:p>
            <a:pPr marL="342000" indent="-342000">
              <a:spcBef>
                <a:spcPts val="400"/>
              </a:spcBef>
              <a:spcAft>
                <a:spcPts val="400"/>
              </a:spcAft>
              <a:buClr>
                <a:srgbClr val="EE283C"/>
              </a:buClr>
              <a:buFont typeface="Wingdings" panose="05000000000000000000" pitchFamily="2" charset="2"/>
              <a:buChar char="¢"/>
            </a:pPr>
            <a:r>
              <a:rPr lang="en-US" sz="1800" b="0" i="0" dirty="0">
                <a:solidFill>
                  <a:srgbClr val="1D1C1D"/>
                </a:solidFill>
                <a:effectLst/>
                <a:latin typeface="Lato`"/>
              </a:rPr>
              <a:t>Although, the number of listings in Queens is lower, properties feature a lot in the top N results with respect to the highest number of ratings. This may be attributed also to the fact that fewer listings are available in Queens and hence the listings have higher number of ratings available.</a:t>
            </a:r>
          </a:p>
        </p:txBody>
      </p:sp>
      <p:pic>
        <p:nvPicPr>
          <p:cNvPr id="12" name="Picture 11">
            <a:extLst>
              <a:ext uri="{FF2B5EF4-FFF2-40B4-BE49-F238E27FC236}">
                <a16:creationId xmlns:a16="http://schemas.microsoft.com/office/drawing/2014/main" id="{C10D3FFF-651B-4D37-8097-0DEBB8CAC313}"/>
              </a:ext>
            </a:extLst>
          </p:cNvPr>
          <p:cNvPicPr>
            <a:picLocks noChangeAspect="1"/>
          </p:cNvPicPr>
          <p:nvPr/>
        </p:nvPicPr>
        <p:blipFill>
          <a:blip r:embed="rId2"/>
          <a:stretch>
            <a:fillRect/>
          </a:stretch>
        </p:blipFill>
        <p:spPr>
          <a:xfrm>
            <a:off x="3003755" y="2810949"/>
            <a:ext cx="6184490" cy="3782383"/>
          </a:xfrm>
          <a:prstGeom prst="rect">
            <a:avLst/>
          </a:prstGeom>
        </p:spPr>
      </p:pic>
    </p:spTree>
    <p:extLst>
      <p:ext uri="{BB962C8B-B14F-4D97-AF65-F5344CB8AC3E}">
        <p14:creationId xmlns:p14="http://schemas.microsoft.com/office/powerpoint/2010/main" val="9338025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2232</TotalTime>
  <Words>681</Words>
  <Application>Microsoft Office PowerPoint</Application>
  <PresentationFormat>Widescreen</PresentationFormat>
  <Paragraphs>69</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Lato</vt:lpstr>
      <vt:lpstr>Lato Semibold</vt:lpstr>
      <vt:lpstr>Lato`</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Customer preferences for room-type</vt:lpstr>
      <vt:lpstr>Customer preferences of localities in NYC</vt:lpstr>
      <vt:lpstr>Customer preferences of properties in NYC</vt:lpstr>
      <vt:lpstr>Customer preferences of properties in NYC</vt:lpstr>
      <vt:lpstr>PowerPoint Presentation</vt:lpstr>
      <vt:lpstr>APPENDIX – DATA METHODOLOGY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Customer Preferences on Home Loan Sales</dc:title>
  <dc:creator>Kamila, Manaswi</dc:creator>
  <cp:lastModifiedBy>Manaswi Kamila</cp:lastModifiedBy>
  <cp:revision>56</cp:revision>
  <dcterms:modified xsi:type="dcterms:W3CDTF">2022-06-14T04:53:43Z</dcterms:modified>
</cp:coreProperties>
</file>