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0" r:id="rId2"/>
    <p:sldId id="263" r:id="rId3"/>
    <p:sldId id="265" r:id="rId4"/>
    <p:sldId id="266" r:id="rId5"/>
    <p:sldId id="282" r:id="rId6"/>
    <p:sldId id="285" r:id="rId7"/>
    <p:sldId id="286" r:id="rId8"/>
    <p:sldId id="283" r:id="rId9"/>
    <p:sldId id="288" r:id="rId10"/>
    <p:sldId id="287" r:id="rId11"/>
    <p:sldId id="278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  <p:cmAuthor id="1" name="aditi suvarna" initials="as" lastIdx="1" clrIdx="1">
    <p:extLst>
      <p:ext uri="{19B8F6BF-5375-455C-9EA6-DF929625EA0E}">
        <p15:presenceInfo xmlns:p15="http://schemas.microsoft.com/office/powerpoint/2012/main" userId="S::aditi.suvarna@ueducation.onmicrosoft.com::2c736b89-1627-4b2b-a950-3d17d6d05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4759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16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0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20" y="1159273"/>
            <a:ext cx="8889755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Impact of </a:t>
            </a:r>
            <a:r>
              <a:rPr lang="en-US" altLang="en-US" sz="4400" b="1" kern="1200" dirty="0">
                <a:solidFill>
                  <a:srgbClr val="FAA7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ustomer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Preferences on Airbnb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12" y="3181609"/>
            <a:ext cx="5008484" cy="28308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– OTHER INSIGHTS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609223" y="1435509"/>
            <a:ext cx="9127998" cy="3746091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Manhattan and Brooklyn bookings prefer Entire Home/Apartment and Private rooms.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Bronx and Queens bookings prefer Private rooms over Entire Home/Apartment.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Multiple hosts have more than 10 listings at different neighborhoods.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Manhattan and Brooklyn are most popular neighborhoods with regards to total number of listings. The two neighborhoods account for 82.7% of the listings in NYC.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Average price of listing per neighborhood is $197 for Manhattan which is much higher than the other neighborhoods.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Williamsburg, Bedford-Stuyvesant, and Harlem are popular localities in NYC.</a:t>
            </a:r>
          </a:p>
        </p:txBody>
      </p:sp>
    </p:spTree>
    <p:extLst>
      <p:ext uri="{BB962C8B-B14F-4D97-AF65-F5344CB8AC3E}">
        <p14:creationId xmlns:p14="http://schemas.microsoft.com/office/powerpoint/2010/main" val="24972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494503"/>
            <a:ext cx="9127998" cy="346005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Performed analysis on Airbnb dataset using Python and Tableau.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Missing values in few columns were treated and simple statistical analysis of data was performed.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Visuals were derived to understand customer preferences based on 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Room type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Area preference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Price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Number of reviews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Minimum nights to stay</a:t>
            </a:r>
          </a:p>
        </p:txBody>
      </p:sp>
    </p:spTree>
    <p:extLst>
      <p:ext uri="{BB962C8B-B14F-4D97-AF65-F5344CB8AC3E}">
        <p14:creationId xmlns:p14="http://schemas.microsoft.com/office/powerpoint/2010/main" val="340021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207889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We assumed the data prior to the COVID – 19 period was achieving the desired revenue.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We assumed unpopular properties are the ones that have not been reviewed even once.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We assumed the company does not want to expand yet to new territories in NYC.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The company’s strategies are decided considering the travel will increased in the post COVID period.</a:t>
            </a:r>
          </a:p>
        </p:txBody>
      </p:sp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Data sources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Some other insights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426627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Improve our strategies to revive the business in the post-COVID period.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Understand customer preferences and user experience trends from Airbnb NYC business.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Provide early recommendations for market traction and improving customer experience by adjusting existing properties to make it more customer oriented.</a:t>
            </a:r>
          </a:p>
        </p:txBody>
      </p:sp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898983"/>
            <a:ext cx="9127998" cy="1643801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The COVID-19 pandemic affected Airbnb business due to travel restrictions.</a:t>
            </a:r>
            <a:r>
              <a:rPr lang="en-US" sz="1800" b="1" dirty="0">
                <a:solidFill>
                  <a:srgbClr val="EE283C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The revenue took the largest hit in NYC in the Q2 and Q3 of 2019.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Now that the travel restrictions are lifted, the business should be operated to recover the loss.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DE8F0-973A-4A32-9679-BA7EABCA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01" y="2605414"/>
            <a:ext cx="6954370" cy="37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129BEF-0B21-4FA7-AF41-2E1728E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26627"/>
            <a:ext cx="9116707" cy="1185329"/>
          </a:xfrm>
        </p:spPr>
        <p:txBody>
          <a:bodyPr/>
          <a:lstStyle/>
          <a:p>
            <a:pPr algn="ctr"/>
            <a:r>
              <a:rPr lang="en-US" altLang="en-US" sz="2400" b="1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for ‘Entire home/apt’ and ‘Private room’ remain high post-COVID</a:t>
            </a:r>
            <a:endParaRPr lang="en-US" sz="2400" b="1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EA8FC4-67B9-414F-AC88-5EA2B8399A88}"/>
              </a:ext>
            </a:extLst>
          </p:cNvPr>
          <p:cNvSpPr txBox="1">
            <a:spLocks/>
          </p:cNvSpPr>
          <p:nvPr/>
        </p:nvSpPr>
        <p:spPr>
          <a:xfrm>
            <a:off x="415600" y="1969319"/>
            <a:ext cx="6357938" cy="3585906"/>
          </a:xfrm>
          <a:prstGeom prst="roundRect">
            <a:avLst>
              <a:gd name="adj" fmla="val 11141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Lato`"/>
              </a:rPr>
              <a:t>‘Entire home/apt’ and ‘Private room’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account for a major portion of the listed properties(97.63%) in NYC in pre-COVID time and this may remain prevail in the post COVID time as well.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rgbClr val="1D1C1D"/>
                </a:solidFill>
                <a:latin typeface="Lato`"/>
              </a:rPr>
              <a:t>Only 2.37% of the room type belong to ‘Shared room’ category.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Customers would prefer to isolate themselves; hence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Lato`"/>
              </a:rPr>
              <a:t>‘Shared rooms’ can be converted to ‘Private room’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to increase footfall and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E24A2-452F-48FB-A1FB-55A20CEF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52" y="1995351"/>
            <a:ext cx="4587974" cy="3472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6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129BEF-0B21-4FA7-AF41-2E1728E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974"/>
            <a:ext cx="9542592" cy="658761"/>
          </a:xfrm>
        </p:spPr>
        <p:txBody>
          <a:bodyPr/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Target hosts offering the least minimum nights of stay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EA8FC4-67B9-414F-AC88-5EA2B8399A88}"/>
              </a:ext>
            </a:extLst>
          </p:cNvPr>
          <p:cNvSpPr txBox="1">
            <a:spLocks/>
          </p:cNvSpPr>
          <p:nvPr/>
        </p:nvSpPr>
        <p:spPr>
          <a:xfrm>
            <a:off x="641118" y="1219874"/>
            <a:ext cx="10776155" cy="1983658"/>
          </a:xfrm>
          <a:prstGeom prst="roundRect">
            <a:avLst>
              <a:gd name="adj" fmla="val 11141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Properties offering the least </a:t>
            </a:r>
            <a:r>
              <a:rPr lang="en-US" sz="1800" dirty="0">
                <a:solidFill>
                  <a:srgbClr val="1D1C1D"/>
                </a:solidFill>
                <a:latin typeface="Lato`"/>
              </a:rPr>
              <a:t>minimum number of nights to stay have the highest number of reviews.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rgbClr val="1D1C1D"/>
                </a:solidFill>
                <a:latin typeface="Lato`"/>
              </a:rPr>
              <a:t>As the minimum number of nights to stay increases, the minimum expense to stay at the property increases and bookings to these properties will decline due to exorbitant prices.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rgbClr val="1D1C1D"/>
                </a:solidFill>
                <a:latin typeface="Lato`"/>
              </a:rPr>
              <a:t>Premium properties are not visited much, hence their acquisition should </a:t>
            </a:r>
            <a:r>
              <a:rPr lang="en-US" sz="1800" b="1" dirty="0">
                <a:solidFill>
                  <a:srgbClr val="FF0000"/>
                </a:solidFill>
                <a:latin typeface="Lato`"/>
              </a:rPr>
              <a:t>not be prioritized 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in the current circumstances. Acquire properties which are </a:t>
            </a:r>
            <a:r>
              <a:rPr lang="en-US" sz="1800" b="1" dirty="0">
                <a:solidFill>
                  <a:srgbClr val="FF0000"/>
                </a:solidFill>
                <a:latin typeface="Lato`"/>
              </a:rPr>
              <a:t>budget friendly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3CC32-F7F5-4E17-88F6-7E56D5B8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4" y="3438106"/>
            <a:ext cx="5023061" cy="31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23350-66BF-4B3B-94FA-3F1537FC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12" y="3425580"/>
            <a:ext cx="5023061" cy="31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129BEF-0B21-4FA7-AF41-2E1728E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1" y="194494"/>
            <a:ext cx="10647123" cy="658761"/>
          </a:xfrm>
        </p:spPr>
        <p:txBody>
          <a:bodyPr/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Properties with least minimum nights to stay offer 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maximum bookings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EA8FC4-67B9-414F-AC88-5EA2B8399A88}"/>
              </a:ext>
            </a:extLst>
          </p:cNvPr>
          <p:cNvSpPr txBox="1">
            <a:spLocks/>
          </p:cNvSpPr>
          <p:nvPr/>
        </p:nvSpPr>
        <p:spPr>
          <a:xfrm>
            <a:off x="707922" y="1445341"/>
            <a:ext cx="10776155" cy="3834581"/>
          </a:xfrm>
          <a:prstGeom prst="roundRect">
            <a:avLst>
              <a:gd name="adj" fmla="val 11141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1800" b="0" i="0" dirty="0">
              <a:solidFill>
                <a:srgbClr val="1D1C1D"/>
              </a:solidFill>
              <a:effectLst/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Customers prefer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Lato`"/>
              </a:rPr>
              <a:t>1-10 days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of minimum nights per stay based on the number of reviews. There </a:t>
            </a:r>
            <a:r>
              <a:rPr lang="en-US" sz="1800" dirty="0">
                <a:solidFill>
                  <a:srgbClr val="1D1C1D"/>
                </a:solidFill>
                <a:latin typeface="Lato`"/>
              </a:rPr>
              <a:t>is spike for </a:t>
            </a:r>
            <a:r>
              <a:rPr lang="en-US" sz="1800" b="1" dirty="0">
                <a:solidFill>
                  <a:srgbClr val="FF0000"/>
                </a:solidFill>
                <a:latin typeface="Lato`"/>
              </a:rPr>
              <a:t>30, 60 and 90 days </a:t>
            </a:r>
            <a:r>
              <a:rPr lang="en-US" sz="1800" dirty="0">
                <a:solidFill>
                  <a:srgbClr val="1D1C1D"/>
                </a:solidFill>
                <a:latin typeface="Lato`"/>
              </a:rPr>
              <a:t>during pre-COVID time.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Lato`"/>
              </a:rPr>
              <a:t>Properties with a higher number of minimum nights of stay and higher price have low reviews</a:t>
            </a:r>
            <a:r>
              <a:rPr lang="en-US" sz="1800" dirty="0">
                <a:solidFill>
                  <a:srgbClr val="1D1C1D"/>
                </a:solidFill>
                <a:latin typeface="Lato`"/>
              </a:rPr>
              <a:t> during pre-COVID time.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Due to ongoing pandemic, customers may prefer to book properties for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Lato`"/>
              </a:rPr>
              <a:t>30, 60 or 90 days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to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Lato`"/>
              </a:rPr>
              <a:t>avoid frequent travelling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Lato`"/>
              </a:rPr>
              <a:t>. *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dirty="0">
                <a:solidFill>
                  <a:schemeClr val="tx1"/>
                </a:solidFill>
                <a:latin typeface="Lato`"/>
              </a:rPr>
              <a:t>It has been observed that majority of bookings are done for apartments, where the minimum number of days is the least.</a:t>
            </a:r>
            <a:r>
              <a:rPr lang="en-US" sz="1800" b="1" dirty="0">
                <a:solidFill>
                  <a:srgbClr val="EE283C"/>
                </a:solidFill>
                <a:latin typeface="Lato`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1800" b="1" dirty="0">
              <a:solidFill>
                <a:schemeClr val="tx1"/>
              </a:solidFill>
              <a:latin typeface="Lato`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1800" b="1" u="sng" dirty="0">
                <a:solidFill>
                  <a:schemeClr val="tx1"/>
                </a:solidFill>
                <a:latin typeface="Lato`"/>
              </a:rPr>
              <a:t>Assumption</a:t>
            </a:r>
            <a:r>
              <a:rPr lang="en-US" sz="1800" b="1" dirty="0">
                <a:solidFill>
                  <a:schemeClr val="tx1"/>
                </a:solidFill>
                <a:latin typeface="Lato`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With COVID-19, it is reasonable to assume that people will book properties for longer periods of time(15 or 30 or 60 or 90 days of stay)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1800" b="1" dirty="0">
              <a:solidFill>
                <a:srgbClr val="EE283C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304601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129BEF-0B21-4FA7-AF41-2E1728E7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44" y="235974"/>
            <a:ext cx="9904123" cy="658761"/>
          </a:xfrm>
        </p:spPr>
        <p:txBody>
          <a:bodyPr/>
          <a:lstStyle/>
          <a:p>
            <a:pPr algn="ctr"/>
            <a:r>
              <a:rPr lang="en-US" altLang="en-US" sz="2400" b="1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Acquiring Premium Properties in Bronx &amp; Non-Premium Properties in Manhattan</a:t>
            </a:r>
            <a:endParaRPr lang="en-US" sz="2400" b="1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EA8FC4-67B9-414F-AC88-5EA2B8399A88}"/>
              </a:ext>
            </a:extLst>
          </p:cNvPr>
          <p:cNvSpPr txBox="1">
            <a:spLocks/>
          </p:cNvSpPr>
          <p:nvPr/>
        </p:nvSpPr>
        <p:spPr>
          <a:xfrm>
            <a:off x="717754" y="1150374"/>
            <a:ext cx="10776155" cy="2005673"/>
          </a:xfrm>
          <a:prstGeom prst="roundRect">
            <a:avLst>
              <a:gd name="adj" fmla="val 11141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1" dirty="0">
                <a:solidFill>
                  <a:srgbClr val="FF0000"/>
                </a:solidFill>
                <a:latin typeface="Lato`"/>
              </a:rPr>
              <a:t>Premium properties in Bronx and Queens</a:t>
            </a:r>
            <a:r>
              <a:rPr lang="en-US" sz="1800" b="1" dirty="0">
                <a:solidFill>
                  <a:schemeClr val="tx1"/>
                </a:solidFill>
                <a:latin typeface="Lato`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must be targeted as they cost an upwards of $ 2500.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1800" b="1" dirty="0">
                <a:solidFill>
                  <a:srgbClr val="FF0000"/>
                </a:solidFill>
                <a:latin typeface="Lato`"/>
              </a:rPr>
              <a:t>Non-premium properties in Manhattan and Brooklyn </a:t>
            </a:r>
            <a:r>
              <a:rPr lang="en-US" sz="1800" dirty="0">
                <a:solidFill>
                  <a:schemeClr val="tx1"/>
                </a:solidFill>
                <a:latin typeface="Lato`"/>
              </a:rPr>
              <a:t>must be targeted. Premium properties are exorbitant and may not attract a lot of bookings. Cheaper listings are usually preferred in these localities.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29D28-D0F6-4D89-98F3-7CCE9D75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3" y="3428999"/>
            <a:ext cx="5303115" cy="332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FE406-0ADC-46B6-AD8B-8FF2F7DF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69" y="3411686"/>
            <a:ext cx="5313940" cy="33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sz="2400" b="1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– DATA SOURCES</a:t>
            </a:r>
            <a:br>
              <a:rPr lang="en-US" altLang="en-US" sz="2400" b="1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</a:b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994" y="1592044"/>
            <a:ext cx="4832759" cy="4032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7078" y="1629622"/>
            <a:ext cx="4536957" cy="3939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2886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731</Words>
  <Application>Microsoft Office PowerPoint</Application>
  <PresentationFormat>Widescreen</PresentationFormat>
  <Paragraphs>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Customer preferences for ‘Entire home/apt’ and ‘Private room’ remain high post-COVID</vt:lpstr>
      <vt:lpstr>Target hosts offering the least minimum nights of stay</vt:lpstr>
      <vt:lpstr>Properties with least minimum nights to stay offer  maximum bookings</vt:lpstr>
      <vt:lpstr>Acquiring Premium Properties in Bronx &amp; Non-Premium Properties in Manhattan</vt:lpstr>
      <vt:lpstr>APPENDIX – DATA SOURCES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dc:creator>Kamila, Manaswi</dc:creator>
  <cp:lastModifiedBy>Manaswi Kamila</cp:lastModifiedBy>
  <cp:revision>61</cp:revision>
  <dcterms:modified xsi:type="dcterms:W3CDTF">2022-06-14T04:56:05Z</dcterms:modified>
</cp:coreProperties>
</file>