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6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7858" y="82362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07792" y="343227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1600" y="46482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2252006"/>
            <a:ext cx="7315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>
                <a:solidFill>
                  <a:srgbClr val="0070C0"/>
                </a:solidFill>
              </a:rPr>
              <a:t>Manaswini Guntaka</a:t>
            </a:r>
            <a:endParaRPr sz="3600" spc="15" dirty="0">
              <a:solidFill>
                <a:srgbClr val="0070C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3046844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5925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6226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4800" b="1" u="sng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4800" b="1" u="sng" spc="-15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4800" b="1" u="sng" spc="-3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4800" b="1" u="sng" spc="-30" dirty="0">
                <a:solidFill>
                  <a:srgbClr val="0070C0"/>
                </a:solidFill>
                <a:latin typeface="Trebuchet MS"/>
                <a:cs typeface="Trebuchet MS"/>
              </a:rPr>
              <a:t>LL</a:t>
            </a:r>
            <a:r>
              <a:rPr sz="4800" b="1" u="sng" spc="-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4800" b="1" u="sng" spc="3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4800" b="1" u="sng" spc="5" dirty="0">
                <a:solidFill>
                  <a:srgbClr val="0070C0"/>
                </a:solidFill>
                <a:latin typeface="Trebuchet MS"/>
                <a:cs typeface="Trebuchet MS"/>
              </a:rPr>
              <a:t>G</a:t>
            </a:r>
            <a:endParaRPr sz="4800" u="sng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DF75E-7B03-4CC3-9888-1E44BA5F0330}"/>
              </a:ext>
            </a:extLst>
          </p:cNvPr>
          <p:cNvSpPr txBox="1"/>
          <p:nvPr/>
        </p:nvSpPr>
        <p:spPr>
          <a:xfrm>
            <a:off x="609600" y="1600200"/>
            <a:ext cx="6100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• Installing Required Libraries</a:t>
            </a:r>
          </a:p>
          <a:p>
            <a:r>
              <a:rPr lang="en-US" dirty="0">
                <a:solidFill>
                  <a:srgbClr val="00B050"/>
                </a:solidFill>
              </a:rPr>
              <a:t> Before we begin, we need to install a particular library, which we can do with the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pip command :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pip install pynput and pip install jsonlib.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• Importing Required Libraries</a:t>
            </a:r>
          </a:p>
          <a:p>
            <a:r>
              <a:rPr lang="en-US" dirty="0">
                <a:solidFill>
                  <a:srgbClr val="00B0F0"/>
                </a:solidFill>
              </a:rPr>
              <a:t> pynput: </a:t>
            </a:r>
          </a:p>
          <a:p>
            <a:r>
              <a:rPr lang="en-US" dirty="0">
                <a:solidFill>
                  <a:srgbClr val="00B050"/>
                </a:solidFill>
              </a:rPr>
              <a:t>This will help us read the keystrokes as the user types in stuff</a:t>
            </a:r>
          </a:p>
          <a:p>
            <a:r>
              <a:rPr lang="en-US" dirty="0">
                <a:solidFill>
                  <a:srgbClr val="00B050"/>
                </a:solidFill>
              </a:rPr>
              <a:t> JSON is a lightweight data-interchange format. It is often used for exchanging data between a web server</a:t>
            </a:r>
          </a:p>
          <a:p>
            <a:r>
              <a:rPr lang="en-US" dirty="0">
                <a:solidFill>
                  <a:srgbClr val="00B050"/>
                </a:solidFill>
              </a:rPr>
              <a:t>and user agent</a:t>
            </a:r>
          </a:p>
        </p:txBody>
      </p:sp>
    </p:spTree>
    <p:extLst>
      <p:ext uri="{BB962C8B-B14F-4D97-AF65-F5344CB8AC3E}">
        <p14:creationId xmlns:p14="http://schemas.microsoft.com/office/powerpoint/2010/main" val="224270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DD1-EC39-0B57-D601-D7A5DD1D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228599" y="1568873"/>
            <a:ext cx="11810999" cy="1477328"/>
          </a:xfrm>
        </p:spPr>
        <p:txBody>
          <a:bodyPr/>
          <a:lstStyle/>
          <a:p>
            <a:br>
              <a:rPr lang="en-US" sz="4800" u="sng" dirty="0">
                <a:solidFill>
                  <a:srgbClr val="0070C0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EDFF-21BF-B974-E092-8A9743DA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086600" cy="387798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• Initialization:</a:t>
            </a:r>
          </a:p>
          <a:p>
            <a:r>
              <a:rPr lang="en-US" dirty="0">
                <a:solidFill>
                  <a:srgbClr val="00B050"/>
                </a:solidFill>
              </a:rPr>
              <a:t>• Set up the main GUI window.</a:t>
            </a:r>
          </a:p>
          <a:p>
            <a:r>
              <a:rPr lang="en-US" dirty="0">
                <a:solidFill>
                  <a:srgbClr val="00B050"/>
                </a:solidFill>
              </a:rPr>
              <a:t>• Initialize global variables for key logging.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• Event Capture:</a:t>
            </a:r>
          </a:p>
          <a:p>
            <a:r>
              <a:rPr lang="en-US" dirty="0">
                <a:solidFill>
                  <a:srgbClr val="00B050"/>
                </a:solidFill>
              </a:rPr>
              <a:t>• Start capturing key events when the "Start" button is pressed.</a:t>
            </a:r>
          </a:p>
          <a:p>
            <a:r>
              <a:rPr lang="en-US" dirty="0">
                <a:solidFill>
                  <a:srgbClr val="00B050"/>
                </a:solidFill>
              </a:rPr>
              <a:t>• Log key press and release events.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• Data Logging:</a:t>
            </a:r>
          </a:p>
          <a:p>
            <a:r>
              <a:rPr lang="en-US" dirty="0">
                <a:solidFill>
                  <a:srgbClr val="00B050"/>
                </a:solidFill>
              </a:rPr>
              <a:t>• Continuously update text and JSON log files with captured key events.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• Stop Logging:</a:t>
            </a:r>
          </a:p>
          <a:p>
            <a:r>
              <a:rPr lang="en-US" dirty="0">
                <a:solidFill>
                  <a:srgbClr val="00B050"/>
                </a:solidFill>
              </a:rPr>
              <a:t>• Stop capturing key events when the "Stop" button is pressed.</a:t>
            </a:r>
          </a:p>
          <a:p>
            <a:r>
              <a:rPr lang="en-US" dirty="0">
                <a:solidFill>
                  <a:srgbClr val="00B050"/>
                </a:solidFill>
              </a:rPr>
              <a:t>• Update the GUI status to indicate the keylogger is stopped.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7832875-2405-F1F5-B609-B2AA55C69575}"/>
              </a:ext>
            </a:extLst>
          </p:cNvPr>
          <p:cNvSpPr/>
          <p:nvPr/>
        </p:nvSpPr>
        <p:spPr>
          <a:xfrm>
            <a:off x="8993186" y="6871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584E154-B2BD-F0B2-741A-ADDDC09E22BD}"/>
              </a:ext>
            </a:extLst>
          </p:cNvPr>
          <p:cNvSpPr/>
          <p:nvPr/>
        </p:nvSpPr>
        <p:spPr>
          <a:xfrm>
            <a:off x="9305925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58B7E9D-EC26-C0A5-FF06-6B7E4DC76EE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37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5215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rgbClr val="0070C0"/>
                </a:solidFill>
              </a:rPr>
              <a:t>R</a:t>
            </a:r>
            <a:r>
              <a:rPr u="sng" spc="-40" dirty="0">
                <a:solidFill>
                  <a:srgbClr val="0070C0"/>
                </a:solidFill>
              </a:rPr>
              <a:t>E</a:t>
            </a:r>
            <a:r>
              <a:rPr u="sng" spc="15" dirty="0">
                <a:solidFill>
                  <a:srgbClr val="0070C0"/>
                </a:solidFill>
              </a:rPr>
              <a:t>S</a:t>
            </a:r>
            <a:r>
              <a:rPr u="sng" spc="-30" dirty="0">
                <a:solidFill>
                  <a:srgbClr val="0070C0"/>
                </a:solidFill>
              </a:rPr>
              <a:t>U</a:t>
            </a:r>
            <a:r>
              <a:rPr u="sng" spc="-405" dirty="0">
                <a:solidFill>
                  <a:srgbClr val="0070C0"/>
                </a:solidFill>
              </a:rPr>
              <a:t>L</a:t>
            </a:r>
            <a:r>
              <a:rPr u="sng" dirty="0">
                <a:solidFill>
                  <a:srgbClr val="0070C0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E7109-8695-CA90-810C-29BCEFF6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558925"/>
            <a:ext cx="754380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2587-8A3C-6448-0249-C745C63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R</a:t>
            </a:r>
            <a:r>
              <a:rPr lang="en-US" u="sng" spc="-40" dirty="0">
                <a:solidFill>
                  <a:srgbClr val="0070C0"/>
                </a:solidFill>
              </a:rPr>
              <a:t>E</a:t>
            </a:r>
            <a:r>
              <a:rPr lang="en-US" u="sng" spc="15" dirty="0">
                <a:solidFill>
                  <a:srgbClr val="0070C0"/>
                </a:solidFill>
              </a:rPr>
              <a:t>S</a:t>
            </a:r>
            <a:r>
              <a:rPr lang="en-US" u="sng" spc="-30" dirty="0">
                <a:solidFill>
                  <a:srgbClr val="0070C0"/>
                </a:solidFill>
              </a:rPr>
              <a:t>U</a:t>
            </a:r>
            <a:r>
              <a:rPr lang="en-US" u="sng" spc="-405" dirty="0">
                <a:solidFill>
                  <a:srgbClr val="0070C0"/>
                </a:solidFill>
              </a:rPr>
              <a:t>L</a:t>
            </a:r>
            <a:r>
              <a:rPr lang="en-US" u="sng" dirty="0">
                <a:solidFill>
                  <a:srgbClr val="0070C0"/>
                </a:solidFill>
              </a:rPr>
              <a:t>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FFB77-2401-26F8-1F08-6216C7F4B2A0}"/>
              </a:ext>
            </a:extLst>
          </p:cNvPr>
          <p:cNvSpPr txBox="1"/>
          <p:nvPr/>
        </p:nvSpPr>
        <p:spPr>
          <a:xfrm>
            <a:off x="755332" y="1448074"/>
            <a:ext cx="83950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 Successfully implemented a keylogger that captures keystrokes and records them into</a:t>
            </a:r>
          </a:p>
          <a:p>
            <a:r>
              <a:rPr lang="en-US" dirty="0">
                <a:solidFill>
                  <a:srgbClr val="00B050"/>
                </a:solidFill>
              </a:rPr>
              <a:t>both text and JSON files.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• Real-time keylogging with start and stop functionality controlled via a simple GUI.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• The keylogger project demonstrated the capability to effectively capture and log</a:t>
            </a:r>
          </a:p>
          <a:p>
            <a:r>
              <a:rPr lang="en-US" dirty="0">
                <a:solidFill>
                  <a:srgbClr val="00B050"/>
                </a:solidFill>
              </a:rPr>
              <a:t>keystrokes in real-time.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• The GUI provided a user-friendly way to control the keylogger, making it accessible and easy to use.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• Emphasized the ethical use of keyloggers and the importance of implementing security measures to protect against malicious use.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                                                           </a:t>
            </a:r>
            <a:r>
              <a:rPr lang="en-US" sz="3600" dirty="0">
                <a:solidFill>
                  <a:srgbClr val="00B0F0"/>
                </a:solidFill>
              </a:rPr>
              <a:t>THANK YOU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05C9B31-0DDC-0DB7-819E-8C128CE988A9}"/>
              </a:ext>
            </a:extLst>
          </p:cNvPr>
          <p:cNvSpPr/>
          <p:nvPr/>
        </p:nvSpPr>
        <p:spPr>
          <a:xfrm>
            <a:off x="8993186" y="6871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FAAF3A-21B2-E1AB-D58B-40AADDB63635}"/>
              </a:ext>
            </a:extLst>
          </p:cNvPr>
          <p:cNvSpPr/>
          <p:nvPr/>
        </p:nvSpPr>
        <p:spPr>
          <a:xfrm>
            <a:off x="9305925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7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8664" y="53867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690789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4056" y="914400"/>
            <a:ext cx="8236387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00" dirty="0">
                <a:solidFill>
                  <a:srgbClr val="92D050"/>
                </a:solidFill>
              </a:rPr>
              <a:t>       </a:t>
            </a:r>
            <a:r>
              <a:rPr lang="en-US" sz="8000" dirty="0">
                <a:solidFill>
                  <a:srgbClr val="00B050"/>
                </a:solidFill>
              </a:rPr>
              <a:t>KEYLOGGER </a:t>
            </a:r>
            <a:br>
              <a:rPr lang="en-US" sz="8000" dirty="0">
                <a:solidFill>
                  <a:srgbClr val="00B050"/>
                </a:solidFill>
              </a:rPr>
            </a:br>
            <a:r>
              <a:rPr lang="en-US" sz="8000" dirty="0">
                <a:solidFill>
                  <a:srgbClr val="00B050"/>
                </a:solidFill>
              </a:rPr>
              <a:t>             AND </a:t>
            </a:r>
            <a:br>
              <a:rPr lang="en-US" sz="8000" dirty="0">
                <a:solidFill>
                  <a:srgbClr val="00B050"/>
                </a:solidFill>
              </a:rPr>
            </a:br>
            <a:r>
              <a:rPr lang="en-US" sz="8000" dirty="0">
                <a:solidFill>
                  <a:srgbClr val="00B050"/>
                </a:solidFill>
              </a:rPr>
              <a:t>        SECURITY</a:t>
            </a:r>
            <a:endParaRPr sz="8000" dirty="0">
              <a:solidFill>
                <a:srgbClr val="00B05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64750" y="152400"/>
            <a:ext cx="4355569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/>
              <a:t>              </a:t>
            </a:r>
            <a:r>
              <a:rPr u="sng" spc="25" dirty="0">
                <a:solidFill>
                  <a:srgbClr val="0070C0"/>
                </a:solidFill>
              </a:rPr>
              <a:t>A</a:t>
            </a:r>
            <a:r>
              <a:rPr u="sng" spc="-5" dirty="0">
                <a:solidFill>
                  <a:srgbClr val="0070C0"/>
                </a:solidFill>
              </a:rPr>
              <a:t>G</a:t>
            </a:r>
            <a:r>
              <a:rPr u="sng" spc="-35" dirty="0">
                <a:solidFill>
                  <a:srgbClr val="0070C0"/>
                </a:solidFill>
              </a:rPr>
              <a:t>E</a:t>
            </a:r>
            <a:r>
              <a:rPr u="sng" spc="15" dirty="0">
                <a:solidFill>
                  <a:srgbClr val="0070C0"/>
                </a:solidFill>
              </a:rPr>
              <a:t>N</a:t>
            </a:r>
            <a:r>
              <a:rPr u="sng" dirty="0">
                <a:solidFill>
                  <a:srgbClr val="0070C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B6F45-36F3-A2C8-9C25-B38B4D85CC11}"/>
              </a:ext>
            </a:extLst>
          </p:cNvPr>
          <p:cNvSpPr txBox="1"/>
          <p:nvPr/>
        </p:nvSpPr>
        <p:spPr>
          <a:xfrm>
            <a:off x="2916197" y="2008942"/>
            <a:ext cx="4798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 Introduction</a:t>
            </a:r>
          </a:p>
          <a:p>
            <a:r>
              <a:rPr lang="en-US" dirty="0">
                <a:solidFill>
                  <a:srgbClr val="00B050"/>
                </a:solidFill>
              </a:rPr>
              <a:t>• Problem Statement</a:t>
            </a:r>
          </a:p>
          <a:p>
            <a:r>
              <a:rPr lang="en-US" dirty="0">
                <a:solidFill>
                  <a:srgbClr val="00B050"/>
                </a:solidFill>
              </a:rPr>
              <a:t>• Project Overview</a:t>
            </a:r>
          </a:p>
          <a:p>
            <a:r>
              <a:rPr lang="en-US" dirty="0">
                <a:solidFill>
                  <a:srgbClr val="00B050"/>
                </a:solidFill>
              </a:rPr>
              <a:t>• Who Are The End Users</a:t>
            </a:r>
          </a:p>
          <a:p>
            <a:r>
              <a:rPr lang="en-US" dirty="0">
                <a:solidFill>
                  <a:srgbClr val="00B050"/>
                </a:solidFill>
              </a:rPr>
              <a:t>• Solution and Value Proposition</a:t>
            </a:r>
          </a:p>
          <a:p>
            <a:r>
              <a:rPr lang="en-US" dirty="0">
                <a:solidFill>
                  <a:srgbClr val="00B050"/>
                </a:solidFill>
              </a:rPr>
              <a:t>• The "Wow" Factor in Our Solution</a:t>
            </a:r>
          </a:p>
          <a:p>
            <a:r>
              <a:rPr lang="en-US" dirty="0">
                <a:solidFill>
                  <a:srgbClr val="00B050"/>
                </a:solidFill>
              </a:rPr>
              <a:t>• Modelling</a:t>
            </a:r>
          </a:p>
          <a:p>
            <a:r>
              <a:rPr lang="en-US" dirty="0">
                <a:solidFill>
                  <a:srgbClr val="00B050"/>
                </a:solidFill>
              </a:rPr>
              <a:t>•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575055"/>
            <a:ext cx="586136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0070C0"/>
                </a:solidFill>
              </a:rPr>
              <a:t>P</a:t>
            </a:r>
            <a:r>
              <a:rPr sz="4250" u="sng" spc="15" dirty="0">
                <a:solidFill>
                  <a:srgbClr val="0070C0"/>
                </a:solidFill>
              </a:rPr>
              <a:t>ROB</a:t>
            </a:r>
            <a:r>
              <a:rPr sz="4250" u="sng" spc="55" dirty="0">
                <a:solidFill>
                  <a:srgbClr val="0070C0"/>
                </a:solidFill>
              </a:rPr>
              <a:t>L</a:t>
            </a:r>
            <a:r>
              <a:rPr sz="4250" u="sng" spc="-20" dirty="0">
                <a:solidFill>
                  <a:srgbClr val="0070C0"/>
                </a:solidFill>
              </a:rPr>
              <a:t>E</a:t>
            </a:r>
            <a:r>
              <a:rPr sz="4250" u="sng" spc="20" dirty="0">
                <a:solidFill>
                  <a:srgbClr val="0070C0"/>
                </a:solidFill>
              </a:rPr>
              <a:t>M</a:t>
            </a:r>
            <a:r>
              <a:rPr sz="4250" u="sng" dirty="0">
                <a:solidFill>
                  <a:srgbClr val="0070C0"/>
                </a:solidFill>
              </a:rPr>
              <a:t>	</a:t>
            </a:r>
            <a:r>
              <a:rPr sz="4250" u="sng" spc="10" dirty="0">
                <a:solidFill>
                  <a:srgbClr val="0070C0"/>
                </a:solidFill>
              </a:rPr>
              <a:t>S</a:t>
            </a:r>
            <a:r>
              <a:rPr sz="4250" u="sng" spc="-370" dirty="0">
                <a:solidFill>
                  <a:srgbClr val="0070C0"/>
                </a:solidFill>
              </a:rPr>
              <a:t>T</a:t>
            </a:r>
            <a:r>
              <a:rPr sz="4250" u="sng" spc="-375" dirty="0">
                <a:solidFill>
                  <a:srgbClr val="0070C0"/>
                </a:solidFill>
              </a:rPr>
              <a:t>A</a:t>
            </a:r>
            <a:r>
              <a:rPr sz="4250" u="sng" spc="15" dirty="0">
                <a:solidFill>
                  <a:srgbClr val="0070C0"/>
                </a:solidFill>
              </a:rPr>
              <a:t>T</a:t>
            </a:r>
            <a:r>
              <a:rPr sz="4250" u="sng" spc="-10" dirty="0">
                <a:solidFill>
                  <a:srgbClr val="0070C0"/>
                </a:solidFill>
              </a:rPr>
              <a:t>E</a:t>
            </a:r>
            <a:r>
              <a:rPr sz="4250" u="sng" spc="-20" dirty="0">
                <a:solidFill>
                  <a:srgbClr val="0070C0"/>
                </a:solidFill>
              </a:rPr>
              <a:t>ME</a:t>
            </a:r>
            <a:r>
              <a:rPr sz="4250" u="sng" spc="10" dirty="0">
                <a:solidFill>
                  <a:srgbClr val="0070C0"/>
                </a:solidFill>
              </a:rPr>
              <a:t>NT</a:t>
            </a:r>
            <a:endParaRPr sz="4250" u="sng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E20C6-9176-C632-4E7B-571BEBFC526E}"/>
              </a:ext>
            </a:extLst>
          </p:cNvPr>
          <p:cNvSpPr txBox="1"/>
          <p:nvPr/>
        </p:nvSpPr>
        <p:spPr>
          <a:xfrm>
            <a:off x="609600" y="1676400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  Keyloggers are a significant threat to cybersecurity, leading to        unauthorized access to sensitive information , identity theft, and financial fraud.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039A5-22BC-4C70-11F0-BCD0BA29F3E4}"/>
              </a:ext>
            </a:extLst>
          </p:cNvPr>
          <p:cNvSpPr txBox="1"/>
          <p:nvPr/>
        </p:nvSpPr>
        <p:spPr>
          <a:xfrm>
            <a:off x="571500" y="2755075"/>
            <a:ext cx="610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  Affects individuals, businesses, and organizations by    compromising data privacy and security.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8448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rgbClr val="0070C0"/>
                </a:solidFill>
              </a:rPr>
              <a:t>PROJECT	</a:t>
            </a:r>
            <a:r>
              <a:rPr sz="4250" u="sng" spc="-20" dirty="0">
                <a:solidFill>
                  <a:srgbClr val="0070C0"/>
                </a:solidFill>
              </a:rPr>
              <a:t>OVERVIEW</a:t>
            </a:r>
            <a:endParaRPr sz="4250" u="sng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1203C-AC3A-4517-A8FF-39FAB25CCFB2}"/>
              </a:ext>
            </a:extLst>
          </p:cNvPr>
          <p:cNvSpPr txBox="1"/>
          <p:nvPr/>
        </p:nvSpPr>
        <p:spPr>
          <a:xfrm>
            <a:off x="457200" y="1905000"/>
            <a:ext cx="7494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Develop a comprehensive understanding of key loggers, their</a:t>
            </a:r>
          </a:p>
          <a:p>
            <a:r>
              <a:rPr lang="en-US" dirty="0">
                <a:solidFill>
                  <a:srgbClr val="00B050"/>
                </a:solidFill>
              </a:rPr>
              <a:t> types, how they work, and effective security measures to</a:t>
            </a:r>
          </a:p>
          <a:p>
            <a:r>
              <a:rPr lang="en-US" dirty="0">
                <a:solidFill>
                  <a:srgbClr val="00B050"/>
                </a:solidFill>
              </a:rPr>
              <a:t> prevent keylogging attacks.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200" y="988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891793"/>
            <a:ext cx="5104447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rgbClr val="0070C0"/>
                </a:solidFill>
              </a:rPr>
              <a:t>W</a:t>
            </a:r>
            <a:r>
              <a:rPr sz="3200" u="sng" spc="-20" dirty="0">
                <a:solidFill>
                  <a:srgbClr val="0070C0"/>
                </a:solidFill>
              </a:rPr>
              <a:t>H</a:t>
            </a:r>
            <a:r>
              <a:rPr sz="3200" u="sng" spc="20" dirty="0">
                <a:solidFill>
                  <a:srgbClr val="0070C0"/>
                </a:solidFill>
              </a:rPr>
              <a:t>O</a:t>
            </a:r>
            <a:r>
              <a:rPr sz="3200" u="sng" spc="-235" dirty="0">
                <a:solidFill>
                  <a:srgbClr val="0070C0"/>
                </a:solidFill>
              </a:rPr>
              <a:t> </a:t>
            </a:r>
            <a:r>
              <a:rPr sz="3200" u="sng" spc="-10" dirty="0">
                <a:solidFill>
                  <a:srgbClr val="0070C0"/>
                </a:solidFill>
              </a:rPr>
              <a:t>AR</a:t>
            </a:r>
            <a:r>
              <a:rPr sz="3200" u="sng" spc="15" dirty="0">
                <a:solidFill>
                  <a:srgbClr val="0070C0"/>
                </a:solidFill>
              </a:rPr>
              <a:t>E</a:t>
            </a:r>
            <a:r>
              <a:rPr sz="3200" u="sng" spc="-35" dirty="0">
                <a:solidFill>
                  <a:srgbClr val="0070C0"/>
                </a:solidFill>
              </a:rPr>
              <a:t> </a:t>
            </a:r>
            <a:r>
              <a:rPr sz="3200" u="sng" spc="-10" dirty="0">
                <a:solidFill>
                  <a:srgbClr val="0070C0"/>
                </a:solidFill>
              </a:rPr>
              <a:t>T</a:t>
            </a:r>
            <a:r>
              <a:rPr sz="3200" u="sng" spc="-15" dirty="0">
                <a:solidFill>
                  <a:srgbClr val="0070C0"/>
                </a:solidFill>
              </a:rPr>
              <a:t>H</a:t>
            </a:r>
            <a:r>
              <a:rPr sz="3200" u="sng" spc="15" dirty="0">
                <a:solidFill>
                  <a:srgbClr val="0070C0"/>
                </a:solidFill>
              </a:rPr>
              <a:t>E</a:t>
            </a:r>
            <a:r>
              <a:rPr sz="3200" u="sng" spc="-35" dirty="0">
                <a:solidFill>
                  <a:srgbClr val="0070C0"/>
                </a:solidFill>
              </a:rPr>
              <a:t> </a:t>
            </a:r>
            <a:r>
              <a:rPr sz="3200" u="sng" spc="-20" dirty="0">
                <a:solidFill>
                  <a:srgbClr val="0070C0"/>
                </a:solidFill>
              </a:rPr>
              <a:t>E</a:t>
            </a:r>
            <a:r>
              <a:rPr sz="3200" u="sng" spc="30" dirty="0">
                <a:solidFill>
                  <a:srgbClr val="0070C0"/>
                </a:solidFill>
              </a:rPr>
              <a:t>N</a:t>
            </a:r>
            <a:r>
              <a:rPr sz="3200" u="sng" spc="15" dirty="0">
                <a:solidFill>
                  <a:srgbClr val="0070C0"/>
                </a:solidFill>
              </a:rPr>
              <a:t>D</a:t>
            </a:r>
            <a:r>
              <a:rPr sz="3200" u="sng" spc="-45" dirty="0">
                <a:solidFill>
                  <a:srgbClr val="0070C0"/>
                </a:solidFill>
              </a:rPr>
              <a:t> </a:t>
            </a:r>
            <a:r>
              <a:rPr sz="3200" u="sng" dirty="0">
                <a:solidFill>
                  <a:srgbClr val="0070C0"/>
                </a:solidFill>
              </a:rPr>
              <a:t>U</a:t>
            </a:r>
            <a:r>
              <a:rPr sz="3200" u="sng" spc="10" dirty="0">
                <a:solidFill>
                  <a:srgbClr val="0070C0"/>
                </a:solidFill>
              </a:rPr>
              <a:t>S</a:t>
            </a:r>
            <a:r>
              <a:rPr sz="3200" u="sng" spc="-25" dirty="0">
                <a:solidFill>
                  <a:srgbClr val="0070C0"/>
                </a:solidFill>
              </a:rPr>
              <a:t>E</a:t>
            </a:r>
            <a:r>
              <a:rPr sz="3200" u="sng" spc="-10" dirty="0">
                <a:solidFill>
                  <a:srgbClr val="0070C0"/>
                </a:solidFill>
              </a:rPr>
              <a:t>R</a:t>
            </a:r>
            <a:r>
              <a:rPr sz="3200" u="sng" spc="5" dirty="0">
                <a:solidFill>
                  <a:srgbClr val="0070C0"/>
                </a:solidFill>
              </a:rPr>
              <a:t>S?</a:t>
            </a:r>
            <a:endParaRPr sz="3200" u="sng" dirty="0">
              <a:solidFill>
                <a:srgbClr val="0070C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4AE98-51E1-57C1-A5AF-1A2C69BFB5BA}"/>
              </a:ext>
            </a:extLst>
          </p:cNvPr>
          <p:cNvSpPr txBox="1"/>
          <p:nvPr/>
        </p:nvSpPr>
        <p:spPr>
          <a:xfrm>
            <a:off x="533400" y="1711089"/>
            <a:ext cx="6100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•</a:t>
            </a:r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End users are the individuals within an organization who</a:t>
            </a:r>
          </a:p>
          <a:p>
            <a:r>
              <a:rPr lang="en-US" dirty="0">
                <a:solidFill>
                  <a:srgbClr val="00B050"/>
                </a:solidFill>
              </a:rPr>
              <a:t>interact with various digital platforms, applications, and devices</a:t>
            </a:r>
          </a:p>
          <a:p>
            <a:r>
              <a:rPr lang="en-US" dirty="0">
                <a:solidFill>
                  <a:srgbClr val="00B050"/>
                </a:solidFill>
              </a:rPr>
              <a:t>daily. They are often the first line of defense against cyber threats.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58" y="1609440"/>
            <a:ext cx="32004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7362" y="12855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847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58" y="341708"/>
            <a:ext cx="97885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70C0"/>
                </a:solidFill>
              </a:rPr>
              <a:t>Y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spc="25" dirty="0">
                <a:solidFill>
                  <a:srgbClr val="0070C0"/>
                </a:solidFill>
              </a:rPr>
              <a:t>U</a:t>
            </a:r>
            <a:r>
              <a:rPr sz="3600" u="sng" dirty="0">
                <a:solidFill>
                  <a:srgbClr val="0070C0"/>
                </a:solidFill>
              </a:rPr>
              <a:t>R</a:t>
            </a:r>
            <a:r>
              <a:rPr sz="3600" u="sng" spc="5" dirty="0">
                <a:solidFill>
                  <a:srgbClr val="0070C0"/>
                </a:solidFill>
              </a:rPr>
              <a:t> </a:t>
            </a:r>
            <a:r>
              <a:rPr sz="3600" u="sng" spc="25" dirty="0">
                <a:solidFill>
                  <a:srgbClr val="0070C0"/>
                </a:solidFill>
              </a:rPr>
              <a:t>S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spc="25" dirty="0">
                <a:solidFill>
                  <a:srgbClr val="0070C0"/>
                </a:solidFill>
              </a:rPr>
              <a:t>LU</a:t>
            </a:r>
            <a:r>
              <a:rPr sz="3600" u="sng" spc="-35" dirty="0">
                <a:solidFill>
                  <a:srgbClr val="0070C0"/>
                </a:solidFill>
              </a:rPr>
              <a:t>T</a:t>
            </a:r>
            <a:r>
              <a:rPr sz="3600" u="sng" spc="-30" dirty="0">
                <a:solidFill>
                  <a:srgbClr val="0070C0"/>
                </a:solidFill>
              </a:rPr>
              <a:t>I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dirty="0">
                <a:solidFill>
                  <a:srgbClr val="0070C0"/>
                </a:solidFill>
              </a:rPr>
              <a:t>N</a:t>
            </a:r>
            <a:r>
              <a:rPr sz="3600" u="sng" spc="-345" dirty="0">
                <a:solidFill>
                  <a:srgbClr val="0070C0"/>
                </a:solidFill>
              </a:rPr>
              <a:t> </a:t>
            </a:r>
            <a:r>
              <a:rPr sz="3600" u="sng" spc="-35" dirty="0">
                <a:solidFill>
                  <a:srgbClr val="0070C0"/>
                </a:solidFill>
              </a:rPr>
              <a:t>A</a:t>
            </a:r>
            <a:r>
              <a:rPr sz="3600" u="sng" spc="-5" dirty="0">
                <a:solidFill>
                  <a:srgbClr val="0070C0"/>
                </a:solidFill>
              </a:rPr>
              <a:t>N</a:t>
            </a:r>
            <a:r>
              <a:rPr sz="3600" u="sng" dirty="0">
                <a:solidFill>
                  <a:srgbClr val="0070C0"/>
                </a:solidFill>
              </a:rPr>
              <a:t>D</a:t>
            </a:r>
            <a:r>
              <a:rPr sz="3600" u="sng" spc="35" dirty="0">
                <a:solidFill>
                  <a:srgbClr val="0070C0"/>
                </a:solidFill>
              </a:rPr>
              <a:t> </a:t>
            </a:r>
            <a:r>
              <a:rPr sz="3600" u="sng" spc="-30" dirty="0">
                <a:solidFill>
                  <a:srgbClr val="0070C0"/>
                </a:solidFill>
              </a:rPr>
              <a:t>I</a:t>
            </a:r>
            <a:r>
              <a:rPr sz="3600" u="sng" spc="-35" dirty="0">
                <a:solidFill>
                  <a:srgbClr val="0070C0"/>
                </a:solidFill>
              </a:rPr>
              <a:t>T</a:t>
            </a:r>
            <a:r>
              <a:rPr sz="3600" u="sng" dirty="0">
                <a:solidFill>
                  <a:srgbClr val="0070C0"/>
                </a:solidFill>
              </a:rPr>
              <a:t>S</a:t>
            </a:r>
            <a:r>
              <a:rPr sz="3600" u="sng" spc="60" dirty="0">
                <a:solidFill>
                  <a:srgbClr val="0070C0"/>
                </a:solidFill>
              </a:rPr>
              <a:t> </a:t>
            </a:r>
            <a:r>
              <a:rPr sz="3600" u="sng" spc="-295" dirty="0">
                <a:solidFill>
                  <a:srgbClr val="0070C0"/>
                </a:solidFill>
              </a:rPr>
              <a:t>V</a:t>
            </a:r>
            <a:r>
              <a:rPr sz="3600" u="sng" spc="-35" dirty="0">
                <a:solidFill>
                  <a:srgbClr val="0070C0"/>
                </a:solidFill>
              </a:rPr>
              <a:t>A</a:t>
            </a:r>
            <a:r>
              <a:rPr sz="3600" u="sng" spc="25" dirty="0">
                <a:solidFill>
                  <a:srgbClr val="0070C0"/>
                </a:solidFill>
              </a:rPr>
              <a:t>LU</a:t>
            </a:r>
            <a:r>
              <a:rPr sz="3600" u="sng" dirty="0">
                <a:solidFill>
                  <a:srgbClr val="0070C0"/>
                </a:solidFill>
              </a:rPr>
              <a:t>E</a:t>
            </a:r>
            <a:r>
              <a:rPr sz="3600" u="sng" spc="-65" dirty="0">
                <a:solidFill>
                  <a:srgbClr val="0070C0"/>
                </a:solidFill>
              </a:rPr>
              <a:t> </a:t>
            </a:r>
            <a:r>
              <a:rPr sz="3600" u="sng" spc="-15" dirty="0">
                <a:solidFill>
                  <a:srgbClr val="0070C0"/>
                </a:solidFill>
              </a:rPr>
              <a:t>P</a:t>
            </a:r>
            <a:r>
              <a:rPr sz="3600" u="sng" spc="-30" dirty="0">
                <a:solidFill>
                  <a:srgbClr val="0070C0"/>
                </a:solidFill>
              </a:rPr>
              <a:t>R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spc="-15" dirty="0">
                <a:solidFill>
                  <a:srgbClr val="0070C0"/>
                </a:solidFill>
              </a:rPr>
              <a:t>P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spc="25" dirty="0">
                <a:solidFill>
                  <a:srgbClr val="0070C0"/>
                </a:solidFill>
              </a:rPr>
              <a:t>S</a:t>
            </a:r>
            <a:r>
              <a:rPr sz="3600" u="sng" spc="-30" dirty="0">
                <a:solidFill>
                  <a:srgbClr val="0070C0"/>
                </a:solidFill>
              </a:rPr>
              <a:t>I</a:t>
            </a:r>
            <a:r>
              <a:rPr sz="3600" u="sng" spc="-35" dirty="0">
                <a:solidFill>
                  <a:srgbClr val="0070C0"/>
                </a:solidFill>
              </a:rPr>
              <a:t>T</a:t>
            </a:r>
            <a:r>
              <a:rPr sz="3600" u="sng" spc="-30" dirty="0">
                <a:solidFill>
                  <a:srgbClr val="0070C0"/>
                </a:solidFill>
              </a:rPr>
              <a:t>I</a:t>
            </a:r>
            <a:r>
              <a:rPr sz="3600" u="sng" spc="10" dirty="0">
                <a:solidFill>
                  <a:srgbClr val="0070C0"/>
                </a:solidFill>
              </a:rPr>
              <a:t>O</a:t>
            </a:r>
            <a:r>
              <a:rPr sz="3600" u="sng" dirty="0">
                <a:solidFill>
                  <a:srgbClr val="0070C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80936-F2ED-7045-1E87-AD2B4F859FEC}"/>
              </a:ext>
            </a:extLst>
          </p:cNvPr>
          <p:cNvSpPr txBox="1"/>
          <p:nvPr/>
        </p:nvSpPr>
        <p:spPr>
          <a:xfrm>
            <a:off x="4343400" y="1800968"/>
            <a:ext cx="685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1. Anti-Key-logger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2. Anti-Virus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3. Automatic form filler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4. One-Time-Passwords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5. Patterns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6. Voice to Text Converter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8A327A97-E5DA-D62E-DDD2-1D72784948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F05E-845A-C256-7680-156DA931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5444"/>
            <a:ext cx="9372601" cy="492443"/>
          </a:xfrm>
        </p:spPr>
        <p:txBody>
          <a:bodyPr/>
          <a:lstStyle/>
          <a:p>
            <a:r>
              <a:rPr lang="en-US" sz="3200" u="sng" spc="-40" dirty="0">
                <a:solidFill>
                  <a:srgbClr val="0070C0"/>
                </a:solidFill>
              </a:rPr>
              <a:t>Y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spc="25" dirty="0">
                <a:solidFill>
                  <a:srgbClr val="0070C0"/>
                </a:solidFill>
              </a:rPr>
              <a:t>U</a:t>
            </a:r>
            <a:r>
              <a:rPr lang="en-US" sz="3200" u="sng" dirty="0">
                <a:solidFill>
                  <a:srgbClr val="0070C0"/>
                </a:solidFill>
              </a:rPr>
              <a:t>R</a:t>
            </a:r>
            <a:r>
              <a:rPr lang="en-US" sz="3200" u="sng" spc="5" dirty="0">
                <a:solidFill>
                  <a:srgbClr val="0070C0"/>
                </a:solidFill>
              </a:rPr>
              <a:t> </a:t>
            </a:r>
            <a:r>
              <a:rPr lang="en-US" sz="3200" u="sng" spc="25" dirty="0">
                <a:solidFill>
                  <a:srgbClr val="0070C0"/>
                </a:solidFill>
              </a:rPr>
              <a:t>S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spc="25" dirty="0">
                <a:solidFill>
                  <a:srgbClr val="0070C0"/>
                </a:solidFill>
              </a:rPr>
              <a:t>LU</a:t>
            </a:r>
            <a:r>
              <a:rPr lang="en-US" sz="3200" u="sng" spc="-35" dirty="0">
                <a:solidFill>
                  <a:srgbClr val="0070C0"/>
                </a:solidFill>
              </a:rPr>
              <a:t>T</a:t>
            </a:r>
            <a:r>
              <a:rPr lang="en-US" sz="3200" u="sng" spc="-30" dirty="0">
                <a:solidFill>
                  <a:srgbClr val="0070C0"/>
                </a:solidFill>
              </a:rPr>
              <a:t>I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dirty="0">
                <a:solidFill>
                  <a:srgbClr val="0070C0"/>
                </a:solidFill>
              </a:rPr>
              <a:t>N</a:t>
            </a:r>
            <a:r>
              <a:rPr lang="en-US" sz="3200" u="sng" spc="-345" dirty="0">
                <a:solidFill>
                  <a:srgbClr val="0070C0"/>
                </a:solidFill>
              </a:rPr>
              <a:t> </a:t>
            </a:r>
            <a:r>
              <a:rPr lang="en-US" sz="3200" u="sng" spc="-35" dirty="0">
                <a:solidFill>
                  <a:srgbClr val="0070C0"/>
                </a:solidFill>
              </a:rPr>
              <a:t>A</a:t>
            </a:r>
            <a:r>
              <a:rPr lang="en-US" sz="3200" u="sng" spc="-5" dirty="0">
                <a:solidFill>
                  <a:srgbClr val="0070C0"/>
                </a:solidFill>
              </a:rPr>
              <a:t>N</a:t>
            </a:r>
            <a:r>
              <a:rPr lang="en-US" sz="3200" u="sng" dirty="0">
                <a:solidFill>
                  <a:srgbClr val="0070C0"/>
                </a:solidFill>
              </a:rPr>
              <a:t>D</a:t>
            </a:r>
            <a:r>
              <a:rPr lang="en-US" sz="3200" u="sng" spc="35" dirty="0">
                <a:solidFill>
                  <a:srgbClr val="0070C0"/>
                </a:solidFill>
              </a:rPr>
              <a:t> </a:t>
            </a:r>
            <a:r>
              <a:rPr lang="en-US" sz="3200" u="sng" spc="-30" dirty="0">
                <a:solidFill>
                  <a:srgbClr val="0070C0"/>
                </a:solidFill>
              </a:rPr>
              <a:t>I</a:t>
            </a:r>
            <a:r>
              <a:rPr lang="en-US" sz="3200" u="sng" spc="-35" dirty="0">
                <a:solidFill>
                  <a:srgbClr val="0070C0"/>
                </a:solidFill>
              </a:rPr>
              <a:t>T</a:t>
            </a:r>
            <a:r>
              <a:rPr lang="en-US" sz="3200" u="sng" dirty="0">
                <a:solidFill>
                  <a:srgbClr val="0070C0"/>
                </a:solidFill>
              </a:rPr>
              <a:t>S</a:t>
            </a:r>
            <a:r>
              <a:rPr lang="en-US" sz="3200" u="sng" spc="60" dirty="0">
                <a:solidFill>
                  <a:srgbClr val="0070C0"/>
                </a:solidFill>
              </a:rPr>
              <a:t> </a:t>
            </a:r>
            <a:r>
              <a:rPr lang="en-US" sz="3200" u="sng" spc="-295" dirty="0">
                <a:solidFill>
                  <a:srgbClr val="0070C0"/>
                </a:solidFill>
              </a:rPr>
              <a:t>V</a:t>
            </a:r>
            <a:r>
              <a:rPr lang="en-US" sz="3200" u="sng" spc="-35" dirty="0">
                <a:solidFill>
                  <a:srgbClr val="0070C0"/>
                </a:solidFill>
              </a:rPr>
              <a:t>A</a:t>
            </a:r>
            <a:r>
              <a:rPr lang="en-US" sz="3200" u="sng" spc="25" dirty="0">
                <a:solidFill>
                  <a:srgbClr val="0070C0"/>
                </a:solidFill>
              </a:rPr>
              <a:t>LU</a:t>
            </a:r>
            <a:r>
              <a:rPr lang="en-US" sz="3200" u="sng" dirty="0">
                <a:solidFill>
                  <a:srgbClr val="0070C0"/>
                </a:solidFill>
              </a:rPr>
              <a:t>E</a:t>
            </a:r>
            <a:r>
              <a:rPr lang="en-US" sz="3200" u="sng" spc="-65" dirty="0">
                <a:solidFill>
                  <a:srgbClr val="0070C0"/>
                </a:solidFill>
              </a:rPr>
              <a:t> </a:t>
            </a:r>
            <a:r>
              <a:rPr lang="en-US" sz="3200" u="sng" spc="-15" dirty="0">
                <a:solidFill>
                  <a:srgbClr val="0070C0"/>
                </a:solidFill>
              </a:rPr>
              <a:t>P</a:t>
            </a:r>
            <a:r>
              <a:rPr lang="en-US" sz="3200" u="sng" spc="-30" dirty="0">
                <a:solidFill>
                  <a:srgbClr val="0070C0"/>
                </a:solidFill>
              </a:rPr>
              <a:t>R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spc="-15" dirty="0">
                <a:solidFill>
                  <a:srgbClr val="0070C0"/>
                </a:solidFill>
              </a:rPr>
              <a:t>P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spc="25" dirty="0">
                <a:solidFill>
                  <a:srgbClr val="0070C0"/>
                </a:solidFill>
              </a:rPr>
              <a:t>S</a:t>
            </a:r>
            <a:r>
              <a:rPr lang="en-US" sz="3200" u="sng" spc="-30" dirty="0">
                <a:solidFill>
                  <a:srgbClr val="0070C0"/>
                </a:solidFill>
              </a:rPr>
              <a:t>I</a:t>
            </a:r>
            <a:r>
              <a:rPr lang="en-US" sz="3200" u="sng" spc="-35" dirty="0">
                <a:solidFill>
                  <a:srgbClr val="0070C0"/>
                </a:solidFill>
              </a:rPr>
              <a:t>T</a:t>
            </a:r>
            <a:r>
              <a:rPr lang="en-US" sz="3200" u="sng" spc="-30" dirty="0">
                <a:solidFill>
                  <a:srgbClr val="0070C0"/>
                </a:solidFill>
              </a:rPr>
              <a:t>I</a:t>
            </a:r>
            <a:r>
              <a:rPr lang="en-US" sz="3200" u="sng" spc="10" dirty="0">
                <a:solidFill>
                  <a:srgbClr val="0070C0"/>
                </a:solidFill>
              </a:rPr>
              <a:t>O</a:t>
            </a:r>
            <a:r>
              <a:rPr lang="en-US" sz="3200" u="sng" dirty="0">
                <a:solidFill>
                  <a:srgbClr val="0070C0"/>
                </a:solidFill>
              </a:rPr>
              <a:t>N</a:t>
            </a:r>
            <a:endParaRPr lang="en-US" sz="32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4BBFBF5-F6F7-84AC-CB5F-39D9C7788A85}"/>
              </a:ext>
            </a:extLst>
          </p:cNvPr>
          <p:cNvSpPr/>
          <p:nvPr/>
        </p:nvSpPr>
        <p:spPr>
          <a:xfrm>
            <a:off x="9017001" y="46974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507751-F3A2-30C1-7636-A77EAE09C4AF}"/>
              </a:ext>
            </a:extLst>
          </p:cNvPr>
          <p:cNvSpPr/>
          <p:nvPr/>
        </p:nvSpPr>
        <p:spPr>
          <a:xfrm>
            <a:off x="8551334" y="55768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D71C3E-81E3-8670-3A0D-9CDADEFE4EA4}"/>
              </a:ext>
            </a:extLst>
          </p:cNvPr>
          <p:cNvSpPr/>
          <p:nvPr/>
        </p:nvSpPr>
        <p:spPr>
          <a:xfrm>
            <a:off x="8827559" y="6172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157AB-C99E-B9AE-B122-D07596661C9B}"/>
              </a:ext>
            </a:extLst>
          </p:cNvPr>
          <p:cNvSpPr txBox="1"/>
          <p:nvPr/>
        </p:nvSpPr>
        <p:spPr>
          <a:xfrm>
            <a:off x="233892" y="1401385"/>
            <a:ext cx="85936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1. Anti-Key-logger </a:t>
            </a:r>
            <a:r>
              <a:rPr lang="en-US" dirty="0">
                <a:solidFill>
                  <a:srgbClr val="00B050"/>
                </a:solidFill>
              </a:rPr>
              <a:t>– As the name suggest these are the software which are anti / against key loggers and main task is to detect key-logger from a computer system.</a:t>
            </a:r>
          </a:p>
          <a:p>
            <a:r>
              <a:rPr lang="en-US" dirty="0">
                <a:solidFill>
                  <a:srgbClr val="00B0F0"/>
                </a:solidFill>
              </a:rPr>
              <a:t>2. Anti-Virus</a:t>
            </a:r>
            <a:r>
              <a:rPr lang="en-US" dirty="0">
                <a:solidFill>
                  <a:srgbClr val="00B050"/>
                </a:solidFill>
              </a:rPr>
              <a:t> – Many anti-virus software also detect key loggers and delete them from the computer system .These are software anti-software so these can not get rid from the hardware key-loggers.</a:t>
            </a:r>
          </a:p>
          <a:p>
            <a:r>
              <a:rPr lang="en-US" dirty="0">
                <a:solidFill>
                  <a:srgbClr val="00B0F0"/>
                </a:solidFill>
              </a:rPr>
              <a:t>3. Automatic form filler </a:t>
            </a:r>
            <a:r>
              <a:rPr lang="en-US" dirty="0">
                <a:solidFill>
                  <a:srgbClr val="00B050"/>
                </a:solidFill>
              </a:rPr>
              <a:t>– This technique can be used by the user to not fill forms on regular bases instead use automatic form filler which will give a shield against key-loggers as keys will not be pressed .</a:t>
            </a:r>
          </a:p>
          <a:p>
            <a:r>
              <a:rPr lang="en-US" dirty="0">
                <a:solidFill>
                  <a:srgbClr val="00B0F0"/>
                </a:solidFill>
              </a:rPr>
              <a:t>4. One-Time-Passwords </a:t>
            </a:r>
            <a:r>
              <a:rPr lang="en-US" dirty="0">
                <a:solidFill>
                  <a:srgbClr val="00B050"/>
                </a:solidFill>
              </a:rPr>
              <a:t>– Using OTP’s as password may be safe as every time we login we have to use a new password.</a:t>
            </a:r>
          </a:p>
          <a:p>
            <a:r>
              <a:rPr lang="en-US" dirty="0">
                <a:solidFill>
                  <a:srgbClr val="00B0F0"/>
                </a:solidFill>
              </a:rPr>
              <a:t>5. Patterns or mouse-recognition </a:t>
            </a:r>
            <a:r>
              <a:rPr lang="en-US" dirty="0">
                <a:solidFill>
                  <a:srgbClr val="00B050"/>
                </a:solidFill>
              </a:rPr>
              <a:t>– On android devices used pattern as a password of applications and on PC use mouse recognition, mouse program uses mouse gestures instead of stylus.</a:t>
            </a:r>
          </a:p>
          <a:p>
            <a:r>
              <a:rPr lang="en-US" dirty="0">
                <a:solidFill>
                  <a:srgbClr val="00B0F0"/>
                </a:solidFill>
              </a:rPr>
              <a:t>6. Voice to Text Converter </a:t>
            </a:r>
            <a:r>
              <a:rPr lang="en-US" dirty="0">
                <a:solidFill>
                  <a:srgbClr val="00B050"/>
                </a:solidFill>
              </a:rPr>
              <a:t>– This software helps to prevent Keylogging which targets a specific part of our keyboard.</a:t>
            </a:r>
          </a:p>
        </p:txBody>
      </p:sp>
    </p:spTree>
    <p:extLst>
      <p:ext uri="{BB962C8B-B14F-4D97-AF65-F5344CB8AC3E}">
        <p14:creationId xmlns:p14="http://schemas.microsoft.com/office/powerpoint/2010/main" val="15251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3186" y="6871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solidFill>
                  <a:srgbClr val="0070C0"/>
                </a:solidFill>
              </a:rPr>
              <a:t>THE</a:t>
            </a:r>
            <a:r>
              <a:rPr sz="4250" u="sng" spc="20" dirty="0">
                <a:solidFill>
                  <a:srgbClr val="0070C0"/>
                </a:solidFill>
              </a:rPr>
              <a:t> </a:t>
            </a:r>
            <a:r>
              <a:rPr sz="4250" u="sng" spc="10" dirty="0">
                <a:solidFill>
                  <a:srgbClr val="0070C0"/>
                </a:solidFill>
              </a:rPr>
              <a:t>WOW</a:t>
            </a:r>
            <a:r>
              <a:rPr sz="4250" u="sng" spc="85" dirty="0">
                <a:solidFill>
                  <a:srgbClr val="0070C0"/>
                </a:solidFill>
              </a:rPr>
              <a:t> </a:t>
            </a:r>
            <a:r>
              <a:rPr sz="4250" u="sng" spc="10" dirty="0">
                <a:solidFill>
                  <a:srgbClr val="0070C0"/>
                </a:solidFill>
              </a:rPr>
              <a:t>IN</a:t>
            </a:r>
            <a:r>
              <a:rPr sz="4250" u="sng" spc="-5" dirty="0">
                <a:solidFill>
                  <a:srgbClr val="0070C0"/>
                </a:solidFill>
              </a:rPr>
              <a:t> </a:t>
            </a:r>
            <a:r>
              <a:rPr sz="4250" u="sng" spc="15" dirty="0">
                <a:solidFill>
                  <a:srgbClr val="0070C0"/>
                </a:solidFill>
              </a:rPr>
              <a:t>YOUR</a:t>
            </a:r>
            <a:r>
              <a:rPr sz="4250" u="sng" spc="-10" dirty="0">
                <a:solidFill>
                  <a:srgbClr val="0070C0"/>
                </a:solidFill>
              </a:rPr>
              <a:t> </a:t>
            </a:r>
            <a:r>
              <a:rPr sz="4250" u="sng" spc="20" dirty="0">
                <a:solidFill>
                  <a:srgbClr val="0070C0"/>
                </a:solidFill>
              </a:rPr>
              <a:t>SOLUTION</a:t>
            </a:r>
            <a:endParaRPr sz="4250" u="sng" dirty="0">
              <a:solidFill>
                <a:srgbClr val="0070C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8814C-FC69-4282-8053-191F8703D658}"/>
              </a:ext>
            </a:extLst>
          </p:cNvPr>
          <p:cNvSpPr txBox="1"/>
          <p:nvPr/>
        </p:nvSpPr>
        <p:spPr>
          <a:xfrm>
            <a:off x="3050117" y="2140572"/>
            <a:ext cx="6100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•Innovative Approach: </a:t>
            </a:r>
            <a:r>
              <a:rPr lang="en-US" dirty="0">
                <a:solidFill>
                  <a:srgbClr val="00B050"/>
                </a:solidFill>
              </a:rPr>
              <a:t>Combining technical measures with user education for</a:t>
            </a:r>
          </a:p>
          <a:p>
            <a:r>
              <a:rPr lang="en-US" dirty="0">
                <a:solidFill>
                  <a:srgbClr val="00B050"/>
                </a:solidFill>
              </a:rPr>
              <a:t>comprehensive protection.</a:t>
            </a:r>
          </a:p>
          <a:p>
            <a:r>
              <a:rPr lang="en-US" dirty="0">
                <a:solidFill>
                  <a:srgbClr val="00B0F0"/>
                </a:solidFill>
              </a:rPr>
              <a:t>•Demonstration: </a:t>
            </a:r>
            <a:r>
              <a:rPr lang="en-US" dirty="0">
                <a:solidFill>
                  <a:srgbClr val="00B050"/>
                </a:solidFill>
              </a:rPr>
              <a:t>Real-time demonstration of a simple keylogger to illustrate the threat</a:t>
            </a:r>
          </a:p>
          <a:p>
            <a:r>
              <a:rPr lang="en-US" dirty="0">
                <a:solidFill>
                  <a:srgbClr val="00B050"/>
                </a:solidFill>
              </a:rPr>
              <a:t>and the effectiveness of security measures.</a:t>
            </a:r>
          </a:p>
          <a:p>
            <a:r>
              <a:rPr lang="en-US" dirty="0">
                <a:solidFill>
                  <a:srgbClr val="00B0F0"/>
                </a:solidFill>
              </a:rPr>
              <a:t>•Impact: </a:t>
            </a:r>
            <a:r>
              <a:rPr lang="en-US" dirty="0">
                <a:solidFill>
                  <a:srgbClr val="00B050"/>
                </a:solidFill>
              </a:rPr>
              <a:t>Significant reduction in the likelihood of keylogging attacks through proactive</a:t>
            </a:r>
          </a:p>
          <a:p>
            <a:r>
              <a:rPr lang="en-US" dirty="0">
                <a:solidFill>
                  <a:srgbClr val="00B050"/>
                </a:solidFill>
              </a:rPr>
              <a:t>measures.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735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Trebuchet MS</vt:lpstr>
      <vt:lpstr>Office Theme</vt:lpstr>
      <vt:lpstr>Manaswini Guntaka</vt:lpstr>
      <vt:lpstr>       KEYLOGGER               AND          SECURITY</vt:lpstr>
      <vt:lpstr>          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 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Manaswini Guntaka</dc:title>
  <cp:lastModifiedBy>guntaka manaswini</cp:lastModifiedBy>
  <cp:revision>2</cp:revision>
  <dcterms:created xsi:type="dcterms:W3CDTF">2024-06-03T05:48:59Z</dcterms:created>
  <dcterms:modified xsi:type="dcterms:W3CDTF">2024-06-20T08:12:16Z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