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3" r:id="rId7"/>
    <p:sldId id="269" r:id="rId8"/>
    <p:sldId id="270" r:id="rId9"/>
    <p:sldId id="271" r:id="rId10"/>
    <p:sldId id="272" r:id="rId11"/>
    <p:sldId id="27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lass%20Notes\BDM\Project\Final\Fiiiiii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lass%20Notes\BDM\Project\Final\Fiiiiii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lass%20Notes\BDM\Project\Final\Fiiiiii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lass%20Notes\BDM\Project\Final\Fiiiiii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Retail Price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v>Retail Price</c:v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GivenValues!$C$23:$C$36</c:f>
              <c:numCache>
                <c:formatCode>General</c:formatCode>
                <c:ptCount val="14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</c:numCache>
            </c:numRef>
          </c:cat>
          <c:val>
            <c:numRef>
              <c:f>GivenValues!$E$23:$E$36</c:f>
              <c:numCache>
                <c:formatCode>"$"#,##0.00_);[Red]\("$"#,##0.00\)</c:formatCode>
                <c:ptCount val="14"/>
                <c:pt idx="0">
                  <c:v>1.75</c:v>
                </c:pt>
                <c:pt idx="1">
                  <c:v>1.75</c:v>
                </c:pt>
                <c:pt idx="2">
                  <c:v>1.8</c:v>
                </c:pt>
                <c:pt idx="3">
                  <c:v>1.9</c:v>
                </c:pt>
                <c:pt idx="4">
                  <c:v>1.9</c:v>
                </c:pt>
                <c:pt idx="5">
                  <c:v>1.9</c:v>
                </c:pt>
                <c:pt idx="6">
                  <c:v>2</c:v>
                </c:pt>
                <c:pt idx="7">
                  <c:v>2.2000000000000002</c:v>
                </c:pt>
                <c:pt idx="8">
                  <c:v>2.4500000000000002</c:v>
                </c:pt>
                <c:pt idx="9">
                  <c:v>2.4500000000000002</c:v>
                </c:pt>
                <c:pt idx="10">
                  <c:v>2.6</c:v>
                </c:pt>
                <c:pt idx="11">
                  <c:v>2.5499999999999998</c:v>
                </c:pt>
                <c:pt idx="12">
                  <c:v>2.5</c:v>
                </c:pt>
                <c:pt idx="1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176840"/>
        <c:axId val="31817762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GivenValues!$C$23:$C$36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1985</c:v>
                      </c:pt>
                      <c:pt idx="1">
                        <c:v>1986</c:v>
                      </c:pt>
                      <c:pt idx="2">
                        <c:v>1987</c:v>
                      </c:pt>
                      <c:pt idx="3">
                        <c:v>1988</c:v>
                      </c:pt>
                      <c:pt idx="4">
                        <c:v>1989</c:v>
                      </c:pt>
                      <c:pt idx="5">
                        <c:v>1990</c:v>
                      </c:pt>
                      <c:pt idx="6">
                        <c:v>1991</c:v>
                      </c:pt>
                      <c:pt idx="7">
                        <c:v>1992</c:v>
                      </c:pt>
                      <c:pt idx="8">
                        <c:v>1993</c:v>
                      </c:pt>
                      <c:pt idx="9">
                        <c:v>1994</c:v>
                      </c:pt>
                      <c:pt idx="10">
                        <c:v>1995</c:v>
                      </c:pt>
                      <c:pt idx="11">
                        <c:v>1996</c:v>
                      </c:pt>
                      <c:pt idx="12">
                        <c:v>1997</c:v>
                      </c:pt>
                      <c:pt idx="13">
                        <c:v>1998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GivenValues!$C$23:$C$36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1985</c:v>
                      </c:pt>
                      <c:pt idx="1">
                        <c:v>1986</c:v>
                      </c:pt>
                      <c:pt idx="2">
                        <c:v>1987</c:v>
                      </c:pt>
                      <c:pt idx="3">
                        <c:v>1988</c:v>
                      </c:pt>
                      <c:pt idx="4">
                        <c:v>1989</c:v>
                      </c:pt>
                      <c:pt idx="5">
                        <c:v>1990</c:v>
                      </c:pt>
                      <c:pt idx="6">
                        <c:v>1991</c:v>
                      </c:pt>
                      <c:pt idx="7">
                        <c:v>1992</c:v>
                      </c:pt>
                      <c:pt idx="8">
                        <c:v>1993</c:v>
                      </c:pt>
                      <c:pt idx="9">
                        <c:v>1994</c:v>
                      </c:pt>
                      <c:pt idx="10">
                        <c:v>1995</c:v>
                      </c:pt>
                      <c:pt idx="11">
                        <c:v>1996</c:v>
                      </c:pt>
                      <c:pt idx="12">
                        <c:v>1997</c:v>
                      </c:pt>
                      <c:pt idx="13">
                        <c:v>1998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31817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177624"/>
        <c:crosses val="autoZero"/>
        <c:auto val="1"/>
        <c:lblAlgn val="ctr"/>
        <c:lblOffset val="100"/>
        <c:noMultiLvlLbl val="0"/>
      </c:catAx>
      <c:valAx>
        <c:axId val="31817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176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Balls Sold</a:t>
            </a:r>
          </a:p>
        </c:rich>
      </c:tx>
      <c:layout>
        <c:manualLayout>
          <c:xMode val="edge"/>
          <c:yMode val="edge"/>
          <c:x val="0.39831607125416069"/>
          <c:y val="3.07380586973250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949380240446197E-2"/>
          <c:y val="0.15328904732449058"/>
          <c:w val="0.90172462817147858"/>
          <c:h val="0.72602653834937303"/>
        </c:manualLayout>
      </c:layout>
      <c:lineChart>
        <c:grouping val="stacked"/>
        <c:varyColors val="0"/>
        <c:ser>
          <c:idx val="0"/>
          <c:order val="0"/>
          <c:tx>
            <c:v>Balls Sold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GivenValues!$C$23:$C$36</c:f>
              <c:numCache>
                <c:formatCode>General</c:formatCode>
                <c:ptCount val="14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</c:numCache>
            </c:numRef>
          </c:cat>
          <c:val>
            <c:numRef>
              <c:f>GivenValues!$F$23:$F$36</c:f>
              <c:numCache>
                <c:formatCode>General</c:formatCode>
                <c:ptCount val="14"/>
                <c:pt idx="0">
                  <c:v>5.9320000000000004</c:v>
                </c:pt>
                <c:pt idx="1">
                  <c:v>6.2290000000000001</c:v>
                </c:pt>
                <c:pt idx="2">
                  <c:v>6.5060000000000002</c:v>
                </c:pt>
                <c:pt idx="3">
                  <c:v>6.82</c:v>
                </c:pt>
                <c:pt idx="4">
                  <c:v>7.1609999999999996</c:v>
                </c:pt>
                <c:pt idx="5">
                  <c:v>7.8949999999999996</c:v>
                </c:pt>
                <c:pt idx="6">
                  <c:v>7.8949999999999996</c:v>
                </c:pt>
                <c:pt idx="7">
                  <c:v>8.2240000000000002</c:v>
                </c:pt>
                <c:pt idx="8">
                  <c:v>8.5839999999999996</c:v>
                </c:pt>
                <c:pt idx="9">
                  <c:v>9.0259999999999998</c:v>
                </c:pt>
                <c:pt idx="10">
                  <c:v>9.4909999999999997</c:v>
                </c:pt>
                <c:pt idx="11">
                  <c:v>9.9960000000000004</c:v>
                </c:pt>
                <c:pt idx="12">
                  <c:v>10.465</c:v>
                </c:pt>
                <c:pt idx="13">
                  <c:v>10.981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8178016"/>
        <c:axId val="319130640"/>
      </c:lineChart>
      <c:catAx>
        <c:axId val="31817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130640"/>
        <c:crosses val="autoZero"/>
        <c:auto val="1"/>
        <c:lblAlgn val="ctr"/>
        <c:lblOffset val="100"/>
        <c:noMultiLvlLbl val="0"/>
      </c:catAx>
      <c:valAx>
        <c:axId val="31913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17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players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v>Number of players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[Team2.xlsx]GivenValues!$C$23:$C$36</c:f>
              <c:numCache>
                <c:formatCode>General</c:formatCode>
                <c:ptCount val="14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</c:numCache>
            </c:numRef>
          </c:cat>
          <c:val>
            <c:numRef>
              <c:f>[Team2.xlsx]GivenValues!$D$23:$D$36</c:f>
              <c:numCache>
                <c:formatCode>General</c:formatCode>
                <c:ptCount val="14"/>
                <c:pt idx="0">
                  <c:v>600</c:v>
                </c:pt>
                <c:pt idx="1">
                  <c:v>635</c:v>
                </c:pt>
                <c:pt idx="2">
                  <c:v>655</c:v>
                </c:pt>
                <c:pt idx="3">
                  <c:v>700</c:v>
                </c:pt>
                <c:pt idx="4">
                  <c:v>730</c:v>
                </c:pt>
                <c:pt idx="5">
                  <c:v>762</c:v>
                </c:pt>
                <c:pt idx="6">
                  <c:v>812</c:v>
                </c:pt>
                <c:pt idx="7">
                  <c:v>831</c:v>
                </c:pt>
                <c:pt idx="8">
                  <c:v>877</c:v>
                </c:pt>
                <c:pt idx="9">
                  <c:v>931</c:v>
                </c:pt>
                <c:pt idx="10">
                  <c:v>967</c:v>
                </c:pt>
                <c:pt idx="11" formatCode="#,##0">
                  <c:v>1020</c:v>
                </c:pt>
                <c:pt idx="12" formatCode="#,##0">
                  <c:v>1077</c:v>
                </c:pt>
                <c:pt idx="13" formatCode="#,##0">
                  <c:v>1139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9129072"/>
        <c:axId val="31912946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[Team2.xlsx]GivenValues!$C$23:$C$36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1985</c:v>
                      </c:pt>
                      <c:pt idx="1">
                        <c:v>1986</c:v>
                      </c:pt>
                      <c:pt idx="2">
                        <c:v>1987</c:v>
                      </c:pt>
                      <c:pt idx="3">
                        <c:v>1988</c:v>
                      </c:pt>
                      <c:pt idx="4">
                        <c:v>1989</c:v>
                      </c:pt>
                      <c:pt idx="5">
                        <c:v>1990</c:v>
                      </c:pt>
                      <c:pt idx="6">
                        <c:v>1991</c:v>
                      </c:pt>
                      <c:pt idx="7">
                        <c:v>1992</c:v>
                      </c:pt>
                      <c:pt idx="8">
                        <c:v>1993</c:v>
                      </c:pt>
                      <c:pt idx="9">
                        <c:v>1994</c:v>
                      </c:pt>
                      <c:pt idx="10">
                        <c:v>1995</c:v>
                      </c:pt>
                      <c:pt idx="11">
                        <c:v>1996</c:v>
                      </c:pt>
                      <c:pt idx="12">
                        <c:v>1997</c:v>
                      </c:pt>
                      <c:pt idx="13">
                        <c:v>1998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[Team2.xlsx]GivenValues!$C$23:$C$38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1985</c:v>
                      </c:pt>
                      <c:pt idx="1">
                        <c:v>1986</c:v>
                      </c:pt>
                      <c:pt idx="2">
                        <c:v>1987</c:v>
                      </c:pt>
                      <c:pt idx="3">
                        <c:v>1988</c:v>
                      </c:pt>
                      <c:pt idx="4">
                        <c:v>1989</c:v>
                      </c:pt>
                      <c:pt idx="5">
                        <c:v>1990</c:v>
                      </c:pt>
                      <c:pt idx="6">
                        <c:v>1991</c:v>
                      </c:pt>
                      <c:pt idx="7">
                        <c:v>1992</c:v>
                      </c:pt>
                      <c:pt idx="8">
                        <c:v>1993</c:v>
                      </c:pt>
                      <c:pt idx="9">
                        <c:v>1994</c:v>
                      </c:pt>
                      <c:pt idx="10">
                        <c:v>1995</c:v>
                      </c:pt>
                      <c:pt idx="11">
                        <c:v>1996</c:v>
                      </c:pt>
                      <c:pt idx="12">
                        <c:v>1997</c:v>
                      </c:pt>
                      <c:pt idx="13">
                        <c:v>1998</c:v>
                      </c:pt>
                      <c:pt idx="14">
                        <c:v>1999</c:v>
                      </c:pt>
                      <c:pt idx="15">
                        <c:v>2000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31912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129464"/>
        <c:crosses val="autoZero"/>
        <c:auto val="1"/>
        <c:lblAlgn val="ctr"/>
        <c:lblOffset val="100"/>
        <c:noMultiLvlLbl val="0"/>
      </c:catAx>
      <c:valAx>
        <c:axId val="31912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12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/>
              <a:t>Prof</a:t>
            </a:r>
            <a:r>
              <a:rPr lang="en-US" sz="20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it</a:t>
            </a:r>
          </a:p>
        </c:rich>
      </c:tx>
      <c:layout>
        <c:manualLayout>
          <c:xMode val="edge"/>
          <c:yMode val="edge"/>
          <c:x val="0.42387708353303744"/>
          <c:y val="5.75239198600704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9701498347856"/>
          <c:y val="0.18418515645515213"/>
          <c:w val="0.82039129483814521"/>
          <c:h val="0.7260265383493730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BestBallPrice!$D$19:$M$19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BestBallPrice!$D$19:$M$19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val>
        </c:ser>
        <c:ser>
          <c:idx val="1"/>
          <c:order val="1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BestBallPrice!$D$19:$M$19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BestBallPrice!$D$20:$M$20</c:f>
              <c:numCache>
                <c:formatCode>General</c:formatCode>
                <c:ptCount val="10"/>
                <c:pt idx="0">
                  <c:v>6905048.0170320552</c:v>
                </c:pt>
                <c:pt idx="1">
                  <c:v>7635552.8187352624</c:v>
                </c:pt>
                <c:pt idx="2">
                  <c:v>8439108.1006087884</c:v>
                </c:pt>
                <c:pt idx="3">
                  <c:v>9323018.9106696658</c:v>
                </c:pt>
                <c:pt idx="4">
                  <c:v>10295320.801736634</c:v>
                </c:pt>
                <c:pt idx="5">
                  <c:v>11364852.881910298</c:v>
                </c:pt>
                <c:pt idx="6">
                  <c:v>12541338.170101326</c:v>
                </c:pt>
                <c:pt idx="7">
                  <c:v>13835471.987111459</c:v>
                </c:pt>
                <c:pt idx="8">
                  <c:v>15259019.185822602</c:v>
                </c:pt>
                <c:pt idx="9">
                  <c:v>16824921.104404863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9127112"/>
        <c:axId val="319130248"/>
      </c:barChart>
      <c:catAx>
        <c:axId val="319127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130248"/>
        <c:crosses val="autoZero"/>
        <c:auto val="1"/>
        <c:lblAlgn val="ctr"/>
        <c:lblOffset val="100"/>
        <c:noMultiLvlLbl val="0"/>
      </c:catAx>
      <c:valAx>
        <c:axId val="319130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127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6B884-148E-4ACB-8447-3DBCD7C2591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76088-5F9B-464F-809F-5CC2441D9447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Single Competitor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6A7EE9-DAE4-4D6D-8510-96CE7AC21E9B}" type="parTrans" cxnId="{D9D90FC6-AD02-4D9C-8A5F-B5BF544D4C84}">
      <dgm:prSet/>
      <dgm:spPr/>
      <dgm:t>
        <a:bodyPr/>
        <a:lstStyle/>
        <a:p>
          <a:endParaRPr lang="en-US" b="1"/>
        </a:p>
      </dgm:t>
    </dgm:pt>
    <dgm:pt modelId="{C18F98C1-3AAF-45AB-AD90-C2C0EE5C5798}" type="sibTrans" cxnId="{D9D90FC6-AD02-4D9C-8A5F-B5BF544D4C84}">
      <dgm:prSet/>
      <dgm:spPr/>
      <dgm:t>
        <a:bodyPr/>
        <a:lstStyle/>
        <a:p>
          <a:endParaRPr lang="en-US" b="1" dirty="0"/>
        </a:p>
      </dgm:t>
    </dgm:pt>
    <dgm:pt modelId="{3CB9C7B2-C027-4DE6-BCD7-B89D7C123EB0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“Woodrow Ltd”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742064-A8A0-4541-8C3E-B8177997E21A}" type="parTrans" cxnId="{3BEFF08E-AAC4-4D0E-9AEB-EAAD5FC5B7BF}">
      <dgm:prSet/>
      <dgm:spPr/>
      <dgm:t>
        <a:bodyPr/>
        <a:lstStyle/>
        <a:p>
          <a:endParaRPr lang="en-US" b="1"/>
        </a:p>
      </dgm:t>
    </dgm:pt>
    <dgm:pt modelId="{91F7781F-3594-4000-AE64-293C1A3BCC4D}" type="sibTrans" cxnId="{3BEFF08E-AAC4-4D0E-9AEB-EAAD5FC5B7BF}">
      <dgm:prSet/>
      <dgm:spPr/>
      <dgm:t>
        <a:bodyPr/>
        <a:lstStyle/>
        <a:p>
          <a:endParaRPr lang="en-US" b="1"/>
        </a:p>
      </dgm:t>
    </dgm:pt>
    <dgm:pt modelId="{DCB67760-E42B-44F1-8CB5-41F43EB48061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Unit Variable Cost $0.95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BDEB44-164A-44B0-B0B2-409E96BEC9D0}" type="parTrans" cxnId="{A67945E7-F37F-493F-B7F2-CCCDED64F534}">
      <dgm:prSet/>
      <dgm:spPr/>
      <dgm:t>
        <a:bodyPr/>
        <a:lstStyle/>
        <a:p>
          <a:endParaRPr lang="en-US" b="1"/>
        </a:p>
      </dgm:t>
    </dgm:pt>
    <dgm:pt modelId="{ACAD8809-5716-4971-90C9-872BD92EBABD}" type="sibTrans" cxnId="{A67945E7-F37F-493F-B7F2-CCCDED64F534}">
      <dgm:prSet/>
      <dgm:spPr/>
      <dgm:t>
        <a:bodyPr/>
        <a:lstStyle/>
        <a:p>
          <a:endParaRPr lang="en-US" b="1"/>
        </a:p>
      </dgm:t>
    </dgm:pt>
    <dgm:pt modelId="{40C7463A-4968-4A51-9036-C19B5B49F007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Sold as pack of 2 at $5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674BF3-1825-46D3-AF4E-FE3A9A191B7E}" type="parTrans" cxnId="{E9DFC1F5-FB16-42A9-B91D-B091DB1F22BE}">
      <dgm:prSet/>
      <dgm:spPr/>
      <dgm:t>
        <a:bodyPr/>
        <a:lstStyle/>
        <a:p>
          <a:endParaRPr lang="en-US" b="1"/>
        </a:p>
      </dgm:t>
    </dgm:pt>
    <dgm:pt modelId="{05DD2A6D-8416-43D5-9AA9-48C5C8E41D72}" type="sibTrans" cxnId="{E9DFC1F5-FB16-42A9-B91D-B091DB1F22BE}">
      <dgm:prSet/>
      <dgm:spPr/>
      <dgm:t>
        <a:bodyPr/>
        <a:lstStyle/>
        <a:p>
          <a:endParaRPr lang="en-US" b="1"/>
        </a:p>
      </dgm:t>
    </dgm:pt>
    <dgm:pt modelId="{08B8D745-279E-4FA9-B612-539989F75A6A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Unit retail price $2.5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EE52F9-A173-4587-A5EB-E3C582703ABE}" type="sibTrans" cxnId="{9818E592-6F14-47ED-AA33-EFFE9B263B70}">
      <dgm:prSet/>
      <dgm:spPr/>
      <dgm:t>
        <a:bodyPr/>
        <a:lstStyle/>
        <a:p>
          <a:endParaRPr lang="en-US" b="1"/>
        </a:p>
      </dgm:t>
    </dgm:pt>
    <dgm:pt modelId="{C37BC363-EF03-46D0-9A57-B9F20F8B68CE}" type="parTrans" cxnId="{9818E592-6F14-47ED-AA33-EFFE9B263B70}">
      <dgm:prSet/>
      <dgm:spPr/>
      <dgm:t>
        <a:bodyPr/>
        <a:lstStyle/>
        <a:p>
          <a:endParaRPr lang="en-US" b="1"/>
        </a:p>
      </dgm:t>
    </dgm:pt>
    <dgm:pt modelId="{99CC709E-9883-4713-8636-34A4DC9F2AA2}" type="pres">
      <dgm:prSet presAssocID="{8A56B884-148E-4ACB-8447-3DBCD7C259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3901CC-FFA8-4286-A971-E83AF3CBEBC9}" type="pres">
      <dgm:prSet presAssocID="{96676088-5F9B-464F-809F-5CC2441D944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FEB85-4F1C-4BD1-ABCD-142586E7E4B3}" type="pres">
      <dgm:prSet presAssocID="{C18F98C1-3AAF-45AB-AD90-C2C0EE5C5798}" presName="sibTrans" presStyleLbl="sibTrans2D1" presStyleIdx="0" presStyleCnt="5" custScaleY="91445"/>
      <dgm:spPr/>
      <dgm:t>
        <a:bodyPr/>
        <a:lstStyle/>
        <a:p>
          <a:endParaRPr lang="en-US"/>
        </a:p>
      </dgm:t>
    </dgm:pt>
    <dgm:pt modelId="{DE02F9B5-7ED4-4D40-B5EF-C0D451206BA8}" type="pres">
      <dgm:prSet presAssocID="{C18F98C1-3AAF-45AB-AD90-C2C0EE5C579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C31DCC3-324A-4D4F-8927-AC6D5405E331}" type="pres">
      <dgm:prSet presAssocID="{3CB9C7B2-C027-4DE6-BCD7-B89D7C123EB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BCD67-D203-41C6-BF98-A0D64AE45E8D}" type="pres">
      <dgm:prSet presAssocID="{91F7781F-3594-4000-AE64-293C1A3BCC4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9444FED7-A0E2-42C2-BB04-F991ABC8DCD5}" type="pres">
      <dgm:prSet presAssocID="{91F7781F-3594-4000-AE64-293C1A3BCC4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B5B6C8A3-EA69-43F9-BA1D-96519DB96E4C}" type="pres">
      <dgm:prSet presAssocID="{DCB67760-E42B-44F1-8CB5-41F43EB48061}" presName="node" presStyleLbl="node1" presStyleIdx="2" presStyleCnt="5" custRadScaleRad="99012" custRadScaleInc="2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FCBC5-79B8-40A3-8ED2-6FE5F4D506C5}" type="pres">
      <dgm:prSet presAssocID="{ACAD8809-5716-4971-90C9-872BD92EBAB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65608AA-E744-4C83-AD04-EDD1E73940A3}" type="pres">
      <dgm:prSet presAssocID="{ACAD8809-5716-4971-90C9-872BD92EBAB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6BE6297-8350-4392-87B5-B6726C56C282}" type="pres">
      <dgm:prSet presAssocID="{08B8D745-279E-4FA9-B612-539989F75A6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C3579-A768-4CB7-9B4F-3874B062793A}" type="pres">
      <dgm:prSet presAssocID="{54EE52F9-A173-4587-A5EB-E3C582703AB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52C6AA7-0DEE-431B-9AE5-A67E6E228812}" type="pres">
      <dgm:prSet presAssocID="{54EE52F9-A173-4587-A5EB-E3C582703AB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300BB69-D77D-430F-A764-E4AB024BD190}" type="pres">
      <dgm:prSet presAssocID="{40C7463A-4968-4A51-9036-C19B5B49F00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C4860-372B-43D0-89AC-8CC48F054576}" type="pres">
      <dgm:prSet presAssocID="{05DD2A6D-8416-43D5-9AA9-48C5C8E41D7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BAF69CA-B1E8-46ED-BE75-3EA835D47CD0}" type="pres">
      <dgm:prSet presAssocID="{05DD2A6D-8416-43D5-9AA9-48C5C8E41D72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5107A8E1-912F-4B69-B2B2-8E12A3215416}" type="presOf" srcId="{54EE52F9-A173-4587-A5EB-E3C582703ABE}" destId="{176C3579-A768-4CB7-9B4F-3874B062793A}" srcOrd="0" destOrd="0" presId="urn:microsoft.com/office/officeart/2005/8/layout/cycle2"/>
    <dgm:cxn modelId="{34869EF1-86C4-44AD-84CA-AC1D67643D78}" type="presOf" srcId="{C18F98C1-3AAF-45AB-AD90-C2C0EE5C5798}" destId="{8A7FEB85-4F1C-4BD1-ABCD-142586E7E4B3}" srcOrd="0" destOrd="0" presId="urn:microsoft.com/office/officeart/2005/8/layout/cycle2"/>
    <dgm:cxn modelId="{E9DFC1F5-FB16-42A9-B91D-B091DB1F22BE}" srcId="{8A56B884-148E-4ACB-8447-3DBCD7C25917}" destId="{40C7463A-4968-4A51-9036-C19B5B49F007}" srcOrd="4" destOrd="0" parTransId="{F5674BF3-1825-46D3-AF4E-FE3A9A191B7E}" sibTransId="{05DD2A6D-8416-43D5-9AA9-48C5C8E41D72}"/>
    <dgm:cxn modelId="{51799627-EB93-4BEF-BCD2-274C475379E3}" type="presOf" srcId="{08B8D745-279E-4FA9-B612-539989F75A6A}" destId="{E6BE6297-8350-4392-87B5-B6726C56C282}" srcOrd="0" destOrd="0" presId="urn:microsoft.com/office/officeart/2005/8/layout/cycle2"/>
    <dgm:cxn modelId="{26834159-3671-46D4-8E3D-1033B25789EC}" type="presOf" srcId="{ACAD8809-5716-4971-90C9-872BD92EBABD}" destId="{B4BFCBC5-79B8-40A3-8ED2-6FE5F4D506C5}" srcOrd="0" destOrd="0" presId="urn:microsoft.com/office/officeart/2005/8/layout/cycle2"/>
    <dgm:cxn modelId="{19B2E961-97D6-4484-9E2B-80F63E709ECE}" type="presOf" srcId="{05DD2A6D-8416-43D5-9AA9-48C5C8E41D72}" destId="{308C4860-372B-43D0-89AC-8CC48F054576}" srcOrd="0" destOrd="0" presId="urn:microsoft.com/office/officeart/2005/8/layout/cycle2"/>
    <dgm:cxn modelId="{CF81BD48-B982-4F89-B1F0-E2F83CA912A8}" type="presOf" srcId="{96676088-5F9B-464F-809F-5CC2441D9447}" destId="{EB3901CC-FFA8-4286-A971-E83AF3CBEBC9}" srcOrd="0" destOrd="0" presId="urn:microsoft.com/office/officeart/2005/8/layout/cycle2"/>
    <dgm:cxn modelId="{3BEFF08E-AAC4-4D0E-9AEB-EAAD5FC5B7BF}" srcId="{8A56B884-148E-4ACB-8447-3DBCD7C25917}" destId="{3CB9C7B2-C027-4DE6-BCD7-B89D7C123EB0}" srcOrd="1" destOrd="0" parTransId="{5A742064-A8A0-4541-8C3E-B8177997E21A}" sibTransId="{91F7781F-3594-4000-AE64-293C1A3BCC4D}"/>
    <dgm:cxn modelId="{126B312F-7F1E-46D7-BE29-5ED121ABDD4D}" type="presOf" srcId="{3CB9C7B2-C027-4DE6-BCD7-B89D7C123EB0}" destId="{CC31DCC3-324A-4D4F-8927-AC6D5405E331}" srcOrd="0" destOrd="0" presId="urn:microsoft.com/office/officeart/2005/8/layout/cycle2"/>
    <dgm:cxn modelId="{A67945E7-F37F-493F-B7F2-CCCDED64F534}" srcId="{8A56B884-148E-4ACB-8447-3DBCD7C25917}" destId="{DCB67760-E42B-44F1-8CB5-41F43EB48061}" srcOrd="2" destOrd="0" parTransId="{44BDEB44-164A-44B0-B0B2-409E96BEC9D0}" sibTransId="{ACAD8809-5716-4971-90C9-872BD92EBABD}"/>
    <dgm:cxn modelId="{D590CFBE-1B38-432E-B4F3-F8C6AAEF5369}" type="presOf" srcId="{54EE52F9-A173-4587-A5EB-E3C582703ABE}" destId="{A52C6AA7-0DEE-431B-9AE5-A67E6E228812}" srcOrd="1" destOrd="0" presId="urn:microsoft.com/office/officeart/2005/8/layout/cycle2"/>
    <dgm:cxn modelId="{9008788B-26D0-4F7A-8B1F-13CF9C1053CF}" type="presOf" srcId="{DCB67760-E42B-44F1-8CB5-41F43EB48061}" destId="{B5B6C8A3-EA69-43F9-BA1D-96519DB96E4C}" srcOrd="0" destOrd="0" presId="urn:microsoft.com/office/officeart/2005/8/layout/cycle2"/>
    <dgm:cxn modelId="{D38DB029-4D9D-4A52-8103-C749E97D09C1}" type="presOf" srcId="{40C7463A-4968-4A51-9036-C19B5B49F007}" destId="{E300BB69-D77D-430F-A764-E4AB024BD190}" srcOrd="0" destOrd="0" presId="urn:microsoft.com/office/officeart/2005/8/layout/cycle2"/>
    <dgm:cxn modelId="{2F35ED97-AC89-4324-ABFA-3CF4A743EFDC}" type="presOf" srcId="{8A56B884-148E-4ACB-8447-3DBCD7C25917}" destId="{99CC709E-9883-4713-8636-34A4DC9F2AA2}" srcOrd="0" destOrd="0" presId="urn:microsoft.com/office/officeart/2005/8/layout/cycle2"/>
    <dgm:cxn modelId="{64822E0E-DEDC-4295-93E5-03D4208E7AFB}" type="presOf" srcId="{91F7781F-3594-4000-AE64-293C1A3BCC4D}" destId="{88CBCD67-D203-41C6-BF98-A0D64AE45E8D}" srcOrd="0" destOrd="0" presId="urn:microsoft.com/office/officeart/2005/8/layout/cycle2"/>
    <dgm:cxn modelId="{9818E592-6F14-47ED-AA33-EFFE9B263B70}" srcId="{8A56B884-148E-4ACB-8447-3DBCD7C25917}" destId="{08B8D745-279E-4FA9-B612-539989F75A6A}" srcOrd="3" destOrd="0" parTransId="{C37BC363-EF03-46D0-9A57-B9F20F8B68CE}" sibTransId="{54EE52F9-A173-4587-A5EB-E3C582703ABE}"/>
    <dgm:cxn modelId="{E1AB32AB-C71B-485F-902F-4C5FE1F99F3B}" type="presOf" srcId="{C18F98C1-3AAF-45AB-AD90-C2C0EE5C5798}" destId="{DE02F9B5-7ED4-4D40-B5EF-C0D451206BA8}" srcOrd="1" destOrd="0" presId="urn:microsoft.com/office/officeart/2005/8/layout/cycle2"/>
    <dgm:cxn modelId="{29794BEF-40C8-4E61-A325-DD0E1130BB52}" type="presOf" srcId="{05DD2A6D-8416-43D5-9AA9-48C5C8E41D72}" destId="{BBAF69CA-B1E8-46ED-BE75-3EA835D47CD0}" srcOrd="1" destOrd="0" presId="urn:microsoft.com/office/officeart/2005/8/layout/cycle2"/>
    <dgm:cxn modelId="{D9D90FC6-AD02-4D9C-8A5F-B5BF544D4C84}" srcId="{8A56B884-148E-4ACB-8447-3DBCD7C25917}" destId="{96676088-5F9B-464F-809F-5CC2441D9447}" srcOrd="0" destOrd="0" parTransId="{306A7EE9-DAE4-4D6D-8510-96CE7AC21E9B}" sibTransId="{C18F98C1-3AAF-45AB-AD90-C2C0EE5C5798}"/>
    <dgm:cxn modelId="{4384D0A0-A59D-4034-B4E8-261E1A912F2E}" type="presOf" srcId="{91F7781F-3594-4000-AE64-293C1A3BCC4D}" destId="{9444FED7-A0E2-42C2-BB04-F991ABC8DCD5}" srcOrd="1" destOrd="0" presId="urn:microsoft.com/office/officeart/2005/8/layout/cycle2"/>
    <dgm:cxn modelId="{FEB31543-BA32-4737-9BBE-89E80A2ED271}" type="presOf" srcId="{ACAD8809-5716-4971-90C9-872BD92EBABD}" destId="{365608AA-E744-4C83-AD04-EDD1E73940A3}" srcOrd="1" destOrd="0" presId="urn:microsoft.com/office/officeart/2005/8/layout/cycle2"/>
    <dgm:cxn modelId="{CD7F08B7-2F09-4A03-B9A5-4F713897995D}" type="presParOf" srcId="{99CC709E-9883-4713-8636-34A4DC9F2AA2}" destId="{EB3901CC-FFA8-4286-A971-E83AF3CBEBC9}" srcOrd="0" destOrd="0" presId="urn:microsoft.com/office/officeart/2005/8/layout/cycle2"/>
    <dgm:cxn modelId="{1B8A87B1-08C3-4198-B4AD-3017D8C1101D}" type="presParOf" srcId="{99CC709E-9883-4713-8636-34A4DC9F2AA2}" destId="{8A7FEB85-4F1C-4BD1-ABCD-142586E7E4B3}" srcOrd="1" destOrd="0" presId="urn:microsoft.com/office/officeart/2005/8/layout/cycle2"/>
    <dgm:cxn modelId="{6860ABFA-BE3C-4363-B2D8-3EC223553957}" type="presParOf" srcId="{8A7FEB85-4F1C-4BD1-ABCD-142586E7E4B3}" destId="{DE02F9B5-7ED4-4D40-B5EF-C0D451206BA8}" srcOrd="0" destOrd="0" presId="urn:microsoft.com/office/officeart/2005/8/layout/cycle2"/>
    <dgm:cxn modelId="{DA838C41-5AAD-41A2-B707-50721DFE40DA}" type="presParOf" srcId="{99CC709E-9883-4713-8636-34A4DC9F2AA2}" destId="{CC31DCC3-324A-4D4F-8927-AC6D5405E331}" srcOrd="2" destOrd="0" presId="urn:microsoft.com/office/officeart/2005/8/layout/cycle2"/>
    <dgm:cxn modelId="{5E2C64B6-7CE4-4725-8EC5-CBB697F19150}" type="presParOf" srcId="{99CC709E-9883-4713-8636-34A4DC9F2AA2}" destId="{88CBCD67-D203-41C6-BF98-A0D64AE45E8D}" srcOrd="3" destOrd="0" presId="urn:microsoft.com/office/officeart/2005/8/layout/cycle2"/>
    <dgm:cxn modelId="{D7745096-663E-4A76-B656-D431DDF7C853}" type="presParOf" srcId="{88CBCD67-D203-41C6-BF98-A0D64AE45E8D}" destId="{9444FED7-A0E2-42C2-BB04-F991ABC8DCD5}" srcOrd="0" destOrd="0" presId="urn:microsoft.com/office/officeart/2005/8/layout/cycle2"/>
    <dgm:cxn modelId="{3E519DD9-4F9F-437D-9D53-A3684A2E6B40}" type="presParOf" srcId="{99CC709E-9883-4713-8636-34A4DC9F2AA2}" destId="{B5B6C8A3-EA69-43F9-BA1D-96519DB96E4C}" srcOrd="4" destOrd="0" presId="urn:microsoft.com/office/officeart/2005/8/layout/cycle2"/>
    <dgm:cxn modelId="{6913BC0C-BCF1-4CAC-BC80-E91FDB47B052}" type="presParOf" srcId="{99CC709E-9883-4713-8636-34A4DC9F2AA2}" destId="{B4BFCBC5-79B8-40A3-8ED2-6FE5F4D506C5}" srcOrd="5" destOrd="0" presId="urn:microsoft.com/office/officeart/2005/8/layout/cycle2"/>
    <dgm:cxn modelId="{65CA2C54-1C2A-4BAC-94AF-B18DB80D3193}" type="presParOf" srcId="{B4BFCBC5-79B8-40A3-8ED2-6FE5F4D506C5}" destId="{365608AA-E744-4C83-AD04-EDD1E73940A3}" srcOrd="0" destOrd="0" presId="urn:microsoft.com/office/officeart/2005/8/layout/cycle2"/>
    <dgm:cxn modelId="{AF30D2FB-693C-49A4-AEA9-CB5D73241822}" type="presParOf" srcId="{99CC709E-9883-4713-8636-34A4DC9F2AA2}" destId="{E6BE6297-8350-4392-87B5-B6726C56C282}" srcOrd="6" destOrd="0" presId="urn:microsoft.com/office/officeart/2005/8/layout/cycle2"/>
    <dgm:cxn modelId="{8747362E-4BEF-4432-BCC7-C1E30933F19C}" type="presParOf" srcId="{99CC709E-9883-4713-8636-34A4DC9F2AA2}" destId="{176C3579-A768-4CB7-9B4F-3874B062793A}" srcOrd="7" destOrd="0" presId="urn:microsoft.com/office/officeart/2005/8/layout/cycle2"/>
    <dgm:cxn modelId="{F95FF574-2890-4145-B476-078CC873DCB1}" type="presParOf" srcId="{176C3579-A768-4CB7-9B4F-3874B062793A}" destId="{A52C6AA7-0DEE-431B-9AE5-A67E6E228812}" srcOrd="0" destOrd="0" presId="urn:microsoft.com/office/officeart/2005/8/layout/cycle2"/>
    <dgm:cxn modelId="{75B1D09C-F1DC-4734-94BD-FF29CD8FA129}" type="presParOf" srcId="{99CC709E-9883-4713-8636-34A4DC9F2AA2}" destId="{E300BB69-D77D-430F-A764-E4AB024BD190}" srcOrd="8" destOrd="0" presId="urn:microsoft.com/office/officeart/2005/8/layout/cycle2"/>
    <dgm:cxn modelId="{F82D3728-D247-44D1-8C27-AF04A531A127}" type="presParOf" srcId="{99CC709E-9883-4713-8636-34A4DC9F2AA2}" destId="{308C4860-372B-43D0-89AC-8CC48F054576}" srcOrd="9" destOrd="0" presId="urn:microsoft.com/office/officeart/2005/8/layout/cycle2"/>
    <dgm:cxn modelId="{1DF2E7DF-3FA5-418C-9809-8C7E2413F91E}" type="presParOf" srcId="{308C4860-372B-43D0-89AC-8CC48F054576}" destId="{BBAF69CA-B1E8-46ED-BE75-3EA835D47CD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901CC-FFA8-4286-A971-E83AF3CBEBC9}">
      <dsp:nvSpPr>
        <dsp:cNvPr id="0" name=""/>
        <dsp:cNvSpPr/>
      </dsp:nvSpPr>
      <dsp:spPr>
        <a:xfrm>
          <a:off x="2841225" y="1578"/>
          <a:ext cx="1426687" cy="1426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Single Competitor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0158" y="210511"/>
        <a:ext cx="1008821" cy="1008821"/>
      </dsp:txXfrm>
    </dsp:sp>
    <dsp:sp modelId="{8A7FEB85-4F1C-4BD1-ABCD-142586E7E4B3}">
      <dsp:nvSpPr>
        <dsp:cNvPr id="0" name=""/>
        <dsp:cNvSpPr/>
      </dsp:nvSpPr>
      <dsp:spPr>
        <a:xfrm rot="2160000">
          <a:off x="4222552" y="1117449"/>
          <a:ext cx="378134" cy="44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/>
        </a:p>
      </dsp:txBody>
      <dsp:txXfrm>
        <a:off x="4233385" y="1172173"/>
        <a:ext cx="264694" cy="264188"/>
      </dsp:txXfrm>
    </dsp:sp>
    <dsp:sp modelId="{CC31DCC3-324A-4D4F-8927-AC6D5405E331}">
      <dsp:nvSpPr>
        <dsp:cNvPr id="0" name=""/>
        <dsp:cNvSpPr/>
      </dsp:nvSpPr>
      <dsp:spPr>
        <a:xfrm>
          <a:off x="4572641" y="1259526"/>
          <a:ext cx="1426687" cy="1426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“Woodrow Ltd”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81574" y="1468459"/>
        <a:ext cx="1008821" cy="1008821"/>
      </dsp:txXfrm>
    </dsp:sp>
    <dsp:sp modelId="{88CBCD67-D203-41C6-BF98-A0D64AE45E8D}">
      <dsp:nvSpPr>
        <dsp:cNvPr id="0" name=""/>
        <dsp:cNvSpPr/>
      </dsp:nvSpPr>
      <dsp:spPr>
        <a:xfrm rot="6506173">
          <a:off x="4765325" y="2733343"/>
          <a:ext cx="373786" cy="481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 rot="10800000">
        <a:off x="4839124" y="2776454"/>
        <a:ext cx="261650" cy="288904"/>
      </dsp:txXfrm>
    </dsp:sp>
    <dsp:sp modelId="{B5B6C8A3-EA69-43F9-BA1D-96519DB96E4C}">
      <dsp:nvSpPr>
        <dsp:cNvPr id="0" name=""/>
        <dsp:cNvSpPr/>
      </dsp:nvSpPr>
      <dsp:spPr>
        <a:xfrm>
          <a:off x="3898416" y="3282052"/>
          <a:ext cx="1426687" cy="1426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Unit Variable Cost $0.95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7349" y="3490985"/>
        <a:ext cx="1008821" cy="1008821"/>
      </dsp:txXfrm>
    </dsp:sp>
    <dsp:sp modelId="{B4BFCBC5-79B8-40A3-8ED2-6FE5F4D506C5}">
      <dsp:nvSpPr>
        <dsp:cNvPr id="0" name=""/>
        <dsp:cNvSpPr/>
      </dsp:nvSpPr>
      <dsp:spPr>
        <a:xfrm rot="10779192">
          <a:off x="3372973" y="3761017"/>
          <a:ext cx="371327" cy="481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 rot="10800000">
        <a:off x="3484370" y="3856981"/>
        <a:ext cx="259929" cy="288904"/>
      </dsp:txXfrm>
    </dsp:sp>
    <dsp:sp modelId="{E6BE6297-8350-4392-87B5-B6726C56C282}">
      <dsp:nvSpPr>
        <dsp:cNvPr id="0" name=""/>
        <dsp:cNvSpPr/>
      </dsp:nvSpPr>
      <dsp:spPr>
        <a:xfrm>
          <a:off x="1771151" y="3294928"/>
          <a:ext cx="1426687" cy="1426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Unit retail price $2.5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80084" y="3503861"/>
        <a:ext cx="1008821" cy="1008821"/>
      </dsp:txXfrm>
    </dsp:sp>
    <dsp:sp modelId="{176C3579-A768-4CB7-9B4F-3874B062793A}">
      <dsp:nvSpPr>
        <dsp:cNvPr id="0" name=""/>
        <dsp:cNvSpPr/>
      </dsp:nvSpPr>
      <dsp:spPr>
        <a:xfrm rot="15120000">
          <a:off x="1968063" y="2759995"/>
          <a:ext cx="378134" cy="481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 rot="10800000">
        <a:off x="2042310" y="2910240"/>
        <a:ext cx="264694" cy="288904"/>
      </dsp:txXfrm>
    </dsp:sp>
    <dsp:sp modelId="{E300BB69-D77D-430F-A764-E4AB024BD190}">
      <dsp:nvSpPr>
        <dsp:cNvPr id="0" name=""/>
        <dsp:cNvSpPr/>
      </dsp:nvSpPr>
      <dsp:spPr>
        <a:xfrm>
          <a:off x="1109808" y="1259526"/>
          <a:ext cx="1426687" cy="1426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Sold as pack of 2 at $5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18741" y="1468459"/>
        <a:ext cx="1008821" cy="1008821"/>
      </dsp:txXfrm>
    </dsp:sp>
    <dsp:sp modelId="{308C4860-372B-43D0-89AC-8CC48F054576}">
      <dsp:nvSpPr>
        <dsp:cNvPr id="0" name=""/>
        <dsp:cNvSpPr/>
      </dsp:nvSpPr>
      <dsp:spPr>
        <a:xfrm rot="19440000">
          <a:off x="2491135" y="1109433"/>
          <a:ext cx="378134" cy="481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>
        <a:off x="2501968" y="1239073"/>
        <a:ext cx="264694" cy="288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B050D-D054-4E09-92AD-5118C98AE8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15755-FE12-4129-B4EB-886F2789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15755-FE12-4129-B4EB-886F27897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FA3-0CA6-4EBF-91FE-9352C0B877E1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44A9321-4A34-4CB6-A6CE-6A22FFE9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188C-B1BC-4794-9842-06962BF87EF5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2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95F1-2134-4233-B4C1-CC3F768C10F3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9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E11E-D124-4375-B7A1-99903EA1F045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890068-CCBB-45AB-AFCD-9911D37C8E11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44A9321-4A34-4CB6-A6CE-6A22FFE9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56AC-41DF-4771-A2BC-7495734D8182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2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1460-1946-4531-AE83-DA12B6DB5362}" type="datetime1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A4CE-3847-4B44-A0D5-B560B5151462}" type="datetime1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F5CC-07C8-4B3D-9A73-1C9D46DCC305}" type="datetime1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10B3-DE7C-493D-BD9C-AB3926D1545B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1E88-7356-4328-B90B-4C1EA2C12C86}" type="datetime1">
              <a:rPr lang="en-US" smtClean="0"/>
              <a:t>12/7/2016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3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0F625DC-D274-4EAA-BAD5-AD72416EBB0A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44A9321-4A34-4CB6-A6CE-6A22FFE9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5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Racquetball Racket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892" y="4468031"/>
            <a:ext cx="7891272" cy="1596619"/>
          </a:xfrm>
        </p:spPr>
        <p:txBody>
          <a:bodyPr>
            <a:normAutofit fontScale="62500" lnSpcReduction="20000"/>
          </a:bodyPr>
          <a:lstStyle/>
          <a:p>
            <a:r>
              <a:rPr lang="en-US" sz="2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Team 2: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Manaswini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Rayappureddi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Pranav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Sachdev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Ramya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Chowdary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Mupparaju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Venkatasai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Varada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OPIM 5641-BUSINESS DECISION MODELLING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9" y="484632"/>
            <a:ext cx="11197883" cy="1609344"/>
          </a:xfrm>
        </p:spPr>
        <p:txBody>
          <a:bodyPr/>
          <a:lstStyle/>
          <a:p>
            <a:r>
              <a:rPr lang="en-US" dirty="0"/>
              <a:t>Varying ball price – own and competitor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43" y="1795670"/>
            <a:ext cx="5762625" cy="4438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9603" y="2552807"/>
            <a:ext cx="3143245" cy="10742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Price of new ball varying </a:t>
            </a:r>
            <a:r>
              <a:rPr lang="en-US" dirty="0">
                <a:solidFill>
                  <a:schemeClr val="bg1"/>
                </a:solidFill>
              </a:rPr>
              <a:t>from $0.52 - $5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9604" y="4169851"/>
            <a:ext cx="3143245" cy="10742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Price of competitor’s ball varying </a:t>
            </a:r>
            <a:r>
              <a:rPr lang="en-US" dirty="0">
                <a:solidFill>
                  <a:schemeClr val="bg1"/>
                </a:solidFill>
              </a:rPr>
              <a:t>from $0.95 - $5 </a:t>
            </a:r>
          </a:p>
        </p:txBody>
      </p:sp>
      <p:sp>
        <p:nvSpPr>
          <p:cNvPr id="12" name="Right Arrow 7"/>
          <p:cNvSpPr/>
          <p:nvPr/>
        </p:nvSpPr>
        <p:spPr>
          <a:xfrm>
            <a:off x="4921201" y="3441900"/>
            <a:ext cx="696613" cy="72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1668" y="63492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OPIM 5641-BUSINESS DECISION MODELLING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 the manufacturing plant seems to be a favorable endeavor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ball should be rolled out in the market with a selling price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$1.25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competitor maintains status-quo (selling price of $2.5/ball) - new ball price could vary between $0.63 - $2.42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investment varied between $4 - $6 million, net profit (at the end of 10 years) remains positive – drops from $60 million to $56.5 million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 responding to the new market entry – net profit would be about $19 million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6214" y="62727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OPIM 5641-BUSINESS DECISION MODELLING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82" y="3277772"/>
            <a:ext cx="3935896" cy="15744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7116" y="1463040"/>
            <a:ext cx="7484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7030" y="6285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OPIM 5641-BUSINESS DECISION MODELLING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2369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Racquetball Industry</a:t>
            </a:r>
          </a:p>
          <a:p>
            <a:r>
              <a:rPr lang="en-US" dirty="0" smtClean="0"/>
              <a:t>Market scenario</a:t>
            </a:r>
          </a:p>
          <a:p>
            <a:r>
              <a:rPr lang="en-US" dirty="0" smtClean="0"/>
              <a:t>Business Case</a:t>
            </a:r>
          </a:p>
          <a:p>
            <a:r>
              <a:rPr lang="en-US" dirty="0" smtClean="0"/>
              <a:t>Optimal ball price</a:t>
            </a:r>
          </a:p>
          <a:p>
            <a:r>
              <a:rPr lang="en-US" dirty="0" smtClean="0"/>
              <a:t>Analyzing net profit with ball price</a:t>
            </a:r>
          </a:p>
          <a:p>
            <a:r>
              <a:rPr lang="en-US" dirty="0" smtClean="0"/>
              <a:t>Analyzing net profit with investment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Varying competitor price and new ball price</a:t>
            </a:r>
          </a:p>
          <a:p>
            <a:r>
              <a:rPr lang="en-US" dirty="0" smtClean="0"/>
              <a:t>Recommendations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6062" y="62727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OPIM 5641-BUSINESS DECISION MODELLING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53" y="648318"/>
            <a:ext cx="9540669" cy="7369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Racquetball Industry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16" y="2938864"/>
            <a:ext cx="1747176" cy="1158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9304771"/>
              </p:ext>
            </p:extLst>
          </p:nvPr>
        </p:nvGraphicFramePr>
        <p:xfrm>
          <a:off x="367335" y="1051660"/>
          <a:ext cx="7109138" cy="4723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688637" y="1428183"/>
            <a:ext cx="21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Industry forecast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325500" y="3851621"/>
            <a:ext cx="26916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Balls per Player-10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25501" y="2208895"/>
            <a:ext cx="26916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in  players - 10% for 10 years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8941" y="63350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OPIM 5641-BUSINESS DECISION MODELLING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1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27055"/>
            <a:ext cx="10058400" cy="1609344"/>
          </a:xfrm>
        </p:spPr>
        <p:txBody>
          <a:bodyPr/>
          <a:lstStyle/>
          <a:p>
            <a:r>
              <a:rPr lang="en-US" dirty="0" smtClean="0"/>
              <a:t>Market Scenario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253697"/>
              </p:ext>
            </p:extLst>
          </p:nvPr>
        </p:nvGraphicFramePr>
        <p:xfrm>
          <a:off x="1069848" y="1425688"/>
          <a:ext cx="3965791" cy="215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792223"/>
              </p:ext>
            </p:extLst>
          </p:nvPr>
        </p:nvGraphicFramePr>
        <p:xfrm>
          <a:off x="5943213" y="1425688"/>
          <a:ext cx="4494727" cy="2305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338285"/>
              </p:ext>
            </p:extLst>
          </p:nvPr>
        </p:nvGraphicFramePr>
        <p:xfrm>
          <a:off x="3348120" y="3799268"/>
          <a:ext cx="4842457" cy="2658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" y="6409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OPIM 5641-BUSINESS DECISION MODELLING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90698"/>
            <a:ext cx="10058400" cy="20384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new ball</a:t>
            </a:r>
          </a:p>
          <a:p>
            <a:pPr lvl="2"/>
            <a:r>
              <a:rPr lang="en-US" dirty="0" smtClean="0"/>
              <a:t>More </a:t>
            </a:r>
            <a:r>
              <a:rPr lang="en-US" dirty="0"/>
              <a:t>bouncier </a:t>
            </a:r>
            <a:endParaRPr lang="en-US" dirty="0" smtClean="0"/>
          </a:p>
          <a:p>
            <a:pPr lvl="2"/>
            <a:r>
              <a:rPr lang="en-US" dirty="0" smtClean="0"/>
              <a:t>Less Durable</a:t>
            </a:r>
          </a:p>
          <a:p>
            <a:pPr lvl="2"/>
            <a:r>
              <a:rPr lang="en-US" dirty="0" smtClean="0"/>
              <a:t>Low production cost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29094"/>
              </p:ext>
            </p:extLst>
          </p:nvPr>
        </p:nvGraphicFramePr>
        <p:xfrm>
          <a:off x="6868633" y="1416249"/>
          <a:ext cx="3718400" cy="195243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12828"/>
                <a:gridCol w="1305572"/>
              </a:tblGrid>
              <a:tr h="400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cost / ball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$0.52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716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investment cost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 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million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3516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Funding 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 Loan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00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Interest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92224"/>
              </p:ext>
            </p:extLst>
          </p:nvPr>
        </p:nvGraphicFramePr>
        <p:xfrm>
          <a:off x="6868633" y="3911305"/>
          <a:ext cx="3718400" cy="196829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28649"/>
                <a:gridCol w="2289751"/>
              </a:tblGrid>
              <a:tr h="41450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Ratio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who would buy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600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600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600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600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600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600" b="1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8204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69848" y="31258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manufacturing plant is a good investment?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be the optimized ball price?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will competitor price change will effect us?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83264" y="3776858"/>
            <a:ext cx="10058400" cy="1490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12148" y="984738"/>
            <a:ext cx="2813538" cy="28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 of new ball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5750" y="3514262"/>
            <a:ext cx="2813538" cy="28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 Ratio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8789" y="62727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OPIM 5641-BUSINESS DECISION MODELLING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Ball 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412344"/>
              </p:ext>
            </p:extLst>
          </p:nvPr>
        </p:nvGraphicFramePr>
        <p:xfrm>
          <a:off x="5776581" y="1561516"/>
          <a:ext cx="5351667" cy="397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23192" y="4242915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NPV is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shows an increasing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is cleared in 10 years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63040" y="2044680"/>
            <a:ext cx="2651445" cy="188020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$1.25</a:t>
            </a:r>
            <a:endParaRPr lang="en-US" sz="3200" dirty="0"/>
          </a:p>
        </p:txBody>
      </p:sp>
      <p:sp>
        <p:nvSpPr>
          <p:cNvPr id="8" name="Right Arrow 7"/>
          <p:cNvSpPr/>
          <p:nvPr/>
        </p:nvSpPr>
        <p:spPr>
          <a:xfrm>
            <a:off x="4330220" y="2742144"/>
            <a:ext cx="1143591" cy="534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6214" y="6285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OPIM 5641-BUSINESS DECISION MODELLING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NET Profit with ball price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351" y="1658484"/>
            <a:ext cx="5757095" cy="44343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2129" y="2190020"/>
            <a:ext cx="2886497" cy="10742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Price of ball varying </a:t>
            </a:r>
            <a:r>
              <a:rPr lang="en-US" dirty="0">
                <a:solidFill>
                  <a:schemeClr val="bg1"/>
                </a:solidFill>
              </a:rPr>
              <a:t>from $0.52 - $5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2129" y="3875679"/>
            <a:ext cx="2886498" cy="10742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Competitor ball price is $2.5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56346" y="3875679"/>
            <a:ext cx="770400" cy="72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24814" y="1559404"/>
            <a:ext cx="1744395" cy="827724"/>
          </a:xfrm>
          <a:prstGeom prst="rect">
            <a:avLst/>
          </a:prstGeom>
          <a:solidFill>
            <a:srgbClr val="002060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Optimized Ball price $1.25</a:t>
            </a:r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>
            <a:off x="6724356" y="1973266"/>
            <a:ext cx="500458" cy="43350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48" y="63796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OPIM 5641-BUSINESS DECISION MODELLING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65" y="484632"/>
            <a:ext cx="11226019" cy="1609344"/>
          </a:xfrm>
        </p:spPr>
        <p:txBody>
          <a:bodyPr/>
          <a:lstStyle/>
          <a:p>
            <a:r>
              <a:rPr lang="en-US" dirty="0"/>
              <a:t>Analyzing net profit </a:t>
            </a:r>
            <a:r>
              <a:rPr lang="en-US" dirty="0" smtClean="0"/>
              <a:t>with Investment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725" y="1925970"/>
            <a:ext cx="5761905" cy="44380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6975" y="2199814"/>
            <a:ext cx="2936383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Investment varying </a:t>
            </a:r>
            <a:r>
              <a:rPr lang="en-US" dirty="0">
                <a:solidFill>
                  <a:schemeClr val="bg1"/>
                </a:solidFill>
              </a:rPr>
              <a:t>from $4M - $6M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975" y="3677948"/>
            <a:ext cx="2936383" cy="5719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Ball price - $1.25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6975" y="4764942"/>
            <a:ext cx="2936383" cy="8029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Competitor price is $2.5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190164" y="3888775"/>
            <a:ext cx="696613" cy="72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515816" y="63926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OPIM 5641-BUSINESS DECISION MODELLING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7" y="484632"/>
            <a:ext cx="1133856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Risk Analysis – Varying Competitor Ball price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9321-4A34-4CB6-A6CE-6A22FFE9678F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6534" y="4712501"/>
            <a:ext cx="3850783" cy="5719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Ball price - $1.25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10972" y="4061836"/>
            <a:ext cx="696613" cy="72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9848" y="1691640"/>
            <a:ext cx="3850783" cy="484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Competitor ball price varying </a:t>
            </a:r>
            <a:r>
              <a:rPr lang="en-US" dirty="0">
                <a:solidFill>
                  <a:schemeClr val="bg1"/>
                </a:solidFill>
              </a:rPr>
              <a:t>–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2076869" y="2578608"/>
            <a:ext cx="1252668" cy="107988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95174" y="2209276"/>
            <a:ext cx="188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likely – 2.5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9157" y="3692504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Min: 0.95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09037" y="3677003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2.5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2535" y="1575582"/>
            <a:ext cx="4107767" cy="248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02" y="1575582"/>
            <a:ext cx="6282878" cy="390267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031" y="63406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OPIM 5641-BUSINESS DECISION MODELLING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529</TotalTime>
  <Words>468</Words>
  <Application>Microsoft Office PowerPoint</Application>
  <PresentationFormat>Widescreen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Racquetball Racket</vt:lpstr>
      <vt:lpstr>Agenda</vt:lpstr>
      <vt:lpstr>Racquetball Industry </vt:lpstr>
      <vt:lpstr>Market Scenario</vt:lpstr>
      <vt:lpstr>Business Case</vt:lpstr>
      <vt:lpstr>OPTIMAL Ball Price</vt:lpstr>
      <vt:lpstr>Analyzing NET Profit with ball price </vt:lpstr>
      <vt:lpstr>Analyzing net profit with Investment</vt:lpstr>
      <vt:lpstr>Risk Analysis – Varying Competitor Ball price </vt:lpstr>
      <vt:lpstr>Varying ball price – own and competitor </vt:lpstr>
      <vt:lpstr>Recommendations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Rayappureddi, Manaswini</dc:creator>
  <cp:lastModifiedBy>Rayappureddi, Manaswini</cp:lastModifiedBy>
  <cp:revision>89</cp:revision>
  <dcterms:created xsi:type="dcterms:W3CDTF">2016-12-07T19:23:21Z</dcterms:created>
  <dcterms:modified xsi:type="dcterms:W3CDTF">2016-12-08T04:16:52Z</dcterms:modified>
</cp:coreProperties>
</file>