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73" r:id="rId3"/>
    <p:sldId id="266" r:id="rId4"/>
    <p:sldId id="258" r:id="rId5"/>
    <p:sldId id="274" r:id="rId6"/>
    <p:sldId id="280" r:id="rId7"/>
    <p:sldId id="282" r:id="rId8"/>
    <p:sldId id="277" r:id="rId9"/>
    <p:sldId id="276" r:id="rId10"/>
    <p:sldId id="279" r:id="rId11"/>
    <p:sldId id="271" r:id="rId12"/>
    <p:sldId id="272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315"/>
    <a:srgbClr val="34B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F285A-A4A9-4216-8860-38075C15E176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36D0D-CD99-41AC-8A3A-C792DF7FC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8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7FA10-C486-4448-A3EE-5051E9184E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1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6EAE-E2B2-4DBA-923A-90F6BFABAE68}" type="datetime1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OPIM 5770: Advanced Business Analytics and Project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9D1-A715-4297-936D-DE96A4303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2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622F-7EAE-4646-8B06-11A7EBC077DB}" type="datetime1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OPIM 5770: Advanced Business Analytics and Project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9D1-A715-4297-936D-DE96A4303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1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65B2-5E87-4837-B30C-3D04B661C68E}" type="datetime1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OPIM 5770: Advanced Business Analytics and Project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9D1-A715-4297-936D-DE96A4303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2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02FE-FDE2-4531-9F94-BDA0ABEC5633}" type="datetime1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OPIM 5770: Advanced Business Analytics and Project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9D1-A715-4297-936D-DE96A4303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2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3BC2-EF9C-440C-B726-5964D42416F6}" type="datetime1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OPIM 5770: Advanced Business Analytics and Project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9D1-A715-4297-936D-DE96A4303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3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C24C-8C4E-4C82-A87C-51030EBF64C6}" type="datetime1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OPIM 5770: Advanced Business Analytics and Project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9D1-A715-4297-936D-DE96A4303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5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278-6F67-4AC5-B768-14093FECAD80}" type="datetime1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OPIM 5770: Advanced Business Analytics and Project Management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9D1-A715-4297-936D-DE96A4303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7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25A8-BB65-4B72-B15E-EFA0686B652A}" type="datetime1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OPIM 5770: Advanced Business Analytics and Project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9D1-A715-4297-936D-DE96A4303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9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9680-D76E-4E25-BFCF-DE21FD1A5B7D}" type="datetime1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OPIM 5770: Advanced Business Analytics and Project Management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9D1-A715-4297-936D-DE96A4303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2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F6CF-DD9C-4139-9A64-85B67D866480}" type="datetime1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OPIM 5770: Advanced Business Analytics and Project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9D1-A715-4297-936D-DE96A4303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8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C1753-3937-4769-B951-E0646AE452AC}" type="datetime1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OPIM 5770: Advanced Business Analytics and Project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9D1-A715-4297-936D-DE96A4303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2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8FFA2-53AB-42E5-BE59-E4EFB86FD9E9}" type="datetime1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OPIM 5770: Advanced Business Analytics and Project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FD9D1-A715-4297-936D-DE96A4303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1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6.jpe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gif"/><Relationship Id="rId4" Type="http://schemas.openxmlformats.org/officeDocument/2006/relationships/image" Target="../media/image10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emf"/><Relationship Id="rId18" Type="http://schemas.openxmlformats.org/officeDocument/2006/relationships/image" Target="../media/image20.emf"/><Relationship Id="rId26" Type="http://schemas.openxmlformats.org/officeDocument/2006/relationships/image" Target="../media/image28.emf"/><Relationship Id="rId39" Type="http://schemas.openxmlformats.org/officeDocument/2006/relationships/image" Target="../media/image41.png"/><Relationship Id="rId21" Type="http://schemas.openxmlformats.org/officeDocument/2006/relationships/image" Target="../media/image23.emf"/><Relationship Id="rId34" Type="http://schemas.openxmlformats.org/officeDocument/2006/relationships/image" Target="../media/image36.emf"/><Relationship Id="rId42" Type="http://schemas.openxmlformats.org/officeDocument/2006/relationships/image" Target="../media/image44.png"/><Relationship Id="rId47" Type="http://schemas.openxmlformats.org/officeDocument/2006/relationships/image" Target="../media/image49.emf"/><Relationship Id="rId50" Type="http://schemas.openxmlformats.org/officeDocument/2006/relationships/image" Target="../media/image52.emf"/><Relationship Id="rId55" Type="http://schemas.openxmlformats.org/officeDocument/2006/relationships/image" Target="../media/image57.emf"/><Relationship Id="rId63" Type="http://schemas.openxmlformats.org/officeDocument/2006/relationships/image" Target="../media/image65.emf"/><Relationship Id="rId68" Type="http://schemas.openxmlformats.org/officeDocument/2006/relationships/image" Target="../media/image70.emf"/><Relationship Id="rId76" Type="http://schemas.openxmlformats.org/officeDocument/2006/relationships/image" Target="../media/image78.emf"/><Relationship Id="rId84" Type="http://schemas.openxmlformats.org/officeDocument/2006/relationships/image" Target="../media/image86.emf"/><Relationship Id="rId89" Type="http://schemas.openxmlformats.org/officeDocument/2006/relationships/image" Target="../media/image91.png"/><Relationship Id="rId7" Type="http://schemas.openxmlformats.org/officeDocument/2006/relationships/image" Target="../media/image9.emf"/><Relationship Id="rId71" Type="http://schemas.openxmlformats.org/officeDocument/2006/relationships/image" Target="../media/image73.emf"/><Relationship Id="rId2" Type="http://schemas.openxmlformats.org/officeDocument/2006/relationships/image" Target="../media/image4.emf"/><Relationship Id="rId16" Type="http://schemas.openxmlformats.org/officeDocument/2006/relationships/image" Target="../media/image18.emf"/><Relationship Id="rId29" Type="http://schemas.openxmlformats.org/officeDocument/2006/relationships/image" Target="../media/image31.emf"/><Relationship Id="rId11" Type="http://schemas.openxmlformats.org/officeDocument/2006/relationships/image" Target="../media/image13.emf"/><Relationship Id="rId24" Type="http://schemas.openxmlformats.org/officeDocument/2006/relationships/image" Target="../media/image26.emf"/><Relationship Id="rId32" Type="http://schemas.openxmlformats.org/officeDocument/2006/relationships/image" Target="../media/image34.emf"/><Relationship Id="rId37" Type="http://schemas.openxmlformats.org/officeDocument/2006/relationships/image" Target="../media/image39.emf"/><Relationship Id="rId40" Type="http://schemas.openxmlformats.org/officeDocument/2006/relationships/image" Target="../media/image42.png"/><Relationship Id="rId45" Type="http://schemas.openxmlformats.org/officeDocument/2006/relationships/image" Target="../media/image47.emf"/><Relationship Id="rId53" Type="http://schemas.openxmlformats.org/officeDocument/2006/relationships/image" Target="../media/image55.emf"/><Relationship Id="rId58" Type="http://schemas.openxmlformats.org/officeDocument/2006/relationships/image" Target="../media/image60.emf"/><Relationship Id="rId66" Type="http://schemas.openxmlformats.org/officeDocument/2006/relationships/image" Target="../media/image68.emf"/><Relationship Id="rId74" Type="http://schemas.openxmlformats.org/officeDocument/2006/relationships/image" Target="../media/image76.emf"/><Relationship Id="rId79" Type="http://schemas.openxmlformats.org/officeDocument/2006/relationships/image" Target="../media/image81.emf"/><Relationship Id="rId87" Type="http://schemas.openxmlformats.org/officeDocument/2006/relationships/image" Target="../media/image89.png"/><Relationship Id="rId5" Type="http://schemas.openxmlformats.org/officeDocument/2006/relationships/image" Target="../media/image7.emf"/><Relationship Id="rId61" Type="http://schemas.openxmlformats.org/officeDocument/2006/relationships/image" Target="../media/image63.emf"/><Relationship Id="rId82" Type="http://schemas.openxmlformats.org/officeDocument/2006/relationships/image" Target="../media/image84.emf"/><Relationship Id="rId19" Type="http://schemas.openxmlformats.org/officeDocument/2006/relationships/image" Target="../media/image21.emf"/><Relationship Id="rId4" Type="http://schemas.openxmlformats.org/officeDocument/2006/relationships/image" Target="../media/image6.emf"/><Relationship Id="rId9" Type="http://schemas.openxmlformats.org/officeDocument/2006/relationships/image" Target="../media/image11.emf"/><Relationship Id="rId14" Type="http://schemas.openxmlformats.org/officeDocument/2006/relationships/image" Target="../media/image16.emf"/><Relationship Id="rId22" Type="http://schemas.openxmlformats.org/officeDocument/2006/relationships/image" Target="../media/image24.emf"/><Relationship Id="rId27" Type="http://schemas.openxmlformats.org/officeDocument/2006/relationships/image" Target="../media/image29.emf"/><Relationship Id="rId30" Type="http://schemas.openxmlformats.org/officeDocument/2006/relationships/image" Target="../media/image32.emf"/><Relationship Id="rId35" Type="http://schemas.openxmlformats.org/officeDocument/2006/relationships/image" Target="../media/image37.emf"/><Relationship Id="rId43" Type="http://schemas.openxmlformats.org/officeDocument/2006/relationships/image" Target="../media/image45.png"/><Relationship Id="rId48" Type="http://schemas.openxmlformats.org/officeDocument/2006/relationships/image" Target="../media/image50.emf"/><Relationship Id="rId56" Type="http://schemas.openxmlformats.org/officeDocument/2006/relationships/image" Target="../media/image58.emf"/><Relationship Id="rId64" Type="http://schemas.openxmlformats.org/officeDocument/2006/relationships/image" Target="../media/image66.emf"/><Relationship Id="rId69" Type="http://schemas.openxmlformats.org/officeDocument/2006/relationships/image" Target="../media/image71.emf"/><Relationship Id="rId77" Type="http://schemas.openxmlformats.org/officeDocument/2006/relationships/image" Target="../media/image79.emf"/><Relationship Id="rId8" Type="http://schemas.openxmlformats.org/officeDocument/2006/relationships/image" Target="../media/image10.emf"/><Relationship Id="rId51" Type="http://schemas.openxmlformats.org/officeDocument/2006/relationships/image" Target="../media/image53.emf"/><Relationship Id="rId72" Type="http://schemas.openxmlformats.org/officeDocument/2006/relationships/image" Target="../media/image74.emf"/><Relationship Id="rId80" Type="http://schemas.openxmlformats.org/officeDocument/2006/relationships/image" Target="../media/image82.emf"/><Relationship Id="rId85" Type="http://schemas.openxmlformats.org/officeDocument/2006/relationships/image" Target="../media/image87.png"/><Relationship Id="rId3" Type="http://schemas.openxmlformats.org/officeDocument/2006/relationships/image" Target="../media/image5.emf"/><Relationship Id="rId12" Type="http://schemas.openxmlformats.org/officeDocument/2006/relationships/image" Target="../media/image14.emf"/><Relationship Id="rId17" Type="http://schemas.openxmlformats.org/officeDocument/2006/relationships/image" Target="../media/image19.emf"/><Relationship Id="rId25" Type="http://schemas.openxmlformats.org/officeDocument/2006/relationships/image" Target="../media/image27.emf"/><Relationship Id="rId33" Type="http://schemas.openxmlformats.org/officeDocument/2006/relationships/image" Target="../media/image35.emf"/><Relationship Id="rId38" Type="http://schemas.openxmlformats.org/officeDocument/2006/relationships/image" Target="../media/image40.emf"/><Relationship Id="rId46" Type="http://schemas.openxmlformats.org/officeDocument/2006/relationships/image" Target="../media/image48.emf"/><Relationship Id="rId59" Type="http://schemas.openxmlformats.org/officeDocument/2006/relationships/image" Target="../media/image61.emf"/><Relationship Id="rId67" Type="http://schemas.openxmlformats.org/officeDocument/2006/relationships/image" Target="../media/image69.emf"/><Relationship Id="rId20" Type="http://schemas.openxmlformats.org/officeDocument/2006/relationships/image" Target="../media/image22.emf"/><Relationship Id="rId41" Type="http://schemas.openxmlformats.org/officeDocument/2006/relationships/image" Target="../media/image43.png"/><Relationship Id="rId54" Type="http://schemas.openxmlformats.org/officeDocument/2006/relationships/image" Target="../media/image56.emf"/><Relationship Id="rId62" Type="http://schemas.openxmlformats.org/officeDocument/2006/relationships/image" Target="../media/image64.emf"/><Relationship Id="rId70" Type="http://schemas.openxmlformats.org/officeDocument/2006/relationships/image" Target="../media/image72.emf"/><Relationship Id="rId75" Type="http://schemas.openxmlformats.org/officeDocument/2006/relationships/image" Target="../media/image77.emf"/><Relationship Id="rId83" Type="http://schemas.openxmlformats.org/officeDocument/2006/relationships/image" Target="../media/image85.emf"/><Relationship Id="rId88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5" Type="http://schemas.openxmlformats.org/officeDocument/2006/relationships/image" Target="../media/image17.emf"/><Relationship Id="rId23" Type="http://schemas.openxmlformats.org/officeDocument/2006/relationships/image" Target="../media/image25.emf"/><Relationship Id="rId28" Type="http://schemas.openxmlformats.org/officeDocument/2006/relationships/image" Target="../media/image30.emf"/><Relationship Id="rId36" Type="http://schemas.openxmlformats.org/officeDocument/2006/relationships/image" Target="../media/image38.emf"/><Relationship Id="rId49" Type="http://schemas.openxmlformats.org/officeDocument/2006/relationships/image" Target="../media/image51.emf"/><Relationship Id="rId57" Type="http://schemas.openxmlformats.org/officeDocument/2006/relationships/image" Target="../media/image59.emf"/><Relationship Id="rId10" Type="http://schemas.openxmlformats.org/officeDocument/2006/relationships/image" Target="../media/image12.emf"/><Relationship Id="rId31" Type="http://schemas.openxmlformats.org/officeDocument/2006/relationships/image" Target="../media/image33.emf"/><Relationship Id="rId44" Type="http://schemas.openxmlformats.org/officeDocument/2006/relationships/image" Target="../media/image46.png"/><Relationship Id="rId52" Type="http://schemas.openxmlformats.org/officeDocument/2006/relationships/image" Target="../media/image54.emf"/><Relationship Id="rId60" Type="http://schemas.openxmlformats.org/officeDocument/2006/relationships/image" Target="../media/image62.emf"/><Relationship Id="rId65" Type="http://schemas.openxmlformats.org/officeDocument/2006/relationships/image" Target="../media/image67.emf"/><Relationship Id="rId73" Type="http://schemas.openxmlformats.org/officeDocument/2006/relationships/image" Target="../media/image75.emf"/><Relationship Id="rId78" Type="http://schemas.openxmlformats.org/officeDocument/2006/relationships/image" Target="../media/image80.emf"/><Relationship Id="rId81" Type="http://schemas.openxmlformats.org/officeDocument/2006/relationships/image" Target="../media/image83.emf"/><Relationship Id="rId86" Type="http://schemas.openxmlformats.org/officeDocument/2006/relationships/image" Target="../media/image8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7.JPG"/><Relationship Id="rId4" Type="http://schemas.openxmlformats.org/officeDocument/2006/relationships/image" Target="../media/image9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pressoparking.com/" TargetMode="External"/><Relationship Id="rId2" Type="http://schemas.openxmlformats.org/officeDocument/2006/relationships/hyperlink" Target="http://www.airpark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hyperlink" Target="http://www.pnf.com/" TargetMode="External"/><Relationship Id="rId4" Type="http://schemas.openxmlformats.org/officeDocument/2006/relationships/hyperlink" Target="http://www.fasttrackoa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8493"/>
            <a:ext cx="9144000" cy="2387600"/>
          </a:xfrm>
        </p:spPr>
        <p:txBody>
          <a:bodyPr/>
          <a:lstStyle/>
          <a:p>
            <a:r>
              <a:rPr lang="en-US" dirty="0"/>
              <a:t>Oakland Airport Parking Analysis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836" y="5053090"/>
            <a:ext cx="3318165" cy="1813814"/>
          </a:xfrm>
          <a:prstGeom prst="rect">
            <a:avLst/>
          </a:prstGeom>
        </p:spPr>
      </p:pic>
      <p:pic>
        <p:nvPicPr>
          <p:cNvPr id="8" name="Picture 2" descr="https://upload.wikimedia.org/wikipedia/commons/e/e6/UCONN_academic_logo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55"/>
          <a:stretch/>
        </p:blipFill>
        <p:spPr bwMode="auto">
          <a:xfrm>
            <a:off x="279558" y="6005946"/>
            <a:ext cx="2453614" cy="57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9D1-A715-4297-936D-DE96A43038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92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358234"/>
              </p:ext>
            </p:extLst>
          </p:nvPr>
        </p:nvGraphicFramePr>
        <p:xfrm>
          <a:off x="2160535" y="1025659"/>
          <a:ext cx="8570845" cy="57141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714169">
                  <a:extLst>
                    <a:ext uri="{9D8B030D-6E8A-4147-A177-3AD203B41FA5}">
                      <a16:colId xmlns:a16="http://schemas.microsoft.com/office/drawing/2014/main" xmlns="" val="2920263235"/>
                    </a:ext>
                  </a:extLst>
                </a:gridCol>
                <a:gridCol w="1714169">
                  <a:extLst>
                    <a:ext uri="{9D8B030D-6E8A-4147-A177-3AD203B41FA5}">
                      <a16:colId xmlns:a16="http://schemas.microsoft.com/office/drawing/2014/main" xmlns="" val="4195709579"/>
                    </a:ext>
                  </a:extLst>
                </a:gridCol>
                <a:gridCol w="1714169">
                  <a:extLst>
                    <a:ext uri="{9D8B030D-6E8A-4147-A177-3AD203B41FA5}">
                      <a16:colId xmlns:a16="http://schemas.microsoft.com/office/drawing/2014/main" xmlns="" val="4163966816"/>
                    </a:ext>
                  </a:extLst>
                </a:gridCol>
                <a:gridCol w="1714169">
                  <a:extLst>
                    <a:ext uri="{9D8B030D-6E8A-4147-A177-3AD203B41FA5}">
                      <a16:colId xmlns:a16="http://schemas.microsoft.com/office/drawing/2014/main" xmlns="" val="2107624802"/>
                    </a:ext>
                  </a:extLst>
                </a:gridCol>
                <a:gridCol w="1714169">
                  <a:extLst>
                    <a:ext uri="{9D8B030D-6E8A-4147-A177-3AD203B41FA5}">
                      <a16:colId xmlns:a16="http://schemas.microsoft.com/office/drawing/2014/main" xmlns="" val="1987280238"/>
                    </a:ext>
                  </a:extLst>
                </a:gridCol>
              </a:tblGrid>
              <a:tr h="95236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85296244"/>
                  </a:ext>
                </a:extLst>
              </a:tr>
              <a:tr h="95236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518403"/>
                  </a:ext>
                </a:extLst>
              </a:tr>
              <a:tr h="95236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1351897"/>
                  </a:ext>
                </a:extLst>
              </a:tr>
              <a:tr h="95236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91605"/>
                  </a:ext>
                </a:extLst>
              </a:tr>
              <a:tr h="95236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1870780"/>
                  </a:ext>
                </a:extLst>
              </a:tr>
              <a:tr h="95236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1277711"/>
                  </a:ext>
                </a:extLst>
              </a:tr>
            </a:tbl>
          </a:graphicData>
        </a:graphic>
      </p:graphicFrame>
      <p:sp>
        <p:nvSpPr>
          <p:cNvPr id="5" name="Rectangle: Rounded Corners 4"/>
          <p:cNvSpPr/>
          <p:nvPr/>
        </p:nvSpPr>
        <p:spPr>
          <a:xfrm>
            <a:off x="612942" y="2064151"/>
            <a:ext cx="1342468" cy="6775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40636" y="3086789"/>
            <a:ext cx="1324166" cy="58001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660303" y="3945603"/>
            <a:ext cx="1295108" cy="56155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650910" y="4932118"/>
            <a:ext cx="1313892" cy="56155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706300" y="5918633"/>
            <a:ext cx="1258502" cy="56155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63" y="1246729"/>
            <a:ext cx="1368674" cy="569845"/>
          </a:xfrm>
          <a:prstGeom prst="rect">
            <a:avLst/>
          </a:prstGeom>
          <a:solidFill>
            <a:schemeClr val="accent6">
              <a:tint val="40000"/>
            </a:schemeClr>
          </a:solidFill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51" y="1200272"/>
            <a:ext cx="1484082" cy="5698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155" y="1200271"/>
            <a:ext cx="1395841" cy="5698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018" y="1212334"/>
            <a:ext cx="1588605" cy="5698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108" y="1200271"/>
            <a:ext cx="1554418" cy="569846"/>
          </a:xfrm>
          <a:prstGeom prst="rect">
            <a:avLst/>
          </a:prstGeom>
        </p:spPr>
      </p:pic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1138234" y="280002"/>
            <a:ext cx="9874077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Franklin Gothic Medium" pitchFamily="34" charset="0"/>
              </a:rPr>
              <a:t>Competitor Analysis Based on Amenities</a:t>
            </a:r>
          </a:p>
        </p:txBody>
      </p: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8742820" y="338316"/>
            <a:ext cx="2168626" cy="276801"/>
            <a:chOff x="1524000" y="5003800"/>
            <a:chExt cx="9448800" cy="1320800"/>
          </a:xfrm>
          <a:solidFill>
            <a:schemeClr val="bg1"/>
          </a:solidFill>
        </p:grpSpPr>
        <p:sp>
          <p:nvSpPr>
            <p:cNvPr id="18" name="Chevron 14"/>
            <p:cNvSpPr/>
            <p:nvPr/>
          </p:nvSpPr>
          <p:spPr>
            <a:xfrm>
              <a:off x="1524000" y="5003800"/>
              <a:ext cx="132267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Chevron 15"/>
            <p:cNvSpPr/>
            <p:nvPr/>
          </p:nvSpPr>
          <p:spPr>
            <a:xfrm>
              <a:off x="2691525" y="5003800"/>
              <a:ext cx="1322676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Chevron 16"/>
            <p:cNvSpPr/>
            <p:nvPr/>
          </p:nvSpPr>
          <p:spPr>
            <a:xfrm>
              <a:off x="3859048" y="5003800"/>
              <a:ext cx="132267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Chevron 17"/>
            <p:cNvSpPr/>
            <p:nvPr/>
          </p:nvSpPr>
          <p:spPr>
            <a:xfrm>
              <a:off x="5030451" y="5003800"/>
              <a:ext cx="131879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Chevron 18"/>
            <p:cNvSpPr/>
            <p:nvPr/>
          </p:nvSpPr>
          <p:spPr>
            <a:xfrm>
              <a:off x="6147551" y="5003800"/>
              <a:ext cx="131879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Chevron 19"/>
            <p:cNvSpPr/>
            <p:nvPr/>
          </p:nvSpPr>
          <p:spPr>
            <a:xfrm>
              <a:off x="7315076" y="5003800"/>
              <a:ext cx="1322676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Chevron 20"/>
            <p:cNvSpPr/>
            <p:nvPr/>
          </p:nvSpPr>
          <p:spPr>
            <a:xfrm>
              <a:off x="8482599" y="5003800"/>
              <a:ext cx="132267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5" name="Chevron 21"/>
            <p:cNvSpPr/>
            <p:nvPr/>
          </p:nvSpPr>
          <p:spPr>
            <a:xfrm>
              <a:off x="9650124" y="5003800"/>
              <a:ext cx="1322676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</p:grpSp>
      <p:pic>
        <p:nvPicPr>
          <p:cNvPr id="26" name="Content Placeholder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391" y="2272379"/>
            <a:ext cx="425988" cy="353811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06298" y="2156898"/>
            <a:ext cx="125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Car wash &amp; oil change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6298" y="3086790"/>
            <a:ext cx="1249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Online reservation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0705" y="3882745"/>
            <a:ext cx="1026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Luggage assistance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9248" y="4892483"/>
            <a:ext cx="1026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Loyalty programs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0705" y="5907021"/>
            <a:ext cx="1166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Coupons &amp; discounts</a:t>
            </a:r>
          </a:p>
        </p:txBody>
      </p:sp>
      <p:pic>
        <p:nvPicPr>
          <p:cNvPr id="32" name="Content Placeholder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326" y="2226271"/>
            <a:ext cx="425988" cy="353811"/>
          </a:xfrm>
          <a:prstGeom prst="rect">
            <a:avLst/>
          </a:prstGeom>
          <a:noFill/>
        </p:spPr>
      </p:pic>
      <p:pic>
        <p:nvPicPr>
          <p:cNvPr id="33" name="Content Placeholder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098" y="2272379"/>
            <a:ext cx="425988" cy="353811"/>
          </a:xfrm>
          <a:prstGeom prst="rect">
            <a:avLst/>
          </a:prstGeom>
          <a:noFill/>
        </p:spPr>
      </p:pic>
      <p:pic>
        <p:nvPicPr>
          <p:cNvPr id="34" name="Content Placeholder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391" y="3217174"/>
            <a:ext cx="425988" cy="353811"/>
          </a:xfrm>
          <a:prstGeom prst="rect">
            <a:avLst/>
          </a:prstGeom>
          <a:noFill/>
        </p:spPr>
      </p:pic>
      <p:pic>
        <p:nvPicPr>
          <p:cNvPr id="35" name="Content Placeholder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326" y="3217175"/>
            <a:ext cx="425988" cy="353811"/>
          </a:xfrm>
          <a:prstGeom prst="rect">
            <a:avLst/>
          </a:prstGeom>
          <a:noFill/>
        </p:spPr>
      </p:pic>
      <p:pic>
        <p:nvPicPr>
          <p:cNvPr id="36" name="Content Placeholder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81" y="3200524"/>
            <a:ext cx="425988" cy="353811"/>
          </a:xfrm>
          <a:prstGeom prst="rect">
            <a:avLst/>
          </a:prstGeom>
          <a:noFill/>
        </p:spPr>
      </p:pic>
      <p:pic>
        <p:nvPicPr>
          <p:cNvPr id="37" name="Content Placeholder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098" y="3177935"/>
            <a:ext cx="425988" cy="353811"/>
          </a:xfrm>
          <a:prstGeom prst="rect">
            <a:avLst/>
          </a:prstGeom>
          <a:noFill/>
        </p:spPr>
      </p:pic>
      <p:pic>
        <p:nvPicPr>
          <p:cNvPr id="38" name="Content Placeholder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326" y="4153344"/>
            <a:ext cx="425988" cy="353811"/>
          </a:xfrm>
          <a:prstGeom prst="rect">
            <a:avLst/>
          </a:prstGeom>
          <a:noFill/>
        </p:spPr>
      </p:pic>
      <p:pic>
        <p:nvPicPr>
          <p:cNvPr id="39" name="Content Placeholder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660" y="4189800"/>
            <a:ext cx="425988" cy="353811"/>
          </a:xfrm>
          <a:prstGeom prst="rect">
            <a:avLst/>
          </a:prstGeom>
          <a:noFill/>
        </p:spPr>
      </p:pic>
      <p:pic>
        <p:nvPicPr>
          <p:cNvPr id="40" name="Content Placeholder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705" y="5110080"/>
            <a:ext cx="425988" cy="353811"/>
          </a:xfrm>
          <a:prstGeom prst="rect">
            <a:avLst/>
          </a:prstGeom>
          <a:noFill/>
        </p:spPr>
      </p:pic>
      <p:pic>
        <p:nvPicPr>
          <p:cNvPr id="41" name="Content Placeholder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96" y="5110080"/>
            <a:ext cx="425988" cy="353811"/>
          </a:xfrm>
          <a:prstGeom prst="rect">
            <a:avLst/>
          </a:prstGeom>
          <a:noFill/>
        </p:spPr>
      </p:pic>
      <p:pic>
        <p:nvPicPr>
          <p:cNvPr id="42" name="Content Placeholder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487" y="5117318"/>
            <a:ext cx="425988" cy="353811"/>
          </a:xfrm>
          <a:prstGeom prst="rect">
            <a:avLst/>
          </a:prstGeom>
          <a:noFill/>
        </p:spPr>
      </p:pic>
      <p:pic>
        <p:nvPicPr>
          <p:cNvPr id="43" name="Content Placeholder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871" y="5126437"/>
            <a:ext cx="425988" cy="353811"/>
          </a:xfrm>
          <a:prstGeom prst="rect">
            <a:avLst/>
          </a:prstGeom>
          <a:noFill/>
        </p:spPr>
      </p:pic>
      <p:pic>
        <p:nvPicPr>
          <p:cNvPr id="44" name="Content Placeholder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035" y="5139859"/>
            <a:ext cx="425988" cy="353811"/>
          </a:xfrm>
          <a:prstGeom prst="rect">
            <a:avLst/>
          </a:prstGeom>
          <a:noFill/>
        </p:spPr>
      </p:pic>
      <p:pic>
        <p:nvPicPr>
          <p:cNvPr id="45" name="Content Placeholder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391" y="5990895"/>
            <a:ext cx="425988" cy="353811"/>
          </a:xfrm>
          <a:prstGeom prst="rect">
            <a:avLst/>
          </a:prstGeom>
          <a:noFill/>
        </p:spPr>
      </p:pic>
      <p:pic>
        <p:nvPicPr>
          <p:cNvPr id="46" name="Content Placeholder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54" y="6012358"/>
            <a:ext cx="425988" cy="353811"/>
          </a:xfrm>
          <a:prstGeom prst="rect">
            <a:avLst/>
          </a:prstGeom>
          <a:noFill/>
        </p:spPr>
      </p:pic>
      <p:pic>
        <p:nvPicPr>
          <p:cNvPr id="47" name="Content Placeholder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11" y="5990894"/>
            <a:ext cx="425988" cy="353811"/>
          </a:xfrm>
          <a:prstGeom prst="rect">
            <a:avLst/>
          </a:prstGeom>
          <a:noFill/>
        </p:spPr>
      </p:pic>
      <p:pic>
        <p:nvPicPr>
          <p:cNvPr id="48" name="Content Placeholder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326" y="5965218"/>
            <a:ext cx="425988" cy="353811"/>
          </a:xfrm>
          <a:prstGeom prst="rect">
            <a:avLst/>
          </a:prstGeom>
          <a:noFill/>
        </p:spPr>
      </p:pic>
      <p:pic>
        <p:nvPicPr>
          <p:cNvPr id="49" name="Content Placeholder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035" y="5990893"/>
            <a:ext cx="425988" cy="353811"/>
          </a:xfrm>
          <a:prstGeom prst="rect">
            <a:avLst/>
          </a:prstGeom>
          <a:noFill/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9D1-A715-4297-936D-DE96A43038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0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ight Triangle 45"/>
          <p:cNvSpPr/>
          <p:nvPr/>
        </p:nvSpPr>
        <p:spPr>
          <a:xfrm rot="5400000">
            <a:off x="152796" y="989187"/>
            <a:ext cx="804863" cy="804862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8659" y="1137112"/>
            <a:ext cx="3811981" cy="497763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757751" y="1537442"/>
            <a:ext cx="870626" cy="870626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grpSp>
        <p:nvGrpSpPr>
          <p:cNvPr id="9" name="Group 93"/>
          <p:cNvGrpSpPr>
            <a:grpSpLocks/>
          </p:cNvGrpSpPr>
          <p:nvPr/>
        </p:nvGrpSpPr>
        <p:grpSpPr bwMode="auto">
          <a:xfrm>
            <a:off x="4819351" y="1537442"/>
            <a:ext cx="7042835" cy="4817117"/>
            <a:chOff x="436508" y="13054182"/>
            <a:chExt cx="8578359" cy="5866295"/>
          </a:xfrm>
        </p:grpSpPr>
        <p:sp>
          <p:nvSpPr>
            <p:cNvPr id="10" name="Oval 9"/>
            <p:cNvSpPr/>
            <p:nvPr/>
          </p:nvSpPr>
          <p:spPr>
            <a:xfrm>
              <a:off x="5932411" y="13054182"/>
              <a:ext cx="957259" cy="95708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030472" y="14395366"/>
              <a:ext cx="4232258" cy="4233066"/>
            </a:xfrm>
            <a:prstGeom prst="ellipse">
              <a:avLst/>
            </a:prstGeom>
            <a:solidFill>
              <a:srgbClr val="CEAE6E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6508" y="14214425"/>
              <a:ext cx="3865547" cy="386642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3" name="Oval 12"/>
            <p:cNvSpPr/>
            <p:nvPr/>
          </p:nvSpPr>
          <p:spPr>
            <a:xfrm>
              <a:off x="2638362" y="13054182"/>
              <a:ext cx="2767001" cy="27664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4" name="Oval 13"/>
            <p:cNvSpPr/>
            <p:nvPr/>
          </p:nvSpPr>
          <p:spPr>
            <a:xfrm>
              <a:off x="5880024" y="14125541"/>
              <a:ext cx="3134843" cy="314529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5" name="Oval 14"/>
            <p:cNvSpPr/>
            <p:nvPr/>
          </p:nvSpPr>
          <p:spPr>
            <a:xfrm>
              <a:off x="7381793" y="17363432"/>
              <a:ext cx="417510" cy="415847"/>
            </a:xfrm>
            <a:prstGeom prst="ellipse">
              <a:avLst/>
            </a:prstGeom>
            <a:solidFill>
              <a:srgbClr val="3A6D7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6" name="Oval 15"/>
            <p:cNvSpPr/>
            <p:nvPr/>
          </p:nvSpPr>
          <p:spPr>
            <a:xfrm>
              <a:off x="2749487" y="18120528"/>
              <a:ext cx="800097" cy="79994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97122" y="13366680"/>
              <a:ext cx="2112954" cy="14617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7200" b="1" spc="300" dirty="0">
                  <a:solidFill>
                    <a:schemeClr val="bg1"/>
                  </a:solidFill>
                  <a:latin typeface="Calibri"/>
                  <a:ea typeface="ＭＳ Ｐゴシック" charset="0"/>
                  <a:cs typeface="Calibri"/>
                </a:rPr>
                <a:t>4A</a:t>
              </a:r>
            </a:p>
          </p:txBody>
        </p:sp>
        <p:sp>
          <p:nvSpPr>
            <p:cNvPr id="18" name="TextBox 86"/>
            <p:cNvSpPr txBox="1">
              <a:spLocks noChangeArrowheads="1"/>
            </p:cNvSpPr>
            <p:nvPr/>
          </p:nvSpPr>
          <p:spPr bwMode="auto">
            <a:xfrm>
              <a:off x="2947999" y="14568358"/>
              <a:ext cx="2096505" cy="1124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solidFill>
                    <a:srgbClr val="FFFFFF"/>
                  </a:solidFill>
                </a:rPr>
                <a:t>Daily Lots : Monday early bird deals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15955" y="15113538"/>
              <a:ext cx="2112954" cy="14617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7200" b="1" spc="300" dirty="0">
                  <a:solidFill>
                    <a:schemeClr val="bg1"/>
                  </a:solidFill>
                  <a:latin typeface="Calibri"/>
                  <a:ea typeface="ＭＳ Ｐゴシック" charset="0"/>
                  <a:cs typeface="Calibri"/>
                </a:rPr>
                <a:t>4B</a:t>
              </a:r>
            </a:p>
          </p:txBody>
        </p:sp>
        <p:sp>
          <p:nvSpPr>
            <p:cNvPr id="20" name="TextBox 88"/>
            <p:cNvSpPr txBox="1">
              <a:spLocks noChangeArrowheads="1"/>
            </p:cNvSpPr>
            <p:nvPr/>
          </p:nvSpPr>
          <p:spPr bwMode="auto">
            <a:xfrm>
              <a:off x="1131973" y="16246961"/>
              <a:ext cx="2096505" cy="1124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solidFill>
                    <a:srgbClr val="FFFFFF"/>
                  </a:solidFill>
                </a:rPr>
                <a:t>Economy Lots : More weekend deals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62622" y="14364524"/>
              <a:ext cx="2112953" cy="14617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7200" b="1" spc="300" dirty="0">
                  <a:solidFill>
                    <a:schemeClr val="bg1"/>
                  </a:solidFill>
                  <a:latin typeface="Calibri"/>
                  <a:ea typeface="ＭＳ Ｐゴシック" charset="0"/>
                  <a:cs typeface="Calibri"/>
                </a:rPr>
                <a:t>4C</a:t>
              </a:r>
            </a:p>
          </p:txBody>
        </p:sp>
        <p:sp>
          <p:nvSpPr>
            <p:cNvPr id="22" name="TextBox 90"/>
            <p:cNvSpPr txBox="1">
              <a:spLocks noChangeArrowheads="1"/>
            </p:cNvSpPr>
            <p:nvPr/>
          </p:nvSpPr>
          <p:spPr bwMode="auto">
            <a:xfrm>
              <a:off x="6180193" y="15583786"/>
              <a:ext cx="2390379" cy="146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solidFill>
                    <a:srgbClr val="FFFFFF"/>
                  </a:solidFill>
                </a:rPr>
                <a:t>Premier Lots : Valet services for better customer experience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62187" y="15953746"/>
              <a:ext cx="2112954" cy="14617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7200" b="1" spc="300" dirty="0">
                  <a:solidFill>
                    <a:schemeClr val="bg1"/>
                  </a:solidFill>
                  <a:latin typeface="Calibri"/>
                  <a:ea typeface="ＭＳ Ｐゴシック" charset="0"/>
                  <a:cs typeface="Calibri"/>
                </a:rPr>
                <a:t>4D</a:t>
              </a:r>
            </a:p>
          </p:txBody>
        </p:sp>
        <p:sp>
          <p:nvSpPr>
            <p:cNvPr id="24" name="TextBox 92"/>
            <p:cNvSpPr txBox="1">
              <a:spLocks noChangeArrowheads="1"/>
            </p:cNvSpPr>
            <p:nvPr/>
          </p:nvSpPr>
          <p:spPr bwMode="auto">
            <a:xfrm>
              <a:off x="4270652" y="17108901"/>
              <a:ext cx="2096505" cy="1124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solidFill>
                    <a:srgbClr val="FFFFFF"/>
                  </a:solidFill>
                </a:rPr>
                <a:t>Hourly Lots : Daily deals from 8 pm – 12 am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58637" y="1211149"/>
            <a:ext cx="36120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Parking duration based coupons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 Duration: January and March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 Duration: September and October</a:t>
            </a:r>
          </a:p>
          <a:p>
            <a:endParaRPr lang="en-US" dirty="0"/>
          </a:p>
          <a:p>
            <a:r>
              <a:rPr lang="en-US" b="1" u="sng" dirty="0"/>
              <a:t>Parking Lots based on Modeling: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Staff management &amp; Coupons based 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attention to each lot based on Data Analysis</a:t>
            </a:r>
          </a:p>
          <a:p>
            <a:endParaRPr lang="en-US" dirty="0"/>
          </a:p>
          <a:p>
            <a:r>
              <a:rPr lang="en-US" b="1" u="sng" dirty="0"/>
              <a:t>Competitor based Pricing Solutions: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into the pricing strategy of LAZ to ensure optimal prices for hourly parking lot (4D)</a:t>
            </a:r>
          </a:p>
          <a:p>
            <a:endParaRPr lang="en-US" dirty="0"/>
          </a:p>
        </p:txBody>
      </p:sp>
      <p:sp>
        <p:nvSpPr>
          <p:cNvPr id="47" name="TextBox 6"/>
          <p:cNvSpPr txBox="1">
            <a:spLocks noChangeArrowheads="1"/>
          </p:cNvSpPr>
          <p:nvPr/>
        </p:nvSpPr>
        <p:spPr bwMode="auto">
          <a:xfrm>
            <a:off x="1535093" y="395450"/>
            <a:ext cx="9126570" cy="39928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Franklin Gothic Medium" pitchFamily="34" charset="0"/>
              </a:rPr>
              <a:t>Recommendations</a:t>
            </a:r>
          </a:p>
        </p:txBody>
      </p:sp>
      <p:grpSp>
        <p:nvGrpSpPr>
          <p:cNvPr id="48" name="Group 18"/>
          <p:cNvGrpSpPr>
            <a:grpSpLocks/>
          </p:cNvGrpSpPr>
          <p:nvPr/>
        </p:nvGrpSpPr>
        <p:grpSpPr bwMode="auto">
          <a:xfrm>
            <a:off x="8362657" y="480934"/>
            <a:ext cx="2168626" cy="276801"/>
            <a:chOff x="1524000" y="5003800"/>
            <a:chExt cx="9448800" cy="1320800"/>
          </a:xfrm>
          <a:solidFill>
            <a:schemeClr val="accent3">
              <a:lumMod val="50000"/>
            </a:schemeClr>
          </a:solidFill>
        </p:grpSpPr>
        <p:sp>
          <p:nvSpPr>
            <p:cNvPr id="49" name="Chevron 43"/>
            <p:cNvSpPr/>
            <p:nvPr/>
          </p:nvSpPr>
          <p:spPr>
            <a:xfrm>
              <a:off x="1524000" y="5003800"/>
              <a:ext cx="132267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50" name="Chevron 44"/>
            <p:cNvSpPr/>
            <p:nvPr/>
          </p:nvSpPr>
          <p:spPr>
            <a:xfrm>
              <a:off x="2691525" y="5003800"/>
              <a:ext cx="1322676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51" name="Chevron 45"/>
            <p:cNvSpPr/>
            <p:nvPr/>
          </p:nvSpPr>
          <p:spPr>
            <a:xfrm>
              <a:off x="3859048" y="5003800"/>
              <a:ext cx="132267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52" name="Chevron 46"/>
            <p:cNvSpPr/>
            <p:nvPr/>
          </p:nvSpPr>
          <p:spPr>
            <a:xfrm>
              <a:off x="5030451" y="5003800"/>
              <a:ext cx="131879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53" name="Chevron 47"/>
            <p:cNvSpPr/>
            <p:nvPr/>
          </p:nvSpPr>
          <p:spPr>
            <a:xfrm>
              <a:off x="6147551" y="5003800"/>
              <a:ext cx="131879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54" name="Chevron 48"/>
            <p:cNvSpPr/>
            <p:nvPr/>
          </p:nvSpPr>
          <p:spPr>
            <a:xfrm>
              <a:off x="7315076" y="5003800"/>
              <a:ext cx="1322676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55" name="Chevron 49"/>
            <p:cNvSpPr/>
            <p:nvPr/>
          </p:nvSpPr>
          <p:spPr>
            <a:xfrm>
              <a:off x="8482599" y="5003800"/>
              <a:ext cx="132267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56" name="Chevron 50"/>
            <p:cNvSpPr/>
            <p:nvPr/>
          </p:nvSpPr>
          <p:spPr>
            <a:xfrm>
              <a:off x="9650124" y="5003800"/>
              <a:ext cx="1322676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6" name="Arrow: Up 5"/>
          <p:cNvSpPr/>
          <p:nvPr/>
        </p:nvSpPr>
        <p:spPr>
          <a:xfrm>
            <a:off x="752170" y="1537442"/>
            <a:ext cx="205489" cy="256608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Up 56"/>
          <p:cNvSpPr/>
          <p:nvPr/>
        </p:nvSpPr>
        <p:spPr>
          <a:xfrm rot="10800000">
            <a:off x="752170" y="1848085"/>
            <a:ext cx="205489" cy="256608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9D1-A715-4297-936D-DE96A43038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25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8528168" y="1619361"/>
            <a:ext cx="2808589" cy="3088871"/>
            <a:chOff x="5222875" y="16910050"/>
            <a:chExt cx="3443288" cy="4165600"/>
          </a:xfrm>
        </p:grpSpPr>
        <p:sp>
          <p:nvSpPr>
            <p:cNvPr id="12" name="Rounded Rectangle 11"/>
            <p:cNvSpPr/>
            <p:nvPr/>
          </p:nvSpPr>
          <p:spPr>
            <a:xfrm>
              <a:off x="6062663" y="16910050"/>
              <a:ext cx="2603500" cy="4165600"/>
            </a:xfrm>
            <a:prstGeom prst="roundRect">
              <a:avLst/>
            </a:prstGeom>
            <a:solidFill>
              <a:srgbClr val="0A1A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05538" y="17089438"/>
              <a:ext cx="2303462" cy="3835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75263" y="19918363"/>
              <a:ext cx="795337" cy="185737"/>
            </a:xfrm>
            <a:prstGeom prst="rect">
              <a:avLst/>
            </a:prstGeom>
            <a:solidFill>
              <a:srgbClr val="0A1A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222875" y="20012025"/>
              <a:ext cx="982663" cy="0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1"/>
            <p:cNvSpPr txBox="1">
              <a:spLocks noChangeArrowheads="1"/>
            </p:cNvSpPr>
            <p:nvPr/>
          </p:nvSpPr>
          <p:spPr bwMode="auto">
            <a:xfrm>
              <a:off x="6275893" y="17931449"/>
              <a:ext cx="2173286" cy="2116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285750" indent="-285750" eaLnBrk="1" hangingPunct="1">
                <a:buFont typeface="Arial" panose="020B0604020202020204" pitchFamily="34" charset="0"/>
                <a:buChar char="•"/>
              </a:pPr>
              <a:r>
                <a:rPr lang="en-US" altLang="en-US" sz="1600" dirty="0">
                  <a:solidFill>
                    <a:schemeClr val="bg1"/>
                  </a:solidFill>
                </a:rPr>
                <a:t>More revenue</a:t>
              </a:r>
            </a:p>
            <a:p>
              <a:pPr marL="285750" indent="-285750" eaLnBrk="1" hangingPunct="1">
                <a:buFont typeface="Arial" panose="020B0604020202020204" pitchFamily="34" charset="0"/>
                <a:buChar char="•"/>
              </a:pPr>
              <a:r>
                <a:rPr lang="en-US" altLang="en-US" sz="1600" dirty="0">
                  <a:solidFill>
                    <a:schemeClr val="bg1"/>
                  </a:solidFill>
                </a:rPr>
                <a:t>Easy data handling</a:t>
              </a:r>
            </a:p>
            <a:p>
              <a:pPr marL="285750" indent="-285750" eaLnBrk="1" hangingPunct="1">
                <a:buFont typeface="Arial" panose="020B0604020202020204" pitchFamily="34" charset="0"/>
                <a:buChar char="•"/>
              </a:pPr>
              <a:r>
                <a:rPr lang="en-US" altLang="en-US" sz="1600" dirty="0">
                  <a:solidFill>
                    <a:schemeClr val="bg1"/>
                  </a:solidFill>
                </a:rPr>
                <a:t>Better customer satisfaction</a:t>
              </a: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6199648" y="17286314"/>
              <a:ext cx="229235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anchor="ctr"/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0"/>
                  <a:cs typeface="ＭＳ Ｐゴシック" charset="0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1" spc="200" dirty="0">
                  <a:solidFill>
                    <a:schemeClr val="bg1"/>
                  </a:solidFill>
                  <a:latin typeface="Georgia"/>
                  <a:cs typeface="Georgia"/>
                </a:rPr>
                <a:t>Results</a:t>
              </a: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 bwMode="auto">
            <a:xfrm flipV="1">
              <a:off x="7909514" y="20467961"/>
              <a:ext cx="405442" cy="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6000" b="1" dirty="0">
                  <a:solidFill>
                    <a:srgbClr val="FFFFFF"/>
                  </a:solidFill>
                  <a:latin typeface="Georgia" panose="02040502050405020303" pitchFamily="18" charset="0"/>
                </a:rPr>
                <a:t>$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97710" y="1146615"/>
            <a:ext cx="2856383" cy="5414683"/>
            <a:chOff x="5205413" y="3937000"/>
            <a:chExt cx="3443287" cy="4371707"/>
          </a:xfrm>
        </p:grpSpPr>
        <p:sp>
          <p:nvSpPr>
            <p:cNvPr id="20" name="Rounded Rectangle 19"/>
            <p:cNvSpPr/>
            <p:nvPr/>
          </p:nvSpPr>
          <p:spPr>
            <a:xfrm>
              <a:off x="6045200" y="3937000"/>
              <a:ext cx="2603500" cy="4165600"/>
            </a:xfrm>
            <a:prstGeom prst="roundRect">
              <a:avLst/>
            </a:prstGeom>
            <a:solidFill>
              <a:srgbClr val="0A1A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188075" y="4116388"/>
              <a:ext cx="2303463" cy="3835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57800" y="6945313"/>
              <a:ext cx="795338" cy="185737"/>
            </a:xfrm>
            <a:prstGeom prst="rect">
              <a:avLst/>
            </a:prstGeom>
            <a:solidFill>
              <a:srgbClr val="0A1A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205413" y="7038975"/>
              <a:ext cx="982662" cy="0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108"/>
            <p:cNvSpPr txBox="1">
              <a:spLocks noChangeArrowheads="1"/>
            </p:cNvSpPr>
            <p:nvPr/>
          </p:nvSpPr>
          <p:spPr bwMode="auto">
            <a:xfrm>
              <a:off x="6160711" y="4655867"/>
              <a:ext cx="2437503" cy="3652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600" dirty="0">
                <a:solidFill>
                  <a:schemeClr val="bg1"/>
                </a:solidFill>
              </a:endParaRPr>
            </a:p>
            <a:p>
              <a:pPr eaLnBrk="1" hangingPunct="1"/>
              <a:r>
                <a:rPr lang="en-US" altLang="en-US" sz="1600" u="sng" dirty="0">
                  <a:solidFill>
                    <a:schemeClr val="bg1"/>
                  </a:solidFill>
                </a:rPr>
                <a:t>Marketing:</a:t>
              </a:r>
            </a:p>
            <a:p>
              <a:pPr marL="285750" indent="-285750" eaLnBrk="1" hangingPunct="1">
                <a:buFont typeface="Arial" panose="020B0604020202020204" pitchFamily="34" charset="0"/>
                <a:buChar char="•"/>
              </a:pPr>
              <a:r>
                <a:rPr lang="en-US" altLang="en-US" sz="1600" dirty="0">
                  <a:solidFill>
                    <a:schemeClr val="bg1"/>
                  </a:solidFill>
                </a:rPr>
                <a:t>Better coupons </a:t>
              </a:r>
            </a:p>
            <a:p>
              <a:pPr marL="285750" indent="-285750" eaLnBrk="1" hangingPunct="1">
                <a:buFont typeface="Arial" panose="020B0604020202020204" pitchFamily="34" charset="0"/>
                <a:buChar char="•"/>
              </a:pPr>
              <a:r>
                <a:rPr lang="en-US" altLang="en-US" sz="1600" dirty="0">
                  <a:solidFill>
                    <a:schemeClr val="bg1"/>
                  </a:solidFill>
                </a:rPr>
                <a:t>Better alliances</a:t>
              </a:r>
            </a:p>
            <a:p>
              <a:pPr eaLnBrk="1" hangingPunct="1"/>
              <a:r>
                <a:rPr lang="en-US" altLang="en-US" sz="1600" u="sng" dirty="0">
                  <a:solidFill>
                    <a:schemeClr val="bg1"/>
                  </a:solidFill>
                </a:rPr>
                <a:t>Operation :</a:t>
              </a:r>
            </a:p>
            <a:p>
              <a:pPr marL="285750" indent="-285750" eaLnBrk="1" hangingPunct="1">
                <a:buFont typeface="Arial" panose="020B0604020202020204" pitchFamily="34" charset="0"/>
                <a:buChar char="•"/>
              </a:pPr>
              <a:r>
                <a:rPr lang="en-US" altLang="en-US" sz="1600" dirty="0">
                  <a:solidFill>
                    <a:schemeClr val="bg1"/>
                  </a:solidFill>
                </a:rPr>
                <a:t>Better staff management and maintenance</a:t>
              </a:r>
            </a:p>
            <a:p>
              <a:pPr eaLnBrk="1" hangingPunct="1"/>
              <a:r>
                <a:rPr lang="en-US" altLang="en-US" sz="1600" u="sng" dirty="0">
                  <a:solidFill>
                    <a:schemeClr val="bg1"/>
                  </a:solidFill>
                </a:rPr>
                <a:t>Technical : </a:t>
              </a:r>
            </a:p>
            <a:p>
              <a:pPr marL="285750" indent="-285750" eaLnBrk="1" hangingPunct="1">
                <a:buFont typeface="Arial" panose="020B0604020202020204" pitchFamily="34" charset="0"/>
                <a:buChar char="•"/>
              </a:pPr>
              <a:r>
                <a:rPr lang="en-US" altLang="en-US" sz="1600" dirty="0">
                  <a:solidFill>
                    <a:schemeClr val="bg1"/>
                  </a:solidFill>
                </a:rPr>
                <a:t>Better mapping solutions</a:t>
              </a:r>
            </a:p>
            <a:p>
              <a:pPr marL="285750" indent="-285750" eaLnBrk="1" hangingPunct="1">
                <a:buFont typeface="Arial" panose="020B0604020202020204" pitchFamily="34" charset="0"/>
                <a:buChar char="•"/>
              </a:pPr>
              <a:r>
                <a:rPr lang="en-US" altLang="en-US" sz="1600" dirty="0">
                  <a:solidFill>
                    <a:schemeClr val="bg1"/>
                  </a:solidFill>
                </a:rPr>
                <a:t>Better payment processing</a:t>
              </a:r>
            </a:p>
            <a:p>
              <a:pPr marL="285750" indent="-285750" eaLnBrk="1" hangingPunct="1">
                <a:buFont typeface="Arial" panose="020B0604020202020204" pitchFamily="34" charset="0"/>
                <a:buChar char="•"/>
              </a:pPr>
              <a:r>
                <a:rPr lang="en-US" altLang="en-US" sz="1600" dirty="0">
                  <a:solidFill>
                    <a:schemeClr val="bg1"/>
                  </a:solidFill>
                </a:rPr>
                <a:t>Mobile applications</a:t>
              </a:r>
            </a:p>
            <a:p>
              <a:pPr eaLnBrk="1" hangingPunct="1"/>
              <a:endParaRPr lang="en-US" altLang="en-US" sz="1600" dirty="0">
                <a:solidFill>
                  <a:schemeClr val="bg1"/>
                </a:solidFill>
              </a:endParaRPr>
            </a:p>
            <a:p>
              <a:pPr eaLnBrk="1" hangingPunct="1"/>
              <a:endParaRPr lang="en-US" altLang="en-US" sz="1600" dirty="0">
                <a:solidFill>
                  <a:schemeClr val="bg1"/>
                </a:solidFill>
              </a:endParaRPr>
            </a:p>
            <a:p>
              <a:pPr eaLnBrk="1" hangingPunct="1"/>
              <a:endParaRPr lang="en-US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5" name="Title 1"/>
            <p:cNvSpPr txBox="1">
              <a:spLocks/>
            </p:cNvSpPr>
            <p:nvPr/>
          </p:nvSpPr>
          <p:spPr bwMode="auto">
            <a:xfrm>
              <a:off x="6114226" y="4140845"/>
              <a:ext cx="2530475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anchor="ctr"/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0"/>
                  <a:cs typeface="ＭＳ Ｐゴシック" charset="0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1" spc="200" dirty="0">
                  <a:solidFill>
                    <a:schemeClr val="bg1"/>
                  </a:solidFill>
                  <a:latin typeface="Georgia"/>
                  <a:cs typeface="Georgia"/>
                </a:rPr>
                <a:t>Implement Strategies</a:t>
              </a:r>
            </a:p>
          </p:txBody>
        </p:sp>
        <p:sp>
          <p:nvSpPr>
            <p:cNvPr id="26" name="5-Point Star 25"/>
            <p:cNvSpPr/>
            <p:nvPr/>
          </p:nvSpPr>
          <p:spPr>
            <a:xfrm>
              <a:off x="7825023" y="7394972"/>
              <a:ext cx="584902" cy="465016"/>
            </a:xfrm>
            <a:prstGeom prst="star5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75207" y="2802324"/>
            <a:ext cx="2561503" cy="3433717"/>
            <a:chOff x="541338" y="21228050"/>
            <a:chExt cx="3454400" cy="4630654"/>
          </a:xfrm>
        </p:grpSpPr>
        <p:sp>
          <p:nvSpPr>
            <p:cNvPr id="28" name="Rounded Rectangle 27"/>
            <p:cNvSpPr/>
            <p:nvPr/>
          </p:nvSpPr>
          <p:spPr>
            <a:xfrm>
              <a:off x="541338" y="21228050"/>
              <a:ext cx="2603501" cy="4630654"/>
            </a:xfrm>
            <a:prstGeom prst="roundRect">
              <a:avLst/>
            </a:prstGeom>
            <a:solidFill>
              <a:srgbClr val="0A1A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144838" y="22220238"/>
              <a:ext cx="793750" cy="187325"/>
            </a:xfrm>
            <a:prstGeom prst="rect">
              <a:avLst/>
            </a:prstGeom>
            <a:solidFill>
              <a:srgbClr val="0A1A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3737" y="21407437"/>
              <a:ext cx="2303463" cy="4265171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997200" y="22317075"/>
              <a:ext cx="998538" cy="0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156"/>
            <p:cNvSpPr txBox="1">
              <a:spLocks noChangeArrowheads="1"/>
            </p:cNvSpPr>
            <p:nvPr/>
          </p:nvSpPr>
          <p:spPr bwMode="auto">
            <a:xfrm>
              <a:off x="807686" y="22407562"/>
              <a:ext cx="2173287" cy="2448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285750" indent="-285750" eaLnBrk="1" hangingPunct="1">
                <a:buFont typeface="Arial" panose="020B0604020202020204" pitchFamily="34" charset="0"/>
                <a:buChar char="•"/>
              </a:pPr>
              <a:r>
                <a:rPr lang="en-US" altLang="en-US" sz="1600" dirty="0">
                  <a:solidFill>
                    <a:schemeClr val="bg1"/>
                  </a:solidFill>
                </a:rPr>
                <a:t>Forecast daily revenue and customer traffic</a:t>
              </a:r>
            </a:p>
            <a:p>
              <a:pPr marL="285750" indent="-285750" eaLnBrk="1" hangingPunct="1">
                <a:buFont typeface="Arial" panose="020B0604020202020204" pitchFamily="34" charset="0"/>
                <a:buChar char="•"/>
              </a:pPr>
              <a:r>
                <a:rPr lang="en-US" altLang="en-US" sz="1600" dirty="0">
                  <a:solidFill>
                    <a:schemeClr val="bg1"/>
                  </a:solidFill>
                </a:rPr>
                <a:t>Better customer segmentation</a:t>
              </a: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 bwMode="auto">
            <a:xfrm>
              <a:off x="672241" y="21478028"/>
              <a:ext cx="2293937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anchor="ctr"/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0"/>
                  <a:cs typeface="ＭＳ Ｐゴシック" charset="0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1" spc="200" dirty="0">
                  <a:solidFill>
                    <a:schemeClr val="bg1"/>
                  </a:solidFill>
                  <a:latin typeface="Georgia"/>
                  <a:cs typeface="Georgia"/>
                </a:rPr>
                <a:t>Data Analytics</a:t>
              </a:r>
            </a:p>
          </p:txBody>
        </p:sp>
        <p:sp>
          <p:nvSpPr>
            <p:cNvPr id="34" name="Quad Arrow 33"/>
            <p:cNvSpPr/>
            <p:nvPr/>
          </p:nvSpPr>
          <p:spPr>
            <a:xfrm>
              <a:off x="2177152" y="24875324"/>
              <a:ext cx="728470" cy="696020"/>
            </a:xfrm>
            <a:prstGeom prst="quadArrow">
              <a:avLst>
                <a:gd name="adj1" fmla="val 11626"/>
                <a:gd name="adj2" fmla="val 22500"/>
                <a:gd name="adj3" fmla="val 22500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10771" y="3311188"/>
            <a:ext cx="2561503" cy="3242283"/>
            <a:chOff x="495300" y="3937000"/>
            <a:chExt cx="3454400" cy="4372489"/>
          </a:xfrm>
        </p:grpSpPr>
        <p:sp>
          <p:nvSpPr>
            <p:cNvPr id="36" name="Rounded Rectangle 35"/>
            <p:cNvSpPr/>
            <p:nvPr/>
          </p:nvSpPr>
          <p:spPr>
            <a:xfrm>
              <a:off x="495300" y="3937000"/>
              <a:ext cx="2603501" cy="41656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98800" y="4929188"/>
              <a:ext cx="795338" cy="187325"/>
            </a:xfrm>
            <a:prstGeom prst="rect">
              <a:avLst/>
            </a:prstGeom>
            <a:solidFill>
              <a:srgbClr val="0A1A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47700" y="4116388"/>
              <a:ext cx="2305050" cy="38354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952750" y="5026025"/>
              <a:ext cx="996950" cy="0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105"/>
            <p:cNvSpPr txBox="1">
              <a:spLocks noChangeArrowheads="1"/>
            </p:cNvSpPr>
            <p:nvPr/>
          </p:nvSpPr>
          <p:spPr bwMode="auto">
            <a:xfrm>
              <a:off x="612883" y="5196522"/>
              <a:ext cx="2220913" cy="3112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285750" indent="-285750" eaLnBrk="1" hangingPunct="1">
                <a:buFont typeface="Arial" panose="020B0604020202020204" pitchFamily="34" charset="0"/>
                <a:buChar char="•"/>
              </a:pPr>
              <a:r>
                <a:rPr lang="en-US" altLang="en-US" sz="1600" dirty="0">
                  <a:solidFill>
                    <a:schemeClr val="bg1"/>
                  </a:solidFill>
                </a:rPr>
                <a:t>Airport  passengers </a:t>
              </a:r>
              <a:r>
                <a:rPr lang="en-US" altLang="en-US" sz="1600" dirty="0" smtClean="0">
                  <a:solidFill>
                    <a:schemeClr val="bg1"/>
                  </a:solidFill>
                </a:rPr>
                <a:t>&amp; daily weather </a:t>
              </a:r>
              <a:r>
                <a:rPr lang="en-US" altLang="en-US" sz="1600" dirty="0">
                  <a:solidFill>
                    <a:schemeClr val="bg1"/>
                  </a:solidFill>
                </a:rPr>
                <a:t>reports</a:t>
              </a:r>
            </a:p>
            <a:p>
              <a:pPr marL="285750" indent="-285750" eaLnBrk="1" hangingPunct="1">
                <a:buFont typeface="Arial" panose="020B0604020202020204" pitchFamily="34" charset="0"/>
                <a:buChar char="•"/>
              </a:pPr>
              <a:r>
                <a:rPr lang="en-US" altLang="en-US" sz="1600" dirty="0">
                  <a:solidFill>
                    <a:schemeClr val="bg1"/>
                  </a:solidFill>
                </a:rPr>
                <a:t>Customer demography and car size details</a:t>
              </a:r>
            </a:p>
            <a:p>
              <a:pPr eaLnBrk="1" hangingPunct="1"/>
              <a:endParaRPr lang="en-US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1" name="Title 1"/>
            <p:cNvSpPr txBox="1">
              <a:spLocks/>
            </p:cNvSpPr>
            <p:nvPr/>
          </p:nvSpPr>
          <p:spPr bwMode="auto">
            <a:xfrm>
              <a:off x="544054" y="4244110"/>
              <a:ext cx="2590801" cy="83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anchor="ctr"/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0"/>
                  <a:cs typeface="ＭＳ Ｐゴシック" charset="0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1" spc="200" dirty="0">
                  <a:solidFill>
                    <a:schemeClr val="bg1"/>
                  </a:solidFill>
                  <a:latin typeface="Georgia"/>
                  <a:cs typeface="Georgia"/>
                </a:rPr>
                <a:t>Data</a:t>
              </a:r>
            </a:p>
            <a:p>
              <a:pPr>
                <a:defRPr/>
              </a:pPr>
              <a:r>
                <a:rPr lang="en-US" sz="2000" b="1" spc="200" dirty="0">
                  <a:solidFill>
                    <a:schemeClr val="bg1"/>
                  </a:solidFill>
                  <a:latin typeface="Georgia"/>
                  <a:cs typeface="Georgia"/>
                </a:rPr>
                <a:t>Collection</a:t>
              </a:r>
            </a:p>
          </p:txBody>
        </p:sp>
        <p:sp>
          <p:nvSpPr>
            <p:cNvPr id="42" name="Oval Callout 41"/>
            <p:cNvSpPr/>
            <p:nvPr/>
          </p:nvSpPr>
          <p:spPr>
            <a:xfrm>
              <a:off x="2309506" y="7451638"/>
              <a:ext cx="552529" cy="429771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53" name="TextBox 6"/>
          <p:cNvSpPr txBox="1">
            <a:spLocks noChangeArrowheads="1"/>
          </p:cNvSpPr>
          <p:nvPr/>
        </p:nvSpPr>
        <p:spPr bwMode="auto">
          <a:xfrm>
            <a:off x="1535093" y="395450"/>
            <a:ext cx="9126570" cy="39928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Franklin Gothic Medium" pitchFamily="34" charset="0"/>
              </a:rPr>
              <a:t>Next Steps for LAZ </a:t>
            </a:r>
          </a:p>
        </p:txBody>
      </p:sp>
      <p:grpSp>
        <p:nvGrpSpPr>
          <p:cNvPr id="43" name="Group 18"/>
          <p:cNvGrpSpPr>
            <a:grpSpLocks/>
          </p:cNvGrpSpPr>
          <p:nvPr/>
        </p:nvGrpSpPr>
        <p:grpSpPr bwMode="auto">
          <a:xfrm>
            <a:off x="8378699" y="464892"/>
            <a:ext cx="2168626" cy="276801"/>
            <a:chOff x="1524000" y="5003800"/>
            <a:chExt cx="9448800" cy="1320800"/>
          </a:xfrm>
          <a:solidFill>
            <a:schemeClr val="accent3">
              <a:lumMod val="50000"/>
            </a:schemeClr>
          </a:solidFill>
        </p:grpSpPr>
        <p:sp>
          <p:nvSpPr>
            <p:cNvPr id="44" name="Chevron 43"/>
            <p:cNvSpPr/>
            <p:nvPr/>
          </p:nvSpPr>
          <p:spPr>
            <a:xfrm>
              <a:off x="1524000" y="5003800"/>
              <a:ext cx="132267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45" name="Chevron 44"/>
            <p:cNvSpPr/>
            <p:nvPr/>
          </p:nvSpPr>
          <p:spPr>
            <a:xfrm>
              <a:off x="2691525" y="5003800"/>
              <a:ext cx="1322676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46" name="Chevron 45"/>
            <p:cNvSpPr/>
            <p:nvPr/>
          </p:nvSpPr>
          <p:spPr>
            <a:xfrm>
              <a:off x="3859048" y="5003800"/>
              <a:ext cx="132267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47" name="Chevron 46"/>
            <p:cNvSpPr/>
            <p:nvPr/>
          </p:nvSpPr>
          <p:spPr>
            <a:xfrm>
              <a:off x="5030451" y="5003800"/>
              <a:ext cx="131879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48" name="Chevron 47"/>
            <p:cNvSpPr/>
            <p:nvPr/>
          </p:nvSpPr>
          <p:spPr>
            <a:xfrm>
              <a:off x="6147551" y="5003800"/>
              <a:ext cx="131879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49" name="Chevron 48"/>
            <p:cNvSpPr/>
            <p:nvPr/>
          </p:nvSpPr>
          <p:spPr>
            <a:xfrm>
              <a:off x="7315076" y="5003800"/>
              <a:ext cx="1322676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50" name="Chevron 49"/>
            <p:cNvSpPr/>
            <p:nvPr/>
          </p:nvSpPr>
          <p:spPr>
            <a:xfrm>
              <a:off x="8482599" y="5003800"/>
              <a:ext cx="132267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51" name="Chevron 50"/>
            <p:cNvSpPr/>
            <p:nvPr/>
          </p:nvSpPr>
          <p:spPr>
            <a:xfrm>
              <a:off x="9650124" y="5003800"/>
              <a:ext cx="1322676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9D1-A715-4297-936D-DE96A43038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48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51022" y="3445831"/>
            <a:ext cx="2937278" cy="4221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Any Questions ? </a:t>
            </a: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" y="2861056"/>
            <a:ext cx="12191999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Franklin Gothic Medium" pitchFamily="34" charset="0"/>
              </a:rPr>
              <a:t>Thank You.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9D1-A715-4297-936D-DE96A43038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2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84" y="0"/>
            <a:ext cx="9323231" cy="7038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6718" y="6238212"/>
            <a:ext cx="29562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6 Dashboard in Tableau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6258" y="5309510"/>
            <a:ext cx="21384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5 Recommendations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18973" y="4328077"/>
            <a:ext cx="22760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4 Competitor 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68034" y="2512833"/>
            <a:ext cx="1613038" cy="3704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2 Forecasting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7457" y="3399375"/>
            <a:ext cx="15910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  3 Prediction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68034" y="1627406"/>
            <a:ext cx="16722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 Business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9D1-A715-4297-936D-DE96A43038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3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27088" y="1288823"/>
            <a:ext cx="368458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21193824">
            <a:off x="7157183" y="2672329"/>
            <a:ext cx="4196617" cy="2667340"/>
            <a:chOff x="2349500" y="1482498"/>
            <a:chExt cx="2060575" cy="1309687"/>
          </a:xfrm>
        </p:grpSpPr>
        <p:sp>
          <p:nvSpPr>
            <p:cNvPr id="5" name="Oval 4"/>
            <p:cNvSpPr/>
            <p:nvPr/>
          </p:nvSpPr>
          <p:spPr>
            <a:xfrm>
              <a:off x="2349500" y="1482498"/>
              <a:ext cx="1311275" cy="1309687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Oval 5"/>
            <p:cNvSpPr/>
            <p:nvPr/>
          </p:nvSpPr>
          <p:spPr>
            <a:xfrm>
              <a:off x="2427288" y="1574573"/>
              <a:ext cx="1147762" cy="11477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Oval 6"/>
            <p:cNvSpPr/>
            <p:nvPr/>
          </p:nvSpPr>
          <p:spPr>
            <a:xfrm>
              <a:off x="2647950" y="1753960"/>
              <a:ext cx="725488" cy="725488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L-Shape 7"/>
            <p:cNvSpPr/>
            <p:nvPr/>
          </p:nvSpPr>
          <p:spPr>
            <a:xfrm rot="1653810">
              <a:off x="2940050" y="2011135"/>
              <a:ext cx="231775" cy="228600"/>
            </a:xfrm>
            <a:prstGeom prst="corne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033713" y="1866673"/>
              <a:ext cx="1274762" cy="26511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iagonal Stripe 9"/>
            <p:cNvSpPr/>
            <p:nvPr/>
          </p:nvSpPr>
          <p:spPr>
            <a:xfrm rot="4802759">
              <a:off x="3966369" y="1929379"/>
              <a:ext cx="201612" cy="203200"/>
            </a:xfrm>
            <a:prstGeom prst="diagStrip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1" name="Diagonal Stripe 10"/>
            <p:cNvSpPr/>
            <p:nvPr/>
          </p:nvSpPr>
          <p:spPr>
            <a:xfrm rot="4802759">
              <a:off x="4083050" y="1893660"/>
              <a:ext cx="203200" cy="203200"/>
            </a:xfrm>
            <a:prstGeom prst="diagStrip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2" name="Diagonal Stripe 11"/>
            <p:cNvSpPr/>
            <p:nvPr/>
          </p:nvSpPr>
          <p:spPr>
            <a:xfrm rot="4802759">
              <a:off x="4206875" y="1861910"/>
              <a:ext cx="203200" cy="203200"/>
            </a:xfrm>
            <a:prstGeom prst="diagStrip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3" name="Diagonal Stripe 12"/>
            <p:cNvSpPr/>
            <p:nvPr/>
          </p:nvSpPr>
          <p:spPr>
            <a:xfrm rot="10010114">
              <a:off x="3924300" y="1714273"/>
              <a:ext cx="201613" cy="203200"/>
            </a:xfrm>
            <a:prstGeom prst="diagStrip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4" name="Diagonal Stripe 13"/>
            <p:cNvSpPr/>
            <p:nvPr/>
          </p:nvSpPr>
          <p:spPr>
            <a:xfrm rot="10010114">
              <a:off x="4044950" y="1685698"/>
              <a:ext cx="203200" cy="203200"/>
            </a:xfrm>
            <a:prstGeom prst="diagStrip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5" name="Diagonal Stripe 14"/>
            <p:cNvSpPr/>
            <p:nvPr/>
          </p:nvSpPr>
          <p:spPr>
            <a:xfrm rot="10010114">
              <a:off x="4167188" y="1672998"/>
              <a:ext cx="203200" cy="203200"/>
            </a:xfrm>
            <a:prstGeom prst="diagStrip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42"/>
          <p:cNvSpPr txBox="1">
            <a:spLocks noChangeArrowheads="1"/>
          </p:cNvSpPr>
          <p:nvPr/>
        </p:nvSpPr>
        <p:spPr bwMode="auto">
          <a:xfrm>
            <a:off x="740004" y="1446212"/>
            <a:ext cx="5007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dirty="0">
                <a:latin typeface="Britannic Bold" panose="020B0903060703020204" pitchFamily="34" charset="0"/>
              </a:rPr>
              <a:t>ONE STOP </a:t>
            </a:r>
          </a:p>
        </p:txBody>
      </p:sp>
      <p:sp>
        <p:nvSpPr>
          <p:cNvPr id="17" name="TextBox 112"/>
          <p:cNvSpPr txBox="1">
            <a:spLocks noChangeArrowheads="1"/>
          </p:cNvSpPr>
          <p:nvPr/>
        </p:nvSpPr>
        <p:spPr bwMode="auto">
          <a:xfrm>
            <a:off x="827087" y="1850798"/>
            <a:ext cx="6711167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600" dirty="0">
                <a:solidFill>
                  <a:srgbClr val="FFC000"/>
                </a:solidFill>
                <a:latin typeface="Britannic Bold" panose="020B0903060703020204" pitchFamily="34" charset="0"/>
              </a:rPr>
              <a:t>ANALYTICAL SOLUTION</a:t>
            </a:r>
          </a:p>
          <a:p>
            <a:pPr eaLnBrk="1" hangingPunct="1"/>
            <a:endParaRPr lang="en-US" altLang="en-US" sz="4600" dirty="0">
              <a:solidFill>
                <a:schemeClr val="accent4"/>
              </a:solidFill>
              <a:latin typeface="Britannic Bold" panose="020B0903060703020204" pitchFamily="34" charset="0"/>
            </a:endParaRPr>
          </a:p>
        </p:txBody>
      </p:sp>
      <p:sp>
        <p:nvSpPr>
          <p:cNvPr id="18" name="TextBox 113"/>
          <p:cNvSpPr txBox="1">
            <a:spLocks noChangeArrowheads="1"/>
          </p:cNvSpPr>
          <p:nvPr/>
        </p:nvSpPr>
        <p:spPr bwMode="auto">
          <a:xfrm>
            <a:off x="965880" y="2434771"/>
            <a:ext cx="295297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300" dirty="0">
                <a:latin typeface="Britannic Bold" panose="020B0903060703020204" pitchFamily="34" charset="0"/>
              </a:rPr>
              <a:t>FOR LAZ PARKING</a:t>
            </a:r>
          </a:p>
        </p:txBody>
      </p:sp>
      <p:sp>
        <p:nvSpPr>
          <p:cNvPr id="19" name="TextBox 43"/>
          <p:cNvSpPr txBox="1">
            <a:spLocks noChangeArrowheads="1"/>
          </p:cNvSpPr>
          <p:nvPr/>
        </p:nvSpPr>
        <p:spPr bwMode="auto">
          <a:xfrm>
            <a:off x="651107" y="3022826"/>
            <a:ext cx="496408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+mn-lt"/>
              </a:rPr>
              <a:t>Reporting based on capacity, duration and revenue on daily, weekly and yearly basis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+mn-lt"/>
              </a:rPr>
              <a:t>Prediction of number of cars based on hourly traffic from historical data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+mn-lt"/>
              </a:rPr>
              <a:t>Forecasting revenue based on airport passenger traffic and weather forecasts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+mn-lt"/>
              </a:rPr>
              <a:t>Competitor analysis based on 7</a:t>
            </a:r>
            <a:r>
              <a:rPr lang="en-US" altLang="en-US" sz="1800" b="1" dirty="0" smtClean="0">
                <a:latin typeface="+mn-lt"/>
              </a:rPr>
              <a:t> </a:t>
            </a:r>
            <a:r>
              <a:rPr lang="en-US" altLang="en-US" sz="1800" b="1" dirty="0">
                <a:latin typeface="+mn-lt"/>
              </a:rPr>
              <a:t>competitors near airport</a:t>
            </a: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2174214" y="367796"/>
            <a:ext cx="8527058" cy="40011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Franklin Gothic Medium" pitchFamily="34" charset="0"/>
              </a:rPr>
              <a:t>Our Goal</a:t>
            </a:r>
          </a:p>
        </p:txBody>
      </p:sp>
      <p:grpSp>
        <p:nvGrpSpPr>
          <p:cNvPr id="23" name="Group 18"/>
          <p:cNvGrpSpPr>
            <a:grpSpLocks/>
          </p:cNvGrpSpPr>
          <p:nvPr/>
        </p:nvGrpSpPr>
        <p:grpSpPr bwMode="auto">
          <a:xfrm>
            <a:off x="8410783" y="432808"/>
            <a:ext cx="2168626" cy="276801"/>
            <a:chOff x="1524000" y="5003800"/>
            <a:chExt cx="9448800" cy="1320800"/>
          </a:xfrm>
          <a:solidFill>
            <a:schemeClr val="accent3">
              <a:lumMod val="50000"/>
            </a:schemeClr>
          </a:solidFill>
        </p:grpSpPr>
        <p:sp>
          <p:nvSpPr>
            <p:cNvPr id="25" name="Chevron 24"/>
            <p:cNvSpPr/>
            <p:nvPr/>
          </p:nvSpPr>
          <p:spPr>
            <a:xfrm>
              <a:off x="1524000" y="5003800"/>
              <a:ext cx="132267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6" name="Chevron 25"/>
            <p:cNvSpPr/>
            <p:nvPr/>
          </p:nvSpPr>
          <p:spPr>
            <a:xfrm>
              <a:off x="2691525" y="5003800"/>
              <a:ext cx="1322676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>
              <a:off x="3859048" y="5003800"/>
              <a:ext cx="132267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5030451" y="5003800"/>
              <a:ext cx="131879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Chevron 28"/>
            <p:cNvSpPr/>
            <p:nvPr/>
          </p:nvSpPr>
          <p:spPr>
            <a:xfrm>
              <a:off x="6147551" y="5003800"/>
              <a:ext cx="131879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>
              <a:off x="7315076" y="5003800"/>
              <a:ext cx="1322676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8482599" y="5003800"/>
              <a:ext cx="132267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2" name="Chevron 31"/>
            <p:cNvSpPr/>
            <p:nvPr/>
          </p:nvSpPr>
          <p:spPr>
            <a:xfrm>
              <a:off x="9650124" y="5003800"/>
              <a:ext cx="1322676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9D1-A715-4297-936D-DE96A43038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61926" y="756617"/>
            <a:ext cx="5894176" cy="6210852"/>
            <a:chOff x="5410200" y="1066800"/>
            <a:chExt cx="5127625" cy="5430538"/>
          </a:xfrm>
        </p:grpSpPr>
        <p:grpSp>
          <p:nvGrpSpPr>
            <p:cNvPr id="5" name="Group 205"/>
            <p:cNvGrpSpPr>
              <a:grpSpLocks/>
            </p:cNvGrpSpPr>
            <p:nvPr/>
          </p:nvGrpSpPr>
          <p:grpSpPr bwMode="auto">
            <a:xfrm>
              <a:off x="5594503" y="1254752"/>
              <a:ext cx="4943322" cy="5242586"/>
              <a:chOff x="2535" y="760"/>
              <a:chExt cx="2709" cy="2873"/>
            </a:xfrm>
          </p:grpSpPr>
          <p:sp>
            <p:nvSpPr>
              <p:cNvPr id="142" name="Freeform 26"/>
              <p:cNvSpPr>
                <a:spLocks/>
              </p:cNvSpPr>
              <p:nvPr/>
            </p:nvSpPr>
            <p:spPr bwMode="auto">
              <a:xfrm>
                <a:off x="3794" y="36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C81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27"/>
              <p:cNvSpPr>
                <a:spLocks/>
              </p:cNvSpPr>
              <p:nvPr/>
            </p:nvSpPr>
            <p:spPr bwMode="auto">
              <a:xfrm>
                <a:off x="3794" y="36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8"/>
              <p:cNvSpPr>
                <a:spLocks/>
              </p:cNvSpPr>
              <p:nvPr/>
            </p:nvSpPr>
            <p:spPr bwMode="auto">
              <a:xfrm>
                <a:off x="3794" y="3621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4C81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9"/>
              <p:cNvSpPr>
                <a:spLocks/>
              </p:cNvSpPr>
              <p:nvPr/>
            </p:nvSpPr>
            <p:spPr bwMode="auto">
              <a:xfrm>
                <a:off x="3798" y="36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C81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0"/>
              <p:cNvSpPr>
                <a:spLocks/>
              </p:cNvSpPr>
              <p:nvPr/>
            </p:nvSpPr>
            <p:spPr bwMode="auto">
              <a:xfrm>
                <a:off x="3798" y="36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31"/>
              <p:cNvSpPr>
                <a:spLocks/>
              </p:cNvSpPr>
              <p:nvPr/>
            </p:nvSpPr>
            <p:spPr bwMode="auto">
              <a:xfrm>
                <a:off x="3797" y="36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C81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32"/>
              <p:cNvSpPr>
                <a:spLocks/>
              </p:cNvSpPr>
              <p:nvPr/>
            </p:nvSpPr>
            <p:spPr bwMode="auto">
              <a:xfrm>
                <a:off x="3797" y="36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33"/>
              <p:cNvSpPr>
                <a:spLocks/>
              </p:cNvSpPr>
              <p:nvPr/>
            </p:nvSpPr>
            <p:spPr bwMode="auto">
              <a:xfrm>
                <a:off x="3795" y="3627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0 h 5"/>
                  <a:gd name="T4" fmla="*/ 2 w 2"/>
                  <a:gd name="T5" fmla="*/ 5 h 5"/>
                  <a:gd name="T6" fmla="*/ 0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3"/>
                      <a:pt x="2" y="5"/>
                    </a:cubicBezTo>
                    <a:cubicBezTo>
                      <a:pt x="1" y="3"/>
                      <a:pt x="1" y="2"/>
                      <a:pt x="0" y="0"/>
                    </a:cubicBezTo>
                  </a:path>
                </a:pathLst>
              </a:custGeom>
              <a:solidFill>
                <a:srgbClr val="4C81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Rectangle 39"/>
              <p:cNvSpPr>
                <a:spLocks noChangeArrowheads="1"/>
              </p:cNvSpPr>
              <p:nvPr/>
            </p:nvSpPr>
            <p:spPr bwMode="auto">
              <a:xfrm>
                <a:off x="2749" y="1078"/>
                <a:ext cx="211" cy="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5400">
                    <a:solidFill>
                      <a:srgbClr val="004C6A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en-US"/>
              </a:p>
            </p:txBody>
          </p:sp>
          <p:sp>
            <p:nvSpPr>
              <p:cNvPr id="156" name="Rectangle 40"/>
              <p:cNvSpPr>
                <a:spLocks noChangeArrowheads="1"/>
              </p:cNvSpPr>
              <p:nvPr/>
            </p:nvSpPr>
            <p:spPr bwMode="auto">
              <a:xfrm>
                <a:off x="2962" y="1078"/>
                <a:ext cx="232" cy="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5400">
                    <a:solidFill>
                      <a:srgbClr val="004C6A"/>
                    </a:solidFill>
                    <a:latin typeface="Times New Roman" panose="02020603050405020304" pitchFamily="18" charset="0"/>
                  </a:rPr>
                  <a:t>T</a:t>
                </a:r>
                <a:endParaRPr lang="en-US" altLang="en-US"/>
              </a:p>
            </p:txBody>
          </p:sp>
          <p:sp>
            <p:nvSpPr>
              <p:cNvPr id="157" name="Rectangle 41"/>
              <p:cNvSpPr>
                <a:spLocks noChangeArrowheads="1"/>
              </p:cNvSpPr>
              <p:nvPr/>
            </p:nvSpPr>
            <p:spPr bwMode="auto">
              <a:xfrm>
                <a:off x="3145" y="1078"/>
                <a:ext cx="274" cy="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5400">
                    <a:solidFill>
                      <a:srgbClr val="004C6A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en-US"/>
              </a:p>
            </p:txBody>
          </p:sp>
          <p:sp>
            <p:nvSpPr>
              <p:cNvPr id="158" name="Rectangle 42"/>
              <p:cNvSpPr>
                <a:spLocks noChangeArrowheads="1"/>
              </p:cNvSpPr>
              <p:nvPr/>
            </p:nvSpPr>
            <p:spPr bwMode="auto">
              <a:xfrm>
                <a:off x="3402" y="1078"/>
                <a:ext cx="717" cy="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5400">
                    <a:solidFill>
                      <a:srgbClr val="004C6A"/>
                    </a:solidFill>
                    <a:latin typeface="Times New Roman" panose="02020603050405020304" pitchFamily="18" charset="0"/>
                  </a:rPr>
                  <a:t>GES</a:t>
                </a:r>
                <a:endParaRPr lang="en-US" altLang="en-US"/>
              </a:p>
            </p:txBody>
          </p:sp>
          <p:sp>
            <p:nvSpPr>
              <p:cNvPr id="159" name="Rectangle 43"/>
              <p:cNvSpPr>
                <a:spLocks noChangeArrowheads="1"/>
              </p:cNvSpPr>
              <p:nvPr/>
            </p:nvSpPr>
            <p:spPr bwMode="auto">
              <a:xfrm>
                <a:off x="2747" y="1509"/>
                <a:ext cx="304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4100">
                    <a:solidFill>
                      <a:srgbClr val="004C6A"/>
                    </a:solidFill>
                    <a:latin typeface="Times New Roman" panose="02020603050405020304" pitchFamily="18" charset="0"/>
                  </a:rPr>
                  <a:t>DI</a:t>
                </a:r>
                <a:endParaRPr lang="en-US" altLang="en-US"/>
              </a:p>
            </p:txBody>
          </p:sp>
          <p:sp>
            <p:nvSpPr>
              <p:cNvPr id="160" name="Rectangle 44"/>
              <p:cNvSpPr>
                <a:spLocks noChangeArrowheads="1"/>
              </p:cNvSpPr>
              <p:nvPr/>
            </p:nvSpPr>
            <p:spPr bwMode="auto">
              <a:xfrm>
                <a:off x="3043" y="1509"/>
                <a:ext cx="208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4100">
                    <a:solidFill>
                      <a:srgbClr val="004C6A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en-US"/>
              </a:p>
            </p:txBody>
          </p:sp>
          <p:sp>
            <p:nvSpPr>
              <p:cNvPr id="161" name="Rectangle 45"/>
              <p:cNvSpPr>
                <a:spLocks noChangeArrowheads="1"/>
              </p:cNvSpPr>
              <p:nvPr/>
            </p:nvSpPr>
            <p:spPr bwMode="auto">
              <a:xfrm>
                <a:off x="3237" y="1509"/>
                <a:ext cx="208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4100">
                    <a:solidFill>
                      <a:srgbClr val="004C6A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en-US"/>
              </a:p>
            </p:txBody>
          </p:sp>
          <p:sp>
            <p:nvSpPr>
              <p:cNvPr id="162" name="Rectangle 46"/>
              <p:cNvSpPr>
                <a:spLocks noChangeArrowheads="1"/>
              </p:cNvSpPr>
              <p:nvPr/>
            </p:nvSpPr>
            <p:spPr bwMode="auto">
              <a:xfrm>
                <a:off x="3448" y="1509"/>
                <a:ext cx="19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4100">
                    <a:solidFill>
                      <a:srgbClr val="004C6A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en-US"/>
              </a:p>
            </p:txBody>
          </p:sp>
          <p:sp>
            <p:nvSpPr>
              <p:cNvPr id="163" name="Rectangle 47"/>
              <p:cNvSpPr>
                <a:spLocks noChangeArrowheads="1"/>
              </p:cNvSpPr>
              <p:nvPr/>
            </p:nvSpPr>
            <p:spPr bwMode="auto">
              <a:xfrm>
                <a:off x="3625" y="1509"/>
                <a:ext cx="208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4100">
                    <a:solidFill>
                      <a:srgbClr val="004C6A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en-US"/>
              </a:p>
            </p:txBody>
          </p:sp>
          <p:sp>
            <p:nvSpPr>
              <p:cNvPr id="164" name="Rectangle 48"/>
              <p:cNvSpPr>
                <a:spLocks noChangeArrowheads="1"/>
              </p:cNvSpPr>
              <p:nvPr/>
            </p:nvSpPr>
            <p:spPr bwMode="auto">
              <a:xfrm>
                <a:off x="3824" y="1509"/>
                <a:ext cx="257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4100">
                    <a:solidFill>
                      <a:srgbClr val="004C6A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en-US"/>
              </a:p>
            </p:txBody>
          </p:sp>
          <p:sp>
            <p:nvSpPr>
              <p:cNvPr id="165" name="Freeform 49"/>
              <p:cNvSpPr>
                <a:spLocks/>
              </p:cNvSpPr>
              <p:nvPr/>
            </p:nvSpPr>
            <p:spPr bwMode="auto">
              <a:xfrm>
                <a:off x="2540" y="2121"/>
                <a:ext cx="765" cy="918"/>
              </a:xfrm>
              <a:custGeom>
                <a:avLst/>
                <a:gdLst>
                  <a:gd name="T0" fmla="*/ 721 w 721"/>
                  <a:gd name="T1" fmla="*/ 504 h 866"/>
                  <a:gd name="T2" fmla="*/ 511 w 721"/>
                  <a:gd name="T3" fmla="*/ 0 h 866"/>
                  <a:gd name="T4" fmla="*/ 0 w 721"/>
                  <a:gd name="T5" fmla="*/ 0 h 866"/>
                  <a:gd name="T6" fmla="*/ 359 w 721"/>
                  <a:gd name="T7" fmla="*/ 866 h 866"/>
                  <a:gd name="T8" fmla="*/ 721 w 721"/>
                  <a:gd name="T9" fmla="*/ 504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1" h="866">
                    <a:moveTo>
                      <a:pt x="721" y="504"/>
                    </a:moveTo>
                    <a:cubicBezTo>
                      <a:pt x="594" y="373"/>
                      <a:pt x="515" y="196"/>
                      <a:pt x="51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336"/>
                      <a:pt x="140" y="642"/>
                      <a:pt x="359" y="866"/>
                    </a:cubicBezTo>
                    <a:cubicBezTo>
                      <a:pt x="721" y="504"/>
                      <a:pt x="721" y="504"/>
                      <a:pt x="721" y="504"/>
                    </a:cubicBezTo>
                  </a:path>
                </a:pathLst>
              </a:custGeom>
              <a:solidFill>
                <a:srgbClr val="0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"/>
              <p:cNvSpPr>
                <a:spLocks/>
              </p:cNvSpPr>
              <p:nvPr/>
            </p:nvSpPr>
            <p:spPr bwMode="auto">
              <a:xfrm>
                <a:off x="3898" y="765"/>
                <a:ext cx="914" cy="765"/>
              </a:xfrm>
              <a:custGeom>
                <a:avLst/>
                <a:gdLst>
                  <a:gd name="T0" fmla="*/ 0 w 862"/>
                  <a:gd name="T1" fmla="*/ 0 h 721"/>
                  <a:gd name="T2" fmla="*/ 0 w 862"/>
                  <a:gd name="T3" fmla="*/ 512 h 721"/>
                  <a:gd name="T4" fmla="*/ 501 w 862"/>
                  <a:gd name="T5" fmla="*/ 721 h 721"/>
                  <a:gd name="T6" fmla="*/ 862 w 862"/>
                  <a:gd name="T7" fmla="*/ 359 h 721"/>
                  <a:gd name="T8" fmla="*/ 0 w 862"/>
                  <a:gd name="T9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721">
                    <a:moveTo>
                      <a:pt x="0" y="0"/>
                    </a:moveTo>
                    <a:cubicBezTo>
                      <a:pt x="0" y="512"/>
                      <a:pt x="0" y="512"/>
                      <a:pt x="0" y="512"/>
                    </a:cubicBezTo>
                    <a:cubicBezTo>
                      <a:pt x="196" y="517"/>
                      <a:pt x="370" y="596"/>
                      <a:pt x="501" y="721"/>
                    </a:cubicBezTo>
                    <a:cubicBezTo>
                      <a:pt x="862" y="359"/>
                      <a:pt x="862" y="359"/>
                      <a:pt x="862" y="359"/>
                    </a:cubicBezTo>
                    <a:cubicBezTo>
                      <a:pt x="639" y="141"/>
                      <a:pt x="336" y="6"/>
                      <a:pt x="0" y="0"/>
                    </a:cubicBezTo>
                  </a:path>
                </a:pathLst>
              </a:custGeom>
              <a:solidFill>
                <a:srgbClr val="004C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1"/>
              <p:cNvSpPr>
                <a:spLocks/>
              </p:cNvSpPr>
              <p:nvPr/>
            </p:nvSpPr>
            <p:spPr bwMode="auto">
              <a:xfrm>
                <a:off x="3898" y="2677"/>
                <a:ext cx="914" cy="764"/>
              </a:xfrm>
              <a:custGeom>
                <a:avLst/>
                <a:gdLst>
                  <a:gd name="T0" fmla="*/ 501 w 862"/>
                  <a:gd name="T1" fmla="*/ 0 h 721"/>
                  <a:gd name="T2" fmla="*/ 0 w 862"/>
                  <a:gd name="T3" fmla="*/ 210 h 721"/>
                  <a:gd name="T4" fmla="*/ 0 w 862"/>
                  <a:gd name="T5" fmla="*/ 721 h 721"/>
                  <a:gd name="T6" fmla="*/ 862 w 862"/>
                  <a:gd name="T7" fmla="*/ 362 h 721"/>
                  <a:gd name="T8" fmla="*/ 501 w 862"/>
                  <a:gd name="T9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721">
                    <a:moveTo>
                      <a:pt x="501" y="0"/>
                    </a:moveTo>
                    <a:cubicBezTo>
                      <a:pt x="370" y="126"/>
                      <a:pt x="196" y="205"/>
                      <a:pt x="0" y="210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336" y="716"/>
                      <a:pt x="639" y="580"/>
                      <a:pt x="862" y="362"/>
                    </a:cubicBezTo>
                    <a:cubicBezTo>
                      <a:pt x="501" y="0"/>
                      <a:pt x="501" y="0"/>
                      <a:pt x="501" y="0"/>
                    </a:cubicBezTo>
                  </a:path>
                </a:pathLst>
              </a:custGeom>
              <a:solidFill>
                <a:srgbClr val="0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2"/>
              <p:cNvSpPr>
                <a:spLocks/>
              </p:cNvSpPr>
              <p:nvPr/>
            </p:nvSpPr>
            <p:spPr bwMode="auto">
              <a:xfrm>
                <a:off x="2944" y="2679"/>
                <a:ext cx="920" cy="762"/>
              </a:xfrm>
              <a:custGeom>
                <a:avLst/>
                <a:gdLst>
                  <a:gd name="T0" fmla="*/ 867 w 867"/>
                  <a:gd name="T1" fmla="*/ 208 h 719"/>
                  <a:gd name="T2" fmla="*/ 362 w 867"/>
                  <a:gd name="T3" fmla="*/ 0 h 719"/>
                  <a:gd name="T4" fmla="*/ 0 w 867"/>
                  <a:gd name="T5" fmla="*/ 362 h 719"/>
                  <a:gd name="T6" fmla="*/ 867 w 867"/>
                  <a:gd name="T7" fmla="*/ 719 h 719"/>
                  <a:gd name="T8" fmla="*/ 867 w 867"/>
                  <a:gd name="T9" fmla="*/ 208 h 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7" h="719">
                    <a:moveTo>
                      <a:pt x="867" y="208"/>
                    </a:moveTo>
                    <a:cubicBezTo>
                      <a:pt x="671" y="205"/>
                      <a:pt x="494" y="126"/>
                      <a:pt x="362" y="0"/>
                    </a:cubicBezTo>
                    <a:cubicBezTo>
                      <a:pt x="0" y="362"/>
                      <a:pt x="0" y="362"/>
                      <a:pt x="0" y="362"/>
                    </a:cubicBezTo>
                    <a:cubicBezTo>
                      <a:pt x="224" y="581"/>
                      <a:pt x="531" y="716"/>
                      <a:pt x="867" y="719"/>
                    </a:cubicBezTo>
                    <a:cubicBezTo>
                      <a:pt x="867" y="208"/>
                      <a:pt x="867" y="208"/>
                      <a:pt x="867" y="208"/>
                    </a:cubicBezTo>
                  </a:path>
                </a:pathLst>
              </a:custGeom>
              <a:solidFill>
                <a:srgbClr val="004C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3"/>
              <p:cNvSpPr>
                <a:spLocks/>
              </p:cNvSpPr>
              <p:nvPr/>
            </p:nvSpPr>
            <p:spPr bwMode="auto">
              <a:xfrm>
                <a:off x="4454" y="1171"/>
                <a:ext cx="762" cy="916"/>
              </a:xfrm>
              <a:custGeom>
                <a:avLst/>
                <a:gdLst>
                  <a:gd name="T0" fmla="*/ 0 w 719"/>
                  <a:gd name="T1" fmla="*/ 361 h 863"/>
                  <a:gd name="T2" fmla="*/ 207 w 719"/>
                  <a:gd name="T3" fmla="*/ 863 h 863"/>
                  <a:gd name="T4" fmla="*/ 719 w 719"/>
                  <a:gd name="T5" fmla="*/ 863 h 863"/>
                  <a:gd name="T6" fmla="*/ 361 w 719"/>
                  <a:gd name="T7" fmla="*/ 0 h 863"/>
                  <a:gd name="T8" fmla="*/ 0 w 719"/>
                  <a:gd name="T9" fmla="*/ 361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9" h="863">
                    <a:moveTo>
                      <a:pt x="0" y="361"/>
                    </a:moveTo>
                    <a:cubicBezTo>
                      <a:pt x="125" y="492"/>
                      <a:pt x="203" y="667"/>
                      <a:pt x="207" y="863"/>
                    </a:cubicBezTo>
                    <a:cubicBezTo>
                      <a:pt x="719" y="863"/>
                      <a:pt x="719" y="863"/>
                      <a:pt x="719" y="863"/>
                    </a:cubicBezTo>
                    <a:cubicBezTo>
                      <a:pt x="714" y="527"/>
                      <a:pt x="579" y="223"/>
                      <a:pt x="361" y="0"/>
                    </a:cubicBezTo>
                    <a:cubicBezTo>
                      <a:pt x="0" y="361"/>
                      <a:pt x="0" y="361"/>
                      <a:pt x="0" y="361"/>
                    </a:cubicBezTo>
                  </a:path>
                </a:pathLst>
              </a:custGeom>
              <a:solidFill>
                <a:srgbClr val="0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4"/>
              <p:cNvSpPr>
                <a:spLocks/>
              </p:cNvSpPr>
              <p:nvPr/>
            </p:nvSpPr>
            <p:spPr bwMode="auto">
              <a:xfrm>
                <a:off x="4454" y="2121"/>
                <a:ext cx="762" cy="916"/>
              </a:xfrm>
              <a:custGeom>
                <a:avLst/>
                <a:gdLst>
                  <a:gd name="T0" fmla="*/ 207 w 719"/>
                  <a:gd name="T1" fmla="*/ 0 h 864"/>
                  <a:gd name="T2" fmla="*/ 0 w 719"/>
                  <a:gd name="T3" fmla="*/ 502 h 864"/>
                  <a:gd name="T4" fmla="*/ 362 w 719"/>
                  <a:gd name="T5" fmla="*/ 864 h 864"/>
                  <a:gd name="T6" fmla="*/ 719 w 719"/>
                  <a:gd name="T7" fmla="*/ 0 h 864"/>
                  <a:gd name="T8" fmla="*/ 207 w 719"/>
                  <a:gd name="T9" fmla="*/ 0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9" h="864">
                    <a:moveTo>
                      <a:pt x="207" y="0"/>
                    </a:moveTo>
                    <a:cubicBezTo>
                      <a:pt x="203" y="192"/>
                      <a:pt x="125" y="371"/>
                      <a:pt x="0" y="502"/>
                    </a:cubicBezTo>
                    <a:cubicBezTo>
                      <a:pt x="362" y="864"/>
                      <a:pt x="362" y="864"/>
                      <a:pt x="362" y="864"/>
                    </a:cubicBezTo>
                    <a:cubicBezTo>
                      <a:pt x="579" y="640"/>
                      <a:pt x="715" y="336"/>
                      <a:pt x="719" y="0"/>
                    </a:cubicBezTo>
                    <a:cubicBezTo>
                      <a:pt x="207" y="0"/>
                      <a:pt x="207" y="0"/>
                      <a:pt x="207" y="0"/>
                    </a:cubicBezTo>
                  </a:path>
                </a:pathLst>
              </a:custGeom>
              <a:solidFill>
                <a:srgbClr val="004C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71" name="Picture 5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" y="763"/>
                <a:ext cx="1353" cy="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2" name="Picture 5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" y="763"/>
                <a:ext cx="1354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3" name="Picture 5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1" y="914"/>
                <a:ext cx="903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" name="Picture 58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1" y="1045"/>
                <a:ext cx="6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5" name="Picture 59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" y="1214"/>
                <a:ext cx="302" cy="9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6" name="Picture 60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0" y="1214"/>
                <a:ext cx="152" cy="1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7" name="Picture 61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0" y="1363"/>
                <a:ext cx="453" cy="1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8" name="Picture 6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42" y="1363"/>
                <a:ext cx="302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9" name="Picture 63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1" y="1665"/>
                <a:ext cx="153" cy="18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0" name="Picture 64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8" y="1815"/>
                <a:ext cx="1204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1" name="Picture 65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1" y="1815"/>
                <a:ext cx="152" cy="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2" name="Picture 66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1" y="1965"/>
                <a:ext cx="302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3" name="Picture 67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" y="2116"/>
                <a:ext cx="153" cy="13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" name="Picture 68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9" y="2116"/>
                <a:ext cx="105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" name="Picture 69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8" y="2416"/>
                <a:ext cx="904" cy="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" name="Picture 70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42" y="2566"/>
                <a:ext cx="151" cy="9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7" name="Picture 71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8" y="2716"/>
                <a:ext cx="151" cy="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8" name="Picture 72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9" y="2716"/>
                <a:ext cx="151" cy="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9" name="Picture 73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1" y="2716"/>
                <a:ext cx="152" cy="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0" name="Picture 74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8" y="2867"/>
                <a:ext cx="153" cy="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1" name="Picture 75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9" y="2867"/>
                <a:ext cx="453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2" name="Picture 76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1" y="2867"/>
                <a:ext cx="153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3" name="Picture 77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1" y="2867"/>
                <a:ext cx="153" cy="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" name="Picture 78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9" y="3016"/>
                <a:ext cx="303" cy="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" name="Picture 79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8" y="3167"/>
                <a:ext cx="30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6" name="Picture 80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1" y="3167"/>
                <a:ext cx="30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7" name="Picture 81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9" y="3317"/>
                <a:ext cx="302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8" name="Picture 82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0" y="3317"/>
                <a:ext cx="302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9" name="Picture 83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2" y="1119"/>
                <a:ext cx="1433" cy="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0" name="Picture 84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6" y="1167"/>
                <a:ext cx="1320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1" name="Picture 85"/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6" y="1167"/>
                <a:ext cx="1320" cy="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2" name="Picture 86"/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0" y="1509"/>
                <a:ext cx="1417" cy="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3" name="Picture 87"/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1" y="1508"/>
                <a:ext cx="141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4" name="Picture 88"/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1" y="1631"/>
                <a:ext cx="1297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" name="Picture 89"/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1" y="1631"/>
                <a:ext cx="1297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" name="Picture 90"/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1" y="1577"/>
                <a:ext cx="1297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" name="Picture 91"/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1" y="1577"/>
                <a:ext cx="1297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8" name="Picture 92"/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5" y="2127"/>
                <a:ext cx="773" cy="9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" name="Picture 93"/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2" y="760"/>
                <a:ext cx="884" cy="7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0" name="Picture 94"/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3" y="2672"/>
                <a:ext cx="922" cy="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" name="Picture 95"/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9" y="2676"/>
                <a:ext cx="929" cy="7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" name="Picture 96"/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8" y="1167"/>
                <a:ext cx="771" cy="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" name="Picture 97"/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8" y="2116"/>
                <a:ext cx="771" cy="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4" name="Freeform 98"/>
              <p:cNvSpPr>
                <a:spLocks/>
              </p:cNvSpPr>
              <p:nvPr/>
            </p:nvSpPr>
            <p:spPr bwMode="auto">
              <a:xfrm>
                <a:off x="3362" y="1905"/>
                <a:ext cx="17" cy="17"/>
              </a:xfrm>
              <a:custGeom>
                <a:avLst/>
                <a:gdLst>
                  <a:gd name="T0" fmla="*/ 8 w 16"/>
                  <a:gd name="T1" fmla="*/ 16 h 16"/>
                  <a:gd name="T2" fmla="*/ 14 w 16"/>
                  <a:gd name="T3" fmla="*/ 14 h 16"/>
                  <a:gd name="T4" fmla="*/ 16 w 16"/>
                  <a:gd name="T5" fmla="*/ 8 h 16"/>
                  <a:gd name="T6" fmla="*/ 14 w 16"/>
                  <a:gd name="T7" fmla="*/ 2 h 16"/>
                  <a:gd name="T8" fmla="*/ 8 w 16"/>
                  <a:gd name="T9" fmla="*/ 0 h 16"/>
                  <a:gd name="T10" fmla="*/ 2 w 16"/>
                  <a:gd name="T11" fmla="*/ 2 h 16"/>
                  <a:gd name="T12" fmla="*/ 0 w 16"/>
                  <a:gd name="T13" fmla="*/ 8 h 16"/>
                  <a:gd name="T14" fmla="*/ 2 w 16"/>
                  <a:gd name="T15" fmla="*/ 14 h 16"/>
                  <a:gd name="T16" fmla="*/ 8 w 16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cubicBezTo>
                      <a:pt x="10" y="16"/>
                      <a:pt x="12" y="15"/>
                      <a:pt x="14" y="14"/>
                    </a:cubicBezTo>
                    <a:cubicBezTo>
                      <a:pt x="15" y="12"/>
                      <a:pt x="16" y="10"/>
                      <a:pt x="16" y="8"/>
                    </a:cubicBezTo>
                    <a:cubicBezTo>
                      <a:pt x="16" y="6"/>
                      <a:pt x="15" y="4"/>
                      <a:pt x="14" y="2"/>
                    </a:cubicBezTo>
                    <a:cubicBezTo>
                      <a:pt x="12" y="1"/>
                      <a:pt x="10" y="0"/>
                      <a:pt x="8" y="0"/>
                    </a:cubicBezTo>
                    <a:cubicBezTo>
                      <a:pt x="6" y="0"/>
                      <a:pt x="4" y="1"/>
                      <a:pt x="2" y="2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0" y="10"/>
                      <a:pt x="1" y="12"/>
                      <a:pt x="2" y="14"/>
                    </a:cubicBezTo>
                    <a:cubicBezTo>
                      <a:pt x="4" y="15"/>
                      <a:pt x="6" y="16"/>
                      <a:pt x="8" y="16"/>
                    </a:cubicBezTo>
                  </a:path>
                </a:pathLst>
              </a:custGeom>
              <a:solidFill>
                <a:srgbClr val="004C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99"/>
              <p:cNvSpPr>
                <a:spLocks noEditPoints="1"/>
              </p:cNvSpPr>
              <p:nvPr/>
            </p:nvSpPr>
            <p:spPr bwMode="auto">
              <a:xfrm>
                <a:off x="3377" y="1936"/>
                <a:ext cx="116" cy="212"/>
              </a:xfrm>
              <a:custGeom>
                <a:avLst/>
                <a:gdLst>
                  <a:gd name="T0" fmla="*/ 93 w 109"/>
                  <a:gd name="T1" fmla="*/ 194 h 200"/>
                  <a:gd name="T2" fmla="*/ 93 w 109"/>
                  <a:gd name="T3" fmla="*/ 194 h 200"/>
                  <a:gd name="T4" fmla="*/ 103 w 109"/>
                  <a:gd name="T5" fmla="*/ 198 h 200"/>
                  <a:gd name="T6" fmla="*/ 107 w 109"/>
                  <a:gd name="T7" fmla="*/ 187 h 200"/>
                  <a:gd name="T8" fmla="*/ 96 w 109"/>
                  <a:gd name="T9" fmla="*/ 183 h 200"/>
                  <a:gd name="T10" fmla="*/ 93 w 109"/>
                  <a:gd name="T11" fmla="*/ 194 h 200"/>
                  <a:gd name="T12" fmla="*/ 78 w 109"/>
                  <a:gd name="T13" fmla="*/ 164 h 200"/>
                  <a:gd name="T14" fmla="*/ 78 w 109"/>
                  <a:gd name="T15" fmla="*/ 164 h 200"/>
                  <a:gd name="T16" fmla="*/ 88 w 109"/>
                  <a:gd name="T17" fmla="*/ 167 h 200"/>
                  <a:gd name="T18" fmla="*/ 92 w 109"/>
                  <a:gd name="T19" fmla="*/ 157 h 200"/>
                  <a:gd name="T20" fmla="*/ 81 w 109"/>
                  <a:gd name="T21" fmla="*/ 153 h 200"/>
                  <a:gd name="T22" fmla="*/ 78 w 109"/>
                  <a:gd name="T23" fmla="*/ 164 h 200"/>
                  <a:gd name="T24" fmla="*/ 62 w 109"/>
                  <a:gd name="T25" fmla="*/ 134 h 200"/>
                  <a:gd name="T26" fmla="*/ 62 w 109"/>
                  <a:gd name="T27" fmla="*/ 134 h 200"/>
                  <a:gd name="T28" fmla="*/ 73 w 109"/>
                  <a:gd name="T29" fmla="*/ 137 h 200"/>
                  <a:gd name="T30" fmla="*/ 77 w 109"/>
                  <a:gd name="T31" fmla="*/ 126 h 200"/>
                  <a:gd name="T32" fmla="*/ 66 w 109"/>
                  <a:gd name="T33" fmla="*/ 123 h 200"/>
                  <a:gd name="T34" fmla="*/ 62 w 109"/>
                  <a:gd name="T35" fmla="*/ 134 h 200"/>
                  <a:gd name="T36" fmla="*/ 47 w 109"/>
                  <a:gd name="T37" fmla="*/ 103 h 200"/>
                  <a:gd name="T38" fmla="*/ 47 w 109"/>
                  <a:gd name="T39" fmla="*/ 103 h 200"/>
                  <a:gd name="T40" fmla="*/ 58 w 109"/>
                  <a:gd name="T41" fmla="*/ 107 h 200"/>
                  <a:gd name="T42" fmla="*/ 62 w 109"/>
                  <a:gd name="T43" fmla="*/ 96 h 200"/>
                  <a:gd name="T44" fmla="*/ 51 w 109"/>
                  <a:gd name="T45" fmla="*/ 93 h 200"/>
                  <a:gd name="T46" fmla="*/ 47 w 109"/>
                  <a:gd name="T47" fmla="*/ 103 h 200"/>
                  <a:gd name="T48" fmla="*/ 32 w 109"/>
                  <a:gd name="T49" fmla="*/ 73 h 200"/>
                  <a:gd name="T50" fmla="*/ 32 w 109"/>
                  <a:gd name="T51" fmla="*/ 73 h 200"/>
                  <a:gd name="T52" fmla="*/ 43 w 109"/>
                  <a:gd name="T53" fmla="*/ 77 h 200"/>
                  <a:gd name="T54" fmla="*/ 47 w 109"/>
                  <a:gd name="T55" fmla="*/ 66 h 200"/>
                  <a:gd name="T56" fmla="*/ 36 w 109"/>
                  <a:gd name="T57" fmla="*/ 62 h 200"/>
                  <a:gd name="T58" fmla="*/ 32 w 109"/>
                  <a:gd name="T59" fmla="*/ 73 h 200"/>
                  <a:gd name="T60" fmla="*/ 17 w 109"/>
                  <a:gd name="T61" fmla="*/ 43 h 200"/>
                  <a:gd name="T62" fmla="*/ 17 w 109"/>
                  <a:gd name="T63" fmla="*/ 43 h 200"/>
                  <a:gd name="T64" fmla="*/ 28 w 109"/>
                  <a:gd name="T65" fmla="*/ 46 h 200"/>
                  <a:gd name="T66" fmla="*/ 31 w 109"/>
                  <a:gd name="T67" fmla="*/ 36 h 200"/>
                  <a:gd name="T68" fmla="*/ 21 w 109"/>
                  <a:gd name="T69" fmla="*/ 32 h 200"/>
                  <a:gd name="T70" fmla="*/ 17 w 109"/>
                  <a:gd name="T71" fmla="*/ 43 h 200"/>
                  <a:gd name="T72" fmla="*/ 2 w 109"/>
                  <a:gd name="T73" fmla="*/ 13 h 200"/>
                  <a:gd name="T74" fmla="*/ 2 w 109"/>
                  <a:gd name="T75" fmla="*/ 13 h 200"/>
                  <a:gd name="T76" fmla="*/ 13 w 109"/>
                  <a:gd name="T77" fmla="*/ 16 h 200"/>
                  <a:gd name="T78" fmla="*/ 16 w 109"/>
                  <a:gd name="T79" fmla="*/ 6 h 200"/>
                  <a:gd name="T80" fmla="*/ 6 w 109"/>
                  <a:gd name="T81" fmla="*/ 2 h 200"/>
                  <a:gd name="T82" fmla="*/ 2 w 109"/>
                  <a:gd name="T83" fmla="*/ 1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9" h="200">
                    <a:moveTo>
                      <a:pt x="93" y="194"/>
                    </a:moveTo>
                    <a:cubicBezTo>
                      <a:pt x="93" y="194"/>
                      <a:pt x="93" y="194"/>
                      <a:pt x="93" y="194"/>
                    </a:cubicBezTo>
                    <a:cubicBezTo>
                      <a:pt x="95" y="198"/>
                      <a:pt x="99" y="200"/>
                      <a:pt x="103" y="198"/>
                    </a:cubicBezTo>
                    <a:cubicBezTo>
                      <a:pt x="107" y="196"/>
                      <a:pt x="109" y="191"/>
                      <a:pt x="107" y="187"/>
                    </a:cubicBezTo>
                    <a:cubicBezTo>
                      <a:pt x="105" y="183"/>
                      <a:pt x="100" y="181"/>
                      <a:pt x="96" y="183"/>
                    </a:cubicBezTo>
                    <a:cubicBezTo>
                      <a:pt x="92" y="185"/>
                      <a:pt x="91" y="190"/>
                      <a:pt x="93" y="194"/>
                    </a:cubicBezTo>
                    <a:close/>
                    <a:moveTo>
                      <a:pt x="78" y="164"/>
                    </a:moveTo>
                    <a:cubicBezTo>
                      <a:pt x="78" y="164"/>
                      <a:pt x="78" y="164"/>
                      <a:pt x="78" y="164"/>
                    </a:cubicBezTo>
                    <a:cubicBezTo>
                      <a:pt x="80" y="168"/>
                      <a:pt x="84" y="169"/>
                      <a:pt x="88" y="167"/>
                    </a:cubicBezTo>
                    <a:cubicBezTo>
                      <a:pt x="92" y="165"/>
                      <a:pt x="94" y="161"/>
                      <a:pt x="92" y="157"/>
                    </a:cubicBezTo>
                    <a:cubicBezTo>
                      <a:pt x="90" y="153"/>
                      <a:pt x="85" y="151"/>
                      <a:pt x="81" y="153"/>
                    </a:cubicBezTo>
                    <a:cubicBezTo>
                      <a:pt x="77" y="155"/>
                      <a:pt x="76" y="160"/>
                      <a:pt x="78" y="164"/>
                    </a:cubicBezTo>
                    <a:close/>
                    <a:moveTo>
                      <a:pt x="62" y="134"/>
                    </a:moveTo>
                    <a:cubicBezTo>
                      <a:pt x="62" y="134"/>
                      <a:pt x="62" y="134"/>
                      <a:pt x="62" y="134"/>
                    </a:cubicBezTo>
                    <a:cubicBezTo>
                      <a:pt x="64" y="138"/>
                      <a:pt x="69" y="139"/>
                      <a:pt x="73" y="137"/>
                    </a:cubicBezTo>
                    <a:cubicBezTo>
                      <a:pt x="77" y="135"/>
                      <a:pt x="79" y="130"/>
                      <a:pt x="77" y="126"/>
                    </a:cubicBezTo>
                    <a:cubicBezTo>
                      <a:pt x="75" y="123"/>
                      <a:pt x="70" y="121"/>
                      <a:pt x="66" y="123"/>
                    </a:cubicBezTo>
                    <a:cubicBezTo>
                      <a:pt x="62" y="125"/>
                      <a:pt x="60" y="130"/>
                      <a:pt x="62" y="134"/>
                    </a:cubicBezTo>
                    <a:close/>
                    <a:moveTo>
                      <a:pt x="47" y="103"/>
                    </a:moveTo>
                    <a:cubicBezTo>
                      <a:pt x="47" y="103"/>
                      <a:pt x="47" y="103"/>
                      <a:pt x="47" y="103"/>
                    </a:cubicBezTo>
                    <a:cubicBezTo>
                      <a:pt x="49" y="107"/>
                      <a:pt x="54" y="109"/>
                      <a:pt x="58" y="107"/>
                    </a:cubicBezTo>
                    <a:cubicBezTo>
                      <a:pt x="62" y="105"/>
                      <a:pt x="64" y="100"/>
                      <a:pt x="62" y="96"/>
                    </a:cubicBezTo>
                    <a:cubicBezTo>
                      <a:pt x="60" y="92"/>
                      <a:pt x="55" y="91"/>
                      <a:pt x="51" y="93"/>
                    </a:cubicBezTo>
                    <a:cubicBezTo>
                      <a:pt x="47" y="95"/>
                      <a:pt x="45" y="99"/>
                      <a:pt x="47" y="103"/>
                    </a:cubicBezTo>
                    <a:close/>
                    <a:moveTo>
                      <a:pt x="32" y="73"/>
                    </a:moveTo>
                    <a:cubicBezTo>
                      <a:pt x="32" y="73"/>
                      <a:pt x="32" y="73"/>
                      <a:pt x="32" y="73"/>
                    </a:cubicBezTo>
                    <a:cubicBezTo>
                      <a:pt x="34" y="77"/>
                      <a:pt x="39" y="79"/>
                      <a:pt x="43" y="77"/>
                    </a:cubicBezTo>
                    <a:cubicBezTo>
                      <a:pt x="47" y="75"/>
                      <a:pt x="49" y="70"/>
                      <a:pt x="47" y="66"/>
                    </a:cubicBezTo>
                    <a:cubicBezTo>
                      <a:pt x="45" y="62"/>
                      <a:pt x="40" y="60"/>
                      <a:pt x="36" y="62"/>
                    </a:cubicBezTo>
                    <a:cubicBezTo>
                      <a:pt x="32" y="64"/>
                      <a:pt x="30" y="69"/>
                      <a:pt x="32" y="73"/>
                    </a:cubicBezTo>
                    <a:close/>
                    <a:moveTo>
                      <a:pt x="17" y="43"/>
                    </a:moveTo>
                    <a:cubicBezTo>
                      <a:pt x="17" y="43"/>
                      <a:pt x="17" y="43"/>
                      <a:pt x="17" y="43"/>
                    </a:cubicBezTo>
                    <a:cubicBezTo>
                      <a:pt x="19" y="47"/>
                      <a:pt x="24" y="48"/>
                      <a:pt x="28" y="46"/>
                    </a:cubicBezTo>
                    <a:cubicBezTo>
                      <a:pt x="32" y="45"/>
                      <a:pt x="33" y="40"/>
                      <a:pt x="31" y="36"/>
                    </a:cubicBezTo>
                    <a:cubicBezTo>
                      <a:pt x="29" y="32"/>
                      <a:pt x="25" y="30"/>
                      <a:pt x="21" y="32"/>
                    </a:cubicBezTo>
                    <a:cubicBezTo>
                      <a:pt x="17" y="34"/>
                      <a:pt x="15" y="39"/>
                      <a:pt x="17" y="43"/>
                    </a:cubicBezTo>
                    <a:close/>
                    <a:moveTo>
                      <a:pt x="2" y="13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4" y="17"/>
                      <a:pt x="9" y="18"/>
                      <a:pt x="13" y="16"/>
                    </a:cubicBezTo>
                    <a:cubicBezTo>
                      <a:pt x="17" y="14"/>
                      <a:pt x="18" y="9"/>
                      <a:pt x="16" y="6"/>
                    </a:cubicBezTo>
                    <a:cubicBezTo>
                      <a:pt x="14" y="2"/>
                      <a:pt x="10" y="0"/>
                      <a:pt x="6" y="2"/>
                    </a:cubicBezTo>
                    <a:cubicBezTo>
                      <a:pt x="2" y="4"/>
                      <a:pt x="0" y="9"/>
                      <a:pt x="2" y="13"/>
                    </a:cubicBezTo>
                    <a:close/>
                  </a:path>
                </a:pathLst>
              </a:custGeom>
              <a:solidFill>
                <a:srgbClr val="004C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00"/>
              <p:cNvSpPr>
                <a:spLocks/>
              </p:cNvSpPr>
              <p:nvPr/>
            </p:nvSpPr>
            <p:spPr bwMode="auto">
              <a:xfrm>
                <a:off x="3491" y="2162"/>
                <a:ext cx="16" cy="17"/>
              </a:xfrm>
              <a:custGeom>
                <a:avLst/>
                <a:gdLst>
                  <a:gd name="T0" fmla="*/ 8 w 16"/>
                  <a:gd name="T1" fmla="*/ 16 h 16"/>
                  <a:gd name="T2" fmla="*/ 14 w 16"/>
                  <a:gd name="T3" fmla="*/ 13 h 16"/>
                  <a:gd name="T4" fmla="*/ 16 w 16"/>
                  <a:gd name="T5" fmla="*/ 8 h 16"/>
                  <a:gd name="T6" fmla="*/ 14 w 16"/>
                  <a:gd name="T7" fmla="*/ 2 h 16"/>
                  <a:gd name="T8" fmla="*/ 8 w 16"/>
                  <a:gd name="T9" fmla="*/ 0 h 16"/>
                  <a:gd name="T10" fmla="*/ 2 w 16"/>
                  <a:gd name="T11" fmla="*/ 2 h 16"/>
                  <a:gd name="T12" fmla="*/ 0 w 16"/>
                  <a:gd name="T13" fmla="*/ 8 h 16"/>
                  <a:gd name="T14" fmla="*/ 2 w 16"/>
                  <a:gd name="T15" fmla="*/ 13 h 16"/>
                  <a:gd name="T16" fmla="*/ 8 w 16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cubicBezTo>
                      <a:pt x="10" y="16"/>
                      <a:pt x="12" y="15"/>
                      <a:pt x="14" y="13"/>
                    </a:cubicBezTo>
                    <a:cubicBezTo>
                      <a:pt x="15" y="12"/>
                      <a:pt x="16" y="10"/>
                      <a:pt x="16" y="8"/>
                    </a:cubicBezTo>
                    <a:cubicBezTo>
                      <a:pt x="16" y="6"/>
                      <a:pt x="15" y="4"/>
                      <a:pt x="14" y="2"/>
                    </a:cubicBezTo>
                    <a:cubicBezTo>
                      <a:pt x="12" y="1"/>
                      <a:pt x="10" y="0"/>
                      <a:pt x="8" y="0"/>
                    </a:cubicBezTo>
                    <a:cubicBezTo>
                      <a:pt x="6" y="0"/>
                      <a:pt x="4" y="1"/>
                      <a:pt x="2" y="2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0" y="10"/>
                      <a:pt x="1" y="12"/>
                      <a:pt x="2" y="13"/>
                    </a:cubicBezTo>
                    <a:cubicBezTo>
                      <a:pt x="4" y="15"/>
                      <a:pt x="6" y="16"/>
                      <a:pt x="8" y="16"/>
                    </a:cubicBezTo>
                  </a:path>
                </a:pathLst>
              </a:custGeom>
              <a:solidFill>
                <a:srgbClr val="004C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01"/>
              <p:cNvSpPr>
                <a:spLocks noEditPoints="1"/>
              </p:cNvSpPr>
              <p:nvPr/>
            </p:nvSpPr>
            <p:spPr bwMode="auto">
              <a:xfrm>
                <a:off x="3524" y="2163"/>
                <a:ext cx="187" cy="17"/>
              </a:xfrm>
              <a:custGeom>
                <a:avLst/>
                <a:gdLst>
                  <a:gd name="T0" fmla="*/ 168 w 176"/>
                  <a:gd name="T1" fmla="*/ 16 h 16"/>
                  <a:gd name="T2" fmla="*/ 168 w 176"/>
                  <a:gd name="T3" fmla="*/ 16 h 16"/>
                  <a:gd name="T4" fmla="*/ 176 w 176"/>
                  <a:gd name="T5" fmla="*/ 8 h 16"/>
                  <a:gd name="T6" fmla="*/ 168 w 176"/>
                  <a:gd name="T7" fmla="*/ 0 h 16"/>
                  <a:gd name="T8" fmla="*/ 160 w 176"/>
                  <a:gd name="T9" fmla="*/ 8 h 16"/>
                  <a:gd name="T10" fmla="*/ 168 w 176"/>
                  <a:gd name="T11" fmla="*/ 16 h 16"/>
                  <a:gd name="T12" fmla="*/ 136 w 176"/>
                  <a:gd name="T13" fmla="*/ 16 h 16"/>
                  <a:gd name="T14" fmla="*/ 136 w 176"/>
                  <a:gd name="T15" fmla="*/ 16 h 16"/>
                  <a:gd name="T16" fmla="*/ 144 w 176"/>
                  <a:gd name="T17" fmla="*/ 8 h 16"/>
                  <a:gd name="T18" fmla="*/ 136 w 176"/>
                  <a:gd name="T19" fmla="*/ 0 h 16"/>
                  <a:gd name="T20" fmla="*/ 128 w 176"/>
                  <a:gd name="T21" fmla="*/ 8 h 16"/>
                  <a:gd name="T22" fmla="*/ 136 w 176"/>
                  <a:gd name="T23" fmla="*/ 16 h 16"/>
                  <a:gd name="T24" fmla="*/ 104 w 176"/>
                  <a:gd name="T25" fmla="*/ 16 h 16"/>
                  <a:gd name="T26" fmla="*/ 104 w 176"/>
                  <a:gd name="T27" fmla="*/ 16 h 16"/>
                  <a:gd name="T28" fmla="*/ 112 w 176"/>
                  <a:gd name="T29" fmla="*/ 8 h 16"/>
                  <a:gd name="T30" fmla="*/ 104 w 176"/>
                  <a:gd name="T31" fmla="*/ 0 h 16"/>
                  <a:gd name="T32" fmla="*/ 96 w 176"/>
                  <a:gd name="T33" fmla="*/ 8 h 16"/>
                  <a:gd name="T34" fmla="*/ 104 w 176"/>
                  <a:gd name="T35" fmla="*/ 16 h 16"/>
                  <a:gd name="T36" fmla="*/ 72 w 176"/>
                  <a:gd name="T37" fmla="*/ 16 h 16"/>
                  <a:gd name="T38" fmla="*/ 72 w 176"/>
                  <a:gd name="T39" fmla="*/ 16 h 16"/>
                  <a:gd name="T40" fmla="*/ 80 w 176"/>
                  <a:gd name="T41" fmla="*/ 8 h 16"/>
                  <a:gd name="T42" fmla="*/ 72 w 176"/>
                  <a:gd name="T43" fmla="*/ 0 h 16"/>
                  <a:gd name="T44" fmla="*/ 64 w 176"/>
                  <a:gd name="T45" fmla="*/ 8 h 16"/>
                  <a:gd name="T46" fmla="*/ 72 w 176"/>
                  <a:gd name="T47" fmla="*/ 16 h 16"/>
                  <a:gd name="T48" fmla="*/ 40 w 176"/>
                  <a:gd name="T49" fmla="*/ 16 h 16"/>
                  <a:gd name="T50" fmla="*/ 40 w 176"/>
                  <a:gd name="T51" fmla="*/ 16 h 16"/>
                  <a:gd name="T52" fmla="*/ 48 w 176"/>
                  <a:gd name="T53" fmla="*/ 8 h 16"/>
                  <a:gd name="T54" fmla="*/ 40 w 176"/>
                  <a:gd name="T55" fmla="*/ 0 h 16"/>
                  <a:gd name="T56" fmla="*/ 32 w 176"/>
                  <a:gd name="T57" fmla="*/ 8 h 16"/>
                  <a:gd name="T58" fmla="*/ 40 w 176"/>
                  <a:gd name="T59" fmla="*/ 16 h 16"/>
                  <a:gd name="T60" fmla="*/ 8 w 176"/>
                  <a:gd name="T61" fmla="*/ 16 h 16"/>
                  <a:gd name="T62" fmla="*/ 8 w 176"/>
                  <a:gd name="T63" fmla="*/ 16 h 16"/>
                  <a:gd name="T64" fmla="*/ 16 w 176"/>
                  <a:gd name="T65" fmla="*/ 8 h 16"/>
                  <a:gd name="T66" fmla="*/ 8 w 176"/>
                  <a:gd name="T67" fmla="*/ 0 h 16"/>
                  <a:gd name="T68" fmla="*/ 0 w 176"/>
                  <a:gd name="T69" fmla="*/ 8 h 16"/>
                  <a:gd name="T70" fmla="*/ 8 w 176"/>
                  <a:gd name="T7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6" h="16">
                    <a:moveTo>
                      <a:pt x="168" y="16"/>
                    </a:moveTo>
                    <a:cubicBezTo>
                      <a:pt x="168" y="16"/>
                      <a:pt x="168" y="16"/>
                      <a:pt x="168" y="16"/>
                    </a:cubicBezTo>
                    <a:cubicBezTo>
                      <a:pt x="172" y="16"/>
                      <a:pt x="176" y="12"/>
                      <a:pt x="176" y="8"/>
                    </a:cubicBezTo>
                    <a:cubicBezTo>
                      <a:pt x="176" y="4"/>
                      <a:pt x="172" y="0"/>
                      <a:pt x="168" y="0"/>
                    </a:cubicBezTo>
                    <a:cubicBezTo>
                      <a:pt x="164" y="0"/>
                      <a:pt x="160" y="4"/>
                      <a:pt x="160" y="8"/>
                    </a:cubicBezTo>
                    <a:cubicBezTo>
                      <a:pt x="160" y="12"/>
                      <a:pt x="164" y="16"/>
                      <a:pt x="168" y="16"/>
                    </a:cubicBezTo>
                    <a:close/>
                    <a:moveTo>
                      <a:pt x="136" y="16"/>
                    </a:moveTo>
                    <a:cubicBezTo>
                      <a:pt x="136" y="16"/>
                      <a:pt x="136" y="16"/>
                      <a:pt x="136" y="16"/>
                    </a:cubicBezTo>
                    <a:cubicBezTo>
                      <a:pt x="140" y="16"/>
                      <a:pt x="144" y="12"/>
                      <a:pt x="144" y="8"/>
                    </a:cubicBezTo>
                    <a:cubicBezTo>
                      <a:pt x="144" y="4"/>
                      <a:pt x="140" y="0"/>
                      <a:pt x="136" y="0"/>
                    </a:cubicBezTo>
                    <a:cubicBezTo>
                      <a:pt x="132" y="0"/>
                      <a:pt x="128" y="4"/>
                      <a:pt x="128" y="8"/>
                    </a:cubicBezTo>
                    <a:cubicBezTo>
                      <a:pt x="128" y="12"/>
                      <a:pt x="132" y="16"/>
                      <a:pt x="136" y="16"/>
                    </a:cubicBezTo>
                    <a:close/>
                    <a:moveTo>
                      <a:pt x="104" y="16"/>
                    </a:moveTo>
                    <a:cubicBezTo>
                      <a:pt x="104" y="16"/>
                      <a:pt x="104" y="16"/>
                      <a:pt x="104" y="16"/>
                    </a:cubicBezTo>
                    <a:cubicBezTo>
                      <a:pt x="108" y="16"/>
                      <a:pt x="112" y="12"/>
                      <a:pt x="112" y="8"/>
                    </a:cubicBezTo>
                    <a:cubicBezTo>
                      <a:pt x="112" y="4"/>
                      <a:pt x="108" y="0"/>
                      <a:pt x="104" y="0"/>
                    </a:cubicBezTo>
                    <a:cubicBezTo>
                      <a:pt x="100" y="0"/>
                      <a:pt x="96" y="4"/>
                      <a:pt x="96" y="8"/>
                    </a:cubicBezTo>
                    <a:cubicBezTo>
                      <a:pt x="96" y="12"/>
                      <a:pt x="100" y="16"/>
                      <a:pt x="104" y="16"/>
                    </a:cubicBezTo>
                    <a:close/>
                    <a:moveTo>
                      <a:pt x="72" y="16"/>
                    </a:moveTo>
                    <a:cubicBezTo>
                      <a:pt x="72" y="16"/>
                      <a:pt x="72" y="16"/>
                      <a:pt x="72" y="16"/>
                    </a:cubicBezTo>
                    <a:cubicBezTo>
                      <a:pt x="76" y="16"/>
                      <a:pt x="80" y="12"/>
                      <a:pt x="80" y="8"/>
                    </a:cubicBezTo>
                    <a:cubicBezTo>
                      <a:pt x="80" y="4"/>
                      <a:pt x="76" y="0"/>
                      <a:pt x="72" y="0"/>
                    </a:cubicBezTo>
                    <a:cubicBezTo>
                      <a:pt x="68" y="0"/>
                      <a:pt x="64" y="4"/>
                      <a:pt x="64" y="8"/>
                    </a:cubicBezTo>
                    <a:cubicBezTo>
                      <a:pt x="64" y="12"/>
                      <a:pt x="68" y="16"/>
                      <a:pt x="72" y="16"/>
                    </a:cubicBezTo>
                    <a:close/>
                    <a:moveTo>
                      <a:pt x="40" y="16"/>
                    </a:moveTo>
                    <a:cubicBezTo>
                      <a:pt x="40" y="16"/>
                      <a:pt x="40" y="16"/>
                      <a:pt x="40" y="16"/>
                    </a:cubicBezTo>
                    <a:cubicBezTo>
                      <a:pt x="44" y="16"/>
                      <a:pt x="48" y="12"/>
                      <a:pt x="48" y="8"/>
                    </a:cubicBezTo>
                    <a:cubicBezTo>
                      <a:pt x="48" y="4"/>
                      <a:pt x="44" y="0"/>
                      <a:pt x="40" y="0"/>
                    </a:cubicBezTo>
                    <a:cubicBezTo>
                      <a:pt x="36" y="0"/>
                      <a:pt x="32" y="4"/>
                      <a:pt x="32" y="8"/>
                    </a:cubicBezTo>
                    <a:cubicBezTo>
                      <a:pt x="32" y="12"/>
                      <a:pt x="36" y="16"/>
                      <a:pt x="40" y="16"/>
                    </a:cubicBezTo>
                    <a:close/>
                    <a:moveTo>
                      <a:pt x="8" y="16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12" y="16"/>
                      <a:pt x="16" y="12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lose/>
                  </a:path>
                </a:pathLst>
              </a:custGeom>
              <a:solidFill>
                <a:srgbClr val="004C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02"/>
              <p:cNvSpPr>
                <a:spLocks/>
              </p:cNvSpPr>
              <p:nvPr/>
            </p:nvSpPr>
            <p:spPr bwMode="auto">
              <a:xfrm>
                <a:off x="3716" y="2162"/>
                <a:ext cx="17" cy="17"/>
              </a:xfrm>
              <a:custGeom>
                <a:avLst/>
                <a:gdLst>
                  <a:gd name="T0" fmla="*/ 8 w 16"/>
                  <a:gd name="T1" fmla="*/ 16 h 16"/>
                  <a:gd name="T2" fmla="*/ 14 w 16"/>
                  <a:gd name="T3" fmla="*/ 13 h 16"/>
                  <a:gd name="T4" fmla="*/ 16 w 16"/>
                  <a:gd name="T5" fmla="*/ 8 h 16"/>
                  <a:gd name="T6" fmla="*/ 14 w 16"/>
                  <a:gd name="T7" fmla="*/ 2 h 16"/>
                  <a:gd name="T8" fmla="*/ 8 w 16"/>
                  <a:gd name="T9" fmla="*/ 0 h 16"/>
                  <a:gd name="T10" fmla="*/ 3 w 16"/>
                  <a:gd name="T11" fmla="*/ 2 h 16"/>
                  <a:gd name="T12" fmla="*/ 0 w 16"/>
                  <a:gd name="T13" fmla="*/ 8 h 16"/>
                  <a:gd name="T14" fmla="*/ 3 w 16"/>
                  <a:gd name="T15" fmla="*/ 13 h 16"/>
                  <a:gd name="T16" fmla="*/ 8 w 16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cubicBezTo>
                      <a:pt x="10" y="16"/>
                      <a:pt x="12" y="15"/>
                      <a:pt x="14" y="13"/>
                    </a:cubicBezTo>
                    <a:cubicBezTo>
                      <a:pt x="15" y="12"/>
                      <a:pt x="16" y="10"/>
                      <a:pt x="16" y="8"/>
                    </a:cubicBezTo>
                    <a:cubicBezTo>
                      <a:pt x="16" y="6"/>
                      <a:pt x="15" y="4"/>
                      <a:pt x="14" y="2"/>
                    </a:cubicBezTo>
                    <a:cubicBezTo>
                      <a:pt x="12" y="1"/>
                      <a:pt x="10" y="0"/>
                      <a:pt x="8" y="0"/>
                    </a:cubicBezTo>
                    <a:cubicBezTo>
                      <a:pt x="6" y="0"/>
                      <a:pt x="4" y="1"/>
                      <a:pt x="3" y="2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0" y="10"/>
                      <a:pt x="1" y="12"/>
                      <a:pt x="3" y="13"/>
                    </a:cubicBezTo>
                    <a:cubicBezTo>
                      <a:pt x="4" y="15"/>
                      <a:pt x="6" y="16"/>
                      <a:pt x="8" y="16"/>
                    </a:cubicBezTo>
                  </a:path>
                </a:pathLst>
              </a:custGeom>
              <a:solidFill>
                <a:srgbClr val="004C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Rectangle 103"/>
              <p:cNvSpPr>
                <a:spLocks noChangeArrowheads="1"/>
              </p:cNvSpPr>
              <p:nvPr/>
            </p:nvSpPr>
            <p:spPr bwMode="auto">
              <a:xfrm>
                <a:off x="3775" y="1994"/>
                <a:ext cx="547" cy="326"/>
              </a:xfrm>
              <a:prstGeom prst="rect">
                <a:avLst/>
              </a:prstGeom>
              <a:solidFill>
                <a:srgbClr val="004C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Rectangle 104"/>
              <p:cNvSpPr>
                <a:spLocks noChangeArrowheads="1"/>
              </p:cNvSpPr>
              <p:nvPr/>
            </p:nvSpPr>
            <p:spPr bwMode="auto">
              <a:xfrm>
                <a:off x="3775" y="1994"/>
                <a:ext cx="547" cy="326"/>
              </a:xfrm>
              <a:prstGeom prst="rect">
                <a:avLst/>
              </a:prstGeom>
              <a:solidFill>
                <a:srgbClr val="004C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21" name="Picture 105"/>
              <p:cNvPicPr>
                <a:picLocks noChangeAspect="1" noChangeArrowheads="1"/>
              </p:cNvPicPr>
              <p:nvPr/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45" y="1297"/>
                <a:ext cx="19" cy="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2" name="Picture 106"/>
              <p:cNvPicPr>
                <a:picLocks noChangeAspect="1" noChangeArrowheads="1"/>
              </p:cNvPicPr>
              <p:nvPr/>
            </p:nvPicPr>
            <p:blipFill>
              <a:blip r:embed="rId4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" y="1296"/>
                <a:ext cx="23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3" name="Freeform 107"/>
              <p:cNvSpPr>
                <a:spLocks noEditPoints="1"/>
              </p:cNvSpPr>
              <p:nvPr/>
            </p:nvSpPr>
            <p:spPr bwMode="auto">
              <a:xfrm>
                <a:off x="4750" y="1315"/>
                <a:ext cx="153" cy="152"/>
              </a:xfrm>
              <a:custGeom>
                <a:avLst/>
                <a:gdLst>
                  <a:gd name="T0" fmla="*/ 72 w 145"/>
                  <a:gd name="T1" fmla="*/ 0 h 144"/>
                  <a:gd name="T2" fmla="*/ 0 w 145"/>
                  <a:gd name="T3" fmla="*/ 72 h 144"/>
                  <a:gd name="T4" fmla="*/ 72 w 145"/>
                  <a:gd name="T5" fmla="*/ 144 h 144"/>
                  <a:gd name="T6" fmla="*/ 145 w 145"/>
                  <a:gd name="T7" fmla="*/ 72 h 144"/>
                  <a:gd name="T8" fmla="*/ 72 w 145"/>
                  <a:gd name="T9" fmla="*/ 0 h 144"/>
                  <a:gd name="T10" fmla="*/ 72 w 145"/>
                  <a:gd name="T11" fmla="*/ 130 h 144"/>
                  <a:gd name="T12" fmla="*/ 15 w 145"/>
                  <a:gd name="T13" fmla="*/ 72 h 144"/>
                  <a:gd name="T14" fmla="*/ 72 w 145"/>
                  <a:gd name="T15" fmla="*/ 15 h 144"/>
                  <a:gd name="T16" fmla="*/ 130 w 145"/>
                  <a:gd name="T17" fmla="*/ 72 h 144"/>
                  <a:gd name="T18" fmla="*/ 72 w 145"/>
                  <a:gd name="T19" fmla="*/ 1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5" h="144">
                    <a:moveTo>
                      <a:pt x="72" y="0"/>
                    </a:moveTo>
                    <a:cubicBezTo>
                      <a:pt x="33" y="0"/>
                      <a:pt x="0" y="32"/>
                      <a:pt x="0" y="72"/>
                    </a:cubicBezTo>
                    <a:cubicBezTo>
                      <a:pt x="0" y="112"/>
                      <a:pt x="33" y="144"/>
                      <a:pt x="72" y="144"/>
                    </a:cubicBezTo>
                    <a:cubicBezTo>
                      <a:pt x="112" y="144"/>
                      <a:pt x="145" y="112"/>
                      <a:pt x="145" y="72"/>
                    </a:cubicBezTo>
                    <a:cubicBezTo>
                      <a:pt x="145" y="32"/>
                      <a:pt x="112" y="0"/>
                      <a:pt x="72" y="0"/>
                    </a:cubicBezTo>
                    <a:close/>
                    <a:moveTo>
                      <a:pt x="72" y="130"/>
                    </a:moveTo>
                    <a:cubicBezTo>
                      <a:pt x="41" y="130"/>
                      <a:pt x="15" y="104"/>
                      <a:pt x="15" y="72"/>
                    </a:cubicBezTo>
                    <a:cubicBezTo>
                      <a:pt x="15" y="40"/>
                      <a:pt x="41" y="15"/>
                      <a:pt x="72" y="15"/>
                    </a:cubicBezTo>
                    <a:cubicBezTo>
                      <a:pt x="104" y="15"/>
                      <a:pt x="130" y="40"/>
                      <a:pt x="130" y="72"/>
                    </a:cubicBezTo>
                    <a:cubicBezTo>
                      <a:pt x="130" y="104"/>
                      <a:pt x="104" y="130"/>
                      <a:pt x="72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Rectangle 108"/>
              <p:cNvSpPr>
                <a:spLocks noChangeArrowheads="1"/>
              </p:cNvSpPr>
              <p:nvPr/>
            </p:nvSpPr>
            <p:spPr bwMode="auto">
              <a:xfrm>
                <a:off x="4803" y="1339"/>
                <a:ext cx="39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1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en-US"/>
              </a:p>
            </p:txBody>
          </p:sp>
          <p:pic>
            <p:nvPicPr>
              <p:cNvPr id="225" name="Picture 109"/>
              <p:cNvPicPr>
                <a:picLocks noChangeAspect="1" noChangeArrowheads="1"/>
              </p:cNvPicPr>
              <p:nvPr/>
            </p:nvPicPr>
            <p:blipFill>
              <a:blip r:embed="rId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" y="2310"/>
                <a:ext cx="15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6" name="Picture 110"/>
              <p:cNvPicPr>
                <a:picLocks noChangeAspect="1" noChangeArrowheads="1"/>
              </p:cNvPicPr>
              <p:nvPr/>
            </p:nvPicPr>
            <p:blipFill>
              <a:blip r:embed="rId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8" y="2153"/>
                <a:ext cx="23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7" name="Freeform 111"/>
              <p:cNvSpPr>
                <a:spLocks noEditPoints="1"/>
              </p:cNvSpPr>
              <p:nvPr/>
            </p:nvSpPr>
            <p:spPr bwMode="auto">
              <a:xfrm>
                <a:off x="4987" y="2173"/>
                <a:ext cx="153" cy="153"/>
              </a:xfrm>
              <a:custGeom>
                <a:avLst/>
                <a:gdLst>
                  <a:gd name="T0" fmla="*/ 72 w 144"/>
                  <a:gd name="T1" fmla="*/ 0 h 144"/>
                  <a:gd name="T2" fmla="*/ 0 w 144"/>
                  <a:gd name="T3" fmla="*/ 72 h 144"/>
                  <a:gd name="T4" fmla="*/ 72 w 144"/>
                  <a:gd name="T5" fmla="*/ 144 h 144"/>
                  <a:gd name="T6" fmla="*/ 144 w 144"/>
                  <a:gd name="T7" fmla="*/ 72 h 144"/>
                  <a:gd name="T8" fmla="*/ 72 w 144"/>
                  <a:gd name="T9" fmla="*/ 0 h 144"/>
                  <a:gd name="T10" fmla="*/ 72 w 144"/>
                  <a:gd name="T11" fmla="*/ 130 h 144"/>
                  <a:gd name="T12" fmla="*/ 14 w 144"/>
                  <a:gd name="T13" fmla="*/ 72 h 144"/>
                  <a:gd name="T14" fmla="*/ 72 w 144"/>
                  <a:gd name="T15" fmla="*/ 14 h 144"/>
                  <a:gd name="T16" fmla="*/ 130 w 144"/>
                  <a:gd name="T17" fmla="*/ 72 h 144"/>
                  <a:gd name="T18" fmla="*/ 72 w 144"/>
                  <a:gd name="T19" fmla="*/ 1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4" h="144">
                    <a:moveTo>
                      <a:pt x="72" y="0"/>
                    </a:moveTo>
                    <a:cubicBezTo>
                      <a:pt x="32" y="0"/>
                      <a:pt x="0" y="32"/>
                      <a:pt x="0" y="72"/>
                    </a:cubicBezTo>
                    <a:cubicBezTo>
                      <a:pt x="0" y="112"/>
                      <a:pt x="32" y="144"/>
                      <a:pt x="72" y="144"/>
                    </a:cubicBezTo>
                    <a:cubicBezTo>
                      <a:pt x="112" y="144"/>
                      <a:pt x="144" y="112"/>
                      <a:pt x="144" y="72"/>
                    </a:cubicBezTo>
                    <a:cubicBezTo>
                      <a:pt x="144" y="32"/>
                      <a:pt x="112" y="0"/>
                      <a:pt x="72" y="0"/>
                    </a:cubicBezTo>
                    <a:close/>
                    <a:moveTo>
                      <a:pt x="72" y="130"/>
                    </a:moveTo>
                    <a:cubicBezTo>
                      <a:pt x="40" y="130"/>
                      <a:pt x="14" y="104"/>
                      <a:pt x="14" y="72"/>
                    </a:cubicBezTo>
                    <a:cubicBezTo>
                      <a:pt x="14" y="40"/>
                      <a:pt x="40" y="14"/>
                      <a:pt x="72" y="14"/>
                    </a:cubicBezTo>
                    <a:cubicBezTo>
                      <a:pt x="104" y="14"/>
                      <a:pt x="130" y="40"/>
                      <a:pt x="130" y="72"/>
                    </a:cubicBezTo>
                    <a:cubicBezTo>
                      <a:pt x="130" y="104"/>
                      <a:pt x="104" y="130"/>
                      <a:pt x="72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Rectangle 112"/>
              <p:cNvSpPr>
                <a:spLocks noChangeArrowheads="1"/>
              </p:cNvSpPr>
              <p:nvPr/>
            </p:nvSpPr>
            <p:spPr bwMode="auto">
              <a:xfrm>
                <a:off x="5040" y="2196"/>
                <a:ext cx="39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1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en-US"/>
              </a:p>
            </p:txBody>
          </p:sp>
          <p:pic>
            <p:nvPicPr>
              <p:cNvPr id="229" name="Picture 113"/>
              <p:cNvPicPr>
                <a:picLocks noChangeAspect="1" noChangeArrowheads="1"/>
              </p:cNvPicPr>
              <p:nvPr/>
            </p:nvPicPr>
            <p:blipFill>
              <a:blip r:embed="rId4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0" y="3164"/>
                <a:ext cx="73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0" name="Picture 114"/>
              <p:cNvPicPr>
                <a:picLocks noChangeAspect="1" noChangeArrowheads="1"/>
              </p:cNvPicPr>
              <p:nvPr/>
            </p:nvPicPr>
            <p:blipFill>
              <a:blip r:embed="rId5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0" y="2983"/>
                <a:ext cx="233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1" name="Freeform 115"/>
              <p:cNvSpPr>
                <a:spLocks noEditPoints="1"/>
              </p:cNvSpPr>
              <p:nvPr/>
            </p:nvSpPr>
            <p:spPr bwMode="auto">
              <a:xfrm>
                <a:off x="4479" y="3003"/>
                <a:ext cx="154" cy="153"/>
              </a:xfrm>
              <a:custGeom>
                <a:avLst/>
                <a:gdLst>
                  <a:gd name="T0" fmla="*/ 73 w 145"/>
                  <a:gd name="T1" fmla="*/ 0 h 144"/>
                  <a:gd name="T2" fmla="*/ 0 w 145"/>
                  <a:gd name="T3" fmla="*/ 72 h 144"/>
                  <a:gd name="T4" fmla="*/ 73 w 145"/>
                  <a:gd name="T5" fmla="*/ 144 h 144"/>
                  <a:gd name="T6" fmla="*/ 145 w 145"/>
                  <a:gd name="T7" fmla="*/ 72 h 144"/>
                  <a:gd name="T8" fmla="*/ 73 w 145"/>
                  <a:gd name="T9" fmla="*/ 0 h 144"/>
                  <a:gd name="T10" fmla="*/ 73 w 145"/>
                  <a:gd name="T11" fmla="*/ 129 h 144"/>
                  <a:gd name="T12" fmla="*/ 15 w 145"/>
                  <a:gd name="T13" fmla="*/ 72 h 144"/>
                  <a:gd name="T14" fmla="*/ 73 w 145"/>
                  <a:gd name="T15" fmla="*/ 14 h 144"/>
                  <a:gd name="T16" fmla="*/ 130 w 145"/>
                  <a:gd name="T17" fmla="*/ 72 h 144"/>
                  <a:gd name="T18" fmla="*/ 73 w 145"/>
                  <a:gd name="T19" fmla="*/ 129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5" h="144">
                    <a:moveTo>
                      <a:pt x="73" y="0"/>
                    </a:moveTo>
                    <a:cubicBezTo>
                      <a:pt x="33" y="0"/>
                      <a:pt x="0" y="32"/>
                      <a:pt x="0" y="72"/>
                    </a:cubicBezTo>
                    <a:cubicBezTo>
                      <a:pt x="0" y="111"/>
                      <a:pt x="33" y="144"/>
                      <a:pt x="73" y="144"/>
                    </a:cubicBezTo>
                    <a:cubicBezTo>
                      <a:pt x="112" y="144"/>
                      <a:pt x="145" y="111"/>
                      <a:pt x="145" y="72"/>
                    </a:cubicBezTo>
                    <a:cubicBezTo>
                      <a:pt x="145" y="32"/>
                      <a:pt x="112" y="0"/>
                      <a:pt x="73" y="0"/>
                    </a:cubicBezTo>
                    <a:moveTo>
                      <a:pt x="73" y="129"/>
                    </a:moveTo>
                    <a:cubicBezTo>
                      <a:pt x="41" y="129"/>
                      <a:pt x="15" y="103"/>
                      <a:pt x="15" y="72"/>
                    </a:cubicBezTo>
                    <a:cubicBezTo>
                      <a:pt x="15" y="40"/>
                      <a:pt x="41" y="14"/>
                      <a:pt x="73" y="14"/>
                    </a:cubicBezTo>
                    <a:cubicBezTo>
                      <a:pt x="104" y="14"/>
                      <a:pt x="130" y="40"/>
                      <a:pt x="130" y="72"/>
                    </a:cubicBezTo>
                    <a:cubicBezTo>
                      <a:pt x="130" y="103"/>
                      <a:pt x="104" y="129"/>
                      <a:pt x="73" y="1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Rectangle 116"/>
              <p:cNvSpPr>
                <a:spLocks noChangeArrowheads="1"/>
              </p:cNvSpPr>
              <p:nvPr/>
            </p:nvSpPr>
            <p:spPr bwMode="auto">
              <a:xfrm>
                <a:off x="4532" y="3026"/>
                <a:ext cx="39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1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en-US"/>
              </a:p>
            </p:txBody>
          </p:sp>
          <p:pic>
            <p:nvPicPr>
              <p:cNvPr id="233" name="Picture 117"/>
              <p:cNvPicPr>
                <a:picLocks noChangeAspect="1" noChangeArrowheads="1"/>
              </p:cNvPicPr>
              <p:nvPr/>
            </p:nvPicPr>
            <p:blipFill>
              <a:blip r:embed="rId5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9" y="3182"/>
                <a:ext cx="23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4" name="Freeform 118"/>
              <p:cNvSpPr>
                <a:spLocks noEditPoints="1"/>
              </p:cNvSpPr>
              <p:nvPr/>
            </p:nvSpPr>
            <p:spPr bwMode="auto">
              <a:xfrm>
                <a:off x="3649" y="3202"/>
                <a:ext cx="152" cy="152"/>
              </a:xfrm>
              <a:custGeom>
                <a:avLst/>
                <a:gdLst>
                  <a:gd name="T0" fmla="*/ 72 w 144"/>
                  <a:gd name="T1" fmla="*/ 0 h 144"/>
                  <a:gd name="T2" fmla="*/ 0 w 144"/>
                  <a:gd name="T3" fmla="*/ 72 h 144"/>
                  <a:gd name="T4" fmla="*/ 72 w 144"/>
                  <a:gd name="T5" fmla="*/ 144 h 144"/>
                  <a:gd name="T6" fmla="*/ 144 w 144"/>
                  <a:gd name="T7" fmla="*/ 72 h 144"/>
                  <a:gd name="T8" fmla="*/ 72 w 144"/>
                  <a:gd name="T9" fmla="*/ 0 h 144"/>
                  <a:gd name="T10" fmla="*/ 72 w 144"/>
                  <a:gd name="T11" fmla="*/ 129 h 144"/>
                  <a:gd name="T12" fmla="*/ 15 w 144"/>
                  <a:gd name="T13" fmla="*/ 72 h 144"/>
                  <a:gd name="T14" fmla="*/ 72 w 144"/>
                  <a:gd name="T15" fmla="*/ 14 h 144"/>
                  <a:gd name="T16" fmla="*/ 130 w 144"/>
                  <a:gd name="T17" fmla="*/ 72 h 144"/>
                  <a:gd name="T18" fmla="*/ 72 w 144"/>
                  <a:gd name="T19" fmla="*/ 129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4" h="144">
                    <a:moveTo>
                      <a:pt x="72" y="0"/>
                    </a:moveTo>
                    <a:cubicBezTo>
                      <a:pt x="32" y="0"/>
                      <a:pt x="0" y="32"/>
                      <a:pt x="0" y="72"/>
                    </a:cubicBezTo>
                    <a:cubicBezTo>
                      <a:pt x="0" y="112"/>
                      <a:pt x="32" y="144"/>
                      <a:pt x="72" y="144"/>
                    </a:cubicBezTo>
                    <a:cubicBezTo>
                      <a:pt x="112" y="144"/>
                      <a:pt x="144" y="112"/>
                      <a:pt x="144" y="72"/>
                    </a:cubicBezTo>
                    <a:cubicBezTo>
                      <a:pt x="144" y="32"/>
                      <a:pt x="112" y="0"/>
                      <a:pt x="72" y="0"/>
                    </a:cubicBezTo>
                    <a:close/>
                    <a:moveTo>
                      <a:pt x="72" y="129"/>
                    </a:moveTo>
                    <a:cubicBezTo>
                      <a:pt x="40" y="129"/>
                      <a:pt x="15" y="104"/>
                      <a:pt x="15" y="72"/>
                    </a:cubicBezTo>
                    <a:cubicBezTo>
                      <a:pt x="15" y="40"/>
                      <a:pt x="40" y="14"/>
                      <a:pt x="72" y="14"/>
                    </a:cubicBezTo>
                    <a:cubicBezTo>
                      <a:pt x="104" y="14"/>
                      <a:pt x="130" y="40"/>
                      <a:pt x="130" y="72"/>
                    </a:cubicBezTo>
                    <a:cubicBezTo>
                      <a:pt x="130" y="104"/>
                      <a:pt x="104" y="129"/>
                      <a:pt x="72" y="1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Rectangle 119"/>
              <p:cNvSpPr>
                <a:spLocks noChangeArrowheads="1"/>
              </p:cNvSpPr>
              <p:nvPr/>
            </p:nvSpPr>
            <p:spPr bwMode="auto">
              <a:xfrm>
                <a:off x="3702" y="3225"/>
                <a:ext cx="39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1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en-US"/>
              </a:p>
            </p:txBody>
          </p:sp>
          <p:pic>
            <p:nvPicPr>
              <p:cNvPr id="236" name="Picture 120"/>
              <p:cNvPicPr>
                <a:picLocks noChangeAspect="1" noChangeArrowheads="1"/>
              </p:cNvPicPr>
              <p:nvPr/>
            </p:nvPicPr>
            <p:blipFill>
              <a:blip r:embed="rId5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0" y="2877"/>
                <a:ext cx="231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7" name="Picture 121"/>
              <p:cNvPicPr>
                <a:picLocks noChangeAspect="1" noChangeArrowheads="1"/>
              </p:cNvPicPr>
              <p:nvPr/>
            </p:nvPicPr>
            <p:blipFill>
              <a:blip r:embed="rId5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9" y="2740"/>
                <a:ext cx="233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8" name="Picture 122"/>
              <p:cNvPicPr>
                <a:picLocks noChangeAspect="1" noChangeArrowheads="1"/>
              </p:cNvPicPr>
              <p:nvPr/>
            </p:nvPicPr>
            <p:blipFill>
              <a:blip r:embed="rId5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2" y="2924"/>
                <a:ext cx="51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9" name="Freeform 123"/>
              <p:cNvSpPr>
                <a:spLocks noEditPoints="1"/>
              </p:cNvSpPr>
              <p:nvPr/>
            </p:nvSpPr>
            <p:spPr bwMode="auto">
              <a:xfrm>
                <a:off x="2868" y="2759"/>
                <a:ext cx="154" cy="153"/>
              </a:xfrm>
              <a:custGeom>
                <a:avLst/>
                <a:gdLst>
                  <a:gd name="T0" fmla="*/ 73 w 145"/>
                  <a:gd name="T1" fmla="*/ 0 h 144"/>
                  <a:gd name="T2" fmla="*/ 0 w 145"/>
                  <a:gd name="T3" fmla="*/ 72 h 144"/>
                  <a:gd name="T4" fmla="*/ 73 w 145"/>
                  <a:gd name="T5" fmla="*/ 144 h 144"/>
                  <a:gd name="T6" fmla="*/ 145 w 145"/>
                  <a:gd name="T7" fmla="*/ 72 h 144"/>
                  <a:gd name="T8" fmla="*/ 73 w 145"/>
                  <a:gd name="T9" fmla="*/ 0 h 144"/>
                  <a:gd name="T10" fmla="*/ 73 w 145"/>
                  <a:gd name="T11" fmla="*/ 130 h 144"/>
                  <a:gd name="T12" fmla="*/ 15 w 145"/>
                  <a:gd name="T13" fmla="*/ 72 h 144"/>
                  <a:gd name="T14" fmla="*/ 73 w 145"/>
                  <a:gd name="T15" fmla="*/ 15 h 144"/>
                  <a:gd name="T16" fmla="*/ 130 w 145"/>
                  <a:gd name="T17" fmla="*/ 72 h 144"/>
                  <a:gd name="T18" fmla="*/ 73 w 145"/>
                  <a:gd name="T19" fmla="*/ 1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5" h="144">
                    <a:moveTo>
                      <a:pt x="73" y="0"/>
                    </a:moveTo>
                    <a:cubicBezTo>
                      <a:pt x="33" y="0"/>
                      <a:pt x="0" y="32"/>
                      <a:pt x="0" y="72"/>
                    </a:cubicBezTo>
                    <a:cubicBezTo>
                      <a:pt x="0" y="112"/>
                      <a:pt x="33" y="144"/>
                      <a:pt x="73" y="144"/>
                    </a:cubicBezTo>
                    <a:cubicBezTo>
                      <a:pt x="112" y="144"/>
                      <a:pt x="145" y="112"/>
                      <a:pt x="145" y="72"/>
                    </a:cubicBezTo>
                    <a:cubicBezTo>
                      <a:pt x="145" y="32"/>
                      <a:pt x="112" y="0"/>
                      <a:pt x="73" y="0"/>
                    </a:cubicBezTo>
                    <a:close/>
                    <a:moveTo>
                      <a:pt x="73" y="130"/>
                    </a:moveTo>
                    <a:cubicBezTo>
                      <a:pt x="41" y="130"/>
                      <a:pt x="15" y="104"/>
                      <a:pt x="15" y="72"/>
                    </a:cubicBezTo>
                    <a:cubicBezTo>
                      <a:pt x="15" y="40"/>
                      <a:pt x="41" y="15"/>
                      <a:pt x="73" y="15"/>
                    </a:cubicBezTo>
                    <a:cubicBezTo>
                      <a:pt x="104" y="15"/>
                      <a:pt x="130" y="40"/>
                      <a:pt x="130" y="72"/>
                    </a:cubicBezTo>
                    <a:cubicBezTo>
                      <a:pt x="130" y="104"/>
                      <a:pt x="104" y="130"/>
                      <a:pt x="7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Rectangle 124"/>
              <p:cNvSpPr>
                <a:spLocks noChangeArrowheads="1"/>
              </p:cNvSpPr>
              <p:nvPr/>
            </p:nvSpPr>
            <p:spPr bwMode="auto">
              <a:xfrm>
                <a:off x="2921" y="2783"/>
                <a:ext cx="39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1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en-US"/>
              </a:p>
            </p:txBody>
          </p:sp>
          <p:pic>
            <p:nvPicPr>
              <p:cNvPr id="241" name="Picture 125"/>
              <p:cNvPicPr>
                <a:picLocks noChangeAspect="1" noChangeArrowheads="1"/>
              </p:cNvPicPr>
              <p:nvPr/>
            </p:nvPicPr>
            <p:blipFill>
              <a:blip r:embed="rId5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4" y="972"/>
                <a:ext cx="109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2" name="Picture 126"/>
              <p:cNvPicPr>
                <a:picLocks noChangeAspect="1" noChangeArrowheads="1"/>
              </p:cNvPicPr>
              <p:nvPr/>
            </p:nvPicPr>
            <p:blipFill>
              <a:blip r:embed="rId5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9" y="971"/>
                <a:ext cx="326" cy="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3" name="Picture 127"/>
              <p:cNvPicPr>
                <a:picLocks noChangeAspect="1" noChangeArrowheads="1"/>
              </p:cNvPicPr>
              <p:nvPr/>
            </p:nvPicPr>
            <p:blipFill>
              <a:blip r:embed="rId5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2" y="1321"/>
                <a:ext cx="63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4" name="Freeform 128"/>
              <p:cNvSpPr>
                <a:spLocks noEditPoints="1"/>
              </p:cNvSpPr>
              <p:nvPr/>
            </p:nvSpPr>
            <p:spPr bwMode="auto">
              <a:xfrm>
                <a:off x="4393" y="990"/>
                <a:ext cx="223" cy="225"/>
              </a:xfrm>
              <a:custGeom>
                <a:avLst/>
                <a:gdLst>
                  <a:gd name="T0" fmla="*/ 191 w 210"/>
                  <a:gd name="T1" fmla="*/ 92 h 212"/>
                  <a:gd name="T2" fmla="*/ 179 w 210"/>
                  <a:gd name="T3" fmla="*/ 61 h 212"/>
                  <a:gd name="T4" fmla="*/ 192 w 210"/>
                  <a:gd name="T5" fmla="*/ 42 h 212"/>
                  <a:gd name="T6" fmla="*/ 176 w 210"/>
                  <a:gd name="T7" fmla="*/ 25 h 212"/>
                  <a:gd name="T8" fmla="*/ 157 w 210"/>
                  <a:gd name="T9" fmla="*/ 38 h 212"/>
                  <a:gd name="T10" fmla="*/ 126 w 210"/>
                  <a:gd name="T11" fmla="*/ 26 h 212"/>
                  <a:gd name="T12" fmla="*/ 127 w 210"/>
                  <a:gd name="T13" fmla="*/ 26 h 212"/>
                  <a:gd name="T14" fmla="*/ 122 w 210"/>
                  <a:gd name="T15" fmla="*/ 0 h 212"/>
                  <a:gd name="T16" fmla="*/ 99 w 210"/>
                  <a:gd name="T17" fmla="*/ 1 h 212"/>
                  <a:gd name="T18" fmla="*/ 93 w 210"/>
                  <a:gd name="T19" fmla="*/ 26 h 212"/>
                  <a:gd name="T20" fmla="*/ 93 w 210"/>
                  <a:gd name="T21" fmla="*/ 26 h 212"/>
                  <a:gd name="T22" fmla="*/ 62 w 210"/>
                  <a:gd name="T23" fmla="*/ 37 h 212"/>
                  <a:gd name="T24" fmla="*/ 43 w 210"/>
                  <a:gd name="T25" fmla="*/ 25 h 212"/>
                  <a:gd name="T26" fmla="*/ 27 w 210"/>
                  <a:gd name="T27" fmla="*/ 41 h 212"/>
                  <a:gd name="T28" fmla="*/ 39 w 210"/>
                  <a:gd name="T29" fmla="*/ 60 h 212"/>
                  <a:gd name="T30" fmla="*/ 24 w 210"/>
                  <a:gd name="T31" fmla="*/ 90 h 212"/>
                  <a:gd name="T32" fmla="*/ 0 w 210"/>
                  <a:gd name="T33" fmla="*/ 95 h 212"/>
                  <a:gd name="T34" fmla="*/ 0 w 210"/>
                  <a:gd name="T35" fmla="*/ 118 h 212"/>
                  <a:gd name="T36" fmla="*/ 24 w 210"/>
                  <a:gd name="T37" fmla="*/ 123 h 212"/>
                  <a:gd name="T38" fmla="*/ 37 w 210"/>
                  <a:gd name="T39" fmla="*/ 154 h 212"/>
                  <a:gd name="T40" fmla="*/ 25 w 210"/>
                  <a:gd name="T41" fmla="*/ 173 h 212"/>
                  <a:gd name="T42" fmla="*/ 42 w 210"/>
                  <a:gd name="T43" fmla="*/ 190 h 212"/>
                  <a:gd name="T44" fmla="*/ 61 w 210"/>
                  <a:gd name="T45" fmla="*/ 178 h 212"/>
                  <a:gd name="T46" fmla="*/ 92 w 210"/>
                  <a:gd name="T47" fmla="*/ 190 h 212"/>
                  <a:gd name="T48" fmla="*/ 97 w 210"/>
                  <a:gd name="T49" fmla="*/ 212 h 212"/>
                  <a:gd name="T50" fmla="*/ 120 w 210"/>
                  <a:gd name="T51" fmla="*/ 212 h 212"/>
                  <a:gd name="T52" fmla="*/ 125 w 210"/>
                  <a:gd name="T53" fmla="*/ 191 h 212"/>
                  <a:gd name="T54" fmla="*/ 156 w 210"/>
                  <a:gd name="T55" fmla="*/ 179 h 212"/>
                  <a:gd name="T56" fmla="*/ 175 w 210"/>
                  <a:gd name="T57" fmla="*/ 191 h 212"/>
                  <a:gd name="T58" fmla="*/ 191 w 210"/>
                  <a:gd name="T59" fmla="*/ 175 h 212"/>
                  <a:gd name="T60" fmla="*/ 180 w 210"/>
                  <a:gd name="T61" fmla="*/ 156 h 212"/>
                  <a:gd name="T62" fmla="*/ 190 w 210"/>
                  <a:gd name="T63" fmla="*/ 125 h 212"/>
                  <a:gd name="T64" fmla="*/ 210 w 210"/>
                  <a:gd name="T65" fmla="*/ 120 h 212"/>
                  <a:gd name="T66" fmla="*/ 210 w 210"/>
                  <a:gd name="T67" fmla="*/ 97 h 212"/>
                  <a:gd name="T68" fmla="*/ 191 w 210"/>
                  <a:gd name="T69" fmla="*/ 92 h 212"/>
                  <a:gd name="T70" fmla="*/ 109 w 210"/>
                  <a:gd name="T71" fmla="*/ 153 h 212"/>
                  <a:gd name="T72" fmla="*/ 63 w 210"/>
                  <a:gd name="T73" fmla="*/ 107 h 212"/>
                  <a:gd name="T74" fmla="*/ 109 w 210"/>
                  <a:gd name="T75" fmla="*/ 62 h 212"/>
                  <a:gd name="T76" fmla="*/ 155 w 210"/>
                  <a:gd name="T77" fmla="*/ 108 h 212"/>
                  <a:gd name="T78" fmla="*/ 109 w 210"/>
                  <a:gd name="T79" fmla="*/ 15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0" h="212">
                    <a:moveTo>
                      <a:pt x="191" y="92"/>
                    </a:moveTo>
                    <a:cubicBezTo>
                      <a:pt x="189" y="80"/>
                      <a:pt x="185" y="70"/>
                      <a:pt x="179" y="61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76" y="25"/>
                      <a:pt x="176" y="25"/>
                      <a:pt x="176" y="25"/>
                    </a:cubicBezTo>
                    <a:cubicBezTo>
                      <a:pt x="157" y="38"/>
                      <a:pt x="157" y="38"/>
                      <a:pt x="157" y="38"/>
                    </a:cubicBezTo>
                    <a:cubicBezTo>
                      <a:pt x="148" y="32"/>
                      <a:pt x="138" y="26"/>
                      <a:pt x="126" y="26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99" y="1"/>
                      <a:pt x="99" y="1"/>
                      <a:pt x="99" y="1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82" y="26"/>
                      <a:pt x="72" y="31"/>
                      <a:pt x="62" y="37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32" y="69"/>
                      <a:pt x="26" y="79"/>
                      <a:pt x="24" y="90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24" y="123"/>
                      <a:pt x="24" y="123"/>
                      <a:pt x="24" y="123"/>
                    </a:cubicBezTo>
                    <a:cubicBezTo>
                      <a:pt x="26" y="135"/>
                      <a:pt x="31" y="145"/>
                      <a:pt x="37" y="154"/>
                    </a:cubicBezTo>
                    <a:cubicBezTo>
                      <a:pt x="25" y="173"/>
                      <a:pt x="25" y="173"/>
                      <a:pt x="25" y="173"/>
                    </a:cubicBezTo>
                    <a:cubicBezTo>
                      <a:pt x="42" y="190"/>
                      <a:pt x="42" y="190"/>
                      <a:pt x="42" y="190"/>
                    </a:cubicBezTo>
                    <a:cubicBezTo>
                      <a:pt x="61" y="178"/>
                      <a:pt x="61" y="178"/>
                      <a:pt x="61" y="178"/>
                    </a:cubicBezTo>
                    <a:cubicBezTo>
                      <a:pt x="70" y="184"/>
                      <a:pt x="80" y="188"/>
                      <a:pt x="92" y="190"/>
                    </a:cubicBezTo>
                    <a:cubicBezTo>
                      <a:pt x="97" y="212"/>
                      <a:pt x="97" y="212"/>
                      <a:pt x="97" y="212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36" y="189"/>
                      <a:pt x="147" y="185"/>
                      <a:pt x="156" y="179"/>
                    </a:cubicBezTo>
                    <a:cubicBezTo>
                      <a:pt x="175" y="191"/>
                      <a:pt x="175" y="191"/>
                      <a:pt x="175" y="191"/>
                    </a:cubicBezTo>
                    <a:cubicBezTo>
                      <a:pt x="191" y="175"/>
                      <a:pt x="191" y="175"/>
                      <a:pt x="191" y="175"/>
                    </a:cubicBezTo>
                    <a:cubicBezTo>
                      <a:pt x="180" y="156"/>
                      <a:pt x="180" y="156"/>
                      <a:pt x="180" y="156"/>
                    </a:cubicBezTo>
                    <a:cubicBezTo>
                      <a:pt x="186" y="146"/>
                      <a:pt x="188" y="136"/>
                      <a:pt x="190" y="125"/>
                    </a:cubicBezTo>
                    <a:cubicBezTo>
                      <a:pt x="210" y="120"/>
                      <a:pt x="210" y="120"/>
                      <a:pt x="210" y="120"/>
                    </a:cubicBezTo>
                    <a:cubicBezTo>
                      <a:pt x="210" y="97"/>
                      <a:pt x="210" y="97"/>
                      <a:pt x="210" y="97"/>
                    </a:cubicBezTo>
                    <a:lnTo>
                      <a:pt x="191" y="92"/>
                    </a:lnTo>
                    <a:close/>
                    <a:moveTo>
                      <a:pt x="109" y="153"/>
                    </a:moveTo>
                    <a:cubicBezTo>
                      <a:pt x="83" y="153"/>
                      <a:pt x="63" y="132"/>
                      <a:pt x="63" y="107"/>
                    </a:cubicBezTo>
                    <a:cubicBezTo>
                      <a:pt x="64" y="82"/>
                      <a:pt x="84" y="62"/>
                      <a:pt x="109" y="62"/>
                    </a:cubicBezTo>
                    <a:cubicBezTo>
                      <a:pt x="135" y="62"/>
                      <a:pt x="155" y="83"/>
                      <a:pt x="155" y="108"/>
                    </a:cubicBezTo>
                    <a:cubicBezTo>
                      <a:pt x="155" y="133"/>
                      <a:pt x="134" y="153"/>
                      <a:pt x="109" y="1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129"/>
              <p:cNvSpPr>
                <a:spLocks noEditPoints="1"/>
              </p:cNvSpPr>
              <p:nvPr/>
            </p:nvSpPr>
            <p:spPr bwMode="auto">
              <a:xfrm>
                <a:off x="4505" y="1204"/>
                <a:ext cx="118" cy="119"/>
              </a:xfrm>
              <a:custGeom>
                <a:avLst/>
                <a:gdLst>
                  <a:gd name="T0" fmla="*/ 102 w 112"/>
                  <a:gd name="T1" fmla="*/ 46 h 112"/>
                  <a:gd name="T2" fmla="*/ 96 w 112"/>
                  <a:gd name="T3" fmla="*/ 29 h 112"/>
                  <a:gd name="T4" fmla="*/ 103 w 112"/>
                  <a:gd name="T5" fmla="*/ 19 h 112"/>
                  <a:gd name="T6" fmla="*/ 94 w 112"/>
                  <a:gd name="T7" fmla="*/ 10 h 112"/>
                  <a:gd name="T8" fmla="*/ 84 w 112"/>
                  <a:gd name="T9" fmla="*/ 20 h 112"/>
                  <a:gd name="T10" fmla="*/ 67 w 112"/>
                  <a:gd name="T11" fmla="*/ 16 h 112"/>
                  <a:gd name="T12" fmla="*/ 68 w 112"/>
                  <a:gd name="T13" fmla="*/ 16 h 112"/>
                  <a:gd name="T14" fmla="*/ 65 w 112"/>
                  <a:gd name="T15" fmla="*/ 0 h 112"/>
                  <a:gd name="T16" fmla="*/ 52 w 112"/>
                  <a:gd name="T17" fmla="*/ 1 h 112"/>
                  <a:gd name="T18" fmla="*/ 49 w 112"/>
                  <a:gd name="T19" fmla="*/ 16 h 112"/>
                  <a:gd name="T20" fmla="*/ 49 w 112"/>
                  <a:gd name="T21" fmla="*/ 16 h 112"/>
                  <a:gd name="T22" fmla="*/ 33 w 112"/>
                  <a:gd name="T23" fmla="*/ 19 h 112"/>
                  <a:gd name="T24" fmla="*/ 22 w 112"/>
                  <a:gd name="T25" fmla="*/ 11 h 112"/>
                  <a:gd name="T26" fmla="*/ 13 w 112"/>
                  <a:gd name="T27" fmla="*/ 19 h 112"/>
                  <a:gd name="T28" fmla="*/ 20 w 112"/>
                  <a:gd name="T29" fmla="*/ 29 h 112"/>
                  <a:gd name="T30" fmla="*/ 12 w 112"/>
                  <a:gd name="T31" fmla="*/ 45 h 112"/>
                  <a:gd name="T32" fmla="*/ 0 w 112"/>
                  <a:gd name="T33" fmla="*/ 48 h 112"/>
                  <a:gd name="T34" fmla="*/ 0 w 112"/>
                  <a:gd name="T35" fmla="*/ 60 h 112"/>
                  <a:gd name="T36" fmla="*/ 12 w 112"/>
                  <a:gd name="T37" fmla="*/ 63 h 112"/>
                  <a:gd name="T38" fmla="*/ 19 w 112"/>
                  <a:gd name="T39" fmla="*/ 80 h 112"/>
                  <a:gd name="T40" fmla="*/ 13 w 112"/>
                  <a:gd name="T41" fmla="*/ 90 h 112"/>
                  <a:gd name="T42" fmla="*/ 21 w 112"/>
                  <a:gd name="T43" fmla="*/ 99 h 112"/>
                  <a:gd name="T44" fmla="*/ 32 w 112"/>
                  <a:gd name="T45" fmla="*/ 93 h 112"/>
                  <a:gd name="T46" fmla="*/ 49 w 112"/>
                  <a:gd name="T47" fmla="*/ 100 h 112"/>
                  <a:gd name="T48" fmla="*/ 51 w 112"/>
                  <a:gd name="T49" fmla="*/ 111 h 112"/>
                  <a:gd name="T50" fmla="*/ 64 w 112"/>
                  <a:gd name="T51" fmla="*/ 112 h 112"/>
                  <a:gd name="T52" fmla="*/ 67 w 112"/>
                  <a:gd name="T53" fmla="*/ 100 h 112"/>
                  <a:gd name="T54" fmla="*/ 83 w 112"/>
                  <a:gd name="T55" fmla="*/ 93 h 112"/>
                  <a:gd name="T56" fmla="*/ 94 w 112"/>
                  <a:gd name="T57" fmla="*/ 100 h 112"/>
                  <a:gd name="T58" fmla="*/ 103 w 112"/>
                  <a:gd name="T59" fmla="*/ 91 h 112"/>
                  <a:gd name="T60" fmla="*/ 96 w 112"/>
                  <a:gd name="T61" fmla="*/ 81 h 112"/>
                  <a:gd name="T62" fmla="*/ 102 w 112"/>
                  <a:gd name="T63" fmla="*/ 64 h 112"/>
                  <a:gd name="T64" fmla="*/ 112 w 112"/>
                  <a:gd name="T65" fmla="*/ 61 h 112"/>
                  <a:gd name="T66" fmla="*/ 112 w 112"/>
                  <a:gd name="T67" fmla="*/ 49 h 112"/>
                  <a:gd name="T68" fmla="*/ 102 w 112"/>
                  <a:gd name="T69" fmla="*/ 46 h 112"/>
                  <a:gd name="T70" fmla="*/ 58 w 112"/>
                  <a:gd name="T71" fmla="*/ 79 h 112"/>
                  <a:gd name="T72" fmla="*/ 33 w 112"/>
                  <a:gd name="T73" fmla="*/ 54 h 112"/>
                  <a:gd name="T74" fmla="*/ 58 w 112"/>
                  <a:gd name="T75" fmla="*/ 30 h 112"/>
                  <a:gd name="T76" fmla="*/ 83 w 112"/>
                  <a:gd name="T77" fmla="*/ 55 h 112"/>
                  <a:gd name="T78" fmla="*/ 58 w 112"/>
                  <a:gd name="T79" fmla="*/ 79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12" h="112">
                    <a:moveTo>
                      <a:pt x="102" y="46"/>
                    </a:moveTo>
                    <a:cubicBezTo>
                      <a:pt x="101" y="40"/>
                      <a:pt x="99" y="34"/>
                      <a:pt x="96" y="29"/>
                    </a:cubicBezTo>
                    <a:cubicBezTo>
                      <a:pt x="103" y="19"/>
                      <a:pt x="103" y="19"/>
                      <a:pt x="103" y="19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79" y="16"/>
                      <a:pt x="74" y="16"/>
                      <a:pt x="67" y="16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3" y="16"/>
                      <a:pt x="38" y="16"/>
                      <a:pt x="33" y="19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6" y="34"/>
                      <a:pt x="14" y="39"/>
                      <a:pt x="12" y="4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3" y="69"/>
                      <a:pt x="16" y="75"/>
                      <a:pt x="19" y="80"/>
                    </a:cubicBezTo>
                    <a:cubicBezTo>
                      <a:pt x="13" y="90"/>
                      <a:pt x="13" y="90"/>
                      <a:pt x="13" y="90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32" y="93"/>
                      <a:pt x="32" y="93"/>
                      <a:pt x="32" y="93"/>
                    </a:cubicBezTo>
                    <a:cubicBezTo>
                      <a:pt x="37" y="96"/>
                      <a:pt x="43" y="98"/>
                      <a:pt x="49" y="100"/>
                    </a:cubicBezTo>
                    <a:cubicBezTo>
                      <a:pt x="51" y="111"/>
                      <a:pt x="51" y="111"/>
                      <a:pt x="51" y="111"/>
                    </a:cubicBezTo>
                    <a:cubicBezTo>
                      <a:pt x="64" y="112"/>
                      <a:pt x="64" y="112"/>
                      <a:pt x="64" y="112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73" y="99"/>
                      <a:pt x="78" y="96"/>
                      <a:pt x="83" y="93"/>
                    </a:cubicBezTo>
                    <a:cubicBezTo>
                      <a:pt x="94" y="100"/>
                      <a:pt x="94" y="100"/>
                      <a:pt x="94" y="100"/>
                    </a:cubicBezTo>
                    <a:cubicBezTo>
                      <a:pt x="103" y="91"/>
                      <a:pt x="103" y="91"/>
                      <a:pt x="103" y="91"/>
                    </a:cubicBezTo>
                    <a:cubicBezTo>
                      <a:pt x="96" y="81"/>
                      <a:pt x="96" y="81"/>
                      <a:pt x="96" y="81"/>
                    </a:cubicBezTo>
                    <a:cubicBezTo>
                      <a:pt x="100" y="76"/>
                      <a:pt x="101" y="70"/>
                      <a:pt x="102" y="64"/>
                    </a:cubicBezTo>
                    <a:cubicBezTo>
                      <a:pt x="112" y="61"/>
                      <a:pt x="112" y="61"/>
                      <a:pt x="112" y="61"/>
                    </a:cubicBezTo>
                    <a:cubicBezTo>
                      <a:pt x="112" y="49"/>
                      <a:pt x="112" y="49"/>
                      <a:pt x="112" y="49"/>
                    </a:cubicBezTo>
                    <a:lnTo>
                      <a:pt x="102" y="46"/>
                    </a:lnTo>
                    <a:close/>
                    <a:moveTo>
                      <a:pt x="58" y="79"/>
                    </a:moveTo>
                    <a:cubicBezTo>
                      <a:pt x="44" y="79"/>
                      <a:pt x="33" y="68"/>
                      <a:pt x="33" y="54"/>
                    </a:cubicBezTo>
                    <a:cubicBezTo>
                      <a:pt x="33" y="41"/>
                      <a:pt x="45" y="30"/>
                      <a:pt x="58" y="30"/>
                    </a:cubicBezTo>
                    <a:cubicBezTo>
                      <a:pt x="72" y="30"/>
                      <a:pt x="83" y="41"/>
                      <a:pt x="83" y="55"/>
                    </a:cubicBezTo>
                    <a:cubicBezTo>
                      <a:pt x="83" y="68"/>
                      <a:pt x="72" y="79"/>
                      <a:pt x="58" y="7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130"/>
              <p:cNvSpPr>
                <a:spLocks noEditPoints="1"/>
              </p:cNvSpPr>
              <p:nvPr/>
            </p:nvSpPr>
            <p:spPr bwMode="auto">
              <a:xfrm>
                <a:off x="4379" y="1199"/>
                <a:ext cx="120" cy="119"/>
              </a:xfrm>
              <a:custGeom>
                <a:avLst/>
                <a:gdLst>
                  <a:gd name="T0" fmla="*/ 101 w 113"/>
                  <a:gd name="T1" fmla="*/ 64 h 112"/>
                  <a:gd name="T2" fmla="*/ 102 w 113"/>
                  <a:gd name="T3" fmla="*/ 46 h 112"/>
                  <a:gd name="T4" fmla="*/ 113 w 113"/>
                  <a:gd name="T5" fmla="*/ 40 h 112"/>
                  <a:gd name="T6" fmla="*/ 108 w 113"/>
                  <a:gd name="T7" fmla="*/ 28 h 112"/>
                  <a:gd name="T8" fmla="*/ 96 w 113"/>
                  <a:gd name="T9" fmla="*/ 31 h 112"/>
                  <a:gd name="T10" fmla="*/ 84 w 113"/>
                  <a:gd name="T11" fmla="*/ 19 h 112"/>
                  <a:gd name="T12" fmla="*/ 84 w 113"/>
                  <a:gd name="T13" fmla="*/ 19 h 112"/>
                  <a:gd name="T14" fmla="*/ 86 w 113"/>
                  <a:gd name="T15" fmla="*/ 5 h 112"/>
                  <a:gd name="T16" fmla="*/ 75 w 113"/>
                  <a:gd name="T17" fmla="*/ 0 h 112"/>
                  <a:gd name="T18" fmla="*/ 67 w 113"/>
                  <a:gd name="T19" fmla="*/ 12 h 112"/>
                  <a:gd name="T20" fmla="*/ 67 w 113"/>
                  <a:gd name="T21" fmla="*/ 12 h 112"/>
                  <a:gd name="T22" fmla="*/ 49 w 113"/>
                  <a:gd name="T23" fmla="*/ 12 h 112"/>
                  <a:gd name="T24" fmla="*/ 42 w 113"/>
                  <a:gd name="T25" fmla="*/ 1 h 112"/>
                  <a:gd name="T26" fmla="*/ 30 w 113"/>
                  <a:gd name="T27" fmla="*/ 6 h 112"/>
                  <a:gd name="T28" fmla="*/ 32 w 113"/>
                  <a:gd name="T29" fmla="*/ 18 h 112"/>
                  <a:gd name="T30" fmla="*/ 18 w 113"/>
                  <a:gd name="T31" fmla="*/ 30 h 112"/>
                  <a:gd name="T32" fmla="*/ 4 w 113"/>
                  <a:gd name="T33" fmla="*/ 28 h 112"/>
                  <a:gd name="T34" fmla="*/ 0 w 113"/>
                  <a:gd name="T35" fmla="*/ 39 h 112"/>
                  <a:gd name="T36" fmla="*/ 11 w 113"/>
                  <a:gd name="T37" fmla="*/ 47 h 112"/>
                  <a:gd name="T38" fmla="*/ 12 w 113"/>
                  <a:gd name="T39" fmla="*/ 65 h 112"/>
                  <a:gd name="T40" fmla="*/ 3 w 113"/>
                  <a:gd name="T41" fmla="*/ 73 h 112"/>
                  <a:gd name="T42" fmla="*/ 8 w 113"/>
                  <a:gd name="T43" fmla="*/ 84 h 112"/>
                  <a:gd name="T44" fmla="*/ 20 w 113"/>
                  <a:gd name="T45" fmla="*/ 82 h 112"/>
                  <a:gd name="T46" fmla="*/ 33 w 113"/>
                  <a:gd name="T47" fmla="*/ 95 h 112"/>
                  <a:gd name="T48" fmla="*/ 31 w 113"/>
                  <a:gd name="T49" fmla="*/ 106 h 112"/>
                  <a:gd name="T50" fmla="*/ 43 w 113"/>
                  <a:gd name="T51" fmla="*/ 111 h 112"/>
                  <a:gd name="T52" fmla="*/ 50 w 113"/>
                  <a:gd name="T53" fmla="*/ 102 h 112"/>
                  <a:gd name="T54" fmla="*/ 68 w 113"/>
                  <a:gd name="T55" fmla="*/ 102 h 112"/>
                  <a:gd name="T56" fmla="*/ 75 w 113"/>
                  <a:gd name="T57" fmla="*/ 112 h 112"/>
                  <a:gd name="T58" fmla="*/ 87 w 113"/>
                  <a:gd name="T59" fmla="*/ 107 h 112"/>
                  <a:gd name="T60" fmla="*/ 85 w 113"/>
                  <a:gd name="T61" fmla="*/ 95 h 112"/>
                  <a:gd name="T62" fmla="*/ 94 w 113"/>
                  <a:gd name="T63" fmla="*/ 81 h 112"/>
                  <a:gd name="T64" fmla="*/ 103 w 113"/>
                  <a:gd name="T65" fmla="*/ 81 h 112"/>
                  <a:gd name="T66" fmla="*/ 108 w 113"/>
                  <a:gd name="T67" fmla="*/ 70 h 112"/>
                  <a:gd name="T68" fmla="*/ 101 w 113"/>
                  <a:gd name="T69" fmla="*/ 64 h 112"/>
                  <a:gd name="T70" fmla="*/ 49 w 113"/>
                  <a:gd name="T71" fmla="*/ 79 h 112"/>
                  <a:gd name="T72" fmla="*/ 35 w 113"/>
                  <a:gd name="T73" fmla="*/ 47 h 112"/>
                  <a:gd name="T74" fmla="*/ 68 w 113"/>
                  <a:gd name="T75" fmla="*/ 33 h 112"/>
                  <a:gd name="T76" fmla="*/ 82 w 113"/>
                  <a:gd name="T77" fmla="*/ 66 h 112"/>
                  <a:gd name="T78" fmla="*/ 49 w 113"/>
                  <a:gd name="T79" fmla="*/ 79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13" h="112">
                    <a:moveTo>
                      <a:pt x="101" y="64"/>
                    </a:moveTo>
                    <a:cubicBezTo>
                      <a:pt x="102" y="58"/>
                      <a:pt x="104" y="52"/>
                      <a:pt x="102" y="46"/>
                    </a:cubicBezTo>
                    <a:cubicBezTo>
                      <a:pt x="113" y="40"/>
                      <a:pt x="113" y="40"/>
                      <a:pt x="113" y="40"/>
                    </a:cubicBezTo>
                    <a:cubicBezTo>
                      <a:pt x="108" y="28"/>
                      <a:pt x="108" y="28"/>
                      <a:pt x="108" y="28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3" y="26"/>
                      <a:pt x="89" y="21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1" y="10"/>
                      <a:pt x="55" y="10"/>
                      <a:pt x="49" y="12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28" y="22"/>
                      <a:pt x="21" y="25"/>
                      <a:pt x="18" y="30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0" y="53"/>
                      <a:pt x="11" y="60"/>
                      <a:pt x="12" y="65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3" y="87"/>
                      <a:pt x="28" y="91"/>
                      <a:pt x="33" y="95"/>
                    </a:cubicBezTo>
                    <a:cubicBezTo>
                      <a:pt x="31" y="106"/>
                      <a:pt x="31" y="106"/>
                      <a:pt x="31" y="106"/>
                    </a:cubicBezTo>
                    <a:cubicBezTo>
                      <a:pt x="43" y="111"/>
                      <a:pt x="43" y="111"/>
                      <a:pt x="43" y="111"/>
                    </a:cubicBezTo>
                    <a:cubicBezTo>
                      <a:pt x="50" y="102"/>
                      <a:pt x="50" y="102"/>
                      <a:pt x="50" y="102"/>
                    </a:cubicBezTo>
                    <a:cubicBezTo>
                      <a:pt x="56" y="103"/>
                      <a:pt x="62" y="103"/>
                      <a:pt x="68" y="102"/>
                    </a:cubicBezTo>
                    <a:cubicBezTo>
                      <a:pt x="75" y="112"/>
                      <a:pt x="75" y="112"/>
                      <a:pt x="75" y="112"/>
                    </a:cubicBezTo>
                    <a:cubicBezTo>
                      <a:pt x="87" y="107"/>
                      <a:pt x="87" y="107"/>
                      <a:pt x="87" y="107"/>
                    </a:cubicBezTo>
                    <a:cubicBezTo>
                      <a:pt x="85" y="95"/>
                      <a:pt x="85" y="95"/>
                      <a:pt x="85" y="95"/>
                    </a:cubicBezTo>
                    <a:cubicBezTo>
                      <a:pt x="89" y="91"/>
                      <a:pt x="91" y="86"/>
                      <a:pt x="94" y="81"/>
                    </a:cubicBezTo>
                    <a:cubicBezTo>
                      <a:pt x="103" y="81"/>
                      <a:pt x="103" y="81"/>
                      <a:pt x="103" y="81"/>
                    </a:cubicBezTo>
                    <a:cubicBezTo>
                      <a:pt x="108" y="70"/>
                      <a:pt x="108" y="70"/>
                      <a:pt x="108" y="70"/>
                    </a:cubicBezTo>
                    <a:lnTo>
                      <a:pt x="101" y="64"/>
                    </a:lnTo>
                    <a:close/>
                    <a:moveTo>
                      <a:pt x="49" y="79"/>
                    </a:moveTo>
                    <a:cubicBezTo>
                      <a:pt x="36" y="74"/>
                      <a:pt x="30" y="60"/>
                      <a:pt x="35" y="47"/>
                    </a:cubicBezTo>
                    <a:cubicBezTo>
                      <a:pt x="41" y="34"/>
                      <a:pt x="55" y="28"/>
                      <a:pt x="68" y="33"/>
                    </a:cubicBezTo>
                    <a:cubicBezTo>
                      <a:pt x="81" y="39"/>
                      <a:pt x="87" y="53"/>
                      <a:pt x="82" y="66"/>
                    </a:cubicBezTo>
                    <a:cubicBezTo>
                      <a:pt x="76" y="78"/>
                      <a:pt x="62" y="85"/>
                      <a:pt x="49" y="7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47" name="Picture 131"/>
              <p:cNvPicPr>
                <a:picLocks noChangeAspect="1" noChangeArrowheads="1"/>
              </p:cNvPicPr>
              <p:nvPr/>
            </p:nvPicPr>
            <p:blipFill>
              <a:blip r:embed="rId5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" y="1541"/>
                <a:ext cx="356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8" name="Freeform 132"/>
              <p:cNvSpPr>
                <a:spLocks/>
              </p:cNvSpPr>
              <p:nvPr/>
            </p:nvSpPr>
            <p:spPr bwMode="auto">
              <a:xfrm>
                <a:off x="4750" y="1561"/>
                <a:ext cx="273" cy="252"/>
              </a:xfrm>
              <a:custGeom>
                <a:avLst/>
                <a:gdLst>
                  <a:gd name="T0" fmla="*/ 251 w 258"/>
                  <a:gd name="T1" fmla="*/ 224 h 238"/>
                  <a:gd name="T2" fmla="*/ 13 w 258"/>
                  <a:gd name="T3" fmla="*/ 224 h 238"/>
                  <a:gd name="T4" fmla="*/ 13 w 258"/>
                  <a:gd name="T5" fmla="*/ 7 h 238"/>
                  <a:gd name="T6" fmla="*/ 7 w 258"/>
                  <a:gd name="T7" fmla="*/ 0 h 238"/>
                  <a:gd name="T8" fmla="*/ 0 w 258"/>
                  <a:gd name="T9" fmla="*/ 7 h 238"/>
                  <a:gd name="T10" fmla="*/ 0 w 258"/>
                  <a:gd name="T11" fmla="*/ 231 h 238"/>
                  <a:gd name="T12" fmla="*/ 7 w 258"/>
                  <a:gd name="T13" fmla="*/ 238 h 238"/>
                  <a:gd name="T14" fmla="*/ 251 w 258"/>
                  <a:gd name="T15" fmla="*/ 238 h 238"/>
                  <a:gd name="T16" fmla="*/ 258 w 258"/>
                  <a:gd name="T17" fmla="*/ 231 h 238"/>
                  <a:gd name="T18" fmla="*/ 251 w 258"/>
                  <a:gd name="T19" fmla="*/ 22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8" h="238">
                    <a:moveTo>
                      <a:pt x="251" y="224"/>
                    </a:moveTo>
                    <a:cubicBezTo>
                      <a:pt x="13" y="224"/>
                      <a:pt x="13" y="224"/>
                      <a:pt x="13" y="224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3"/>
                      <a:pt x="10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234"/>
                      <a:pt x="3" y="238"/>
                      <a:pt x="7" y="238"/>
                    </a:cubicBezTo>
                    <a:cubicBezTo>
                      <a:pt x="251" y="238"/>
                      <a:pt x="251" y="238"/>
                      <a:pt x="251" y="238"/>
                    </a:cubicBezTo>
                    <a:cubicBezTo>
                      <a:pt x="255" y="238"/>
                      <a:pt x="258" y="234"/>
                      <a:pt x="258" y="231"/>
                    </a:cubicBezTo>
                    <a:cubicBezTo>
                      <a:pt x="258" y="227"/>
                      <a:pt x="255" y="224"/>
                      <a:pt x="251" y="224"/>
                    </a:cubicBezTo>
                    <a:close/>
                  </a:path>
                </a:pathLst>
              </a:custGeom>
              <a:solidFill>
                <a:srgbClr val="0E4D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133"/>
              <p:cNvSpPr>
                <a:spLocks noEditPoints="1"/>
              </p:cNvSpPr>
              <p:nvPr/>
            </p:nvSpPr>
            <p:spPr bwMode="auto">
              <a:xfrm>
                <a:off x="4781" y="1667"/>
                <a:ext cx="51" cy="119"/>
              </a:xfrm>
              <a:custGeom>
                <a:avLst/>
                <a:gdLst>
                  <a:gd name="T0" fmla="*/ 46 w 48"/>
                  <a:gd name="T1" fmla="*/ 0 h 112"/>
                  <a:gd name="T2" fmla="*/ 2 w 48"/>
                  <a:gd name="T3" fmla="*/ 0 h 112"/>
                  <a:gd name="T4" fmla="*/ 0 w 48"/>
                  <a:gd name="T5" fmla="*/ 1 h 112"/>
                  <a:gd name="T6" fmla="*/ 0 w 48"/>
                  <a:gd name="T7" fmla="*/ 111 h 112"/>
                  <a:gd name="T8" fmla="*/ 2 w 48"/>
                  <a:gd name="T9" fmla="*/ 112 h 112"/>
                  <a:gd name="T10" fmla="*/ 46 w 48"/>
                  <a:gd name="T11" fmla="*/ 112 h 112"/>
                  <a:gd name="T12" fmla="*/ 48 w 48"/>
                  <a:gd name="T13" fmla="*/ 111 h 112"/>
                  <a:gd name="T14" fmla="*/ 48 w 48"/>
                  <a:gd name="T15" fmla="*/ 1 h 112"/>
                  <a:gd name="T16" fmla="*/ 46 w 48"/>
                  <a:gd name="T17" fmla="*/ 0 h 112"/>
                  <a:gd name="T18" fmla="*/ 11 w 48"/>
                  <a:gd name="T19" fmla="*/ 12 h 112"/>
                  <a:gd name="T20" fmla="*/ 25 w 48"/>
                  <a:gd name="T21" fmla="*/ 12 h 112"/>
                  <a:gd name="T22" fmla="*/ 11 w 48"/>
                  <a:gd name="T23" fmla="*/ 26 h 112"/>
                  <a:gd name="T24" fmla="*/ 11 w 48"/>
                  <a:gd name="T25" fmla="*/ 12 h 112"/>
                  <a:gd name="T26" fmla="*/ 37 w 48"/>
                  <a:gd name="T27" fmla="*/ 59 h 112"/>
                  <a:gd name="T28" fmla="*/ 14 w 48"/>
                  <a:gd name="T29" fmla="*/ 59 h 112"/>
                  <a:gd name="T30" fmla="*/ 37 w 48"/>
                  <a:gd name="T31" fmla="*/ 36 h 112"/>
                  <a:gd name="T32" fmla="*/ 37 w 48"/>
                  <a:gd name="T33" fmla="*/ 59 h 112"/>
                  <a:gd name="T34" fmla="*/ 37 w 48"/>
                  <a:gd name="T35" fmla="*/ 26 h 112"/>
                  <a:gd name="T36" fmla="*/ 11 w 48"/>
                  <a:gd name="T37" fmla="*/ 53 h 112"/>
                  <a:gd name="T38" fmla="*/ 11 w 48"/>
                  <a:gd name="T39" fmla="*/ 36 h 112"/>
                  <a:gd name="T40" fmla="*/ 34 w 48"/>
                  <a:gd name="T41" fmla="*/ 12 h 112"/>
                  <a:gd name="T42" fmla="*/ 37 w 48"/>
                  <a:gd name="T43" fmla="*/ 12 h 112"/>
                  <a:gd name="T44" fmla="*/ 37 w 48"/>
                  <a:gd name="T45" fmla="*/ 2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8" h="112">
                    <a:moveTo>
                      <a:pt x="4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1" y="112"/>
                      <a:pt x="2" y="112"/>
                      <a:pt x="2" y="112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47" y="112"/>
                      <a:pt x="47" y="112"/>
                      <a:pt x="48" y="11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7" y="0"/>
                      <a:pt x="47" y="0"/>
                      <a:pt x="46" y="0"/>
                    </a:cubicBezTo>
                    <a:close/>
                    <a:moveTo>
                      <a:pt x="11" y="12"/>
                    </a:moveTo>
                    <a:cubicBezTo>
                      <a:pt x="25" y="12"/>
                      <a:pt x="25" y="12"/>
                      <a:pt x="25" y="12"/>
                    </a:cubicBezTo>
                    <a:cubicBezTo>
                      <a:pt x="11" y="26"/>
                      <a:pt x="11" y="26"/>
                      <a:pt x="11" y="26"/>
                    </a:cubicBezTo>
                    <a:lnTo>
                      <a:pt x="11" y="12"/>
                    </a:lnTo>
                    <a:close/>
                    <a:moveTo>
                      <a:pt x="37" y="59"/>
                    </a:moveTo>
                    <a:cubicBezTo>
                      <a:pt x="14" y="59"/>
                      <a:pt x="14" y="59"/>
                      <a:pt x="14" y="59"/>
                    </a:cubicBezTo>
                    <a:cubicBezTo>
                      <a:pt x="37" y="36"/>
                      <a:pt x="37" y="36"/>
                      <a:pt x="37" y="36"/>
                    </a:cubicBezTo>
                    <a:lnTo>
                      <a:pt x="37" y="59"/>
                    </a:lnTo>
                    <a:close/>
                    <a:moveTo>
                      <a:pt x="37" y="26"/>
                    </a:moveTo>
                    <a:cubicBezTo>
                      <a:pt x="11" y="53"/>
                      <a:pt x="11" y="53"/>
                      <a:pt x="11" y="53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7" y="12"/>
                      <a:pt x="37" y="12"/>
                      <a:pt x="37" y="12"/>
                    </a:cubicBezTo>
                    <a:lnTo>
                      <a:pt x="37" y="26"/>
                    </a:lnTo>
                    <a:close/>
                  </a:path>
                </a:pathLst>
              </a:custGeom>
              <a:solidFill>
                <a:srgbClr val="0E4D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134"/>
              <p:cNvSpPr>
                <a:spLocks noEditPoints="1"/>
              </p:cNvSpPr>
              <p:nvPr/>
            </p:nvSpPr>
            <p:spPr bwMode="auto">
              <a:xfrm>
                <a:off x="4860" y="1587"/>
                <a:ext cx="52" cy="199"/>
              </a:xfrm>
              <a:custGeom>
                <a:avLst/>
                <a:gdLst>
                  <a:gd name="T0" fmla="*/ 47 w 49"/>
                  <a:gd name="T1" fmla="*/ 0 h 187"/>
                  <a:gd name="T2" fmla="*/ 3 w 49"/>
                  <a:gd name="T3" fmla="*/ 0 h 187"/>
                  <a:gd name="T4" fmla="*/ 0 w 49"/>
                  <a:gd name="T5" fmla="*/ 2 h 187"/>
                  <a:gd name="T6" fmla="*/ 0 w 49"/>
                  <a:gd name="T7" fmla="*/ 186 h 187"/>
                  <a:gd name="T8" fmla="*/ 3 w 49"/>
                  <a:gd name="T9" fmla="*/ 187 h 187"/>
                  <a:gd name="T10" fmla="*/ 47 w 49"/>
                  <a:gd name="T11" fmla="*/ 187 h 187"/>
                  <a:gd name="T12" fmla="*/ 49 w 49"/>
                  <a:gd name="T13" fmla="*/ 186 h 187"/>
                  <a:gd name="T14" fmla="*/ 49 w 49"/>
                  <a:gd name="T15" fmla="*/ 2 h 187"/>
                  <a:gd name="T16" fmla="*/ 47 w 49"/>
                  <a:gd name="T17" fmla="*/ 0 h 187"/>
                  <a:gd name="T18" fmla="*/ 12 w 49"/>
                  <a:gd name="T19" fmla="*/ 12 h 187"/>
                  <a:gd name="T20" fmla="*/ 34 w 49"/>
                  <a:gd name="T21" fmla="*/ 12 h 187"/>
                  <a:gd name="T22" fmla="*/ 12 w 49"/>
                  <a:gd name="T23" fmla="*/ 34 h 187"/>
                  <a:gd name="T24" fmla="*/ 12 w 49"/>
                  <a:gd name="T25" fmla="*/ 12 h 187"/>
                  <a:gd name="T26" fmla="*/ 38 w 49"/>
                  <a:gd name="T27" fmla="*/ 93 h 187"/>
                  <a:gd name="T28" fmla="*/ 20 w 49"/>
                  <a:gd name="T29" fmla="*/ 93 h 187"/>
                  <a:gd name="T30" fmla="*/ 38 w 49"/>
                  <a:gd name="T31" fmla="*/ 75 h 187"/>
                  <a:gd name="T32" fmla="*/ 38 w 49"/>
                  <a:gd name="T33" fmla="*/ 93 h 187"/>
                  <a:gd name="T34" fmla="*/ 38 w 49"/>
                  <a:gd name="T35" fmla="*/ 65 h 187"/>
                  <a:gd name="T36" fmla="*/ 12 w 49"/>
                  <a:gd name="T37" fmla="*/ 92 h 187"/>
                  <a:gd name="T38" fmla="*/ 12 w 49"/>
                  <a:gd name="T39" fmla="*/ 73 h 187"/>
                  <a:gd name="T40" fmla="*/ 38 w 49"/>
                  <a:gd name="T41" fmla="*/ 46 h 187"/>
                  <a:gd name="T42" fmla="*/ 38 w 49"/>
                  <a:gd name="T43" fmla="*/ 65 h 187"/>
                  <a:gd name="T44" fmla="*/ 38 w 49"/>
                  <a:gd name="T45" fmla="*/ 37 h 187"/>
                  <a:gd name="T46" fmla="*/ 12 w 49"/>
                  <a:gd name="T47" fmla="*/ 63 h 187"/>
                  <a:gd name="T48" fmla="*/ 12 w 49"/>
                  <a:gd name="T49" fmla="*/ 44 h 187"/>
                  <a:gd name="T50" fmla="*/ 38 w 49"/>
                  <a:gd name="T51" fmla="*/ 17 h 187"/>
                  <a:gd name="T52" fmla="*/ 38 w 49"/>
                  <a:gd name="T53" fmla="*/ 3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9" h="187">
                    <a:moveTo>
                      <a:pt x="47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1" y="186"/>
                      <a:pt x="2" y="187"/>
                      <a:pt x="3" y="187"/>
                    </a:cubicBezTo>
                    <a:cubicBezTo>
                      <a:pt x="47" y="187"/>
                      <a:pt x="47" y="187"/>
                      <a:pt x="47" y="187"/>
                    </a:cubicBezTo>
                    <a:cubicBezTo>
                      <a:pt x="48" y="187"/>
                      <a:pt x="49" y="186"/>
                      <a:pt x="49" y="186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1"/>
                      <a:pt x="48" y="0"/>
                      <a:pt x="47" y="0"/>
                    </a:cubicBezTo>
                    <a:close/>
                    <a:moveTo>
                      <a:pt x="12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12" y="34"/>
                      <a:pt x="12" y="34"/>
                      <a:pt x="12" y="34"/>
                    </a:cubicBezTo>
                    <a:lnTo>
                      <a:pt x="12" y="12"/>
                    </a:lnTo>
                    <a:close/>
                    <a:moveTo>
                      <a:pt x="38" y="93"/>
                    </a:moveTo>
                    <a:cubicBezTo>
                      <a:pt x="20" y="93"/>
                      <a:pt x="20" y="93"/>
                      <a:pt x="20" y="93"/>
                    </a:cubicBezTo>
                    <a:cubicBezTo>
                      <a:pt x="38" y="75"/>
                      <a:pt x="38" y="75"/>
                      <a:pt x="38" y="75"/>
                    </a:cubicBezTo>
                    <a:lnTo>
                      <a:pt x="38" y="93"/>
                    </a:lnTo>
                    <a:close/>
                    <a:moveTo>
                      <a:pt x="38" y="65"/>
                    </a:moveTo>
                    <a:cubicBezTo>
                      <a:pt x="12" y="92"/>
                      <a:pt x="12" y="92"/>
                      <a:pt x="12" y="92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38" y="46"/>
                      <a:pt x="38" y="46"/>
                      <a:pt x="38" y="46"/>
                    </a:cubicBezTo>
                    <a:lnTo>
                      <a:pt x="38" y="65"/>
                    </a:lnTo>
                    <a:close/>
                    <a:moveTo>
                      <a:pt x="38" y="37"/>
                    </a:move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38" y="17"/>
                      <a:pt x="38" y="17"/>
                      <a:pt x="38" y="17"/>
                    </a:cubicBezTo>
                    <a:lnTo>
                      <a:pt x="38" y="37"/>
                    </a:lnTo>
                    <a:close/>
                  </a:path>
                </a:pathLst>
              </a:custGeom>
              <a:solidFill>
                <a:srgbClr val="0E4D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135"/>
              <p:cNvSpPr>
                <a:spLocks noEditPoints="1"/>
              </p:cNvSpPr>
              <p:nvPr/>
            </p:nvSpPr>
            <p:spPr bwMode="auto">
              <a:xfrm>
                <a:off x="4940" y="1667"/>
                <a:ext cx="50" cy="119"/>
              </a:xfrm>
              <a:custGeom>
                <a:avLst/>
                <a:gdLst>
                  <a:gd name="T0" fmla="*/ 48 w 48"/>
                  <a:gd name="T1" fmla="*/ 0 h 112"/>
                  <a:gd name="T2" fmla="*/ 46 w 48"/>
                  <a:gd name="T3" fmla="*/ 0 h 112"/>
                  <a:gd name="T4" fmla="*/ 3 w 48"/>
                  <a:gd name="T5" fmla="*/ 0 h 112"/>
                  <a:gd name="T6" fmla="*/ 0 w 48"/>
                  <a:gd name="T7" fmla="*/ 2 h 112"/>
                  <a:gd name="T8" fmla="*/ 0 w 48"/>
                  <a:gd name="T9" fmla="*/ 111 h 112"/>
                  <a:gd name="T10" fmla="*/ 3 w 48"/>
                  <a:gd name="T11" fmla="*/ 112 h 112"/>
                  <a:gd name="T12" fmla="*/ 46 w 48"/>
                  <a:gd name="T13" fmla="*/ 112 h 112"/>
                  <a:gd name="T14" fmla="*/ 48 w 48"/>
                  <a:gd name="T15" fmla="*/ 112 h 112"/>
                  <a:gd name="T16" fmla="*/ 48 w 48"/>
                  <a:gd name="T17" fmla="*/ 0 h 112"/>
                  <a:gd name="T18" fmla="*/ 11 w 48"/>
                  <a:gd name="T19" fmla="*/ 12 h 112"/>
                  <a:gd name="T20" fmla="*/ 30 w 48"/>
                  <a:gd name="T21" fmla="*/ 12 h 112"/>
                  <a:gd name="T22" fmla="*/ 11 w 48"/>
                  <a:gd name="T23" fmla="*/ 31 h 112"/>
                  <a:gd name="T24" fmla="*/ 11 w 48"/>
                  <a:gd name="T25" fmla="*/ 12 h 112"/>
                  <a:gd name="T26" fmla="*/ 38 w 48"/>
                  <a:gd name="T27" fmla="*/ 59 h 112"/>
                  <a:gd name="T28" fmla="*/ 19 w 48"/>
                  <a:gd name="T29" fmla="*/ 59 h 112"/>
                  <a:gd name="T30" fmla="*/ 38 w 48"/>
                  <a:gd name="T31" fmla="*/ 40 h 112"/>
                  <a:gd name="T32" fmla="*/ 38 w 48"/>
                  <a:gd name="T33" fmla="*/ 59 h 112"/>
                  <a:gd name="T34" fmla="*/ 38 w 48"/>
                  <a:gd name="T35" fmla="*/ 31 h 112"/>
                  <a:gd name="T36" fmla="*/ 11 w 48"/>
                  <a:gd name="T37" fmla="*/ 57 h 112"/>
                  <a:gd name="T38" fmla="*/ 11 w 48"/>
                  <a:gd name="T39" fmla="*/ 41 h 112"/>
                  <a:gd name="T40" fmla="*/ 38 w 48"/>
                  <a:gd name="T41" fmla="*/ 13 h 112"/>
                  <a:gd name="T42" fmla="*/ 38 w 48"/>
                  <a:gd name="T43" fmla="*/ 3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8" h="112">
                    <a:moveTo>
                      <a:pt x="48" y="0"/>
                    </a:moveTo>
                    <a:cubicBezTo>
                      <a:pt x="47" y="0"/>
                      <a:pt x="47" y="0"/>
                      <a:pt x="4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1" y="111"/>
                      <a:pt x="2" y="112"/>
                      <a:pt x="3" y="112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47" y="112"/>
                      <a:pt x="47" y="112"/>
                      <a:pt x="48" y="112"/>
                    </a:cubicBezTo>
                    <a:lnTo>
                      <a:pt x="48" y="0"/>
                    </a:lnTo>
                    <a:close/>
                    <a:moveTo>
                      <a:pt x="11" y="12"/>
                    </a:moveTo>
                    <a:cubicBezTo>
                      <a:pt x="30" y="12"/>
                      <a:pt x="30" y="12"/>
                      <a:pt x="30" y="12"/>
                    </a:cubicBezTo>
                    <a:cubicBezTo>
                      <a:pt x="11" y="31"/>
                      <a:pt x="11" y="31"/>
                      <a:pt x="11" y="31"/>
                    </a:cubicBezTo>
                    <a:lnTo>
                      <a:pt x="11" y="12"/>
                    </a:lnTo>
                    <a:close/>
                    <a:moveTo>
                      <a:pt x="38" y="59"/>
                    </a:moveTo>
                    <a:cubicBezTo>
                      <a:pt x="19" y="59"/>
                      <a:pt x="19" y="59"/>
                      <a:pt x="19" y="59"/>
                    </a:cubicBezTo>
                    <a:cubicBezTo>
                      <a:pt x="38" y="40"/>
                      <a:pt x="38" y="40"/>
                      <a:pt x="38" y="40"/>
                    </a:cubicBezTo>
                    <a:lnTo>
                      <a:pt x="38" y="59"/>
                    </a:lnTo>
                    <a:close/>
                    <a:moveTo>
                      <a:pt x="38" y="31"/>
                    </a:move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38" y="13"/>
                      <a:pt x="38" y="13"/>
                      <a:pt x="38" y="13"/>
                    </a:cubicBezTo>
                    <a:lnTo>
                      <a:pt x="38" y="31"/>
                    </a:lnTo>
                    <a:close/>
                  </a:path>
                </a:pathLst>
              </a:custGeom>
              <a:solidFill>
                <a:srgbClr val="0E4D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136"/>
              <p:cNvSpPr>
                <a:spLocks/>
              </p:cNvSpPr>
              <p:nvPr/>
            </p:nvSpPr>
            <p:spPr bwMode="auto">
              <a:xfrm>
                <a:off x="4750" y="1561"/>
                <a:ext cx="273" cy="252"/>
              </a:xfrm>
              <a:custGeom>
                <a:avLst/>
                <a:gdLst>
                  <a:gd name="T0" fmla="*/ 251 w 258"/>
                  <a:gd name="T1" fmla="*/ 224 h 238"/>
                  <a:gd name="T2" fmla="*/ 13 w 258"/>
                  <a:gd name="T3" fmla="*/ 224 h 238"/>
                  <a:gd name="T4" fmla="*/ 13 w 258"/>
                  <a:gd name="T5" fmla="*/ 7 h 238"/>
                  <a:gd name="T6" fmla="*/ 7 w 258"/>
                  <a:gd name="T7" fmla="*/ 0 h 238"/>
                  <a:gd name="T8" fmla="*/ 0 w 258"/>
                  <a:gd name="T9" fmla="*/ 7 h 238"/>
                  <a:gd name="T10" fmla="*/ 0 w 258"/>
                  <a:gd name="T11" fmla="*/ 231 h 238"/>
                  <a:gd name="T12" fmla="*/ 7 w 258"/>
                  <a:gd name="T13" fmla="*/ 238 h 238"/>
                  <a:gd name="T14" fmla="*/ 251 w 258"/>
                  <a:gd name="T15" fmla="*/ 238 h 238"/>
                  <a:gd name="T16" fmla="*/ 258 w 258"/>
                  <a:gd name="T17" fmla="*/ 231 h 238"/>
                  <a:gd name="T18" fmla="*/ 251 w 258"/>
                  <a:gd name="T19" fmla="*/ 22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8" h="238">
                    <a:moveTo>
                      <a:pt x="251" y="224"/>
                    </a:moveTo>
                    <a:cubicBezTo>
                      <a:pt x="13" y="224"/>
                      <a:pt x="13" y="224"/>
                      <a:pt x="13" y="224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3"/>
                      <a:pt x="10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234"/>
                      <a:pt x="3" y="238"/>
                      <a:pt x="7" y="238"/>
                    </a:cubicBezTo>
                    <a:cubicBezTo>
                      <a:pt x="251" y="238"/>
                      <a:pt x="251" y="238"/>
                      <a:pt x="251" y="238"/>
                    </a:cubicBezTo>
                    <a:cubicBezTo>
                      <a:pt x="255" y="238"/>
                      <a:pt x="258" y="234"/>
                      <a:pt x="258" y="231"/>
                    </a:cubicBezTo>
                    <a:cubicBezTo>
                      <a:pt x="258" y="227"/>
                      <a:pt x="255" y="224"/>
                      <a:pt x="251" y="2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137"/>
              <p:cNvSpPr>
                <a:spLocks noEditPoints="1"/>
              </p:cNvSpPr>
              <p:nvPr/>
            </p:nvSpPr>
            <p:spPr bwMode="auto">
              <a:xfrm>
                <a:off x="4781" y="1667"/>
                <a:ext cx="51" cy="119"/>
              </a:xfrm>
              <a:custGeom>
                <a:avLst/>
                <a:gdLst>
                  <a:gd name="T0" fmla="*/ 46 w 48"/>
                  <a:gd name="T1" fmla="*/ 0 h 112"/>
                  <a:gd name="T2" fmla="*/ 2 w 48"/>
                  <a:gd name="T3" fmla="*/ 0 h 112"/>
                  <a:gd name="T4" fmla="*/ 0 w 48"/>
                  <a:gd name="T5" fmla="*/ 1 h 112"/>
                  <a:gd name="T6" fmla="*/ 0 w 48"/>
                  <a:gd name="T7" fmla="*/ 111 h 112"/>
                  <a:gd name="T8" fmla="*/ 2 w 48"/>
                  <a:gd name="T9" fmla="*/ 112 h 112"/>
                  <a:gd name="T10" fmla="*/ 46 w 48"/>
                  <a:gd name="T11" fmla="*/ 112 h 112"/>
                  <a:gd name="T12" fmla="*/ 48 w 48"/>
                  <a:gd name="T13" fmla="*/ 111 h 112"/>
                  <a:gd name="T14" fmla="*/ 48 w 48"/>
                  <a:gd name="T15" fmla="*/ 1 h 112"/>
                  <a:gd name="T16" fmla="*/ 46 w 48"/>
                  <a:gd name="T17" fmla="*/ 0 h 112"/>
                  <a:gd name="T18" fmla="*/ 11 w 48"/>
                  <a:gd name="T19" fmla="*/ 12 h 112"/>
                  <a:gd name="T20" fmla="*/ 25 w 48"/>
                  <a:gd name="T21" fmla="*/ 12 h 112"/>
                  <a:gd name="T22" fmla="*/ 11 w 48"/>
                  <a:gd name="T23" fmla="*/ 26 h 112"/>
                  <a:gd name="T24" fmla="*/ 11 w 48"/>
                  <a:gd name="T25" fmla="*/ 12 h 112"/>
                  <a:gd name="T26" fmla="*/ 37 w 48"/>
                  <a:gd name="T27" fmla="*/ 59 h 112"/>
                  <a:gd name="T28" fmla="*/ 14 w 48"/>
                  <a:gd name="T29" fmla="*/ 59 h 112"/>
                  <a:gd name="T30" fmla="*/ 37 w 48"/>
                  <a:gd name="T31" fmla="*/ 36 h 112"/>
                  <a:gd name="T32" fmla="*/ 37 w 48"/>
                  <a:gd name="T33" fmla="*/ 59 h 112"/>
                  <a:gd name="T34" fmla="*/ 37 w 48"/>
                  <a:gd name="T35" fmla="*/ 26 h 112"/>
                  <a:gd name="T36" fmla="*/ 11 w 48"/>
                  <a:gd name="T37" fmla="*/ 53 h 112"/>
                  <a:gd name="T38" fmla="*/ 11 w 48"/>
                  <a:gd name="T39" fmla="*/ 36 h 112"/>
                  <a:gd name="T40" fmla="*/ 34 w 48"/>
                  <a:gd name="T41" fmla="*/ 12 h 112"/>
                  <a:gd name="T42" fmla="*/ 37 w 48"/>
                  <a:gd name="T43" fmla="*/ 12 h 112"/>
                  <a:gd name="T44" fmla="*/ 37 w 48"/>
                  <a:gd name="T45" fmla="*/ 2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8" h="112">
                    <a:moveTo>
                      <a:pt x="4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1" y="112"/>
                      <a:pt x="2" y="112"/>
                      <a:pt x="2" y="112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47" y="112"/>
                      <a:pt x="47" y="112"/>
                      <a:pt x="48" y="11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7" y="0"/>
                      <a:pt x="47" y="0"/>
                      <a:pt x="46" y="0"/>
                    </a:cubicBezTo>
                    <a:close/>
                    <a:moveTo>
                      <a:pt x="11" y="12"/>
                    </a:moveTo>
                    <a:cubicBezTo>
                      <a:pt x="25" y="12"/>
                      <a:pt x="25" y="12"/>
                      <a:pt x="25" y="12"/>
                    </a:cubicBezTo>
                    <a:cubicBezTo>
                      <a:pt x="11" y="26"/>
                      <a:pt x="11" y="26"/>
                      <a:pt x="11" y="26"/>
                    </a:cubicBezTo>
                    <a:lnTo>
                      <a:pt x="11" y="12"/>
                    </a:lnTo>
                    <a:close/>
                    <a:moveTo>
                      <a:pt x="37" y="59"/>
                    </a:moveTo>
                    <a:cubicBezTo>
                      <a:pt x="14" y="59"/>
                      <a:pt x="14" y="59"/>
                      <a:pt x="14" y="59"/>
                    </a:cubicBezTo>
                    <a:cubicBezTo>
                      <a:pt x="37" y="36"/>
                      <a:pt x="37" y="36"/>
                      <a:pt x="37" y="36"/>
                    </a:cubicBezTo>
                    <a:lnTo>
                      <a:pt x="37" y="59"/>
                    </a:lnTo>
                    <a:close/>
                    <a:moveTo>
                      <a:pt x="37" y="26"/>
                    </a:moveTo>
                    <a:cubicBezTo>
                      <a:pt x="11" y="53"/>
                      <a:pt x="11" y="53"/>
                      <a:pt x="11" y="53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7" y="12"/>
                      <a:pt x="37" y="12"/>
                      <a:pt x="37" y="12"/>
                    </a:cubicBezTo>
                    <a:lnTo>
                      <a:pt x="37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138"/>
              <p:cNvSpPr>
                <a:spLocks noEditPoints="1"/>
              </p:cNvSpPr>
              <p:nvPr/>
            </p:nvSpPr>
            <p:spPr bwMode="auto">
              <a:xfrm>
                <a:off x="4860" y="1587"/>
                <a:ext cx="52" cy="199"/>
              </a:xfrm>
              <a:custGeom>
                <a:avLst/>
                <a:gdLst>
                  <a:gd name="T0" fmla="*/ 47 w 49"/>
                  <a:gd name="T1" fmla="*/ 0 h 187"/>
                  <a:gd name="T2" fmla="*/ 3 w 49"/>
                  <a:gd name="T3" fmla="*/ 0 h 187"/>
                  <a:gd name="T4" fmla="*/ 0 w 49"/>
                  <a:gd name="T5" fmla="*/ 2 h 187"/>
                  <a:gd name="T6" fmla="*/ 0 w 49"/>
                  <a:gd name="T7" fmla="*/ 186 h 187"/>
                  <a:gd name="T8" fmla="*/ 3 w 49"/>
                  <a:gd name="T9" fmla="*/ 187 h 187"/>
                  <a:gd name="T10" fmla="*/ 47 w 49"/>
                  <a:gd name="T11" fmla="*/ 187 h 187"/>
                  <a:gd name="T12" fmla="*/ 49 w 49"/>
                  <a:gd name="T13" fmla="*/ 186 h 187"/>
                  <a:gd name="T14" fmla="*/ 49 w 49"/>
                  <a:gd name="T15" fmla="*/ 2 h 187"/>
                  <a:gd name="T16" fmla="*/ 47 w 49"/>
                  <a:gd name="T17" fmla="*/ 0 h 187"/>
                  <a:gd name="T18" fmla="*/ 12 w 49"/>
                  <a:gd name="T19" fmla="*/ 12 h 187"/>
                  <a:gd name="T20" fmla="*/ 34 w 49"/>
                  <a:gd name="T21" fmla="*/ 12 h 187"/>
                  <a:gd name="T22" fmla="*/ 12 w 49"/>
                  <a:gd name="T23" fmla="*/ 34 h 187"/>
                  <a:gd name="T24" fmla="*/ 12 w 49"/>
                  <a:gd name="T25" fmla="*/ 12 h 187"/>
                  <a:gd name="T26" fmla="*/ 38 w 49"/>
                  <a:gd name="T27" fmla="*/ 93 h 187"/>
                  <a:gd name="T28" fmla="*/ 20 w 49"/>
                  <a:gd name="T29" fmla="*/ 93 h 187"/>
                  <a:gd name="T30" fmla="*/ 38 w 49"/>
                  <a:gd name="T31" fmla="*/ 75 h 187"/>
                  <a:gd name="T32" fmla="*/ 38 w 49"/>
                  <a:gd name="T33" fmla="*/ 93 h 187"/>
                  <a:gd name="T34" fmla="*/ 38 w 49"/>
                  <a:gd name="T35" fmla="*/ 65 h 187"/>
                  <a:gd name="T36" fmla="*/ 12 w 49"/>
                  <a:gd name="T37" fmla="*/ 92 h 187"/>
                  <a:gd name="T38" fmla="*/ 12 w 49"/>
                  <a:gd name="T39" fmla="*/ 73 h 187"/>
                  <a:gd name="T40" fmla="*/ 38 w 49"/>
                  <a:gd name="T41" fmla="*/ 46 h 187"/>
                  <a:gd name="T42" fmla="*/ 38 w 49"/>
                  <a:gd name="T43" fmla="*/ 65 h 187"/>
                  <a:gd name="T44" fmla="*/ 38 w 49"/>
                  <a:gd name="T45" fmla="*/ 37 h 187"/>
                  <a:gd name="T46" fmla="*/ 12 w 49"/>
                  <a:gd name="T47" fmla="*/ 63 h 187"/>
                  <a:gd name="T48" fmla="*/ 12 w 49"/>
                  <a:gd name="T49" fmla="*/ 44 h 187"/>
                  <a:gd name="T50" fmla="*/ 38 w 49"/>
                  <a:gd name="T51" fmla="*/ 17 h 187"/>
                  <a:gd name="T52" fmla="*/ 38 w 49"/>
                  <a:gd name="T53" fmla="*/ 3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9" h="187">
                    <a:moveTo>
                      <a:pt x="47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1" y="186"/>
                      <a:pt x="2" y="187"/>
                      <a:pt x="3" y="187"/>
                    </a:cubicBezTo>
                    <a:cubicBezTo>
                      <a:pt x="47" y="187"/>
                      <a:pt x="47" y="187"/>
                      <a:pt x="47" y="187"/>
                    </a:cubicBezTo>
                    <a:cubicBezTo>
                      <a:pt x="48" y="187"/>
                      <a:pt x="49" y="186"/>
                      <a:pt x="49" y="186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1"/>
                      <a:pt x="48" y="0"/>
                      <a:pt x="47" y="0"/>
                    </a:cubicBezTo>
                    <a:close/>
                    <a:moveTo>
                      <a:pt x="12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12" y="34"/>
                      <a:pt x="12" y="34"/>
                      <a:pt x="12" y="34"/>
                    </a:cubicBezTo>
                    <a:lnTo>
                      <a:pt x="12" y="12"/>
                    </a:lnTo>
                    <a:close/>
                    <a:moveTo>
                      <a:pt x="38" y="93"/>
                    </a:moveTo>
                    <a:cubicBezTo>
                      <a:pt x="20" y="93"/>
                      <a:pt x="20" y="93"/>
                      <a:pt x="20" y="93"/>
                    </a:cubicBezTo>
                    <a:cubicBezTo>
                      <a:pt x="38" y="75"/>
                      <a:pt x="38" y="75"/>
                      <a:pt x="38" y="75"/>
                    </a:cubicBezTo>
                    <a:lnTo>
                      <a:pt x="38" y="93"/>
                    </a:lnTo>
                    <a:close/>
                    <a:moveTo>
                      <a:pt x="38" y="65"/>
                    </a:moveTo>
                    <a:cubicBezTo>
                      <a:pt x="12" y="92"/>
                      <a:pt x="12" y="92"/>
                      <a:pt x="12" y="92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38" y="46"/>
                      <a:pt x="38" y="46"/>
                      <a:pt x="38" y="46"/>
                    </a:cubicBezTo>
                    <a:lnTo>
                      <a:pt x="38" y="65"/>
                    </a:lnTo>
                    <a:close/>
                    <a:moveTo>
                      <a:pt x="38" y="37"/>
                    </a:move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38" y="17"/>
                      <a:pt x="38" y="17"/>
                      <a:pt x="38" y="17"/>
                    </a:cubicBezTo>
                    <a:lnTo>
                      <a:pt x="38" y="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139"/>
              <p:cNvSpPr>
                <a:spLocks noEditPoints="1"/>
              </p:cNvSpPr>
              <p:nvPr/>
            </p:nvSpPr>
            <p:spPr bwMode="auto">
              <a:xfrm>
                <a:off x="4940" y="1667"/>
                <a:ext cx="50" cy="119"/>
              </a:xfrm>
              <a:custGeom>
                <a:avLst/>
                <a:gdLst>
                  <a:gd name="T0" fmla="*/ 48 w 48"/>
                  <a:gd name="T1" fmla="*/ 0 h 112"/>
                  <a:gd name="T2" fmla="*/ 46 w 48"/>
                  <a:gd name="T3" fmla="*/ 0 h 112"/>
                  <a:gd name="T4" fmla="*/ 3 w 48"/>
                  <a:gd name="T5" fmla="*/ 0 h 112"/>
                  <a:gd name="T6" fmla="*/ 0 w 48"/>
                  <a:gd name="T7" fmla="*/ 2 h 112"/>
                  <a:gd name="T8" fmla="*/ 0 w 48"/>
                  <a:gd name="T9" fmla="*/ 111 h 112"/>
                  <a:gd name="T10" fmla="*/ 3 w 48"/>
                  <a:gd name="T11" fmla="*/ 112 h 112"/>
                  <a:gd name="T12" fmla="*/ 46 w 48"/>
                  <a:gd name="T13" fmla="*/ 112 h 112"/>
                  <a:gd name="T14" fmla="*/ 48 w 48"/>
                  <a:gd name="T15" fmla="*/ 112 h 112"/>
                  <a:gd name="T16" fmla="*/ 48 w 48"/>
                  <a:gd name="T17" fmla="*/ 0 h 112"/>
                  <a:gd name="T18" fmla="*/ 11 w 48"/>
                  <a:gd name="T19" fmla="*/ 12 h 112"/>
                  <a:gd name="T20" fmla="*/ 30 w 48"/>
                  <a:gd name="T21" fmla="*/ 12 h 112"/>
                  <a:gd name="T22" fmla="*/ 11 w 48"/>
                  <a:gd name="T23" fmla="*/ 31 h 112"/>
                  <a:gd name="T24" fmla="*/ 11 w 48"/>
                  <a:gd name="T25" fmla="*/ 12 h 112"/>
                  <a:gd name="T26" fmla="*/ 38 w 48"/>
                  <a:gd name="T27" fmla="*/ 59 h 112"/>
                  <a:gd name="T28" fmla="*/ 19 w 48"/>
                  <a:gd name="T29" fmla="*/ 59 h 112"/>
                  <a:gd name="T30" fmla="*/ 38 w 48"/>
                  <a:gd name="T31" fmla="*/ 40 h 112"/>
                  <a:gd name="T32" fmla="*/ 38 w 48"/>
                  <a:gd name="T33" fmla="*/ 59 h 112"/>
                  <a:gd name="T34" fmla="*/ 38 w 48"/>
                  <a:gd name="T35" fmla="*/ 31 h 112"/>
                  <a:gd name="T36" fmla="*/ 11 w 48"/>
                  <a:gd name="T37" fmla="*/ 57 h 112"/>
                  <a:gd name="T38" fmla="*/ 11 w 48"/>
                  <a:gd name="T39" fmla="*/ 41 h 112"/>
                  <a:gd name="T40" fmla="*/ 38 w 48"/>
                  <a:gd name="T41" fmla="*/ 13 h 112"/>
                  <a:gd name="T42" fmla="*/ 38 w 48"/>
                  <a:gd name="T43" fmla="*/ 3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8" h="112">
                    <a:moveTo>
                      <a:pt x="48" y="0"/>
                    </a:moveTo>
                    <a:cubicBezTo>
                      <a:pt x="47" y="0"/>
                      <a:pt x="47" y="0"/>
                      <a:pt x="4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1" y="111"/>
                      <a:pt x="2" y="112"/>
                      <a:pt x="3" y="112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47" y="112"/>
                      <a:pt x="47" y="112"/>
                      <a:pt x="48" y="112"/>
                    </a:cubicBezTo>
                    <a:lnTo>
                      <a:pt x="48" y="0"/>
                    </a:lnTo>
                    <a:close/>
                    <a:moveTo>
                      <a:pt x="11" y="12"/>
                    </a:moveTo>
                    <a:cubicBezTo>
                      <a:pt x="30" y="12"/>
                      <a:pt x="30" y="12"/>
                      <a:pt x="30" y="12"/>
                    </a:cubicBezTo>
                    <a:cubicBezTo>
                      <a:pt x="11" y="31"/>
                      <a:pt x="11" y="31"/>
                      <a:pt x="11" y="31"/>
                    </a:cubicBezTo>
                    <a:lnTo>
                      <a:pt x="11" y="12"/>
                    </a:lnTo>
                    <a:close/>
                    <a:moveTo>
                      <a:pt x="38" y="59"/>
                    </a:moveTo>
                    <a:cubicBezTo>
                      <a:pt x="19" y="59"/>
                      <a:pt x="19" y="59"/>
                      <a:pt x="19" y="59"/>
                    </a:cubicBezTo>
                    <a:cubicBezTo>
                      <a:pt x="38" y="40"/>
                      <a:pt x="38" y="40"/>
                      <a:pt x="38" y="40"/>
                    </a:cubicBezTo>
                    <a:lnTo>
                      <a:pt x="38" y="59"/>
                    </a:lnTo>
                    <a:close/>
                    <a:moveTo>
                      <a:pt x="38" y="31"/>
                    </a:move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38" y="13"/>
                      <a:pt x="38" y="13"/>
                      <a:pt x="38" y="13"/>
                    </a:cubicBezTo>
                    <a:lnTo>
                      <a:pt x="38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56" name="Picture 140"/>
              <p:cNvPicPr>
                <a:picLocks noChangeAspect="1" noChangeArrowheads="1"/>
              </p:cNvPicPr>
              <p:nvPr/>
            </p:nvPicPr>
            <p:blipFill>
              <a:blip r:embed="rId5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2" y="2270"/>
                <a:ext cx="265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7" name="Freeform 141"/>
              <p:cNvSpPr>
                <a:spLocks/>
              </p:cNvSpPr>
              <p:nvPr/>
            </p:nvSpPr>
            <p:spPr bwMode="auto">
              <a:xfrm>
                <a:off x="4767" y="2330"/>
                <a:ext cx="76" cy="102"/>
              </a:xfrm>
              <a:custGeom>
                <a:avLst/>
                <a:gdLst>
                  <a:gd name="T0" fmla="*/ 9 w 72"/>
                  <a:gd name="T1" fmla="*/ 92 h 96"/>
                  <a:gd name="T2" fmla="*/ 15 w 72"/>
                  <a:gd name="T3" fmla="*/ 81 h 96"/>
                  <a:gd name="T4" fmla="*/ 0 w 72"/>
                  <a:gd name="T5" fmla="*/ 67 h 96"/>
                  <a:gd name="T6" fmla="*/ 7 w 72"/>
                  <a:gd name="T7" fmla="*/ 61 h 96"/>
                  <a:gd name="T8" fmla="*/ 21 w 72"/>
                  <a:gd name="T9" fmla="*/ 74 h 96"/>
                  <a:gd name="T10" fmla="*/ 40 w 72"/>
                  <a:gd name="T11" fmla="*/ 70 h 96"/>
                  <a:gd name="T12" fmla="*/ 34 w 72"/>
                  <a:gd name="T13" fmla="*/ 50 h 96"/>
                  <a:gd name="T14" fmla="*/ 26 w 72"/>
                  <a:gd name="T15" fmla="*/ 21 h 96"/>
                  <a:gd name="T16" fmla="*/ 52 w 72"/>
                  <a:gd name="T17" fmla="*/ 12 h 96"/>
                  <a:gd name="T18" fmla="*/ 58 w 72"/>
                  <a:gd name="T19" fmla="*/ 0 h 96"/>
                  <a:gd name="T20" fmla="*/ 65 w 72"/>
                  <a:gd name="T21" fmla="*/ 4 h 96"/>
                  <a:gd name="T22" fmla="*/ 59 w 72"/>
                  <a:gd name="T23" fmla="*/ 15 h 96"/>
                  <a:gd name="T24" fmla="*/ 72 w 72"/>
                  <a:gd name="T25" fmla="*/ 26 h 96"/>
                  <a:gd name="T26" fmla="*/ 65 w 72"/>
                  <a:gd name="T27" fmla="*/ 32 h 96"/>
                  <a:gd name="T28" fmla="*/ 53 w 72"/>
                  <a:gd name="T29" fmla="*/ 21 h 96"/>
                  <a:gd name="T30" fmla="*/ 36 w 72"/>
                  <a:gd name="T31" fmla="*/ 24 h 96"/>
                  <a:gd name="T32" fmla="*/ 43 w 72"/>
                  <a:gd name="T33" fmla="*/ 45 h 96"/>
                  <a:gd name="T34" fmla="*/ 50 w 72"/>
                  <a:gd name="T35" fmla="*/ 74 h 96"/>
                  <a:gd name="T36" fmla="*/ 22 w 72"/>
                  <a:gd name="T37" fmla="*/ 84 h 96"/>
                  <a:gd name="T38" fmla="*/ 16 w 72"/>
                  <a:gd name="T39" fmla="*/ 96 h 96"/>
                  <a:gd name="T40" fmla="*/ 9 w 72"/>
                  <a:gd name="T41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" h="96">
                    <a:moveTo>
                      <a:pt x="9" y="92"/>
                    </a:moveTo>
                    <a:cubicBezTo>
                      <a:pt x="15" y="81"/>
                      <a:pt x="15" y="81"/>
                      <a:pt x="15" y="81"/>
                    </a:cubicBezTo>
                    <a:cubicBezTo>
                      <a:pt x="8" y="77"/>
                      <a:pt x="3" y="72"/>
                      <a:pt x="0" y="67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10" y="65"/>
                      <a:pt x="14" y="71"/>
                      <a:pt x="21" y="74"/>
                    </a:cubicBezTo>
                    <a:cubicBezTo>
                      <a:pt x="29" y="78"/>
                      <a:pt x="36" y="76"/>
                      <a:pt x="40" y="70"/>
                    </a:cubicBezTo>
                    <a:cubicBezTo>
                      <a:pt x="43" y="64"/>
                      <a:pt x="40" y="58"/>
                      <a:pt x="34" y="50"/>
                    </a:cubicBezTo>
                    <a:cubicBezTo>
                      <a:pt x="25" y="39"/>
                      <a:pt x="20" y="31"/>
                      <a:pt x="26" y="21"/>
                    </a:cubicBezTo>
                    <a:cubicBezTo>
                      <a:pt x="30" y="11"/>
                      <a:pt x="41" y="8"/>
                      <a:pt x="52" y="12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6" y="19"/>
                      <a:pt x="69" y="23"/>
                      <a:pt x="72" y="26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3" y="30"/>
                      <a:pt x="60" y="25"/>
                      <a:pt x="53" y="21"/>
                    </a:cubicBezTo>
                    <a:cubicBezTo>
                      <a:pt x="44" y="17"/>
                      <a:pt x="38" y="20"/>
                      <a:pt x="36" y="24"/>
                    </a:cubicBezTo>
                    <a:cubicBezTo>
                      <a:pt x="33" y="30"/>
                      <a:pt x="35" y="35"/>
                      <a:pt x="43" y="45"/>
                    </a:cubicBezTo>
                    <a:cubicBezTo>
                      <a:pt x="52" y="55"/>
                      <a:pt x="55" y="64"/>
                      <a:pt x="50" y="74"/>
                    </a:cubicBezTo>
                    <a:cubicBezTo>
                      <a:pt x="45" y="83"/>
                      <a:pt x="35" y="88"/>
                      <a:pt x="22" y="84"/>
                    </a:cubicBezTo>
                    <a:cubicBezTo>
                      <a:pt x="16" y="96"/>
                      <a:pt x="16" y="96"/>
                      <a:pt x="16" y="96"/>
                    </a:cubicBezTo>
                    <a:lnTo>
                      <a:pt x="9" y="9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142"/>
              <p:cNvSpPr>
                <a:spLocks noEditPoints="1"/>
              </p:cNvSpPr>
              <p:nvPr/>
            </p:nvSpPr>
            <p:spPr bwMode="auto">
              <a:xfrm>
                <a:off x="4709" y="2278"/>
                <a:ext cx="199" cy="270"/>
              </a:xfrm>
              <a:custGeom>
                <a:avLst/>
                <a:gdLst>
                  <a:gd name="T0" fmla="*/ 166 w 187"/>
                  <a:gd name="T1" fmla="*/ 133 h 255"/>
                  <a:gd name="T2" fmla="*/ 130 w 187"/>
                  <a:gd name="T3" fmla="*/ 21 h 255"/>
                  <a:gd name="T4" fmla="*/ 18 w 187"/>
                  <a:gd name="T5" fmla="*/ 56 h 255"/>
                  <a:gd name="T6" fmla="*/ 42 w 187"/>
                  <a:gd name="T7" fmla="*/ 160 h 255"/>
                  <a:gd name="T8" fmla="*/ 35 w 187"/>
                  <a:gd name="T9" fmla="*/ 167 h 255"/>
                  <a:gd name="T10" fmla="*/ 4 w 187"/>
                  <a:gd name="T11" fmla="*/ 226 h 255"/>
                  <a:gd name="T12" fmla="*/ 12 w 187"/>
                  <a:gd name="T13" fmla="*/ 250 h 255"/>
                  <a:gd name="T14" fmla="*/ 35 w 187"/>
                  <a:gd name="T15" fmla="*/ 243 h 255"/>
                  <a:gd name="T16" fmla="*/ 66 w 187"/>
                  <a:gd name="T17" fmla="*/ 183 h 255"/>
                  <a:gd name="T18" fmla="*/ 68 w 187"/>
                  <a:gd name="T19" fmla="*/ 174 h 255"/>
                  <a:gd name="T20" fmla="*/ 166 w 187"/>
                  <a:gd name="T21" fmla="*/ 133 h 255"/>
                  <a:gd name="T22" fmla="*/ 64 w 187"/>
                  <a:gd name="T23" fmla="*/ 149 h 255"/>
                  <a:gd name="T24" fmla="*/ 37 w 187"/>
                  <a:gd name="T25" fmla="*/ 66 h 255"/>
                  <a:gd name="T26" fmla="*/ 120 w 187"/>
                  <a:gd name="T27" fmla="*/ 40 h 255"/>
                  <a:gd name="T28" fmla="*/ 147 w 187"/>
                  <a:gd name="T29" fmla="*/ 123 h 255"/>
                  <a:gd name="T30" fmla="*/ 64 w 187"/>
                  <a:gd name="T31" fmla="*/ 149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7" h="255">
                    <a:moveTo>
                      <a:pt x="166" y="133"/>
                    </a:moveTo>
                    <a:cubicBezTo>
                      <a:pt x="187" y="92"/>
                      <a:pt x="171" y="42"/>
                      <a:pt x="130" y="21"/>
                    </a:cubicBezTo>
                    <a:cubicBezTo>
                      <a:pt x="90" y="0"/>
                      <a:pt x="39" y="16"/>
                      <a:pt x="18" y="56"/>
                    </a:cubicBezTo>
                    <a:cubicBezTo>
                      <a:pt x="0" y="93"/>
                      <a:pt x="10" y="136"/>
                      <a:pt x="42" y="160"/>
                    </a:cubicBezTo>
                    <a:cubicBezTo>
                      <a:pt x="39" y="162"/>
                      <a:pt x="36" y="164"/>
                      <a:pt x="35" y="167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0" y="235"/>
                      <a:pt x="3" y="246"/>
                      <a:pt x="12" y="250"/>
                    </a:cubicBezTo>
                    <a:cubicBezTo>
                      <a:pt x="20" y="255"/>
                      <a:pt x="31" y="251"/>
                      <a:pt x="35" y="243"/>
                    </a:cubicBezTo>
                    <a:cubicBezTo>
                      <a:pt x="66" y="183"/>
                      <a:pt x="66" y="183"/>
                      <a:pt x="66" y="183"/>
                    </a:cubicBezTo>
                    <a:cubicBezTo>
                      <a:pt x="67" y="180"/>
                      <a:pt x="68" y="177"/>
                      <a:pt x="68" y="174"/>
                    </a:cubicBezTo>
                    <a:cubicBezTo>
                      <a:pt x="105" y="185"/>
                      <a:pt x="147" y="169"/>
                      <a:pt x="166" y="133"/>
                    </a:cubicBezTo>
                    <a:moveTo>
                      <a:pt x="64" y="149"/>
                    </a:moveTo>
                    <a:cubicBezTo>
                      <a:pt x="33" y="134"/>
                      <a:pt x="21" y="96"/>
                      <a:pt x="37" y="66"/>
                    </a:cubicBezTo>
                    <a:cubicBezTo>
                      <a:pt x="53" y="36"/>
                      <a:pt x="90" y="24"/>
                      <a:pt x="120" y="40"/>
                    </a:cubicBezTo>
                    <a:cubicBezTo>
                      <a:pt x="151" y="55"/>
                      <a:pt x="163" y="93"/>
                      <a:pt x="147" y="123"/>
                    </a:cubicBezTo>
                    <a:cubicBezTo>
                      <a:pt x="131" y="153"/>
                      <a:pt x="94" y="165"/>
                      <a:pt x="64" y="14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59" name="Picture 143"/>
              <p:cNvPicPr>
                <a:picLocks noChangeAspect="1" noChangeArrowheads="1"/>
              </p:cNvPicPr>
              <p:nvPr/>
            </p:nvPicPr>
            <p:blipFill>
              <a:blip r:embed="rId6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7" y="2398"/>
                <a:ext cx="184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0" name="Picture 144"/>
              <p:cNvPicPr>
                <a:picLocks noChangeAspect="1" noChangeArrowheads="1"/>
              </p:cNvPicPr>
              <p:nvPr/>
            </p:nvPicPr>
            <p:blipFill>
              <a:blip r:embed="rId6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8" y="2399"/>
                <a:ext cx="99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1" name="Picture 145"/>
              <p:cNvPicPr>
                <a:picLocks noChangeAspect="1" noChangeArrowheads="1"/>
              </p:cNvPicPr>
              <p:nvPr/>
            </p:nvPicPr>
            <p:blipFill>
              <a:blip r:embed="rId6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7" y="2398"/>
                <a:ext cx="36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2" name="Freeform 146"/>
              <p:cNvSpPr>
                <a:spLocks/>
              </p:cNvSpPr>
              <p:nvPr/>
            </p:nvSpPr>
            <p:spPr bwMode="auto">
              <a:xfrm>
                <a:off x="4906" y="2483"/>
                <a:ext cx="43" cy="58"/>
              </a:xfrm>
              <a:custGeom>
                <a:avLst/>
                <a:gdLst>
                  <a:gd name="T0" fmla="*/ 36 w 41"/>
                  <a:gd name="T1" fmla="*/ 2 h 55"/>
                  <a:gd name="T2" fmla="*/ 33 w 41"/>
                  <a:gd name="T3" fmla="*/ 9 h 55"/>
                  <a:gd name="T4" fmla="*/ 41 w 41"/>
                  <a:gd name="T5" fmla="*/ 17 h 55"/>
                  <a:gd name="T6" fmla="*/ 37 w 41"/>
                  <a:gd name="T7" fmla="*/ 20 h 55"/>
                  <a:gd name="T8" fmla="*/ 29 w 41"/>
                  <a:gd name="T9" fmla="*/ 13 h 55"/>
                  <a:gd name="T10" fmla="*/ 19 w 41"/>
                  <a:gd name="T11" fmla="*/ 15 h 55"/>
                  <a:gd name="T12" fmla="*/ 22 w 41"/>
                  <a:gd name="T13" fmla="*/ 26 h 55"/>
                  <a:gd name="T14" fmla="*/ 27 w 41"/>
                  <a:gd name="T15" fmla="*/ 43 h 55"/>
                  <a:gd name="T16" fmla="*/ 12 w 41"/>
                  <a:gd name="T17" fmla="*/ 48 h 55"/>
                  <a:gd name="T18" fmla="*/ 8 w 41"/>
                  <a:gd name="T19" fmla="*/ 55 h 55"/>
                  <a:gd name="T20" fmla="*/ 4 w 41"/>
                  <a:gd name="T21" fmla="*/ 53 h 55"/>
                  <a:gd name="T22" fmla="*/ 7 w 41"/>
                  <a:gd name="T23" fmla="*/ 46 h 55"/>
                  <a:gd name="T24" fmla="*/ 0 w 41"/>
                  <a:gd name="T25" fmla="*/ 40 h 55"/>
                  <a:gd name="T26" fmla="*/ 4 w 41"/>
                  <a:gd name="T27" fmla="*/ 36 h 55"/>
                  <a:gd name="T28" fmla="*/ 11 w 41"/>
                  <a:gd name="T29" fmla="*/ 43 h 55"/>
                  <a:gd name="T30" fmla="*/ 21 w 41"/>
                  <a:gd name="T31" fmla="*/ 41 h 55"/>
                  <a:gd name="T32" fmla="*/ 17 w 41"/>
                  <a:gd name="T33" fmla="*/ 29 h 55"/>
                  <a:gd name="T34" fmla="*/ 13 w 41"/>
                  <a:gd name="T35" fmla="*/ 12 h 55"/>
                  <a:gd name="T36" fmla="*/ 29 w 41"/>
                  <a:gd name="T37" fmla="*/ 7 h 55"/>
                  <a:gd name="T38" fmla="*/ 32 w 41"/>
                  <a:gd name="T39" fmla="*/ 0 h 55"/>
                  <a:gd name="T40" fmla="*/ 36 w 41"/>
                  <a:gd name="T41" fmla="*/ 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" h="55">
                    <a:moveTo>
                      <a:pt x="36" y="2"/>
                    </a:moveTo>
                    <a:cubicBezTo>
                      <a:pt x="33" y="9"/>
                      <a:pt x="33" y="9"/>
                      <a:pt x="33" y="9"/>
                    </a:cubicBezTo>
                    <a:cubicBezTo>
                      <a:pt x="36" y="11"/>
                      <a:pt x="40" y="14"/>
                      <a:pt x="41" y="17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6" y="17"/>
                      <a:pt x="33" y="14"/>
                      <a:pt x="29" y="13"/>
                    </a:cubicBezTo>
                    <a:cubicBezTo>
                      <a:pt x="25" y="10"/>
                      <a:pt x="20" y="11"/>
                      <a:pt x="19" y="15"/>
                    </a:cubicBezTo>
                    <a:cubicBezTo>
                      <a:pt x="17" y="18"/>
                      <a:pt x="18" y="22"/>
                      <a:pt x="22" y="26"/>
                    </a:cubicBezTo>
                    <a:cubicBezTo>
                      <a:pt x="27" y="32"/>
                      <a:pt x="29" y="37"/>
                      <a:pt x="27" y="43"/>
                    </a:cubicBezTo>
                    <a:cubicBezTo>
                      <a:pt x="24" y="48"/>
                      <a:pt x="18" y="50"/>
                      <a:pt x="12" y="48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4" y="44"/>
                      <a:pt x="2" y="42"/>
                      <a:pt x="0" y="40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5" y="38"/>
                      <a:pt x="7" y="41"/>
                      <a:pt x="11" y="43"/>
                    </a:cubicBezTo>
                    <a:cubicBezTo>
                      <a:pt x="16" y="45"/>
                      <a:pt x="19" y="43"/>
                      <a:pt x="21" y="41"/>
                    </a:cubicBezTo>
                    <a:cubicBezTo>
                      <a:pt x="22" y="37"/>
                      <a:pt x="21" y="35"/>
                      <a:pt x="17" y="29"/>
                    </a:cubicBezTo>
                    <a:cubicBezTo>
                      <a:pt x="11" y="23"/>
                      <a:pt x="10" y="18"/>
                      <a:pt x="13" y="12"/>
                    </a:cubicBezTo>
                    <a:cubicBezTo>
                      <a:pt x="15" y="7"/>
                      <a:pt x="21" y="5"/>
                      <a:pt x="29" y="7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6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47"/>
              <p:cNvSpPr>
                <a:spLocks noEditPoints="1"/>
              </p:cNvSpPr>
              <p:nvPr/>
            </p:nvSpPr>
            <p:spPr bwMode="auto">
              <a:xfrm>
                <a:off x="4868" y="2416"/>
                <a:ext cx="114" cy="155"/>
              </a:xfrm>
              <a:custGeom>
                <a:avLst/>
                <a:gdLst>
                  <a:gd name="T0" fmla="*/ 12 w 107"/>
                  <a:gd name="T1" fmla="*/ 70 h 146"/>
                  <a:gd name="T2" fmla="*/ 33 w 107"/>
                  <a:gd name="T3" fmla="*/ 134 h 146"/>
                  <a:gd name="T4" fmla="*/ 96 w 107"/>
                  <a:gd name="T5" fmla="*/ 114 h 146"/>
                  <a:gd name="T6" fmla="*/ 83 w 107"/>
                  <a:gd name="T7" fmla="*/ 54 h 146"/>
                  <a:gd name="T8" fmla="*/ 87 w 107"/>
                  <a:gd name="T9" fmla="*/ 50 h 146"/>
                  <a:gd name="T10" fmla="*/ 105 w 107"/>
                  <a:gd name="T11" fmla="*/ 16 h 146"/>
                  <a:gd name="T12" fmla="*/ 100 w 107"/>
                  <a:gd name="T13" fmla="*/ 3 h 146"/>
                  <a:gd name="T14" fmla="*/ 87 w 107"/>
                  <a:gd name="T15" fmla="*/ 7 h 146"/>
                  <a:gd name="T16" fmla="*/ 69 w 107"/>
                  <a:gd name="T17" fmla="*/ 41 h 146"/>
                  <a:gd name="T18" fmla="*/ 68 w 107"/>
                  <a:gd name="T19" fmla="*/ 47 h 146"/>
                  <a:gd name="T20" fmla="*/ 12 w 107"/>
                  <a:gd name="T21" fmla="*/ 70 h 146"/>
                  <a:gd name="T22" fmla="*/ 71 w 107"/>
                  <a:gd name="T23" fmla="*/ 60 h 146"/>
                  <a:gd name="T24" fmla="*/ 86 w 107"/>
                  <a:gd name="T25" fmla="*/ 108 h 146"/>
                  <a:gd name="T26" fmla="*/ 38 w 107"/>
                  <a:gd name="T27" fmla="*/ 123 h 146"/>
                  <a:gd name="T28" fmla="*/ 23 w 107"/>
                  <a:gd name="T29" fmla="*/ 76 h 146"/>
                  <a:gd name="T30" fmla="*/ 71 w 107"/>
                  <a:gd name="T31" fmla="*/ 6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146">
                    <a:moveTo>
                      <a:pt x="12" y="70"/>
                    </a:moveTo>
                    <a:cubicBezTo>
                      <a:pt x="0" y="93"/>
                      <a:pt x="10" y="122"/>
                      <a:pt x="33" y="134"/>
                    </a:cubicBezTo>
                    <a:cubicBezTo>
                      <a:pt x="56" y="146"/>
                      <a:pt x="84" y="137"/>
                      <a:pt x="96" y="114"/>
                    </a:cubicBezTo>
                    <a:cubicBezTo>
                      <a:pt x="107" y="93"/>
                      <a:pt x="101" y="68"/>
                      <a:pt x="83" y="54"/>
                    </a:cubicBezTo>
                    <a:cubicBezTo>
                      <a:pt x="85" y="53"/>
                      <a:pt x="86" y="52"/>
                      <a:pt x="87" y="50"/>
                    </a:cubicBezTo>
                    <a:cubicBezTo>
                      <a:pt x="105" y="16"/>
                      <a:pt x="105" y="16"/>
                      <a:pt x="105" y="16"/>
                    </a:cubicBezTo>
                    <a:cubicBezTo>
                      <a:pt x="107" y="12"/>
                      <a:pt x="105" y="5"/>
                      <a:pt x="100" y="3"/>
                    </a:cubicBezTo>
                    <a:cubicBezTo>
                      <a:pt x="95" y="0"/>
                      <a:pt x="89" y="2"/>
                      <a:pt x="87" y="7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8" y="43"/>
                      <a:pt x="68" y="45"/>
                      <a:pt x="68" y="47"/>
                    </a:cubicBezTo>
                    <a:cubicBezTo>
                      <a:pt x="47" y="40"/>
                      <a:pt x="23" y="49"/>
                      <a:pt x="12" y="70"/>
                    </a:cubicBezTo>
                    <a:close/>
                    <a:moveTo>
                      <a:pt x="71" y="60"/>
                    </a:moveTo>
                    <a:cubicBezTo>
                      <a:pt x="88" y="69"/>
                      <a:pt x="95" y="91"/>
                      <a:pt x="86" y="108"/>
                    </a:cubicBezTo>
                    <a:cubicBezTo>
                      <a:pt x="77" y="125"/>
                      <a:pt x="56" y="132"/>
                      <a:pt x="38" y="123"/>
                    </a:cubicBezTo>
                    <a:cubicBezTo>
                      <a:pt x="21" y="114"/>
                      <a:pt x="14" y="93"/>
                      <a:pt x="23" y="76"/>
                    </a:cubicBezTo>
                    <a:cubicBezTo>
                      <a:pt x="32" y="58"/>
                      <a:pt x="53" y="51"/>
                      <a:pt x="71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64" name="Picture 148"/>
              <p:cNvPicPr>
                <a:picLocks noChangeAspect="1" noChangeArrowheads="1"/>
              </p:cNvPicPr>
              <p:nvPr/>
            </p:nvPicPr>
            <p:blipFill>
              <a:blip r:embed="rId6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0" y="2828"/>
                <a:ext cx="18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5" name="Picture 149"/>
              <p:cNvPicPr>
                <a:picLocks noChangeAspect="1" noChangeArrowheads="1"/>
              </p:cNvPicPr>
              <p:nvPr/>
            </p:nvPicPr>
            <p:blipFill>
              <a:blip r:embed="rId6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5" y="2827"/>
                <a:ext cx="313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6" name="Freeform 150"/>
              <p:cNvSpPr>
                <a:spLocks noEditPoints="1"/>
              </p:cNvSpPr>
              <p:nvPr/>
            </p:nvSpPr>
            <p:spPr bwMode="auto">
              <a:xfrm>
                <a:off x="3275" y="2846"/>
                <a:ext cx="231" cy="232"/>
              </a:xfrm>
              <a:custGeom>
                <a:avLst/>
                <a:gdLst>
                  <a:gd name="T0" fmla="*/ 116 w 218"/>
                  <a:gd name="T1" fmla="*/ 0 h 218"/>
                  <a:gd name="T2" fmla="*/ 102 w 218"/>
                  <a:gd name="T3" fmla="*/ 0 h 218"/>
                  <a:gd name="T4" fmla="*/ 0 w 218"/>
                  <a:gd name="T5" fmla="*/ 102 h 218"/>
                  <a:gd name="T6" fmla="*/ 0 w 218"/>
                  <a:gd name="T7" fmla="*/ 116 h 218"/>
                  <a:gd name="T8" fmla="*/ 102 w 218"/>
                  <a:gd name="T9" fmla="*/ 218 h 218"/>
                  <a:gd name="T10" fmla="*/ 116 w 218"/>
                  <a:gd name="T11" fmla="*/ 218 h 218"/>
                  <a:gd name="T12" fmla="*/ 218 w 218"/>
                  <a:gd name="T13" fmla="*/ 116 h 218"/>
                  <a:gd name="T14" fmla="*/ 218 w 218"/>
                  <a:gd name="T15" fmla="*/ 102 h 218"/>
                  <a:gd name="T16" fmla="*/ 51 w 218"/>
                  <a:gd name="T17" fmla="*/ 58 h 218"/>
                  <a:gd name="T18" fmla="*/ 68 w 218"/>
                  <a:gd name="T19" fmla="*/ 24 h 218"/>
                  <a:gd name="T20" fmla="*/ 47 w 218"/>
                  <a:gd name="T21" fmla="*/ 73 h 218"/>
                  <a:gd name="T22" fmla="*/ 15 w 218"/>
                  <a:gd name="T23" fmla="*/ 102 h 218"/>
                  <a:gd name="T24" fmla="*/ 15 w 218"/>
                  <a:gd name="T25" fmla="*/ 116 h 218"/>
                  <a:gd name="T26" fmla="*/ 47 w 218"/>
                  <a:gd name="T27" fmla="*/ 146 h 218"/>
                  <a:gd name="T28" fmla="*/ 15 w 218"/>
                  <a:gd name="T29" fmla="*/ 116 h 218"/>
                  <a:gd name="T30" fmla="*/ 51 w 218"/>
                  <a:gd name="T31" fmla="*/ 160 h 218"/>
                  <a:gd name="T32" fmla="*/ 29 w 218"/>
                  <a:gd name="T33" fmla="*/ 160 h 218"/>
                  <a:gd name="T34" fmla="*/ 66 w 218"/>
                  <a:gd name="T35" fmla="*/ 160 h 218"/>
                  <a:gd name="T36" fmla="*/ 102 w 218"/>
                  <a:gd name="T37" fmla="*/ 203 h 218"/>
                  <a:gd name="T38" fmla="*/ 62 w 218"/>
                  <a:gd name="T39" fmla="*/ 146 h 218"/>
                  <a:gd name="T40" fmla="*/ 102 w 218"/>
                  <a:gd name="T41" fmla="*/ 116 h 218"/>
                  <a:gd name="T42" fmla="*/ 102 w 218"/>
                  <a:gd name="T43" fmla="*/ 102 h 218"/>
                  <a:gd name="T44" fmla="*/ 62 w 218"/>
                  <a:gd name="T45" fmla="*/ 73 h 218"/>
                  <a:gd name="T46" fmla="*/ 102 w 218"/>
                  <a:gd name="T47" fmla="*/ 102 h 218"/>
                  <a:gd name="T48" fmla="*/ 66 w 218"/>
                  <a:gd name="T49" fmla="*/ 58 h 218"/>
                  <a:gd name="T50" fmla="*/ 102 w 218"/>
                  <a:gd name="T51" fmla="*/ 58 h 218"/>
                  <a:gd name="T52" fmla="*/ 167 w 218"/>
                  <a:gd name="T53" fmla="*/ 58 h 218"/>
                  <a:gd name="T54" fmla="*/ 189 w 218"/>
                  <a:gd name="T55" fmla="*/ 58 h 218"/>
                  <a:gd name="T56" fmla="*/ 152 w 218"/>
                  <a:gd name="T57" fmla="*/ 58 h 218"/>
                  <a:gd name="T58" fmla="*/ 116 w 218"/>
                  <a:gd name="T59" fmla="*/ 16 h 218"/>
                  <a:gd name="T60" fmla="*/ 156 w 218"/>
                  <a:gd name="T61" fmla="*/ 73 h 218"/>
                  <a:gd name="T62" fmla="*/ 116 w 218"/>
                  <a:gd name="T63" fmla="*/ 102 h 218"/>
                  <a:gd name="T64" fmla="*/ 116 w 218"/>
                  <a:gd name="T65" fmla="*/ 116 h 218"/>
                  <a:gd name="T66" fmla="*/ 156 w 218"/>
                  <a:gd name="T67" fmla="*/ 146 h 218"/>
                  <a:gd name="T68" fmla="*/ 116 w 218"/>
                  <a:gd name="T69" fmla="*/ 116 h 218"/>
                  <a:gd name="T70" fmla="*/ 116 w 218"/>
                  <a:gd name="T71" fmla="*/ 160 h 218"/>
                  <a:gd name="T72" fmla="*/ 116 w 218"/>
                  <a:gd name="T73" fmla="*/ 203 h 218"/>
                  <a:gd name="T74" fmla="*/ 167 w 218"/>
                  <a:gd name="T75" fmla="*/ 160 h 218"/>
                  <a:gd name="T76" fmla="*/ 150 w 218"/>
                  <a:gd name="T77" fmla="*/ 195 h 218"/>
                  <a:gd name="T78" fmla="*/ 171 w 218"/>
                  <a:gd name="T79" fmla="*/ 146 h 218"/>
                  <a:gd name="T80" fmla="*/ 203 w 218"/>
                  <a:gd name="T81" fmla="*/ 116 h 218"/>
                  <a:gd name="T82" fmla="*/ 174 w 218"/>
                  <a:gd name="T83" fmla="*/ 102 h 218"/>
                  <a:gd name="T84" fmla="*/ 196 w 218"/>
                  <a:gd name="T85" fmla="*/ 73 h 218"/>
                  <a:gd name="T86" fmla="*/ 174 w 218"/>
                  <a:gd name="T87" fmla="*/ 102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18" h="218">
                    <a:moveTo>
                      <a:pt x="218" y="102"/>
                    </a:moveTo>
                    <a:cubicBezTo>
                      <a:pt x="214" y="48"/>
                      <a:pt x="171" y="4"/>
                      <a:pt x="116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47" y="4"/>
                      <a:pt x="4" y="48"/>
                      <a:pt x="0" y="10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4" y="171"/>
                      <a:pt x="47" y="215"/>
                      <a:pt x="102" y="218"/>
                    </a:cubicBezTo>
                    <a:cubicBezTo>
                      <a:pt x="102" y="218"/>
                      <a:pt x="102" y="218"/>
                      <a:pt x="102" y="218"/>
                    </a:cubicBezTo>
                    <a:cubicBezTo>
                      <a:pt x="116" y="218"/>
                      <a:pt x="116" y="218"/>
                      <a:pt x="116" y="218"/>
                    </a:cubicBezTo>
                    <a:cubicBezTo>
                      <a:pt x="116" y="218"/>
                      <a:pt x="116" y="218"/>
                      <a:pt x="116" y="218"/>
                    </a:cubicBezTo>
                    <a:cubicBezTo>
                      <a:pt x="171" y="215"/>
                      <a:pt x="214" y="171"/>
                      <a:pt x="218" y="116"/>
                    </a:cubicBezTo>
                    <a:cubicBezTo>
                      <a:pt x="218" y="116"/>
                      <a:pt x="218" y="116"/>
                      <a:pt x="218" y="116"/>
                    </a:cubicBezTo>
                    <a:cubicBezTo>
                      <a:pt x="218" y="102"/>
                      <a:pt x="218" y="102"/>
                      <a:pt x="218" y="102"/>
                    </a:cubicBezTo>
                    <a:close/>
                    <a:moveTo>
                      <a:pt x="68" y="24"/>
                    </a:moveTo>
                    <a:cubicBezTo>
                      <a:pt x="61" y="33"/>
                      <a:pt x="55" y="45"/>
                      <a:pt x="51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39" y="44"/>
                      <a:pt x="52" y="31"/>
                      <a:pt x="68" y="24"/>
                    </a:cubicBezTo>
                    <a:close/>
                    <a:moveTo>
                      <a:pt x="22" y="73"/>
                    </a:moveTo>
                    <a:cubicBezTo>
                      <a:pt x="47" y="73"/>
                      <a:pt x="47" y="73"/>
                      <a:pt x="47" y="73"/>
                    </a:cubicBezTo>
                    <a:cubicBezTo>
                      <a:pt x="45" y="82"/>
                      <a:pt x="44" y="92"/>
                      <a:pt x="44" y="102"/>
                    </a:cubicBezTo>
                    <a:cubicBezTo>
                      <a:pt x="15" y="102"/>
                      <a:pt x="15" y="102"/>
                      <a:pt x="15" y="102"/>
                    </a:cubicBezTo>
                    <a:cubicBezTo>
                      <a:pt x="15" y="92"/>
                      <a:pt x="18" y="82"/>
                      <a:pt x="22" y="73"/>
                    </a:cubicBezTo>
                    <a:close/>
                    <a:moveTo>
                      <a:pt x="15" y="116"/>
                    </a:moveTo>
                    <a:cubicBezTo>
                      <a:pt x="44" y="116"/>
                      <a:pt x="44" y="116"/>
                      <a:pt x="44" y="116"/>
                    </a:cubicBezTo>
                    <a:cubicBezTo>
                      <a:pt x="44" y="127"/>
                      <a:pt x="45" y="136"/>
                      <a:pt x="47" y="146"/>
                    </a:cubicBezTo>
                    <a:cubicBezTo>
                      <a:pt x="22" y="146"/>
                      <a:pt x="22" y="146"/>
                      <a:pt x="22" y="146"/>
                    </a:cubicBezTo>
                    <a:cubicBezTo>
                      <a:pt x="18" y="137"/>
                      <a:pt x="15" y="127"/>
                      <a:pt x="15" y="116"/>
                    </a:cubicBezTo>
                    <a:close/>
                    <a:moveTo>
                      <a:pt x="29" y="160"/>
                    </a:moveTo>
                    <a:cubicBezTo>
                      <a:pt x="51" y="160"/>
                      <a:pt x="51" y="160"/>
                      <a:pt x="51" y="160"/>
                    </a:cubicBezTo>
                    <a:cubicBezTo>
                      <a:pt x="55" y="174"/>
                      <a:pt x="61" y="185"/>
                      <a:pt x="68" y="195"/>
                    </a:cubicBezTo>
                    <a:cubicBezTo>
                      <a:pt x="52" y="187"/>
                      <a:pt x="39" y="175"/>
                      <a:pt x="29" y="160"/>
                    </a:cubicBezTo>
                    <a:close/>
                    <a:moveTo>
                      <a:pt x="102" y="203"/>
                    </a:moveTo>
                    <a:cubicBezTo>
                      <a:pt x="87" y="199"/>
                      <a:pt x="74" y="183"/>
                      <a:pt x="66" y="160"/>
                    </a:cubicBezTo>
                    <a:cubicBezTo>
                      <a:pt x="102" y="160"/>
                      <a:pt x="102" y="160"/>
                      <a:pt x="102" y="160"/>
                    </a:cubicBezTo>
                    <a:lnTo>
                      <a:pt x="102" y="203"/>
                    </a:lnTo>
                    <a:close/>
                    <a:moveTo>
                      <a:pt x="102" y="146"/>
                    </a:moveTo>
                    <a:cubicBezTo>
                      <a:pt x="62" y="146"/>
                      <a:pt x="62" y="146"/>
                      <a:pt x="62" y="146"/>
                    </a:cubicBezTo>
                    <a:cubicBezTo>
                      <a:pt x="60" y="137"/>
                      <a:pt x="59" y="127"/>
                      <a:pt x="58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lnTo>
                      <a:pt x="102" y="146"/>
                    </a:lnTo>
                    <a:close/>
                    <a:moveTo>
                      <a:pt x="102" y="102"/>
                    </a:moveTo>
                    <a:cubicBezTo>
                      <a:pt x="58" y="102"/>
                      <a:pt x="58" y="102"/>
                      <a:pt x="58" y="102"/>
                    </a:cubicBezTo>
                    <a:cubicBezTo>
                      <a:pt x="59" y="92"/>
                      <a:pt x="60" y="82"/>
                      <a:pt x="62" y="73"/>
                    </a:cubicBezTo>
                    <a:cubicBezTo>
                      <a:pt x="102" y="73"/>
                      <a:pt x="102" y="73"/>
                      <a:pt x="102" y="73"/>
                    </a:cubicBezTo>
                    <a:lnTo>
                      <a:pt x="102" y="102"/>
                    </a:lnTo>
                    <a:close/>
                    <a:moveTo>
                      <a:pt x="102" y="58"/>
                    </a:moveTo>
                    <a:cubicBezTo>
                      <a:pt x="66" y="58"/>
                      <a:pt x="66" y="58"/>
                      <a:pt x="66" y="58"/>
                    </a:cubicBezTo>
                    <a:cubicBezTo>
                      <a:pt x="74" y="36"/>
                      <a:pt x="87" y="20"/>
                      <a:pt x="102" y="16"/>
                    </a:cubicBezTo>
                    <a:lnTo>
                      <a:pt x="102" y="58"/>
                    </a:lnTo>
                    <a:close/>
                    <a:moveTo>
                      <a:pt x="189" y="58"/>
                    </a:moveTo>
                    <a:cubicBezTo>
                      <a:pt x="167" y="58"/>
                      <a:pt x="167" y="58"/>
                      <a:pt x="167" y="58"/>
                    </a:cubicBezTo>
                    <a:cubicBezTo>
                      <a:pt x="163" y="45"/>
                      <a:pt x="157" y="33"/>
                      <a:pt x="150" y="24"/>
                    </a:cubicBezTo>
                    <a:cubicBezTo>
                      <a:pt x="166" y="31"/>
                      <a:pt x="179" y="44"/>
                      <a:pt x="189" y="58"/>
                    </a:cubicBezTo>
                    <a:close/>
                    <a:moveTo>
                      <a:pt x="116" y="16"/>
                    </a:moveTo>
                    <a:cubicBezTo>
                      <a:pt x="131" y="20"/>
                      <a:pt x="144" y="36"/>
                      <a:pt x="152" y="58"/>
                    </a:cubicBezTo>
                    <a:cubicBezTo>
                      <a:pt x="116" y="58"/>
                      <a:pt x="116" y="58"/>
                      <a:pt x="116" y="58"/>
                    </a:cubicBezTo>
                    <a:lnTo>
                      <a:pt x="116" y="16"/>
                    </a:lnTo>
                    <a:close/>
                    <a:moveTo>
                      <a:pt x="116" y="73"/>
                    </a:moveTo>
                    <a:cubicBezTo>
                      <a:pt x="156" y="73"/>
                      <a:pt x="156" y="73"/>
                      <a:pt x="156" y="73"/>
                    </a:cubicBezTo>
                    <a:cubicBezTo>
                      <a:pt x="158" y="82"/>
                      <a:pt x="159" y="92"/>
                      <a:pt x="160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lnTo>
                      <a:pt x="116" y="73"/>
                    </a:lnTo>
                    <a:close/>
                    <a:moveTo>
                      <a:pt x="116" y="116"/>
                    </a:moveTo>
                    <a:cubicBezTo>
                      <a:pt x="160" y="116"/>
                      <a:pt x="160" y="116"/>
                      <a:pt x="160" y="116"/>
                    </a:cubicBezTo>
                    <a:cubicBezTo>
                      <a:pt x="159" y="127"/>
                      <a:pt x="158" y="137"/>
                      <a:pt x="15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lnTo>
                      <a:pt x="116" y="116"/>
                    </a:lnTo>
                    <a:close/>
                    <a:moveTo>
                      <a:pt x="116" y="203"/>
                    </a:moveTo>
                    <a:cubicBezTo>
                      <a:pt x="116" y="160"/>
                      <a:pt x="116" y="160"/>
                      <a:pt x="116" y="160"/>
                    </a:cubicBezTo>
                    <a:cubicBezTo>
                      <a:pt x="152" y="160"/>
                      <a:pt x="152" y="160"/>
                      <a:pt x="152" y="160"/>
                    </a:cubicBezTo>
                    <a:cubicBezTo>
                      <a:pt x="144" y="183"/>
                      <a:pt x="131" y="199"/>
                      <a:pt x="116" y="203"/>
                    </a:cubicBezTo>
                    <a:close/>
                    <a:moveTo>
                      <a:pt x="150" y="195"/>
                    </a:moveTo>
                    <a:cubicBezTo>
                      <a:pt x="157" y="185"/>
                      <a:pt x="163" y="174"/>
                      <a:pt x="167" y="160"/>
                    </a:cubicBezTo>
                    <a:cubicBezTo>
                      <a:pt x="189" y="160"/>
                      <a:pt x="189" y="160"/>
                      <a:pt x="189" y="160"/>
                    </a:cubicBezTo>
                    <a:cubicBezTo>
                      <a:pt x="179" y="175"/>
                      <a:pt x="166" y="187"/>
                      <a:pt x="150" y="195"/>
                    </a:cubicBezTo>
                    <a:close/>
                    <a:moveTo>
                      <a:pt x="196" y="146"/>
                    </a:moveTo>
                    <a:cubicBezTo>
                      <a:pt x="171" y="146"/>
                      <a:pt x="171" y="146"/>
                      <a:pt x="171" y="146"/>
                    </a:cubicBezTo>
                    <a:cubicBezTo>
                      <a:pt x="173" y="136"/>
                      <a:pt x="174" y="127"/>
                      <a:pt x="174" y="116"/>
                    </a:cubicBezTo>
                    <a:cubicBezTo>
                      <a:pt x="203" y="116"/>
                      <a:pt x="203" y="116"/>
                      <a:pt x="203" y="116"/>
                    </a:cubicBezTo>
                    <a:cubicBezTo>
                      <a:pt x="203" y="127"/>
                      <a:pt x="200" y="137"/>
                      <a:pt x="196" y="146"/>
                    </a:cubicBezTo>
                    <a:close/>
                    <a:moveTo>
                      <a:pt x="174" y="102"/>
                    </a:moveTo>
                    <a:cubicBezTo>
                      <a:pt x="174" y="92"/>
                      <a:pt x="173" y="82"/>
                      <a:pt x="171" y="73"/>
                    </a:cubicBezTo>
                    <a:cubicBezTo>
                      <a:pt x="196" y="73"/>
                      <a:pt x="196" y="73"/>
                      <a:pt x="196" y="73"/>
                    </a:cubicBezTo>
                    <a:cubicBezTo>
                      <a:pt x="200" y="82"/>
                      <a:pt x="203" y="92"/>
                      <a:pt x="203" y="102"/>
                    </a:cubicBezTo>
                    <a:lnTo>
                      <a:pt x="174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67" name="Picture 151"/>
              <p:cNvPicPr>
                <a:picLocks noChangeAspect="1" noChangeArrowheads="1"/>
              </p:cNvPicPr>
              <p:nvPr/>
            </p:nvPicPr>
            <p:blipFill>
              <a:blip r:embed="rId6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9" y="2276"/>
                <a:ext cx="8" cy="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8" name="Picture 152"/>
              <p:cNvPicPr>
                <a:picLocks noChangeAspect="1" noChangeArrowheads="1"/>
              </p:cNvPicPr>
              <p:nvPr/>
            </p:nvPicPr>
            <p:blipFill>
              <a:blip r:embed="rId6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7" y="2276"/>
                <a:ext cx="302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9" name="Freeform 153"/>
              <p:cNvSpPr>
                <a:spLocks/>
              </p:cNvSpPr>
              <p:nvPr/>
            </p:nvSpPr>
            <p:spPr bwMode="auto">
              <a:xfrm>
                <a:off x="2826" y="2316"/>
                <a:ext cx="201" cy="200"/>
              </a:xfrm>
              <a:custGeom>
                <a:avLst/>
                <a:gdLst>
                  <a:gd name="T0" fmla="*/ 95 w 189"/>
                  <a:gd name="T1" fmla="*/ 189 h 189"/>
                  <a:gd name="T2" fmla="*/ 189 w 189"/>
                  <a:gd name="T3" fmla="*/ 95 h 189"/>
                  <a:gd name="T4" fmla="*/ 170 w 189"/>
                  <a:gd name="T5" fmla="*/ 43 h 189"/>
                  <a:gd name="T6" fmla="*/ 163 w 189"/>
                  <a:gd name="T7" fmla="*/ 49 h 189"/>
                  <a:gd name="T8" fmla="*/ 154 w 189"/>
                  <a:gd name="T9" fmla="*/ 58 h 189"/>
                  <a:gd name="T10" fmla="*/ 164 w 189"/>
                  <a:gd name="T11" fmla="*/ 95 h 189"/>
                  <a:gd name="T12" fmla="*/ 95 w 189"/>
                  <a:gd name="T13" fmla="*/ 164 h 189"/>
                  <a:gd name="T14" fmla="*/ 25 w 189"/>
                  <a:gd name="T15" fmla="*/ 95 h 189"/>
                  <a:gd name="T16" fmla="*/ 95 w 189"/>
                  <a:gd name="T17" fmla="*/ 25 h 189"/>
                  <a:gd name="T18" fmla="*/ 131 w 189"/>
                  <a:gd name="T19" fmla="*/ 35 h 189"/>
                  <a:gd name="T20" fmla="*/ 139 w 189"/>
                  <a:gd name="T21" fmla="*/ 28 h 189"/>
                  <a:gd name="T22" fmla="*/ 147 w 189"/>
                  <a:gd name="T23" fmla="*/ 19 h 189"/>
                  <a:gd name="T24" fmla="*/ 95 w 189"/>
                  <a:gd name="T25" fmla="*/ 0 h 189"/>
                  <a:gd name="T26" fmla="*/ 0 w 189"/>
                  <a:gd name="T27" fmla="*/ 95 h 189"/>
                  <a:gd name="T28" fmla="*/ 95 w 189"/>
                  <a:gd name="T29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9" h="189">
                    <a:moveTo>
                      <a:pt x="95" y="189"/>
                    </a:moveTo>
                    <a:cubicBezTo>
                      <a:pt x="147" y="189"/>
                      <a:pt x="189" y="147"/>
                      <a:pt x="189" y="95"/>
                    </a:cubicBezTo>
                    <a:cubicBezTo>
                      <a:pt x="189" y="79"/>
                      <a:pt x="184" y="54"/>
                      <a:pt x="170" y="43"/>
                    </a:cubicBezTo>
                    <a:cubicBezTo>
                      <a:pt x="169" y="43"/>
                      <a:pt x="163" y="49"/>
                      <a:pt x="163" y="49"/>
                    </a:cubicBezTo>
                    <a:cubicBezTo>
                      <a:pt x="154" y="58"/>
                      <a:pt x="154" y="58"/>
                      <a:pt x="154" y="58"/>
                    </a:cubicBezTo>
                    <a:cubicBezTo>
                      <a:pt x="161" y="69"/>
                      <a:pt x="164" y="81"/>
                      <a:pt x="164" y="95"/>
                    </a:cubicBezTo>
                    <a:cubicBezTo>
                      <a:pt x="164" y="133"/>
                      <a:pt x="133" y="164"/>
                      <a:pt x="95" y="164"/>
                    </a:cubicBezTo>
                    <a:cubicBezTo>
                      <a:pt x="56" y="164"/>
                      <a:pt x="25" y="133"/>
                      <a:pt x="25" y="95"/>
                    </a:cubicBezTo>
                    <a:cubicBezTo>
                      <a:pt x="25" y="56"/>
                      <a:pt x="56" y="25"/>
                      <a:pt x="95" y="25"/>
                    </a:cubicBezTo>
                    <a:cubicBezTo>
                      <a:pt x="108" y="25"/>
                      <a:pt x="121" y="29"/>
                      <a:pt x="131" y="35"/>
                    </a:cubicBezTo>
                    <a:cubicBezTo>
                      <a:pt x="139" y="28"/>
                      <a:pt x="139" y="28"/>
                      <a:pt x="139" y="28"/>
                    </a:cubicBezTo>
                    <a:cubicBezTo>
                      <a:pt x="139" y="28"/>
                      <a:pt x="148" y="20"/>
                      <a:pt x="147" y="19"/>
                    </a:cubicBezTo>
                    <a:cubicBezTo>
                      <a:pt x="131" y="3"/>
                      <a:pt x="110" y="0"/>
                      <a:pt x="95" y="0"/>
                    </a:cubicBezTo>
                    <a:cubicBezTo>
                      <a:pt x="43" y="0"/>
                      <a:pt x="0" y="42"/>
                      <a:pt x="0" y="95"/>
                    </a:cubicBezTo>
                    <a:cubicBezTo>
                      <a:pt x="0" y="147"/>
                      <a:pt x="43" y="189"/>
                      <a:pt x="95" y="18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54"/>
              <p:cNvSpPr>
                <a:spLocks/>
              </p:cNvSpPr>
              <p:nvPr/>
            </p:nvSpPr>
            <p:spPr bwMode="auto">
              <a:xfrm>
                <a:off x="2877" y="2367"/>
                <a:ext cx="99" cy="99"/>
              </a:xfrm>
              <a:custGeom>
                <a:avLst/>
                <a:gdLst>
                  <a:gd name="T0" fmla="*/ 47 w 93"/>
                  <a:gd name="T1" fmla="*/ 22 h 93"/>
                  <a:gd name="T2" fmla="*/ 49 w 93"/>
                  <a:gd name="T3" fmla="*/ 22 h 93"/>
                  <a:gd name="T4" fmla="*/ 66 w 93"/>
                  <a:gd name="T5" fmla="*/ 5 h 93"/>
                  <a:gd name="T6" fmla="*/ 67 w 93"/>
                  <a:gd name="T7" fmla="*/ 4 h 93"/>
                  <a:gd name="T8" fmla="*/ 47 w 93"/>
                  <a:gd name="T9" fmla="*/ 0 h 93"/>
                  <a:gd name="T10" fmla="*/ 0 w 93"/>
                  <a:gd name="T11" fmla="*/ 47 h 93"/>
                  <a:gd name="T12" fmla="*/ 47 w 93"/>
                  <a:gd name="T13" fmla="*/ 93 h 93"/>
                  <a:gd name="T14" fmla="*/ 93 w 93"/>
                  <a:gd name="T15" fmla="*/ 47 h 93"/>
                  <a:gd name="T16" fmla="*/ 89 w 93"/>
                  <a:gd name="T17" fmla="*/ 27 h 93"/>
                  <a:gd name="T18" fmla="*/ 89 w 93"/>
                  <a:gd name="T19" fmla="*/ 27 h 93"/>
                  <a:gd name="T20" fmla="*/ 71 w 93"/>
                  <a:gd name="T21" fmla="*/ 45 h 93"/>
                  <a:gd name="T22" fmla="*/ 71 w 93"/>
                  <a:gd name="T23" fmla="*/ 47 h 93"/>
                  <a:gd name="T24" fmla="*/ 47 w 93"/>
                  <a:gd name="T25" fmla="*/ 71 h 93"/>
                  <a:gd name="T26" fmla="*/ 22 w 93"/>
                  <a:gd name="T27" fmla="*/ 47 h 93"/>
                  <a:gd name="T28" fmla="*/ 47 w 93"/>
                  <a:gd name="T29" fmla="*/ 2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3">
                    <a:moveTo>
                      <a:pt x="47" y="22"/>
                    </a:moveTo>
                    <a:cubicBezTo>
                      <a:pt x="47" y="22"/>
                      <a:pt x="48" y="22"/>
                      <a:pt x="49" y="22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61" y="2"/>
                      <a:pt x="54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72"/>
                      <a:pt x="21" y="93"/>
                      <a:pt x="47" y="93"/>
                    </a:cubicBezTo>
                    <a:cubicBezTo>
                      <a:pt x="73" y="93"/>
                      <a:pt x="93" y="72"/>
                      <a:pt x="93" y="47"/>
                    </a:cubicBezTo>
                    <a:cubicBezTo>
                      <a:pt x="93" y="40"/>
                      <a:pt x="92" y="33"/>
                      <a:pt x="89" y="27"/>
                    </a:cubicBezTo>
                    <a:cubicBezTo>
                      <a:pt x="89" y="27"/>
                      <a:pt x="89" y="27"/>
                      <a:pt x="89" y="27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5"/>
                      <a:pt x="71" y="46"/>
                      <a:pt x="71" y="47"/>
                    </a:cubicBezTo>
                    <a:cubicBezTo>
                      <a:pt x="71" y="60"/>
                      <a:pt x="60" y="71"/>
                      <a:pt x="47" y="71"/>
                    </a:cubicBezTo>
                    <a:cubicBezTo>
                      <a:pt x="33" y="71"/>
                      <a:pt x="22" y="60"/>
                      <a:pt x="22" y="47"/>
                    </a:cubicBezTo>
                    <a:cubicBezTo>
                      <a:pt x="22" y="33"/>
                      <a:pt x="33" y="22"/>
                      <a:pt x="47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155"/>
              <p:cNvSpPr>
                <a:spLocks/>
              </p:cNvSpPr>
              <p:nvPr/>
            </p:nvSpPr>
            <p:spPr bwMode="auto">
              <a:xfrm>
                <a:off x="2937" y="2295"/>
                <a:ext cx="111" cy="111"/>
              </a:xfrm>
              <a:custGeom>
                <a:avLst/>
                <a:gdLst>
                  <a:gd name="T0" fmla="*/ 89 w 105"/>
                  <a:gd name="T1" fmla="*/ 29 h 105"/>
                  <a:gd name="T2" fmla="*/ 94 w 105"/>
                  <a:gd name="T3" fmla="*/ 24 h 105"/>
                  <a:gd name="T4" fmla="*/ 94 w 105"/>
                  <a:gd name="T5" fmla="*/ 15 h 105"/>
                  <a:gd name="T6" fmla="*/ 90 w 105"/>
                  <a:gd name="T7" fmla="*/ 12 h 105"/>
                  <a:gd name="T8" fmla="*/ 86 w 105"/>
                  <a:gd name="T9" fmla="*/ 10 h 105"/>
                  <a:gd name="T10" fmla="*/ 82 w 105"/>
                  <a:gd name="T11" fmla="*/ 12 h 105"/>
                  <a:gd name="T12" fmla="*/ 76 w 105"/>
                  <a:gd name="T13" fmla="*/ 17 h 105"/>
                  <a:gd name="T14" fmla="*/ 75 w 105"/>
                  <a:gd name="T15" fmla="*/ 2 h 105"/>
                  <a:gd name="T16" fmla="*/ 73 w 105"/>
                  <a:gd name="T17" fmla="*/ 0 h 105"/>
                  <a:gd name="T18" fmla="*/ 71 w 105"/>
                  <a:gd name="T19" fmla="*/ 1 h 105"/>
                  <a:gd name="T20" fmla="*/ 48 w 105"/>
                  <a:gd name="T21" fmla="*/ 24 h 105"/>
                  <a:gd name="T22" fmla="*/ 45 w 105"/>
                  <a:gd name="T23" fmla="*/ 32 h 105"/>
                  <a:gd name="T24" fmla="*/ 45 w 105"/>
                  <a:gd name="T25" fmla="*/ 33 h 105"/>
                  <a:gd name="T26" fmla="*/ 46 w 105"/>
                  <a:gd name="T27" fmla="*/ 47 h 105"/>
                  <a:gd name="T28" fmla="*/ 38 w 105"/>
                  <a:gd name="T29" fmla="*/ 55 h 105"/>
                  <a:gd name="T30" fmla="*/ 23 w 105"/>
                  <a:gd name="T31" fmla="*/ 70 h 105"/>
                  <a:gd name="T32" fmla="*/ 23 w 105"/>
                  <a:gd name="T33" fmla="*/ 71 h 105"/>
                  <a:gd name="T34" fmla="*/ 8 w 105"/>
                  <a:gd name="T35" fmla="*/ 85 h 105"/>
                  <a:gd name="T36" fmla="*/ 2 w 105"/>
                  <a:gd name="T37" fmla="*/ 92 h 105"/>
                  <a:gd name="T38" fmla="*/ 0 w 105"/>
                  <a:gd name="T39" fmla="*/ 95 h 105"/>
                  <a:gd name="T40" fmla="*/ 0 w 105"/>
                  <a:gd name="T41" fmla="*/ 100 h 105"/>
                  <a:gd name="T42" fmla="*/ 5 w 105"/>
                  <a:gd name="T43" fmla="*/ 105 h 105"/>
                  <a:gd name="T44" fmla="*/ 5 w 105"/>
                  <a:gd name="T45" fmla="*/ 105 h 105"/>
                  <a:gd name="T46" fmla="*/ 11 w 105"/>
                  <a:gd name="T47" fmla="*/ 105 h 105"/>
                  <a:gd name="T48" fmla="*/ 14 w 105"/>
                  <a:gd name="T49" fmla="*/ 104 h 105"/>
                  <a:gd name="T50" fmla="*/ 59 w 105"/>
                  <a:gd name="T51" fmla="*/ 58 h 105"/>
                  <a:gd name="T52" fmla="*/ 72 w 105"/>
                  <a:gd name="T53" fmla="*/ 59 h 105"/>
                  <a:gd name="T54" fmla="*/ 73 w 105"/>
                  <a:gd name="T55" fmla="*/ 59 h 105"/>
                  <a:gd name="T56" fmla="*/ 74 w 105"/>
                  <a:gd name="T57" fmla="*/ 59 h 105"/>
                  <a:gd name="T58" fmla="*/ 81 w 105"/>
                  <a:gd name="T59" fmla="*/ 56 h 105"/>
                  <a:gd name="T60" fmla="*/ 104 w 105"/>
                  <a:gd name="T61" fmla="*/ 33 h 105"/>
                  <a:gd name="T62" fmla="*/ 103 w 105"/>
                  <a:gd name="T63" fmla="*/ 30 h 105"/>
                  <a:gd name="T64" fmla="*/ 89 w 105"/>
                  <a:gd name="T65" fmla="*/ 29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05">
                    <a:moveTo>
                      <a:pt x="89" y="29"/>
                    </a:moveTo>
                    <a:cubicBezTo>
                      <a:pt x="94" y="24"/>
                      <a:pt x="94" y="24"/>
                      <a:pt x="94" y="24"/>
                    </a:cubicBezTo>
                    <a:cubicBezTo>
                      <a:pt x="96" y="21"/>
                      <a:pt x="96" y="18"/>
                      <a:pt x="94" y="15"/>
                    </a:cubicBezTo>
                    <a:cubicBezTo>
                      <a:pt x="90" y="12"/>
                      <a:pt x="90" y="12"/>
                      <a:pt x="90" y="12"/>
                    </a:cubicBezTo>
                    <a:cubicBezTo>
                      <a:pt x="89" y="10"/>
                      <a:pt x="87" y="10"/>
                      <a:pt x="86" y="10"/>
                    </a:cubicBezTo>
                    <a:cubicBezTo>
                      <a:pt x="84" y="10"/>
                      <a:pt x="83" y="10"/>
                      <a:pt x="82" y="12"/>
                    </a:cubicBezTo>
                    <a:cubicBezTo>
                      <a:pt x="76" y="17"/>
                      <a:pt x="76" y="17"/>
                      <a:pt x="76" y="17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5" y="1"/>
                      <a:pt x="74" y="0"/>
                      <a:pt x="73" y="0"/>
                    </a:cubicBezTo>
                    <a:cubicBezTo>
                      <a:pt x="72" y="0"/>
                      <a:pt x="72" y="0"/>
                      <a:pt x="71" y="1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6" y="26"/>
                      <a:pt x="45" y="29"/>
                      <a:pt x="45" y="32"/>
                    </a:cubicBezTo>
                    <a:cubicBezTo>
                      <a:pt x="45" y="33"/>
                      <a:pt x="45" y="33"/>
                      <a:pt x="45" y="33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23" y="70"/>
                      <a:pt x="23" y="70"/>
                      <a:pt x="23" y="70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8" y="85"/>
                      <a:pt x="8" y="85"/>
                      <a:pt x="8" y="85"/>
                    </a:cubicBezTo>
                    <a:cubicBezTo>
                      <a:pt x="2" y="92"/>
                      <a:pt x="2" y="92"/>
                      <a:pt x="2" y="92"/>
                    </a:cubicBezTo>
                    <a:cubicBezTo>
                      <a:pt x="1" y="92"/>
                      <a:pt x="0" y="94"/>
                      <a:pt x="0" y="95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3"/>
                      <a:pt x="2" y="105"/>
                      <a:pt x="5" y="105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2" y="105"/>
                      <a:pt x="13" y="104"/>
                      <a:pt x="14" y="104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76" y="59"/>
                      <a:pt x="79" y="58"/>
                      <a:pt x="81" y="56"/>
                    </a:cubicBezTo>
                    <a:cubicBezTo>
                      <a:pt x="104" y="33"/>
                      <a:pt x="104" y="33"/>
                      <a:pt x="104" y="33"/>
                    </a:cubicBezTo>
                    <a:cubicBezTo>
                      <a:pt x="105" y="32"/>
                      <a:pt x="104" y="30"/>
                      <a:pt x="103" y="30"/>
                    </a:cubicBezTo>
                    <a:lnTo>
                      <a:pt x="89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74" name="Picture 158"/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5" y="2917"/>
                <a:ext cx="138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5" name="Picture 159"/>
              <p:cNvPicPr>
                <a:picLocks noChangeAspect="1" noChangeArrowheads="1"/>
              </p:cNvPicPr>
              <p:nvPr/>
            </p:nvPicPr>
            <p:blipFill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6" y="2918"/>
                <a:ext cx="25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6" name="Freeform 160"/>
              <p:cNvSpPr>
                <a:spLocks noEditPoints="1"/>
              </p:cNvSpPr>
              <p:nvPr/>
            </p:nvSpPr>
            <p:spPr bwMode="auto">
              <a:xfrm>
                <a:off x="4144" y="2938"/>
                <a:ext cx="57" cy="162"/>
              </a:xfrm>
              <a:custGeom>
                <a:avLst/>
                <a:gdLst>
                  <a:gd name="T0" fmla="*/ 27 w 54"/>
                  <a:gd name="T1" fmla="*/ 23 h 153"/>
                  <a:gd name="T2" fmla="*/ 39 w 54"/>
                  <a:gd name="T3" fmla="*/ 11 h 153"/>
                  <a:gd name="T4" fmla="*/ 27 w 54"/>
                  <a:gd name="T5" fmla="*/ 0 h 153"/>
                  <a:gd name="T6" fmla="*/ 16 w 54"/>
                  <a:gd name="T7" fmla="*/ 11 h 153"/>
                  <a:gd name="T8" fmla="*/ 27 w 54"/>
                  <a:gd name="T9" fmla="*/ 23 h 153"/>
                  <a:gd name="T10" fmla="*/ 54 w 54"/>
                  <a:gd name="T11" fmla="*/ 38 h 153"/>
                  <a:gd name="T12" fmla="*/ 43 w 54"/>
                  <a:gd name="T13" fmla="*/ 27 h 153"/>
                  <a:gd name="T14" fmla="*/ 11 w 54"/>
                  <a:gd name="T15" fmla="*/ 27 h 153"/>
                  <a:gd name="T16" fmla="*/ 0 w 54"/>
                  <a:gd name="T17" fmla="*/ 38 h 153"/>
                  <a:gd name="T18" fmla="*/ 0 w 54"/>
                  <a:gd name="T19" fmla="*/ 81 h 153"/>
                  <a:gd name="T20" fmla="*/ 5 w 54"/>
                  <a:gd name="T21" fmla="*/ 85 h 153"/>
                  <a:gd name="T22" fmla="*/ 9 w 54"/>
                  <a:gd name="T23" fmla="*/ 81 h 153"/>
                  <a:gd name="T24" fmla="*/ 9 w 54"/>
                  <a:gd name="T25" fmla="*/ 42 h 153"/>
                  <a:gd name="T26" fmla="*/ 11 w 54"/>
                  <a:gd name="T27" fmla="*/ 42 h 153"/>
                  <a:gd name="T28" fmla="*/ 11 w 54"/>
                  <a:gd name="T29" fmla="*/ 146 h 153"/>
                  <a:gd name="T30" fmla="*/ 18 w 54"/>
                  <a:gd name="T31" fmla="*/ 153 h 153"/>
                  <a:gd name="T32" fmla="*/ 25 w 54"/>
                  <a:gd name="T33" fmla="*/ 146 h 153"/>
                  <a:gd name="T34" fmla="*/ 25 w 54"/>
                  <a:gd name="T35" fmla="*/ 89 h 153"/>
                  <a:gd name="T36" fmla="*/ 29 w 54"/>
                  <a:gd name="T37" fmla="*/ 89 h 153"/>
                  <a:gd name="T38" fmla="*/ 29 w 54"/>
                  <a:gd name="T39" fmla="*/ 146 h 153"/>
                  <a:gd name="T40" fmla="*/ 36 w 54"/>
                  <a:gd name="T41" fmla="*/ 153 h 153"/>
                  <a:gd name="T42" fmla="*/ 43 w 54"/>
                  <a:gd name="T43" fmla="*/ 146 h 153"/>
                  <a:gd name="T44" fmla="*/ 43 w 54"/>
                  <a:gd name="T45" fmla="*/ 42 h 153"/>
                  <a:gd name="T46" fmla="*/ 45 w 54"/>
                  <a:gd name="T47" fmla="*/ 42 h 153"/>
                  <a:gd name="T48" fmla="*/ 45 w 54"/>
                  <a:gd name="T49" fmla="*/ 80 h 153"/>
                  <a:gd name="T50" fmla="*/ 49 w 54"/>
                  <a:gd name="T51" fmla="*/ 85 h 153"/>
                  <a:gd name="T52" fmla="*/ 54 w 54"/>
                  <a:gd name="T53" fmla="*/ 80 h 153"/>
                  <a:gd name="T54" fmla="*/ 54 w 54"/>
                  <a:gd name="T55" fmla="*/ 38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4" h="153">
                    <a:moveTo>
                      <a:pt x="27" y="23"/>
                    </a:moveTo>
                    <a:cubicBezTo>
                      <a:pt x="34" y="23"/>
                      <a:pt x="39" y="18"/>
                      <a:pt x="39" y="11"/>
                    </a:cubicBezTo>
                    <a:cubicBezTo>
                      <a:pt x="39" y="5"/>
                      <a:pt x="34" y="0"/>
                      <a:pt x="27" y="0"/>
                    </a:cubicBezTo>
                    <a:cubicBezTo>
                      <a:pt x="21" y="0"/>
                      <a:pt x="16" y="5"/>
                      <a:pt x="16" y="11"/>
                    </a:cubicBezTo>
                    <a:cubicBezTo>
                      <a:pt x="16" y="18"/>
                      <a:pt x="21" y="23"/>
                      <a:pt x="27" y="23"/>
                    </a:cubicBezTo>
                    <a:close/>
                    <a:moveTo>
                      <a:pt x="54" y="38"/>
                    </a:moveTo>
                    <a:cubicBezTo>
                      <a:pt x="54" y="32"/>
                      <a:pt x="49" y="27"/>
                      <a:pt x="43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5" y="27"/>
                      <a:pt x="0" y="32"/>
                      <a:pt x="0" y="38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3"/>
                      <a:pt x="2" y="85"/>
                      <a:pt x="5" y="85"/>
                    </a:cubicBezTo>
                    <a:cubicBezTo>
                      <a:pt x="7" y="85"/>
                      <a:pt x="9" y="83"/>
                      <a:pt x="9" y="81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146"/>
                      <a:pt x="11" y="146"/>
                      <a:pt x="11" y="146"/>
                    </a:cubicBezTo>
                    <a:cubicBezTo>
                      <a:pt x="11" y="150"/>
                      <a:pt x="14" y="153"/>
                      <a:pt x="18" y="153"/>
                    </a:cubicBezTo>
                    <a:cubicBezTo>
                      <a:pt x="22" y="153"/>
                      <a:pt x="25" y="150"/>
                      <a:pt x="25" y="146"/>
                    </a:cubicBezTo>
                    <a:cubicBezTo>
                      <a:pt x="25" y="89"/>
                      <a:pt x="25" y="89"/>
                      <a:pt x="25" y="89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9" y="146"/>
                      <a:pt x="29" y="146"/>
                      <a:pt x="29" y="146"/>
                    </a:cubicBezTo>
                    <a:cubicBezTo>
                      <a:pt x="29" y="150"/>
                      <a:pt x="32" y="153"/>
                      <a:pt x="36" y="153"/>
                    </a:cubicBezTo>
                    <a:cubicBezTo>
                      <a:pt x="40" y="153"/>
                      <a:pt x="43" y="150"/>
                      <a:pt x="43" y="146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80"/>
                      <a:pt x="45" y="80"/>
                      <a:pt x="45" y="80"/>
                    </a:cubicBezTo>
                    <a:cubicBezTo>
                      <a:pt x="45" y="83"/>
                      <a:pt x="47" y="85"/>
                      <a:pt x="49" y="85"/>
                    </a:cubicBezTo>
                    <a:cubicBezTo>
                      <a:pt x="52" y="85"/>
                      <a:pt x="54" y="83"/>
                      <a:pt x="54" y="80"/>
                    </a:cubicBezTo>
                    <a:lnTo>
                      <a:pt x="54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77" name="Picture 161"/>
              <p:cNvPicPr>
                <a:picLocks noChangeAspect="1" noChangeArrowheads="1"/>
              </p:cNvPicPr>
              <p:nvPr/>
            </p:nvPicPr>
            <p:blipFill>
              <a:blip r:embed="rId6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1" y="2897"/>
                <a:ext cx="138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8" name="Picture 162"/>
              <p:cNvPicPr>
                <a:picLocks noChangeAspect="1" noChangeArrowheads="1"/>
              </p:cNvPicPr>
              <p:nvPr/>
            </p:nvPicPr>
            <p:blipFill>
              <a:blip r:embed="rId7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2" y="2918"/>
                <a:ext cx="50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9" name="Freeform 163"/>
              <p:cNvSpPr>
                <a:spLocks noEditPoints="1"/>
              </p:cNvSpPr>
              <p:nvPr/>
            </p:nvSpPr>
            <p:spPr bwMode="auto">
              <a:xfrm>
                <a:off x="4231" y="2917"/>
                <a:ext cx="56" cy="163"/>
              </a:xfrm>
              <a:custGeom>
                <a:avLst/>
                <a:gdLst>
                  <a:gd name="T0" fmla="*/ 27 w 53"/>
                  <a:gd name="T1" fmla="*/ 23 h 153"/>
                  <a:gd name="T2" fmla="*/ 38 w 53"/>
                  <a:gd name="T3" fmla="*/ 11 h 153"/>
                  <a:gd name="T4" fmla="*/ 27 w 53"/>
                  <a:gd name="T5" fmla="*/ 0 h 153"/>
                  <a:gd name="T6" fmla="*/ 15 w 53"/>
                  <a:gd name="T7" fmla="*/ 11 h 153"/>
                  <a:gd name="T8" fmla="*/ 27 w 53"/>
                  <a:gd name="T9" fmla="*/ 23 h 153"/>
                  <a:gd name="T10" fmla="*/ 53 w 53"/>
                  <a:gd name="T11" fmla="*/ 38 h 153"/>
                  <a:gd name="T12" fmla="*/ 43 w 53"/>
                  <a:gd name="T13" fmla="*/ 27 h 153"/>
                  <a:gd name="T14" fmla="*/ 10 w 53"/>
                  <a:gd name="T15" fmla="*/ 27 h 153"/>
                  <a:gd name="T16" fmla="*/ 0 w 53"/>
                  <a:gd name="T17" fmla="*/ 38 h 153"/>
                  <a:gd name="T18" fmla="*/ 0 w 53"/>
                  <a:gd name="T19" fmla="*/ 80 h 153"/>
                  <a:gd name="T20" fmla="*/ 4 w 53"/>
                  <a:gd name="T21" fmla="*/ 85 h 153"/>
                  <a:gd name="T22" fmla="*/ 9 w 53"/>
                  <a:gd name="T23" fmla="*/ 80 h 153"/>
                  <a:gd name="T24" fmla="*/ 9 w 53"/>
                  <a:gd name="T25" fmla="*/ 41 h 153"/>
                  <a:gd name="T26" fmla="*/ 11 w 53"/>
                  <a:gd name="T27" fmla="*/ 41 h 153"/>
                  <a:gd name="T28" fmla="*/ 11 w 53"/>
                  <a:gd name="T29" fmla="*/ 146 h 153"/>
                  <a:gd name="T30" fmla="*/ 18 w 53"/>
                  <a:gd name="T31" fmla="*/ 153 h 153"/>
                  <a:gd name="T32" fmla="*/ 25 w 53"/>
                  <a:gd name="T33" fmla="*/ 146 h 153"/>
                  <a:gd name="T34" fmla="*/ 25 w 53"/>
                  <a:gd name="T35" fmla="*/ 89 h 153"/>
                  <a:gd name="T36" fmla="*/ 28 w 53"/>
                  <a:gd name="T37" fmla="*/ 89 h 153"/>
                  <a:gd name="T38" fmla="*/ 28 w 53"/>
                  <a:gd name="T39" fmla="*/ 146 h 153"/>
                  <a:gd name="T40" fmla="*/ 35 w 53"/>
                  <a:gd name="T41" fmla="*/ 153 h 153"/>
                  <a:gd name="T42" fmla="*/ 42 w 53"/>
                  <a:gd name="T43" fmla="*/ 146 h 153"/>
                  <a:gd name="T44" fmla="*/ 42 w 53"/>
                  <a:gd name="T45" fmla="*/ 41 h 153"/>
                  <a:gd name="T46" fmla="*/ 44 w 53"/>
                  <a:gd name="T47" fmla="*/ 41 h 153"/>
                  <a:gd name="T48" fmla="*/ 44 w 53"/>
                  <a:gd name="T49" fmla="*/ 80 h 153"/>
                  <a:gd name="T50" fmla="*/ 49 w 53"/>
                  <a:gd name="T51" fmla="*/ 85 h 153"/>
                  <a:gd name="T52" fmla="*/ 53 w 53"/>
                  <a:gd name="T53" fmla="*/ 80 h 153"/>
                  <a:gd name="T54" fmla="*/ 53 w 53"/>
                  <a:gd name="T55" fmla="*/ 38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153">
                    <a:moveTo>
                      <a:pt x="27" y="23"/>
                    </a:moveTo>
                    <a:cubicBezTo>
                      <a:pt x="33" y="23"/>
                      <a:pt x="38" y="18"/>
                      <a:pt x="38" y="11"/>
                    </a:cubicBezTo>
                    <a:cubicBezTo>
                      <a:pt x="38" y="5"/>
                      <a:pt x="33" y="0"/>
                      <a:pt x="27" y="0"/>
                    </a:cubicBezTo>
                    <a:cubicBezTo>
                      <a:pt x="20" y="0"/>
                      <a:pt x="15" y="5"/>
                      <a:pt x="15" y="11"/>
                    </a:cubicBezTo>
                    <a:cubicBezTo>
                      <a:pt x="15" y="18"/>
                      <a:pt x="20" y="23"/>
                      <a:pt x="27" y="23"/>
                    </a:cubicBezTo>
                    <a:close/>
                    <a:moveTo>
                      <a:pt x="53" y="38"/>
                    </a:moveTo>
                    <a:cubicBezTo>
                      <a:pt x="53" y="32"/>
                      <a:pt x="48" y="27"/>
                      <a:pt x="43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4" y="27"/>
                      <a:pt x="0" y="32"/>
                      <a:pt x="0" y="38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3"/>
                      <a:pt x="2" y="85"/>
                      <a:pt x="4" y="85"/>
                    </a:cubicBezTo>
                    <a:cubicBezTo>
                      <a:pt x="7" y="85"/>
                      <a:pt x="9" y="83"/>
                      <a:pt x="9" y="8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146"/>
                      <a:pt x="11" y="146"/>
                      <a:pt x="11" y="146"/>
                    </a:cubicBezTo>
                    <a:cubicBezTo>
                      <a:pt x="11" y="150"/>
                      <a:pt x="14" y="153"/>
                      <a:pt x="18" y="153"/>
                    </a:cubicBezTo>
                    <a:cubicBezTo>
                      <a:pt x="21" y="153"/>
                      <a:pt x="25" y="150"/>
                      <a:pt x="25" y="146"/>
                    </a:cubicBezTo>
                    <a:cubicBezTo>
                      <a:pt x="25" y="89"/>
                      <a:pt x="25" y="89"/>
                      <a:pt x="25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44" y="80"/>
                      <a:pt x="44" y="80"/>
                      <a:pt x="44" y="80"/>
                    </a:cubicBezTo>
                    <a:cubicBezTo>
                      <a:pt x="44" y="83"/>
                      <a:pt x="46" y="85"/>
                      <a:pt x="49" y="85"/>
                    </a:cubicBezTo>
                    <a:cubicBezTo>
                      <a:pt x="51" y="85"/>
                      <a:pt x="53" y="83"/>
                      <a:pt x="53" y="80"/>
                    </a:cubicBezTo>
                    <a:lnTo>
                      <a:pt x="53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80" name="Picture 164"/>
              <p:cNvPicPr>
                <a:picLocks noChangeAspect="1" noChangeArrowheads="1"/>
              </p:cNvPicPr>
              <p:nvPr/>
            </p:nvPicPr>
            <p:blipFill>
              <a:blip r:embed="rId7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7" y="2861"/>
                <a:ext cx="138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1" name="Picture 165"/>
              <p:cNvPicPr>
                <a:picLocks noChangeAspect="1" noChangeArrowheads="1"/>
              </p:cNvPicPr>
              <p:nvPr/>
            </p:nvPicPr>
            <p:blipFill>
              <a:blip r:embed="rId7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8" y="2898"/>
                <a:ext cx="51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2" name="Freeform 166"/>
              <p:cNvSpPr>
                <a:spLocks noEditPoints="1"/>
              </p:cNvSpPr>
              <p:nvPr/>
            </p:nvSpPr>
            <p:spPr bwMode="auto">
              <a:xfrm>
                <a:off x="4316" y="2881"/>
                <a:ext cx="57" cy="163"/>
              </a:xfrm>
              <a:custGeom>
                <a:avLst/>
                <a:gdLst>
                  <a:gd name="T0" fmla="*/ 28 w 54"/>
                  <a:gd name="T1" fmla="*/ 23 h 153"/>
                  <a:gd name="T2" fmla="*/ 39 w 54"/>
                  <a:gd name="T3" fmla="*/ 11 h 153"/>
                  <a:gd name="T4" fmla="*/ 28 w 54"/>
                  <a:gd name="T5" fmla="*/ 0 h 153"/>
                  <a:gd name="T6" fmla="*/ 16 w 54"/>
                  <a:gd name="T7" fmla="*/ 11 h 153"/>
                  <a:gd name="T8" fmla="*/ 28 w 54"/>
                  <a:gd name="T9" fmla="*/ 23 h 153"/>
                  <a:gd name="T10" fmla="*/ 54 w 54"/>
                  <a:gd name="T11" fmla="*/ 38 h 153"/>
                  <a:gd name="T12" fmla="*/ 44 w 54"/>
                  <a:gd name="T13" fmla="*/ 27 h 153"/>
                  <a:gd name="T14" fmla="*/ 11 w 54"/>
                  <a:gd name="T15" fmla="*/ 27 h 153"/>
                  <a:gd name="T16" fmla="*/ 0 w 54"/>
                  <a:gd name="T17" fmla="*/ 38 h 153"/>
                  <a:gd name="T18" fmla="*/ 0 w 54"/>
                  <a:gd name="T19" fmla="*/ 81 h 153"/>
                  <a:gd name="T20" fmla="*/ 5 w 54"/>
                  <a:gd name="T21" fmla="*/ 85 h 153"/>
                  <a:gd name="T22" fmla="*/ 10 w 54"/>
                  <a:gd name="T23" fmla="*/ 81 h 153"/>
                  <a:gd name="T24" fmla="*/ 10 w 54"/>
                  <a:gd name="T25" fmla="*/ 42 h 153"/>
                  <a:gd name="T26" fmla="*/ 12 w 54"/>
                  <a:gd name="T27" fmla="*/ 42 h 153"/>
                  <a:gd name="T28" fmla="*/ 12 w 54"/>
                  <a:gd name="T29" fmla="*/ 146 h 153"/>
                  <a:gd name="T30" fmla="*/ 19 w 54"/>
                  <a:gd name="T31" fmla="*/ 153 h 153"/>
                  <a:gd name="T32" fmla="*/ 25 w 54"/>
                  <a:gd name="T33" fmla="*/ 146 h 153"/>
                  <a:gd name="T34" fmla="*/ 25 w 54"/>
                  <a:gd name="T35" fmla="*/ 89 h 153"/>
                  <a:gd name="T36" fmla="*/ 29 w 54"/>
                  <a:gd name="T37" fmla="*/ 89 h 153"/>
                  <a:gd name="T38" fmla="*/ 29 w 54"/>
                  <a:gd name="T39" fmla="*/ 146 h 153"/>
                  <a:gd name="T40" fmla="*/ 36 w 54"/>
                  <a:gd name="T41" fmla="*/ 153 h 153"/>
                  <a:gd name="T42" fmla="*/ 43 w 54"/>
                  <a:gd name="T43" fmla="*/ 146 h 153"/>
                  <a:gd name="T44" fmla="*/ 43 w 54"/>
                  <a:gd name="T45" fmla="*/ 42 h 153"/>
                  <a:gd name="T46" fmla="*/ 45 w 54"/>
                  <a:gd name="T47" fmla="*/ 42 h 153"/>
                  <a:gd name="T48" fmla="*/ 45 w 54"/>
                  <a:gd name="T49" fmla="*/ 80 h 153"/>
                  <a:gd name="T50" fmla="*/ 50 w 54"/>
                  <a:gd name="T51" fmla="*/ 85 h 153"/>
                  <a:gd name="T52" fmla="*/ 54 w 54"/>
                  <a:gd name="T53" fmla="*/ 80 h 153"/>
                  <a:gd name="T54" fmla="*/ 54 w 54"/>
                  <a:gd name="T55" fmla="*/ 38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4" h="153">
                    <a:moveTo>
                      <a:pt x="28" y="23"/>
                    </a:moveTo>
                    <a:cubicBezTo>
                      <a:pt x="34" y="23"/>
                      <a:pt x="39" y="18"/>
                      <a:pt x="39" y="11"/>
                    </a:cubicBezTo>
                    <a:cubicBezTo>
                      <a:pt x="39" y="5"/>
                      <a:pt x="34" y="0"/>
                      <a:pt x="28" y="0"/>
                    </a:cubicBezTo>
                    <a:cubicBezTo>
                      <a:pt x="21" y="0"/>
                      <a:pt x="16" y="5"/>
                      <a:pt x="16" y="11"/>
                    </a:cubicBezTo>
                    <a:cubicBezTo>
                      <a:pt x="16" y="18"/>
                      <a:pt x="21" y="23"/>
                      <a:pt x="28" y="23"/>
                    </a:cubicBezTo>
                    <a:close/>
                    <a:moveTo>
                      <a:pt x="54" y="38"/>
                    </a:moveTo>
                    <a:cubicBezTo>
                      <a:pt x="54" y="32"/>
                      <a:pt x="49" y="27"/>
                      <a:pt x="44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5" y="27"/>
                      <a:pt x="0" y="32"/>
                      <a:pt x="0" y="38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3"/>
                      <a:pt x="2" y="85"/>
                      <a:pt x="5" y="85"/>
                    </a:cubicBezTo>
                    <a:cubicBezTo>
                      <a:pt x="8" y="85"/>
                      <a:pt x="10" y="83"/>
                      <a:pt x="10" y="81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146"/>
                      <a:pt x="12" y="146"/>
                      <a:pt x="12" y="146"/>
                    </a:cubicBezTo>
                    <a:cubicBezTo>
                      <a:pt x="12" y="150"/>
                      <a:pt x="15" y="153"/>
                      <a:pt x="19" y="153"/>
                    </a:cubicBezTo>
                    <a:cubicBezTo>
                      <a:pt x="22" y="153"/>
                      <a:pt x="25" y="150"/>
                      <a:pt x="25" y="146"/>
                    </a:cubicBezTo>
                    <a:cubicBezTo>
                      <a:pt x="25" y="89"/>
                      <a:pt x="25" y="89"/>
                      <a:pt x="25" y="89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9" y="146"/>
                      <a:pt x="29" y="146"/>
                      <a:pt x="29" y="146"/>
                    </a:cubicBezTo>
                    <a:cubicBezTo>
                      <a:pt x="29" y="150"/>
                      <a:pt x="32" y="153"/>
                      <a:pt x="36" y="153"/>
                    </a:cubicBezTo>
                    <a:cubicBezTo>
                      <a:pt x="40" y="153"/>
                      <a:pt x="43" y="150"/>
                      <a:pt x="43" y="146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80"/>
                      <a:pt x="45" y="80"/>
                      <a:pt x="45" y="80"/>
                    </a:cubicBezTo>
                    <a:cubicBezTo>
                      <a:pt x="45" y="83"/>
                      <a:pt x="47" y="85"/>
                      <a:pt x="50" y="85"/>
                    </a:cubicBezTo>
                    <a:cubicBezTo>
                      <a:pt x="52" y="85"/>
                      <a:pt x="54" y="83"/>
                      <a:pt x="54" y="80"/>
                    </a:cubicBezTo>
                    <a:lnTo>
                      <a:pt x="54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83" name="Picture 167"/>
              <p:cNvPicPr>
                <a:picLocks noChangeAspect="1" noChangeArrowheads="1"/>
              </p:cNvPicPr>
              <p:nvPr/>
            </p:nvPicPr>
            <p:blipFill>
              <a:blip r:embed="rId7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7" y="2817"/>
                <a:ext cx="138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68"/>
              <p:cNvPicPr>
                <a:picLocks noChangeAspect="1" noChangeArrowheads="1"/>
              </p:cNvPicPr>
              <p:nvPr/>
            </p:nvPicPr>
            <p:blipFill>
              <a:blip r:embed="rId7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1" y="2984"/>
                <a:ext cx="53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5" name="Picture 169"/>
              <p:cNvPicPr>
                <a:picLocks noChangeAspect="1" noChangeArrowheads="1"/>
              </p:cNvPicPr>
              <p:nvPr/>
            </p:nvPicPr>
            <p:blipFill>
              <a:blip r:embed="rId7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9" y="3012"/>
                <a:ext cx="36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6" name="Picture 170"/>
              <p:cNvPicPr>
                <a:picLocks noChangeAspect="1" noChangeArrowheads="1"/>
              </p:cNvPicPr>
              <p:nvPr/>
            </p:nvPicPr>
            <p:blipFill>
              <a:blip r:embed="rId7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8" y="2862"/>
                <a:ext cx="56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7" name="Freeform 171"/>
              <p:cNvSpPr>
                <a:spLocks noEditPoints="1"/>
              </p:cNvSpPr>
              <p:nvPr/>
            </p:nvSpPr>
            <p:spPr bwMode="auto">
              <a:xfrm>
                <a:off x="4396" y="2836"/>
                <a:ext cx="58" cy="162"/>
              </a:xfrm>
              <a:custGeom>
                <a:avLst/>
                <a:gdLst>
                  <a:gd name="T0" fmla="*/ 27 w 54"/>
                  <a:gd name="T1" fmla="*/ 23 h 153"/>
                  <a:gd name="T2" fmla="*/ 39 w 54"/>
                  <a:gd name="T3" fmla="*/ 12 h 153"/>
                  <a:gd name="T4" fmla="*/ 27 w 54"/>
                  <a:gd name="T5" fmla="*/ 0 h 153"/>
                  <a:gd name="T6" fmla="*/ 16 w 54"/>
                  <a:gd name="T7" fmla="*/ 12 h 153"/>
                  <a:gd name="T8" fmla="*/ 27 w 54"/>
                  <a:gd name="T9" fmla="*/ 23 h 153"/>
                  <a:gd name="T10" fmla="*/ 54 w 54"/>
                  <a:gd name="T11" fmla="*/ 38 h 153"/>
                  <a:gd name="T12" fmla="*/ 43 w 54"/>
                  <a:gd name="T13" fmla="*/ 28 h 153"/>
                  <a:gd name="T14" fmla="*/ 11 w 54"/>
                  <a:gd name="T15" fmla="*/ 28 h 153"/>
                  <a:gd name="T16" fmla="*/ 0 w 54"/>
                  <a:gd name="T17" fmla="*/ 38 h 153"/>
                  <a:gd name="T18" fmla="*/ 0 w 54"/>
                  <a:gd name="T19" fmla="*/ 81 h 153"/>
                  <a:gd name="T20" fmla="*/ 5 w 54"/>
                  <a:gd name="T21" fmla="*/ 86 h 153"/>
                  <a:gd name="T22" fmla="*/ 10 w 54"/>
                  <a:gd name="T23" fmla="*/ 81 h 153"/>
                  <a:gd name="T24" fmla="*/ 10 w 54"/>
                  <a:gd name="T25" fmla="*/ 42 h 153"/>
                  <a:gd name="T26" fmla="*/ 11 w 54"/>
                  <a:gd name="T27" fmla="*/ 42 h 153"/>
                  <a:gd name="T28" fmla="*/ 11 w 54"/>
                  <a:gd name="T29" fmla="*/ 146 h 153"/>
                  <a:gd name="T30" fmla="*/ 18 w 54"/>
                  <a:gd name="T31" fmla="*/ 153 h 153"/>
                  <a:gd name="T32" fmla="*/ 25 w 54"/>
                  <a:gd name="T33" fmla="*/ 146 h 153"/>
                  <a:gd name="T34" fmla="*/ 25 w 54"/>
                  <a:gd name="T35" fmla="*/ 89 h 153"/>
                  <a:gd name="T36" fmla="*/ 29 w 54"/>
                  <a:gd name="T37" fmla="*/ 89 h 153"/>
                  <a:gd name="T38" fmla="*/ 29 w 54"/>
                  <a:gd name="T39" fmla="*/ 146 h 153"/>
                  <a:gd name="T40" fmla="*/ 36 w 54"/>
                  <a:gd name="T41" fmla="*/ 153 h 153"/>
                  <a:gd name="T42" fmla="*/ 43 w 54"/>
                  <a:gd name="T43" fmla="*/ 146 h 153"/>
                  <a:gd name="T44" fmla="*/ 43 w 54"/>
                  <a:gd name="T45" fmla="*/ 42 h 153"/>
                  <a:gd name="T46" fmla="*/ 45 w 54"/>
                  <a:gd name="T47" fmla="*/ 42 h 153"/>
                  <a:gd name="T48" fmla="*/ 45 w 54"/>
                  <a:gd name="T49" fmla="*/ 81 h 153"/>
                  <a:gd name="T50" fmla="*/ 49 w 54"/>
                  <a:gd name="T51" fmla="*/ 85 h 153"/>
                  <a:gd name="T52" fmla="*/ 54 w 54"/>
                  <a:gd name="T53" fmla="*/ 81 h 153"/>
                  <a:gd name="T54" fmla="*/ 54 w 54"/>
                  <a:gd name="T55" fmla="*/ 38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4" h="153">
                    <a:moveTo>
                      <a:pt x="27" y="23"/>
                    </a:moveTo>
                    <a:cubicBezTo>
                      <a:pt x="34" y="23"/>
                      <a:pt x="39" y="18"/>
                      <a:pt x="39" y="12"/>
                    </a:cubicBezTo>
                    <a:cubicBezTo>
                      <a:pt x="39" y="5"/>
                      <a:pt x="34" y="0"/>
                      <a:pt x="27" y="0"/>
                    </a:cubicBezTo>
                    <a:cubicBezTo>
                      <a:pt x="21" y="0"/>
                      <a:pt x="16" y="5"/>
                      <a:pt x="16" y="12"/>
                    </a:cubicBezTo>
                    <a:cubicBezTo>
                      <a:pt x="16" y="18"/>
                      <a:pt x="21" y="23"/>
                      <a:pt x="27" y="23"/>
                    </a:cubicBezTo>
                    <a:close/>
                    <a:moveTo>
                      <a:pt x="54" y="38"/>
                    </a:moveTo>
                    <a:cubicBezTo>
                      <a:pt x="54" y="32"/>
                      <a:pt x="49" y="28"/>
                      <a:pt x="43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5" y="28"/>
                      <a:pt x="0" y="32"/>
                      <a:pt x="0" y="38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4"/>
                      <a:pt x="2" y="86"/>
                      <a:pt x="5" y="86"/>
                    </a:cubicBezTo>
                    <a:cubicBezTo>
                      <a:pt x="7" y="86"/>
                      <a:pt x="10" y="84"/>
                      <a:pt x="10" y="81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146"/>
                      <a:pt x="11" y="146"/>
                      <a:pt x="11" y="146"/>
                    </a:cubicBezTo>
                    <a:cubicBezTo>
                      <a:pt x="11" y="150"/>
                      <a:pt x="15" y="153"/>
                      <a:pt x="18" y="153"/>
                    </a:cubicBezTo>
                    <a:cubicBezTo>
                      <a:pt x="22" y="153"/>
                      <a:pt x="25" y="150"/>
                      <a:pt x="25" y="146"/>
                    </a:cubicBezTo>
                    <a:cubicBezTo>
                      <a:pt x="25" y="89"/>
                      <a:pt x="25" y="89"/>
                      <a:pt x="25" y="89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9" y="146"/>
                      <a:pt x="29" y="146"/>
                      <a:pt x="29" y="146"/>
                    </a:cubicBezTo>
                    <a:cubicBezTo>
                      <a:pt x="29" y="150"/>
                      <a:pt x="32" y="153"/>
                      <a:pt x="36" y="153"/>
                    </a:cubicBezTo>
                    <a:cubicBezTo>
                      <a:pt x="40" y="153"/>
                      <a:pt x="43" y="150"/>
                      <a:pt x="43" y="146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3"/>
                      <a:pt x="47" y="85"/>
                      <a:pt x="49" y="85"/>
                    </a:cubicBezTo>
                    <a:cubicBezTo>
                      <a:pt x="52" y="85"/>
                      <a:pt x="54" y="83"/>
                      <a:pt x="54" y="81"/>
                    </a:cubicBezTo>
                    <a:lnTo>
                      <a:pt x="54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88" name="Picture 172"/>
              <p:cNvPicPr>
                <a:picLocks noChangeAspect="1" noChangeArrowheads="1"/>
              </p:cNvPicPr>
              <p:nvPr/>
            </p:nvPicPr>
            <p:blipFill>
              <a:blip r:embed="rId7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7" y="926"/>
                <a:ext cx="377" cy="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Rectangle 173"/>
              <p:cNvSpPr>
                <a:spLocks noChangeArrowheads="1"/>
              </p:cNvSpPr>
              <p:nvPr/>
            </p:nvSpPr>
            <p:spPr bwMode="auto">
              <a:xfrm>
                <a:off x="3976" y="939"/>
                <a:ext cx="54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en-US"/>
              </a:p>
            </p:txBody>
          </p:sp>
          <p:sp>
            <p:nvSpPr>
              <p:cNvPr id="290" name="Rectangle 174"/>
              <p:cNvSpPr>
                <a:spLocks noChangeArrowheads="1"/>
              </p:cNvSpPr>
              <p:nvPr/>
            </p:nvSpPr>
            <p:spPr bwMode="auto">
              <a:xfrm>
                <a:off x="4033" y="939"/>
                <a:ext cx="60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T</a:t>
                </a:r>
                <a:endParaRPr lang="en-US" altLang="en-US"/>
              </a:p>
            </p:txBody>
          </p:sp>
          <p:sp>
            <p:nvSpPr>
              <p:cNvPr id="291" name="Rectangle 175"/>
              <p:cNvSpPr>
                <a:spLocks noChangeArrowheads="1"/>
              </p:cNvSpPr>
              <p:nvPr/>
            </p:nvSpPr>
            <p:spPr bwMode="auto">
              <a:xfrm>
                <a:off x="4081" y="939"/>
                <a:ext cx="71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en-US"/>
              </a:p>
            </p:txBody>
          </p:sp>
          <p:sp>
            <p:nvSpPr>
              <p:cNvPr id="292" name="Rectangle 176"/>
              <p:cNvSpPr>
                <a:spLocks noChangeArrowheads="1"/>
              </p:cNvSpPr>
              <p:nvPr/>
            </p:nvSpPr>
            <p:spPr bwMode="auto">
              <a:xfrm>
                <a:off x="4151" y="939"/>
                <a:ext cx="66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en-US"/>
              </a:p>
            </p:txBody>
          </p:sp>
          <p:sp>
            <p:nvSpPr>
              <p:cNvPr id="293" name="Rectangle 177"/>
              <p:cNvSpPr>
                <a:spLocks noChangeArrowheads="1"/>
              </p:cNvSpPr>
              <p:nvPr/>
            </p:nvSpPr>
            <p:spPr bwMode="auto">
              <a:xfrm>
                <a:off x="4215" y="939"/>
                <a:ext cx="60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T</a:t>
                </a:r>
                <a:endParaRPr lang="en-US" altLang="en-US"/>
              </a:p>
            </p:txBody>
          </p:sp>
          <p:pic>
            <p:nvPicPr>
              <p:cNvPr id="294" name="Picture 178"/>
              <p:cNvPicPr>
                <a:picLocks noChangeAspect="1" noChangeArrowheads="1"/>
              </p:cNvPicPr>
              <p:nvPr/>
            </p:nvPicPr>
            <p:blipFill>
              <a:blip r:embed="rId7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80" y="2151"/>
                <a:ext cx="342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5" name="Picture 179"/>
              <p:cNvPicPr>
                <a:picLocks noChangeAspect="1" noChangeArrowheads="1"/>
              </p:cNvPicPr>
              <p:nvPr/>
            </p:nvPicPr>
            <p:blipFill>
              <a:blip r:embed="rId7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8" y="2277"/>
                <a:ext cx="113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6" name="Picture 180"/>
              <p:cNvPicPr>
                <a:picLocks noChangeAspect="1" noChangeArrowheads="1"/>
              </p:cNvPicPr>
              <p:nvPr/>
            </p:nvPicPr>
            <p:blipFill>
              <a:blip r:embed="rId8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6" y="2313"/>
                <a:ext cx="76" cy="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" name="Freeform 181"/>
              <p:cNvSpPr>
                <a:spLocks noEditPoints="1"/>
              </p:cNvSpPr>
              <p:nvPr/>
            </p:nvSpPr>
            <p:spPr bwMode="auto">
              <a:xfrm>
                <a:off x="2602" y="2183"/>
                <a:ext cx="250" cy="84"/>
              </a:xfrm>
              <a:custGeom>
                <a:avLst/>
                <a:gdLst>
                  <a:gd name="T0" fmla="*/ 7 w 236"/>
                  <a:gd name="T1" fmla="*/ 33 h 79"/>
                  <a:gd name="T2" fmla="*/ 0 w 236"/>
                  <a:gd name="T3" fmla="*/ 25 h 79"/>
                  <a:gd name="T4" fmla="*/ 7 w 236"/>
                  <a:gd name="T5" fmla="*/ 22 h 79"/>
                  <a:gd name="T6" fmla="*/ 43 w 236"/>
                  <a:gd name="T7" fmla="*/ 3 h 79"/>
                  <a:gd name="T8" fmla="*/ 30 w 236"/>
                  <a:gd name="T9" fmla="*/ 7 h 79"/>
                  <a:gd name="T10" fmla="*/ 17 w 236"/>
                  <a:gd name="T11" fmla="*/ 25 h 79"/>
                  <a:gd name="T12" fmla="*/ 47 w 236"/>
                  <a:gd name="T13" fmla="*/ 78 h 79"/>
                  <a:gd name="T14" fmla="*/ 38 w 236"/>
                  <a:gd name="T15" fmla="*/ 33 h 79"/>
                  <a:gd name="T16" fmla="*/ 17 w 236"/>
                  <a:gd name="T17" fmla="*/ 78 h 79"/>
                  <a:gd name="T18" fmla="*/ 63 w 236"/>
                  <a:gd name="T19" fmla="*/ 39 h 79"/>
                  <a:gd name="T20" fmla="*/ 71 w 236"/>
                  <a:gd name="T21" fmla="*/ 25 h 79"/>
                  <a:gd name="T22" fmla="*/ 72 w 236"/>
                  <a:gd name="T23" fmla="*/ 34 h 79"/>
                  <a:gd name="T24" fmla="*/ 108 w 236"/>
                  <a:gd name="T25" fmla="*/ 46 h 79"/>
                  <a:gd name="T26" fmla="*/ 98 w 236"/>
                  <a:gd name="T27" fmla="*/ 78 h 79"/>
                  <a:gd name="T28" fmla="*/ 86 w 236"/>
                  <a:gd name="T29" fmla="*/ 32 h 79"/>
                  <a:gd name="T30" fmla="*/ 72 w 236"/>
                  <a:gd name="T31" fmla="*/ 46 h 79"/>
                  <a:gd name="T32" fmla="*/ 63 w 236"/>
                  <a:gd name="T33" fmla="*/ 78 h 79"/>
                  <a:gd name="T34" fmla="*/ 134 w 236"/>
                  <a:gd name="T35" fmla="*/ 11 h 79"/>
                  <a:gd name="T36" fmla="*/ 122 w 236"/>
                  <a:gd name="T37" fmla="*/ 11 h 79"/>
                  <a:gd name="T38" fmla="*/ 134 w 236"/>
                  <a:gd name="T39" fmla="*/ 11 h 79"/>
                  <a:gd name="T40" fmla="*/ 123 w 236"/>
                  <a:gd name="T41" fmla="*/ 25 h 79"/>
                  <a:gd name="T42" fmla="*/ 133 w 236"/>
                  <a:gd name="T43" fmla="*/ 78 h 79"/>
                  <a:gd name="T44" fmla="*/ 147 w 236"/>
                  <a:gd name="T45" fmla="*/ 68 h 79"/>
                  <a:gd name="T46" fmla="*/ 170 w 236"/>
                  <a:gd name="T47" fmla="*/ 64 h 79"/>
                  <a:gd name="T48" fmla="*/ 146 w 236"/>
                  <a:gd name="T49" fmla="*/ 39 h 79"/>
                  <a:gd name="T50" fmla="*/ 177 w 236"/>
                  <a:gd name="T51" fmla="*/ 27 h 79"/>
                  <a:gd name="T52" fmla="*/ 164 w 236"/>
                  <a:gd name="T53" fmla="*/ 31 h 79"/>
                  <a:gd name="T54" fmla="*/ 165 w 236"/>
                  <a:gd name="T55" fmla="*/ 47 h 79"/>
                  <a:gd name="T56" fmla="*/ 159 w 236"/>
                  <a:gd name="T57" fmla="*/ 79 h 79"/>
                  <a:gd name="T58" fmla="*/ 147 w 236"/>
                  <a:gd name="T59" fmla="*/ 68 h 79"/>
                  <a:gd name="T60" fmla="*/ 201 w 236"/>
                  <a:gd name="T61" fmla="*/ 1 h 79"/>
                  <a:gd name="T62" fmla="*/ 201 w 236"/>
                  <a:gd name="T63" fmla="*/ 34 h 79"/>
                  <a:gd name="T64" fmla="*/ 218 w 236"/>
                  <a:gd name="T65" fmla="*/ 24 h 79"/>
                  <a:gd name="T66" fmla="*/ 236 w 236"/>
                  <a:gd name="T67" fmla="*/ 78 h 79"/>
                  <a:gd name="T68" fmla="*/ 226 w 236"/>
                  <a:gd name="T69" fmla="*/ 48 h 79"/>
                  <a:gd name="T70" fmla="*/ 202 w 236"/>
                  <a:gd name="T71" fmla="*/ 42 h 79"/>
                  <a:gd name="T72" fmla="*/ 201 w 236"/>
                  <a:gd name="T73" fmla="*/ 78 h 79"/>
                  <a:gd name="T74" fmla="*/ 191 w 236"/>
                  <a:gd name="T75" fmla="*/ 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6" h="79">
                    <a:moveTo>
                      <a:pt x="7" y="78"/>
                    </a:moveTo>
                    <a:cubicBezTo>
                      <a:pt x="7" y="33"/>
                      <a:pt x="7" y="33"/>
                      <a:pt x="7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9"/>
                      <a:pt x="15" y="0"/>
                      <a:pt x="30" y="0"/>
                    </a:cubicBezTo>
                    <a:cubicBezTo>
                      <a:pt x="35" y="0"/>
                      <a:pt x="41" y="1"/>
                      <a:pt x="43" y="3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38" y="9"/>
                      <a:pt x="34" y="7"/>
                      <a:pt x="30" y="7"/>
                    </a:cubicBezTo>
                    <a:cubicBezTo>
                      <a:pt x="20" y="7"/>
                      <a:pt x="17" y="14"/>
                      <a:pt x="17" y="23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78"/>
                      <a:pt x="47" y="78"/>
                      <a:pt x="47" y="78"/>
                    </a:cubicBezTo>
                    <a:cubicBezTo>
                      <a:pt x="38" y="78"/>
                      <a:pt x="38" y="78"/>
                      <a:pt x="38" y="78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78"/>
                      <a:pt x="17" y="78"/>
                      <a:pt x="17" y="78"/>
                    </a:cubicBezTo>
                    <a:lnTo>
                      <a:pt x="7" y="78"/>
                    </a:lnTo>
                    <a:close/>
                    <a:moveTo>
                      <a:pt x="63" y="39"/>
                    </a:moveTo>
                    <a:cubicBezTo>
                      <a:pt x="63" y="34"/>
                      <a:pt x="63" y="30"/>
                      <a:pt x="62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74" y="29"/>
                      <a:pt x="80" y="24"/>
                      <a:pt x="89" y="24"/>
                    </a:cubicBezTo>
                    <a:cubicBezTo>
                      <a:pt x="96" y="24"/>
                      <a:pt x="108" y="28"/>
                      <a:pt x="108" y="46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98" y="78"/>
                      <a:pt x="98" y="78"/>
                      <a:pt x="98" y="78"/>
                    </a:cubicBezTo>
                    <a:cubicBezTo>
                      <a:pt x="98" y="48"/>
                      <a:pt x="98" y="48"/>
                      <a:pt x="98" y="48"/>
                    </a:cubicBezTo>
                    <a:cubicBezTo>
                      <a:pt x="98" y="39"/>
                      <a:pt x="95" y="32"/>
                      <a:pt x="86" y="32"/>
                    </a:cubicBezTo>
                    <a:cubicBezTo>
                      <a:pt x="80" y="32"/>
                      <a:pt x="75" y="36"/>
                      <a:pt x="73" y="42"/>
                    </a:cubicBezTo>
                    <a:cubicBezTo>
                      <a:pt x="73" y="43"/>
                      <a:pt x="72" y="45"/>
                      <a:pt x="72" y="46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63" y="78"/>
                      <a:pt x="63" y="78"/>
                      <a:pt x="63" y="78"/>
                    </a:cubicBezTo>
                    <a:lnTo>
                      <a:pt x="63" y="39"/>
                    </a:lnTo>
                    <a:close/>
                    <a:moveTo>
                      <a:pt x="134" y="11"/>
                    </a:moveTo>
                    <a:cubicBezTo>
                      <a:pt x="134" y="14"/>
                      <a:pt x="131" y="16"/>
                      <a:pt x="128" y="16"/>
                    </a:cubicBezTo>
                    <a:cubicBezTo>
                      <a:pt x="124" y="16"/>
                      <a:pt x="122" y="14"/>
                      <a:pt x="122" y="11"/>
                    </a:cubicBezTo>
                    <a:cubicBezTo>
                      <a:pt x="122" y="7"/>
                      <a:pt x="124" y="5"/>
                      <a:pt x="128" y="5"/>
                    </a:cubicBezTo>
                    <a:cubicBezTo>
                      <a:pt x="131" y="5"/>
                      <a:pt x="134" y="7"/>
                      <a:pt x="134" y="11"/>
                    </a:cubicBezTo>
                    <a:close/>
                    <a:moveTo>
                      <a:pt x="123" y="78"/>
                    </a:moveTo>
                    <a:cubicBezTo>
                      <a:pt x="123" y="25"/>
                      <a:pt x="123" y="25"/>
                      <a:pt x="123" y="25"/>
                    </a:cubicBezTo>
                    <a:cubicBezTo>
                      <a:pt x="133" y="25"/>
                      <a:pt x="133" y="25"/>
                      <a:pt x="133" y="25"/>
                    </a:cubicBezTo>
                    <a:cubicBezTo>
                      <a:pt x="133" y="78"/>
                      <a:pt x="133" y="78"/>
                      <a:pt x="133" y="78"/>
                    </a:cubicBezTo>
                    <a:lnTo>
                      <a:pt x="123" y="78"/>
                    </a:lnTo>
                    <a:close/>
                    <a:moveTo>
                      <a:pt x="147" y="68"/>
                    </a:moveTo>
                    <a:cubicBezTo>
                      <a:pt x="150" y="70"/>
                      <a:pt x="155" y="72"/>
                      <a:pt x="160" y="72"/>
                    </a:cubicBezTo>
                    <a:cubicBezTo>
                      <a:pt x="167" y="72"/>
                      <a:pt x="170" y="68"/>
                      <a:pt x="170" y="64"/>
                    </a:cubicBezTo>
                    <a:cubicBezTo>
                      <a:pt x="170" y="59"/>
                      <a:pt x="167" y="57"/>
                      <a:pt x="160" y="54"/>
                    </a:cubicBezTo>
                    <a:cubicBezTo>
                      <a:pt x="151" y="51"/>
                      <a:pt x="146" y="46"/>
                      <a:pt x="146" y="39"/>
                    </a:cubicBezTo>
                    <a:cubicBezTo>
                      <a:pt x="146" y="31"/>
                      <a:pt x="153" y="24"/>
                      <a:pt x="164" y="24"/>
                    </a:cubicBezTo>
                    <a:cubicBezTo>
                      <a:pt x="170" y="24"/>
                      <a:pt x="174" y="26"/>
                      <a:pt x="177" y="27"/>
                    </a:cubicBezTo>
                    <a:cubicBezTo>
                      <a:pt x="175" y="34"/>
                      <a:pt x="175" y="34"/>
                      <a:pt x="175" y="34"/>
                    </a:cubicBezTo>
                    <a:cubicBezTo>
                      <a:pt x="173" y="33"/>
                      <a:pt x="169" y="31"/>
                      <a:pt x="164" y="31"/>
                    </a:cubicBezTo>
                    <a:cubicBezTo>
                      <a:pt x="158" y="31"/>
                      <a:pt x="155" y="35"/>
                      <a:pt x="155" y="38"/>
                    </a:cubicBezTo>
                    <a:cubicBezTo>
                      <a:pt x="155" y="43"/>
                      <a:pt x="158" y="45"/>
                      <a:pt x="165" y="47"/>
                    </a:cubicBezTo>
                    <a:cubicBezTo>
                      <a:pt x="174" y="51"/>
                      <a:pt x="179" y="55"/>
                      <a:pt x="179" y="63"/>
                    </a:cubicBezTo>
                    <a:cubicBezTo>
                      <a:pt x="179" y="72"/>
                      <a:pt x="172" y="79"/>
                      <a:pt x="159" y="79"/>
                    </a:cubicBezTo>
                    <a:cubicBezTo>
                      <a:pt x="154" y="79"/>
                      <a:pt x="148" y="77"/>
                      <a:pt x="145" y="75"/>
                    </a:cubicBezTo>
                    <a:lnTo>
                      <a:pt x="147" y="68"/>
                    </a:lnTo>
                    <a:close/>
                    <a:moveTo>
                      <a:pt x="191" y="1"/>
                    </a:moveTo>
                    <a:cubicBezTo>
                      <a:pt x="201" y="1"/>
                      <a:pt x="201" y="1"/>
                      <a:pt x="201" y="1"/>
                    </a:cubicBezTo>
                    <a:cubicBezTo>
                      <a:pt x="201" y="34"/>
                      <a:pt x="201" y="34"/>
                      <a:pt x="201" y="34"/>
                    </a:cubicBezTo>
                    <a:cubicBezTo>
                      <a:pt x="201" y="34"/>
                      <a:pt x="201" y="34"/>
                      <a:pt x="201" y="34"/>
                    </a:cubicBezTo>
                    <a:cubicBezTo>
                      <a:pt x="203" y="31"/>
                      <a:pt x="205" y="28"/>
                      <a:pt x="208" y="27"/>
                    </a:cubicBezTo>
                    <a:cubicBezTo>
                      <a:pt x="211" y="25"/>
                      <a:pt x="214" y="24"/>
                      <a:pt x="218" y="24"/>
                    </a:cubicBezTo>
                    <a:cubicBezTo>
                      <a:pt x="225" y="24"/>
                      <a:pt x="236" y="28"/>
                      <a:pt x="236" y="47"/>
                    </a:cubicBezTo>
                    <a:cubicBezTo>
                      <a:pt x="236" y="78"/>
                      <a:pt x="236" y="78"/>
                      <a:pt x="236" y="78"/>
                    </a:cubicBezTo>
                    <a:cubicBezTo>
                      <a:pt x="226" y="78"/>
                      <a:pt x="226" y="78"/>
                      <a:pt x="226" y="78"/>
                    </a:cubicBezTo>
                    <a:cubicBezTo>
                      <a:pt x="226" y="48"/>
                      <a:pt x="226" y="48"/>
                      <a:pt x="226" y="48"/>
                    </a:cubicBezTo>
                    <a:cubicBezTo>
                      <a:pt x="226" y="39"/>
                      <a:pt x="223" y="32"/>
                      <a:pt x="214" y="32"/>
                    </a:cubicBezTo>
                    <a:cubicBezTo>
                      <a:pt x="208" y="32"/>
                      <a:pt x="203" y="36"/>
                      <a:pt x="202" y="42"/>
                    </a:cubicBezTo>
                    <a:cubicBezTo>
                      <a:pt x="201" y="43"/>
                      <a:pt x="201" y="44"/>
                      <a:pt x="201" y="46"/>
                    </a:cubicBezTo>
                    <a:cubicBezTo>
                      <a:pt x="201" y="78"/>
                      <a:pt x="201" y="78"/>
                      <a:pt x="201" y="78"/>
                    </a:cubicBezTo>
                    <a:cubicBezTo>
                      <a:pt x="191" y="78"/>
                      <a:pt x="191" y="78"/>
                      <a:pt x="191" y="78"/>
                    </a:cubicBez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182"/>
              <p:cNvSpPr>
                <a:spLocks noChangeArrowheads="1"/>
              </p:cNvSpPr>
              <p:nvPr/>
            </p:nvSpPr>
            <p:spPr bwMode="auto">
              <a:xfrm>
                <a:off x="3984" y="1105"/>
                <a:ext cx="0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299" name="Rectangle 183"/>
              <p:cNvSpPr>
                <a:spLocks noChangeArrowheads="1"/>
              </p:cNvSpPr>
              <p:nvPr/>
            </p:nvSpPr>
            <p:spPr bwMode="auto">
              <a:xfrm>
                <a:off x="4002" y="1105"/>
                <a:ext cx="0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300" name="Rectangle 184"/>
              <p:cNvSpPr>
                <a:spLocks noChangeArrowheads="1"/>
              </p:cNvSpPr>
              <p:nvPr/>
            </p:nvSpPr>
            <p:spPr bwMode="auto">
              <a:xfrm>
                <a:off x="4023" y="1105"/>
                <a:ext cx="0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301" name="Rectangle 185"/>
              <p:cNvSpPr>
                <a:spLocks noChangeArrowheads="1"/>
              </p:cNvSpPr>
              <p:nvPr/>
            </p:nvSpPr>
            <p:spPr bwMode="auto">
              <a:xfrm>
                <a:off x="4036" y="1105"/>
                <a:ext cx="0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303" name="Rectangle 187"/>
              <p:cNvSpPr>
                <a:spLocks noChangeArrowheads="1"/>
              </p:cNvSpPr>
              <p:nvPr/>
            </p:nvSpPr>
            <p:spPr bwMode="auto">
              <a:xfrm>
                <a:off x="4055" y="1151"/>
                <a:ext cx="0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304" name="Rectangle 188"/>
              <p:cNvSpPr>
                <a:spLocks noChangeArrowheads="1"/>
              </p:cNvSpPr>
              <p:nvPr/>
            </p:nvSpPr>
            <p:spPr bwMode="auto">
              <a:xfrm>
                <a:off x="4068" y="1151"/>
                <a:ext cx="0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305" name="Rectangle 189"/>
              <p:cNvSpPr>
                <a:spLocks noChangeArrowheads="1"/>
              </p:cNvSpPr>
              <p:nvPr/>
            </p:nvSpPr>
            <p:spPr bwMode="auto">
              <a:xfrm>
                <a:off x="4083" y="1151"/>
                <a:ext cx="0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307" name="Rectangle 191"/>
              <p:cNvSpPr>
                <a:spLocks noChangeArrowheads="1"/>
              </p:cNvSpPr>
              <p:nvPr/>
            </p:nvSpPr>
            <p:spPr bwMode="auto">
              <a:xfrm>
                <a:off x="4178" y="1151"/>
                <a:ext cx="0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308" name="Rectangle 192"/>
              <p:cNvSpPr>
                <a:spLocks noChangeArrowheads="1"/>
              </p:cNvSpPr>
              <p:nvPr/>
            </p:nvSpPr>
            <p:spPr bwMode="auto">
              <a:xfrm>
                <a:off x="4196" y="1151"/>
                <a:ext cx="0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309" name="Rectangle 193"/>
              <p:cNvSpPr>
                <a:spLocks noChangeArrowheads="1"/>
              </p:cNvSpPr>
              <p:nvPr/>
            </p:nvSpPr>
            <p:spPr bwMode="auto">
              <a:xfrm>
                <a:off x="4209" y="1151"/>
                <a:ext cx="0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310" name="Rectangle 194"/>
              <p:cNvSpPr>
                <a:spLocks noChangeArrowheads="1"/>
              </p:cNvSpPr>
              <p:nvPr/>
            </p:nvSpPr>
            <p:spPr bwMode="auto">
              <a:xfrm>
                <a:off x="3984" y="1198"/>
                <a:ext cx="0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311" name="Rectangle 195"/>
              <p:cNvSpPr>
                <a:spLocks noChangeArrowheads="1"/>
              </p:cNvSpPr>
              <p:nvPr/>
            </p:nvSpPr>
            <p:spPr bwMode="auto">
              <a:xfrm>
                <a:off x="4123" y="1198"/>
                <a:ext cx="0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312" name="Rectangle 196"/>
              <p:cNvSpPr>
                <a:spLocks noChangeArrowheads="1"/>
              </p:cNvSpPr>
              <p:nvPr/>
            </p:nvSpPr>
            <p:spPr bwMode="auto">
              <a:xfrm>
                <a:off x="4135" y="1198"/>
                <a:ext cx="0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313" name="Rectangle 197"/>
              <p:cNvSpPr>
                <a:spLocks noChangeArrowheads="1"/>
              </p:cNvSpPr>
              <p:nvPr/>
            </p:nvSpPr>
            <p:spPr bwMode="auto">
              <a:xfrm>
                <a:off x="4320" y="1198"/>
                <a:ext cx="0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314" name="Rectangle 198"/>
              <p:cNvSpPr>
                <a:spLocks noChangeArrowheads="1"/>
              </p:cNvSpPr>
              <p:nvPr/>
            </p:nvSpPr>
            <p:spPr bwMode="auto">
              <a:xfrm>
                <a:off x="4333" y="1198"/>
                <a:ext cx="0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315" name="Rectangle 199"/>
              <p:cNvSpPr>
                <a:spLocks noChangeArrowheads="1"/>
              </p:cNvSpPr>
              <p:nvPr/>
            </p:nvSpPr>
            <p:spPr bwMode="auto">
              <a:xfrm>
                <a:off x="3983" y="1094"/>
                <a:ext cx="360" cy="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200"/>
              <p:cNvSpPr>
                <a:spLocks/>
              </p:cNvSpPr>
              <p:nvPr/>
            </p:nvSpPr>
            <p:spPr bwMode="auto">
              <a:xfrm>
                <a:off x="3983" y="1094"/>
                <a:ext cx="360" cy="9"/>
              </a:xfrm>
              <a:custGeom>
                <a:avLst/>
                <a:gdLst>
                  <a:gd name="T0" fmla="*/ 0 w 360"/>
                  <a:gd name="T1" fmla="*/ 9 h 9"/>
                  <a:gd name="T2" fmla="*/ 360 w 360"/>
                  <a:gd name="T3" fmla="*/ 9 h 9"/>
                  <a:gd name="T4" fmla="*/ 360 w 360"/>
                  <a:gd name="T5" fmla="*/ 0 h 9"/>
                  <a:gd name="T6" fmla="*/ 0 w 36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0" h="9">
                    <a:moveTo>
                      <a:pt x="0" y="9"/>
                    </a:moveTo>
                    <a:lnTo>
                      <a:pt x="360" y="9"/>
                    </a:lnTo>
                    <a:lnTo>
                      <a:pt x="36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Rectangle 201"/>
              <p:cNvSpPr>
                <a:spLocks noChangeArrowheads="1"/>
              </p:cNvSpPr>
              <p:nvPr/>
            </p:nvSpPr>
            <p:spPr bwMode="auto">
              <a:xfrm>
                <a:off x="4743" y="1851"/>
                <a:ext cx="0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318" name="Rectangle 202"/>
              <p:cNvSpPr>
                <a:spLocks noChangeArrowheads="1"/>
              </p:cNvSpPr>
              <p:nvPr/>
            </p:nvSpPr>
            <p:spPr bwMode="auto">
              <a:xfrm>
                <a:off x="4761" y="1851"/>
                <a:ext cx="0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319" name="Rectangle 203"/>
              <p:cNvSpPr>
                <a:spLocks noChangeArrowheads="1"/>
              </p:cNvSpPr>
              <p:nvPr/>
            </p:nvSpPr>
            <p:spPr bwMode="auto">
              <a:xfrm>
                <a:off x="4783" y="1851"/>
                <a:ext cx="0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320" name="Rectangle 204"/>
              <p:cNvSpPr>
                <a:spLocks noChangeArrowheads="1"/>
              </p:cNvSpPr>
              <p:nvPr/>
            </p:nvSpPr>
            <p:spPr bwMode="auto">
              <a:xfrm>
                <a:off x="4795" y="1851"/>
                <a:ext cx="0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dirty="0"/>
              </a:p>
            </p:txBody>
          </p:sp>
        </p:grpSp>
        <p:sp>
          <p:nvSpPr>
            <p:cNvPr id="19" name="Rectangle 219"/>
            <p:cNvSpPr>
              <a:spLocks noChangeArrowheads="1"/>
            </p:cNvSpPr>
            <p:nvPr/>
          </p:nvSpPr>
          <p:spPr bwMode="auto">
            <a:xfrm>
              <a:off x="9621788" y="3227337"/>
              <a:ext cx="658745" cy="145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0"/>
            <p:cNvSpPr>
              <a:spLocks/>
            </p:cNvSpPr>
            <p:nvPr/>
          </p:nvSpPr>
          <p:spPr bwMode="auto">
            <a:xfrm>
              <a:off x="9621788" y="3227337"/>
              <a:ext cx="658745" cy="14598"/>
            </a:xfrm>
            <a:custGeom>
              <a:avLst/>
              <a:gdLst>
                <a:gd name="T0" fmla="*/ 0 w 361"/>
                <a:gd name="T1" fmla="*/ 8 h 8"/>
                <a:gd name="T2" fmla="*/ 361 w 361"/>
                <a:gd name="T3" fmla="*/ 8 h 8"/>
                <a:gd name="T4" fmla="*/ 361 w 361"/>
                <a:gd name="T5" fmla="*/ 0 h 8"/>
                <a:gd name="T6" fmla="*/ 0 w 361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8">
                  <a:moveTo>
                    <a:pt x="0" y="8"/>
                  </a:moveTo>
                  <a:lnTo>
                    <a:pt x="361" y="8"/>
                  </a:lnTo>
                  <a:lnTo>
                    <a:pt x="3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257"/>
            <p:cNvSpPr>
              <a:spLocks noChangeArrowheads="1"/>
            </p:cNvSpPr>
            <p:nvPr/>
          </p:nvSpPr>
          <p:spPr bwMode="auto">
            <a:xfrm>
              <a:off x="8236780" y="5588599"/>
              <a:ext cx="656920" cy="145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58"/>
            <p:cNvSpPr>
              <a:spLocks/>
            </p:cNvSpPr>
            <p:nvPr/>
          </p:nvSpPr>
          <p:spPr bwMode="auto">
            <a:xfrm>
              <a:off x="8236780" y="5588599"/>
              <a:ext cx="656920" cy="14598"/>
            </a:xfrm>
            <a:custGeom>
              <a:avLst/>
              <a:gdLst>
                <a:gd name="T0" fmla="*/ 0 w 360"/>
                <a:gd name="T1" fmla="*/ 8 h 8"/>
                <a:gd name="T2" fmla="*/ 360 w 360"/>
                <a:gd name="T3" fmla="*/ 8 h 8"/>
                <a:gd name="T4" fmla="*/ 360 w 360"/>
                <a:gd name="T5" fmla="*/ 0 h 8"/>
                <a:gd name="T6" fmla="*/ 0 w 36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0" h="8">
                  <a:moveTo>
                    <a:pt x="0" y="8"/>
                  </a:moveTo>
                  <a:lnTo>
                    <a:pt x="360" y="8"/>
                  </a:lnTo>
                  <a:lnTo>
                    <a:pt x="36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276"/>
            <p:cNvSpPr>
              <a:spLocks noChangeArrowheads="1"/>
            </p:cNvSpPr>
            <p:nvPr/>
          </p:nvSpPr>
          <p:spPr bwMode="auto">
            <a:xfrm>
              <a:off x="6897394" y="5479113"/>
              <a:ext cx="656920" cy="16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77"/>
            <p:cNvSpPr>
              <a:spLocks/>
            </p:cNvSpPr>
            <p:nvPr/>
          </p:nvSpPr>
          <p:spPr bwMode="auto">
            <a:xfrm>
              <a:off x="6897394" y="5479113"/>
              <a:ext cx="656920" cy="16423"/>
            </a:xfrm>
            <a:custGeom>
              <a:avLst/>
              <a:gdLst>
                <a:gd name="T0" fmla="*/ 0 w 360"/>
                <a:gd name="T1" fmla="*/ 9 h 9"/>
                <a:gd name="T2" fmla="*/ 360 w 360"/>
                <a:gd name="T3" fmla="*/ 9 h 9"/>
                <a:gd name="T4" fmla="*/ 360 w 360"/>
                <a:gd name="T5" fmla="*/ 0 h 9"/>
                <a:gd name="T6" fmla="*/ 0 w 36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0" h="9">
                  <a:moveTo>
                    <a:pt x="0" y="9"/>
                  </a:moveTo>
                  <a:lnTo>
                    <a:pt x="360" y="9"/>
                  </a:lnTo>
                  <a:lnTo>
                    <a:pt x="36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295"/>
            <p:cNvSpPr>
              <a:spLocks noChangeArrowheads="1"/>
            </p:cNvSpPr>
            <p:nvPr/>
          </p:nvSpPr>
          <p:spPr bwMode="auto">
            <a:xfrm>
              <a:off x="6052523" y="4528403"/>
              <a:ext cx="658745" cy="145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96"/>
            <p:cNvSpPr>
              <a:spLocks/>
            </p:cNvSpPr>
            <p:nvPr/>
          </p:nvSpPr>
          <p:spPr bwMode="auto">
            <a:xfrm>
              <a:off x="6052523" y="4528403"/>
              <a:ext cx="658745" cy="14598"/>
            </a:xfrm>
            <a:custGeom>
              <a:avLst/>
              <a:gdLst>
                <a:gd name="T0" fmla="*/ 0 w 361"/>
                <a:gd name="T1" fmla="*/ 8 h 8"/>
                <a:gd name="T2" fmla="*/ 361 w 361"/>
                <a:gd name="T3" fmla="*/ 8 h 8"/>
                <a:gd name="T4" fmla="*/ 361 w 361"/>
                <a:gd name="T5" fmla="*/ 0 h 8"/>
                <a:gd name="T6" fmla="*/ 0 w 361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8">
                  <a:moveTo>
                    <a:pt x="0" y="8"/>
                  </a:moveTo>
                  <a:lnTo>
                    <a:pt x="361" y="8"/>
                  </a:lnTo>
                  <a:lnTo>
                    <a:pt x="3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7"/>
            <p:cNvSpPr>
              <a:spLocks/>
            </p:cNvSpPr>
            <p:nvPr/>
          </p:nvSpPr>
          <p:spPr bwMode="auto">
            <a:xfrm>
              <a:off x="7981312" y="1121544"/>
              <a:ext cx="169704" cy="142333"/>
            </a:xfrm>
            <a:custGeom>
              <a:avLst/>
              <a:gdLst>
                <a:gd name="T0" fmla="*/ 90 w 93"/>
                <a:gd name="T1" fmla="*/ 0 h 78"/>
                <a:gd name="T2" fmla="*/ 0 w 93"/>
                <a:gd name="T3" fmla="*/ 0 h 78"/>
                <a:gd name="T4" fmla="*/ 0 w 93"/>
                <a:gd name="T5" fmla="*/ 78 h 78"/>
                <a:gd name="T6" fmla="*/ 55 w 93"/>
                <a:gd name="T7" fmla="*/ 78 h 78"/>
                <a:gd name="T8" fmla="*/ 55 w 93"/>
                <a:gd name="T9" fmla="*/ 78 h 78"/>
                <a:gd name="T10" fmla="*/ 93 w 93"/>
                <a:gd name="T11" fmla="*/ 78 h 78"/>
                <a:gd name="T12" fmla="*/ 90 w 93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78">
                  <a:moveTo>
                    <a:pt x="90" y="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55" y="78"/>
                  </a:lnTo>
                  <a:lnTo>
                    <a:pt x="55" y="78"/>
                  </a:lnTo>
                  <a:lnTo>
                    <a:pt x="93" y="7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65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98"/>
            <p:cNvSpPr>
              <a:spLocks/>
            </p:cNvSpPr>
            <p:nvPr/>
          </p:nvSpPr>
          <p:spPr bwMode="auto">
            <a:xfrm>
              <a:off x="7981312" y="1121544"/>
              <a:ext cx="169704" cy="142333"/>
            </a:xfrm>
            <a:custGeom>
              <a:avLst/>
              <a:gdLst>
                <a:gd name="T0" fmla="*/ 90 w 93"/>
                <a:gd name="T1" fmla="*/ 0 h 78"/>
                <a:gd name="T2" fmla="*/ 0 w 93"/>
                <a:gd name="T3" fmla="*/ 0 h 78"/>
                <a:gd name="T4" fmla="*/ 0 w 93"/>
                <a:gd name="T5" fmla="*/ 78 h 78"/>
                <a:gd name="T6" fmla="*/ 55 w 93"/>
                <a:gd name="T7" fmla="*/ 78 h 78"/>
                <a:gd name="T8" fmla="*/ 55 w 93"/>
                <a:gd name="T9" fmla="*/ 78 h 78"/>
                <a:gd name="T10" fmla="*/ 93 w 93"/>
                <a:gd name="T11" fmla="*/ 78 h 78"/>
                <a:gd name="T12" fmla="*/ 90 w 93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78">
                  <a:moveTo>
                    <a:pt x="90" y="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55" y="78"/>
                  </a:lnTo>
                  <a:lnTo>
                    <a:pt x="55" y="78"/>
                  </a:lnTo>
                  <a:lnTo>
                    <a:pt x="93" y="78"/>
                  </a:lnTo>
                  <a:lnTo>
                    <a:pt x="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9" name="Picture 299"/>
            <p:cNvPicPr>
              <a:picLocks noChangeAspect="1" noChangeArrowheads="1"/>
            </p:cNvPicPr>
            <p:nvPr/>
          </p:nvPicPr>
          <p:blipFill>
            <a:blip r:embed="rId8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663" y="1262052"/>
              <a:ext cx="175179" cy="589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300"/>
            <p:cNvPicPr>
              <a:picLocks noChangeAspect="1" noChangeArrowheads="1"/>
            </p:cNvPicPr>
            <p:nvPr/>
          </p:nvPicPr>
          <p:blipFill>
            <a:blip r:embed="rId8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662" y="1845981"/>
              <a:ext cx="104012" cy="153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301"/>
            <p:cNvPicPr>
              <a:picLocks noChangeAspect="1" noChangeArrowheads="1"/>
            </p:cNvPicPr>
            <p:nvPr/>
          </p:nvPicPr>
          <p:blipFill>
            <a:blip r:embed="rId8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663" y="1997437"/>
              <a:ext cx="175179" cy="4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302"/>
            <p:cNvPicPr>
              <a:picLocks noChangeAspect="1" noChangeArrowheads="1"/>
            </p:cNvPicPr>
            <p:nvPr/>
          </p:nvPicPr>
          <p:blipFill>
            <a:blip r:embed="rId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663" y="1997437"/>
              <a:ext cx="175179" cy="4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303"/>
            <p:cNvPicPr>
              <a:picLocks noChangeAspect="1" noChangeArrowheads="1"/>
            </p:cNvPicPr>
            <p:nvPr/>
          </p:nvPicPr>
          <p:blipFill>
            <a:blip r:embed="rId8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551" y="1254753"/>
              <a:ext cx="109487" cy="1010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Rectangle 304"/>
            <p:cNvSpPr>
              <a:spLocks noChangeArrowheads="1"/>
            </p:cNvSpPr>
            <p:nvPr/>
          </p:nvSpPr>
          <p:spPr bwMode="auto">
            <a:xfrm>
              <a:off x="7957591" y="1066800"/>
              <a:ext cx="186127" cy="1370408"/>
            </a:xfrm>
            <a:prstGeom prst="rect">
              <a:avLst/>
            </a:prstGeom>
            <a:solidFill>
              <a:srgbClr val="CC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05"/>
            <p:cNvSpPr>
              <a:spLocks/>
            </p:cNvSpPr>
            <p:nvPr/>
          </p:nvSpPr>
          <p:spPr bwMode="auto">
            <a:xfrm>
              <a:off x="5441222" y="3590468"/>
              <a:ext cx="162405" cy="166055"/>
            </a:xfrm>
            <a:custGeom>
              <a:avLst/>
              <a:gdLst>
                <a:gd name="T0" fmla="*/ 89 w 89"/>
                <a:gd name="T1" fmla="*/ 0 h 91"/>
                <a:gd name="T2" fmla="*/ 0 w 89"/>
                <a:gd name="T3" fmla="*/ 0 h 91"/>
                <a:gd name="T4" fmla="*/ 0 w 89"/>
                <a:gd name="T5" fmla="*/ 87 h 91"/>
                <a:gd name="T6" fmla="*/ 89 w 89"/>
                <a:gd name="T7" fmla="*/ 91 h 91"/>
                <a:gd name="T8" fmla="*/ 89 w 89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91">
                  <a:moveTo>
                    <a:pt x="89" y="0"/>
                  </a:moveTo>
                  <a:lnTo>
                    <a:pt x="0" y="0"/>
                  </a:lnTo>
                  <a:lnTo>
                    <a:pt x="0" y="87"/>
                  </a:lnTo>
                  <a:lnTo>
                    <a:pt x="89" y="91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7B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6"/>
            <p:cNvSpPr>
              <a:spLocks/>
            </p:cNvSpPr>
            <p:nvPr/>
          </p:nvSpPr>
          <p:spPr bwMode="auto">
            <a:xfrm>
              <a:off x="5441222" y="3590468"/>
              <a:ext cx="162405" cy="166055"/>
            </a:xfrm>
            <a:custGeom>
              <a:avLst/>
              <a:gdLst>
                <a:gd name="T0" fmla="*/ 89 w 89"/>
                <a:gd name="T1" fmla="*/ 0 h 91"/>
                <a:gd name="T2" fmla="*/ 0 w 89"/>
                <a:gd name="T3" fmla="*/ 0 h 91"/>
                <a:gd name="T4" fmla="*/ 0 w 89"/>
                <a:gd name="T5" fmla="*/ 87 h 91"/>
                <a:gd name="T6" fmla="*/ 89 w 89"/>
                <a:gd name="T7" fmla="*/ 91 h 91"/>
                <a:gd name="T8" fmla="*/ 89 w 89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91">
                  <a:moveTo>
                    <a:pt x="89" y="0"/>
                  </a:moveTo>
                  <a:lnTo>
                    <a:pt x="0" y="0"/>
                  </a:lnTo>
                  <a:lnTo>
                    <a:pt x="0" y="87"/>
                  </a:lnTo>
                  <a:lnTo>
                    <a:pt x="89" y="91"/>
                  </a:lnTo>
                  <a:lnTo>
                    <a:pt x="8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7" name="Picture 307"/>
            <p:cNvPicPr>
              <a:picLocks noChangeAspect="1" noChangeArrowheads="1"/>
            </p:cNvPicPr>
            <p:nvPr/>
          </p:nvPicPr>
          <p:blipFill>
            <a:blip r:embed="rId8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978" y="3588643"/>
              <a:ext cx="1124063" cy="167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Picture 308"/>
            <p:cNvPicPr>
              <a:picLocks noChangeAspect="1" noChangeArrowheads="1"/>
            </p:cNvPicPr>
            <p:nvPr/>
          </p:nvPicPr>
          <p:blipFill>
            <a:blip r:embed="rId8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503" y="3725502"/>
              <a:ext cx="1003628" cy="58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Rectangle 309"/>
            <p:cNvSpPr>
              <a:spLocks noChangeArrowheads="1"/>
            </p:cNvSpPr>
            <p:nvPr/>
          </p:nvSpPr>
          <p:spPr bwMode="auto">
            <a:xfrm>
              <a:off x="5410200" y="3566746"/>
              <a:ext cx="1370408" cy="186127"/>
            </a:xfrm>
            <a:prstGeom prst="rect">
              <a:avLst/>
            </a:prstGeom>
            <a:solidFill>
              <a:srgbClr val="CC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310"/>
            <p:cNvSpPr>
              <a:spLocks noChangeArrowheads="1"/>
            </p:cNvSpPr>
            <p:nvPr/>
          </p:nvSpPr>
          <p:spPr bwMode="auto">
            <a:xfrm>
              <a:off x="7939342" y="3575870"/>
              <a:ext cx="89985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5 </a:t>
              </a:r>
              <a:r>
                <a:rPr lang="en-US" altLang="en-US" sz="16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Steps</a:t>
              </a:r>
              <a:r>
                <a:rPr lang="en-US" altLang="en-US" sz="13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 </a:t>
              </a:r>
              <a:endParaRPr lang="en-US" altLang="en-US" dirty="0"/>
            </a:p>
          </p:txBody>
        </p:sp>
        <p:sp>
          <p:nvSpPr>
            <p:cNvPr id="118" name="Rectangle 318"/>
            <p:cNvSpPr>
              <a:spLocks noChangeArrowheads="1"/>
            </p:cNvSpPr>
            <p:nvPr/>
          </p:nvSpPr>
          <p:spPr bwMode="auto">
            <a:xfrm>
              <a:off x="8873628" y="3838637"/>
              <a:ext cx="6893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e</a:t>
              </a:r>
              <a:endParaRPr lang="en-US" altLang="en-US" dirty="0"/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6019801" y="1980126"/>
              <a:ext cx="2286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Time Series </a:t>
              </a:r>
            </a:p>
            <a:p>
              <a:r>
                <a:rPr lang="en-US" b="1" dirty="0">
                  <a:solidFill>
                    <a:schemeClr val="bg1"/>
                  </a:solidFill>
                </a:rPr>
                <a:t>Forecasting</a:t>
              </a: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6400801" y="2819400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ARIMA Model</a:t>
              </a:r>
            </a:p>
          </p:txBody>
        </p:sp>
        <p:pic>
          <p:nvPicPr>
            <p:cNvPr id="323" name="Picture 66"/>
            <p:cNvPicPr>
              <a:picLocks noChangeAspect="1"/>
            </p:cNvPicPr>
            <p:nvPr/>
          </p:nvPicPr>
          <p:blipFill>
            <a:blip r:embed="rId88" cstate="print"/>
            <a:srcRect/>
            <a:stretch>
              <a:fillRect/>
            </a:stretch>
          </p:blipFill>
          <p:spPr bwMode="auto">
            <a:xfrm>
              <a:off x="6019801" y="2743201"/>
              <a:ext cx="381001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4" name="TextBox 323"/>
            <p:cNvSpPr txBox="1"/>
            <p:nvPr/>
          </p:nvSpPr>
          <p:spPr>
            <a:xfrm>
              <a:off x="6781800" y="5486401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Model based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LAZ data</a:t>
              </a: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8152839" y="1866474"/>
              <a:ext cx="1173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Data Integration</a:t>
              </a: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9525000" y="3200401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Preliminary Analysis</a:t>
              </a: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9372600" y="4648201"/>
              <a:ext cx="1022994" cy="489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Transform Variables</a:t>
              </a: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8054791" y="5593721"/>
              <a:ext cx="1579259" cy="565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Regress  Airport Passenger </a:t>
              </a:r>
              <a:r>
                <a:rPr lang="en-US" sz="1200">
                  <a:solidFill>
                    <a:schemeClr val="tx2">
                      <a:lumMod val="50000"/>
                    </a:schemeClr>
                  </a:solidFill>
                </a:rPr>
                <a:t>and </a:t>
              </a:r>
              <a:endParaRPr lang="en-US" sz="1200" smtClean="0">
                <a:solidFill>
                  <a:schemeClr val="tx2">
                    <a:lumMod val="50000"/>
                  </a:schemeClr>
                </a:solidFill>
              </a:endParaRPr>
            </a:p>
            <a:p>
              <a:r>
                <a:rPr lang="en-US" sz="1200" smtClean="0">
                  <a:solidFill>
                    <a:schemeClr val="tx2">
                      <a:lumMod val="50000"/>
                    </a:schemeClr>
                  </a:solidFill>
                </a:rPr>
                <a:t>Weather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5867400" y="4495801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Predict 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Revenue</a:t>
              </a:r>
            </a:p>
          </p:txBody>
        </p:sp>
      </p:grpSp>
      <p:sp>
        <p:nvSpPr>
          <p:cNvPr id="331" name="TextBox 6"/>
          <p:cNvSpPr txBox="1">
            <a:spLocks noChangeArrowheads="1"/>
          </p:cNvSpPr>
          <p:nvPr/>
        </p:nvSpPr>
        <p:spPr bwMode="auto">
          <a:xfrm>
            <a:off x="1886123" y="301531"/>
            <a:ext cx="8389153" cy="40011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Franklin Gothic Medium" pitchFamily="34" charset="0"/>
              </a:rPr>
              <a:t>        </a:t>
            </a:r>
            <a:r>
              <a:rPr lang="en-US" sz="2000" dirty="0">
                <a:solidFill>
                  <a:schemeClr val="bg1"/>
                </a:solidFill>
                <a:latin typeface="Franklin Gothic Medium" pitchFamily="34" charset="0"/>
              </a:rPr>
              <a:t>Forecasting Net Revenue For October 2016 -2017  </a:t>
            </a:r>
          </a:p>
        </p:txBody>
      </p:sp>
      <p:grpSp>
        <p:nvGrpSpPr>
          <p:cNvPr id="332" name="Group 18"/>
          <p:cNvGrpSpPr>
            <a:grpSpLocks/>
          </p:cNvGrpSpPr>
          <p:nvPr/>
        </p:nvGrpSpPr>
        <p:grpSpPr bwMode="auto">
          <a:xfrm>
            <a:off x="7981847" y="379237"/>
            <a:ext cx="2168626" cy="276801"/>
            <a:chOff x="1524000" y="5003800"/>
            <a:chExt cx="9448800" cy="1320800"/>
          </a:xfrm>
          <a:solidFill>
            <a:schemeClr val="bg1"/>
          </a:solidFill>
        </p:grpSpPr>
        <p:sp>
          <p:nvSpPr>
            <p:cNvPr id="333" name="Chevron 332"/>
            <p:cNvSpPr/>
            <p:nvPr/>
          </p:nvSpPr>
          <p:spPr>
            <a:xfrm>
              <a:off x="1524000" y="5003800"/>
              <a:ext cx="132267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34" name="Chevron 333"/>
            <p:cNvSpPr/>
            <p:nvPr/>
          </p:nvSpPr>
          <p:spPr>
            <a:xfrm>
              <a:off x="2691525" y="5003800"/>
              <a:ext cx="1322676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35" name="Chevron 334"/>
            <p:cNvSpPr/>
            <p:nvPr/>
          </p:nvSpPr>
          <p:spPr>
            <a:xfrm>
              <a:off x="3859048" y="5003800"/>
              <a:ext cx="132267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36" name="Chevron 335"/>
            <p:cNvSpPr/>
            <p:nvPr/>
          </p:nvSpPr>
          <p:spPr>
            <a:xfrm>
              <a:off x="5030451" y="5003800"/>
              <a:ext cx="131879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37" name="Chevron 336"/>
            <p:cNvSpPr/>
            <p:nvPr/>
          </p:nvSpPr>
          <p:spPr>
            <a:xfrm>
              <a:off x="6147551" y="5003800"/>
              <a:ext cx="131879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38" name="Chevron 337"/>
            <p:cNvSpPr/>
            <p:nvPr/>
          </p:nvSpPr>
          <p:spPr>
            <a:xfrm>
              <a:off x="7315076" y="5003800"/>
              <a:ext cx="1322676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39" name="Chevron 338"/>
            <p:cNvSpPr/>
            <p:nvPr/>
          </p:nvSpPr>
          <p:spPr>
            <a:xfrm>
              <a:off x="8482599" y="5003800"/>
              <a:ext cx="132267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40" name="Chevron 339"/>
            <p:cNvSpPr/>
            <p:nvPr/>
          </p:nvSpPr>
          <p:spPr>
            <a:xfrm>
              <a:off x="9650124" y="5003800"/>
              <a:ext cx="1322676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342" name="Right Triangle 341"/>
          <p:cNvSpPr/>
          <p:nvPr/>
        </p:nvSpPr>
        <p:spPr>
          <a:xfrm rot="5400000">
            <a:off x="6479755" y="1060167"/>
            <a:ext cx="804863" cy="804862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3" name="Rectangle 342"/>
          <p:cNvSpPr>
            <a:spLocks noChangeArrowheads="1"/>
          </p:cNvSpPr>
          <p:nvPr/>
        </p:nvSpPr>
        <p:spPr bwMode="auto">
          <a:xfrm>
            <a:off x="6567228" y="1157145"/>
            <a:ext cx="5248602" cy="50019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ap="rnd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Georgia"/>
              <a:cs typeface="Georgia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6545758" y="1297259"/>
            <a:ext cx="52040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Primary Factors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LAZ Parking Revenue from January 2012 – April 2015</a:t>
            </a:r>
          </a:p>
          <a:p>
            <a:endParaRPr lang="en-US" sz="1600" b="1" u="sng" dirty="0"/>
          </a:p>
          <a:p>
            <a:r>
              <a:rPr lang="en-US" sz="1600" b="1" u="sng" dirty="0"/>
              <a:t>Secondary Factors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Airport Passenger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Monthly Weather Reports</a:t>
            </a:r>
          </a:p>
          <a:p>
            <a:endParaRPr lang="en-US" sz="1600" b="1" dirty="0"/>
          </a:p>
          <a:p>
            <a:r>
              <a:rPr lang="en-US" sz="1600" b="1" u="sng" dirty="0"/>
              <a:t>Interventions Included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July,2013 &amp; August,2013 on airport passenger</a:t>
            </a:r>
          </a:p>
          <a:p>
            <a:endParaRPr lang="en-US" sz="1600" b="1" dirty="0"/>
          </a:p>
          <a:p>
            <a:r>
              <a:rPr lang="en-US" sz="1600" b="1" u="sng" dirty="0"/>
              <a:t>Benefits to LAZ :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Prepare in-advance for best/worst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Captures variation based on daily airport passenger traffic data and weather</a:t>
            </a:r>
          </a:p>
          <a:p>
            <a:endParaRPr lang="en-US" sz="1600" b="1" dirty="0"/>
          </a:p>
          <a:p>
            <a:r>
              <a:rPr lang="en-US" sz="1600" b="1" u="sng" dirty="0"/>
              <a:t>Assumption</a:t>
            </a:r>
            <a:r>
              <a:rPr lang="en-US" sz="1600" b="1" dirty="0"/>
              <a:t> :  Airport Passenger Data is True </a:t>
            </a:r>
          </a:p>
          <a:p>
            <a:r>
              <a:rPr lang="en-US" sz="1600" b="1" dirty="0"/>
              <a:t>	      Weather Forecast Data is True</a:t>
            </a:r>
          </a:p>
          <a:p>
            <a:endParaRPr lang="en-US" sz="1600" b="1" dirty="0"/>
          </a:p>
          <a:p>
            <a:r>
              <a:rPr lang="en-US" sz="1600" b="1" u="sng" dirty="0"/>
              <a:t>*Sources</a:t>
            </a:r>
            <a:r>
              <a:rPr lang="en-US" sz="1600" b="1" dirty="0"/>
              <a:t> : Weatherwarehouse.com</a:t>
            </a:r>
          </a:p>
          <a:p>
            <a:endParaRPr lang="en-US" sz="1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9"/>
          <a:stretch>
            <a:fillRect/>
          </a:stretch>
        </p:blipFill>
        <p:spPr>
          <a:xfrm>
            <a:off x="3402684" y="5499253"/>
            <a:ext cx="397846" cy="38938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9D1-A715-4297-936D-DE96A43038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3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Box 6"/>
          <p:cNvSpPr txBox="1">
            <a:spLocks noChangeArrowheads="1"/>
          </p:cNvSpPr>
          <p:nvPr/>
        </p:nvSpPr>
        <p:spPr bwMode="auto">
          <a:xfrm>
            <a:off x="1886123" y="301531"/>
            <a:ext cx="9467677" cy="40011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Franklin Gothic Medium" pitchFamily="34" charset="0"/>
              </a:rPr>
              <a:t>        </a:t>
            </a:r>
            <a:r>
              <a:rPr lang="en-US" sz="2000" dirty="0">
                <a:solidFill>
                  <a:schemeClr val="bg1"/>
                </a:solidFill>
                <a:latin typeface="Franklin Gothic Medium" pitchFamily="34" charset="0"/>
              </a:rPr>
              <a:t>Forecasting Net Revenue For </a:t>
            </a:r>
            <a:r>
              <a:rPr lang="en-US" sz="2000" dirty="0" smtClean="0">
                <a:solidFill>
                  <a:schemeClr val="bg1"/>
                </a:solidFill>
                <a:latin typeface="Franklin Gothic Medium" pitchFamily="34" charset="0"/>
              </a:rPr>
              <a:t>2017  </a:t>
            </a:r>
            <a:endParaRPr lang="en-US" sz="2000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5518" y="956663"/>
            <a:ext cx="72018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Comparing Net Revenue Forecasts including Weather and Airport Passenger Traffic</a:t>
            </a:r>
          </a:p>
        </p:txBody>
      </p:sp>
      <p:grpSp>
        <p:nvGrpSpPr>
          <p:cNvPr id="332" name="Group 18"/>
          <p:cNvGrpSpPr>
            <a:grpSpLocks/>
          </p:cNvGrpSpPr>
          <p:nvPr/>
        </p:nvGrpSpPr>
        <p:grpSpPr bwMode="auto">
          <a:xfrm>
            <a:off x="9027184" y="373446"/>
            <a:ext cx="2168626" cy="276801"/>
            <a:chOff x="1524000" y="5003800"/>
            <a:chExt cx="9448800" cy="1320800"/>
          </a:xfrm>
          <a:solidFill>
            <a:schemeClr val="bg1"/>
          </a:solidFill>
        </p:grpSpPr>
        <p:sp>
          <p:nvSpPr>
            <p:cNvPr id="333" name="Chevron 332"/>
            <p:cNvSpPr/>
            <p:nvPr/>
          </p:nvSpPr>
          <p:spPr>
            <a:xfrm>
              <a:off x="1524000" y="5003800"/>
              <a:ext cx="132267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34" name="Chevron 333"/>
            <p:cNvSpPr/>
            <p:nvPr/>
          </p:nvSpPr>
          <p:spPr>
            <a:xfrm>
              <a:off x="2691525" y="5003800"/>
              <a:ext cx="1322676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35" name="Chevron 334"/>
            <p:cNvSpPr/>
            <p:nvPr/>
          </p:nvSpPr>
          <p:spPr>
            <a:xfrm>
              <a:off x="3859048" y="5003800"/>
              <a:ext cx="132267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36" name="Chevron 335"/>
            <p:cNvSpPr/>
            <p:nvPr/>
          </p:nvSpPr>
          <p:spPr>
            <a:xfrm>
              <a:off x="5030451" y="5003800"/>
              <a:ext cx="131879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37" name="Chevron 336"/>
            <p:cNvSpPr/>
            <p:nvPr/>
          </p:nvSpPr>
          <p:spPr>
            <a:xfrm>
              <a:off x="6147551" y="5003800"/>
              <a:ext cx="131879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38" name="Chevron 337"/>
            <p:cNvSpPr/>
            <p:nvPr/>
          </p:nvSpPr>
          <p:spPr>
            <a:xfrm>
              <a:off x="7315076" y="5003800"/>
              <a:ext cx="1322676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39" name="Chevron 338"/>
            <p:cNvSpPr/>
            <p:nvPr/>
          </p:nvSpPr>
          <p:spPr>
            <a:xfrm>
              <a:off x="8482599" y="5003800"/>
              <a:ext cx="132267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40" name="Chevron 339"/>
            <p:cNvSpPr/>
            <p:nvPr/>
          </p:nvSpPr>
          <p:spPr>
            <a:xfrm>
              <a:off x="9650124" y="5003800"/>
              <a:ext cx="1322676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9657409" y="2838723"/>
            <a:ext cx="2349295" cy="1733776"/>
            <a:chOff x="5160468" y="4916329"/>
            <a:chExt cx="2349295" cy="1733776"/>
          </a:xfrm>
        </p:grpSpPr>
        <p:sp>
          <p:nvSpPr>
            <p:cNvPr id="343" name="Right Triangle 342"/>
            <p:cNvSpPr/>
            <p:nvPr/>
          </p:nvSpPr>
          <p:spPr>
            <a:xfrm rot="5400000">
              <a:off x="5201744" y="4877121"/>
              <a:ext cx="392112" cy="474663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4" name="TextBox 60"/>
            <p:cNvSpPr txBox="1">
              <a:spLocks noChangeArrowheads="1"/>
            </p:cNvSpPr>
            <p:nvPr/>
          </p:nvSpPr>
          <p:spPr bwMode="auto">
            <a:xfrm>
              <a:off x="5314456" y="4916329"/>
              <a:ext cx="204152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b="1" dirty="0" smtClean="0">
                  <a:solidFill>
                    <a:srgbClr val="002060"/>
                  </a:solidFill>
                </a:rPr>
                <a:t>$136K</a:t>
              </a:r>
              <a:endParaRPr lang="en-US" altLang="en-US" sz="4000" b="1" dirty="0">
                <a:solidFill>
                  <a:srgbClr val="002060"/>
                </a:solidFill>
              </a:endParaRPr>
            </a:p>
          </p:txBody>
        </p:sp>
        <p:sp>
          <p:nvSpPr>
            <p:cNvPr id="345" name="TextBox 61"/>
            <p:cNvSpPr txBox="1">
              <a:spLocks noChangeArrowheads="1"/>
            </p:cNvSpPr>
            <p:nvPr/>
          </p:nvSpPr>
          <p:spPr bwMode="auto">
            <a:xfrm>
              <a:off x="5231700" y="5560576"/>
              <a:ext cx="2278063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en-US" sz="1800" b="1" dirty="0" smtClean="0">
                  <a:solidFill>
                    <a:srgbClr val="002060"/>
                  </a:solidFill>
                </a:rPr>
                <a:t>More </a:t>
              </a:r>
              <a:r>
                <a:rPr lang="en-US" altLang="en-US" sz="1800" b="1" dirty="0">
                  <a:solidFill>
                    <a:srgbClr val="002060"/>
                  </a:solidFill>
                </a:rPr>
                <a:t>Revenue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en-US" sz="1800" b="1" dirty="0">
                  <a:solidFill>
                    <a:srgbClr val="002060"/>
                  </a:solidFill>
                </a:rPr>
                <a:t>Predicted </a:t>
              </a:r>
              <a:r>
                <a:rPr lang="en-US" altLang="en-US" sz="1800" b="1" dirty="0" smtClean="0">
                  <a:solidFill>
                    <a:srgbClr val="002060"/>
                  </a:solidFill>
                </a:rPr>
                <a:t>2017</a:t>
              </a:r>
              <a:endParaRPr lang="en-US" altLang="en-US" sz="1800" b="1" dirty="0">
                <a:solidFill>
                  <a:srgbClr val="002060"/>
                </a:solidFill>
              </a:endParaRPr>
            </a:p>
            <a:p>
              <a:pPr eaLnBrk="1" hangingPunct="1">
                <a:lnSpc>
                  <a:spcPct val="90000"/>
                </a:lnSpc>
              </a:pPr>
              <a:r>
                <a:rPr lang="en-US" altLang="en-US" sz="1800" b="1" dirty="0">
                  <a:solidFill>
                    <a:srgbClr val="002060"/>
                  </a:solidFill>
                </a:rPr>
                <a:t>Based on Weather Forecasts</a:t>
              </a:r>
            </a:p>
          </p:txBody>
        </p:sp>
      </p:grpSp>
      <p:grpSp>
        <p:nvGrpSpPr>
          <p:cNvPr id="346" name="Group 345"/>
          <p:cNvGrpSpPr/>
          <p:nvPr/>
        </p:nvGrpSpPr>
        <p:grpSpPr>
          <a:xfrm>
            <a:off x="9636833" y="1101261"/>
            <a:ext cx="2349295" cy="1733776"/>
            <a:chOff x="5160468" y="4916329"/>
            <a:chExt cx="2349295" cy="1733776"/>
          </a:xfrm>
        </p:grpSpPr>
        <p:sp>
          <p:nvSpPr>
            <p:cNvPr id="347" name="Right Triangle 346"/>
            <p:cNvSpPr/>
            <p:nvPr/>
          </p:nvSpPr>
          <p:spPr>
            <a:xfrm rot="5400000">
              <a:off x="5201744" y="4877121"/>
              <a:ext cx="392112" cy="474663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8" name="TextBox 60"/>
            <p:cNvSpPr txBox="1">
              <a:spLocks noChangeArrowheads="1"/>
            </p:cNvSpPr>
            <p:nvPr/>
          </p:nvSpPr>
          <p:spPr bwMode="auto">
            <a:xfrm>
              <a:off x="5314456" y="4916329"/>
              <a:ext cx="204152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b="1" dirty="0" smtClean="0">
                  <a:solidFill>
                    <a:srgbClr val="002060"/>
                  </a:solidFill>
                </a:rPr>
                <a:t>$800K</a:t>
              </a:r>
              <a:endParaRPr lang="en-US" altLang="en-US" sz="4000" b="1" dirty="0">
                <a:solidFill>
                  <a:srgbClr val="002060"/>
                </a:solidFill>
              </a:endParaRPr>
            </a:p>
          </p:txBody>
        </p:sp>
        <p:sp>
          <p:nvSpPr>
            <p:cNvPr id="349" name="TextBox 61"/>
            <p:cNvSpPr txBox="1">
              <a:spLocks noChangeArrowheads="1"/>
            </p:cNvSpPr>
            <p:nvPr/>
          </p:nvSpPr>
          <p:spPr bwMode="auto">
            <a:xfrm>
              <a:off x="5231700" y="5560576"/>
              <a:ext cx="2278063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en-US" sz="1800" b="1" dirty="0" smtClean="0">
                  <a:solidFill>
                    <a:srgbClr val="002060"/>
                  </a:solidFill>
                </a:rPr>
                <a:t>More </a:t>
              </a:r>
              <a:r>
                <a:rPr lang="en-US" altLang="en-US" sz="1800" b="1" dirty="0">
                  <a:solidFill>
                    <a:srgbClr val="002060"/>
                  </a:solidFill>
                </a:rPr>
                <a:t>Revenue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en-US" sz="1800" b="1" dirty="0">
                  <a:solidFill>
                    <a:srgbClr val="002060"/>
                  </a:solidFill>
                </a:rPr>
                <a:t>Predicted for </a:t>
              </a:r>
              <a:r>
                <a:rPr lang="en-US" altLang="en-US" sz="1800" b="1" dirty="0" smtClean="0">
                  <a:solidFill>
                    <a:srgbClr val="002060"/>
                  </a:solidFill>
                </a:rPr>
                <a:t>2017</a:t>
              </a:r>
              <a:endParaRPr lang="en-US" altLang="en-US" sz="1800" b="1" dirty="0">
                <a:solidFill>
                  <a:srgbClr val="002060"/>
                </a:solidFill>
              </a:endParaRPr>
            </a:p>
            <a:p>
              <a:pPr eaLnBrk="1" hangingPunct="1">
                <a:lnSpc>
                  <a:spcPct val="90000"/>
                </a:lnSpc>
              </a:pPr>
              <a:r>
                <a:rPr lang="en-US" altLang="en-US" sz="1800" b="1" dirty="0">
                  <a:solidFill>
                    <a:srgbClr val="002060"/>
                  </a:solidFill>
                </a:rPr>
                <a:t>Based on Airport Passenger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01548" y="6522608"/>
            <a:ext cx="2743200" cy="365125"/>
          </a:xfrm>
        </p:spPr>
        <p:txBody>
          <a:bodyPr/>
          <a:lstStyle/>
          <a:p>
            <a:fld id="{0F1FD9D1-A715-4297-936D-DE96A4303889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1" y="1295217"/>
            <a:ext cx="9420225" cy="496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699" y="4618282"/>
            <a:ext cx="1457325" cy="981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11548" y="5599357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*P indicates </a:t>
            </a:r>
            <a:r>
              <a:rPr lang="en-US" sz="1000" dirty="0" smtClean="0"/>
              <a:t>Passenger</a:t>
            </a:r>
          </a:p>
          <a:p>
            <a:r>
              <a:rPr lang="en-US" sz="1000" dirty="0" smtClean="0"/>
              <a:t>*W indicates Weather</a:t>
            </a:r>
            <a:endParaRPr lang="en-US" sz="1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9591382" y="4563454"/>
            <a:ext cx="2349295" cy="1983075"/>
            <a:chOff x="5160468" y="4916329"/>
            <a:chExt cx="2349295" cy="1983075"/>
          </a:xfrm>
        </p:grpSpPr>
        <p:sp>
          <p:nvSpPr>
            <p:cNvPr id="30" name="Right Triangle 29"/>
            <p:cNvSpPr/>
            <p:nvPr/>
          </p:nvSpPr>
          <p:spPr>
            <a:xfrm rot="5400000">
              <a:off x="5201744" y="4877121"/>
              <a:ext cx="392112" cy="474663"/>
            </a:xfrm>
            <a:prstGeom prst="rt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" name="TextBox 60"/>
            <p:cNvSpPr txBox="1">
              <a:spLocks noChangeArrowheads="1"/>
            </p:cNvSpPr>
            <p:nvPr/>
          </p:nvSpPr>
          <p:spPr bwMode="auto">
            <a:xfrm>
              <a:off x="5314456" y="4916329"/>
              <a:ext cx="204152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b="1" dirty="0" smtClean="0">
                  <a:solidFill>
                    <a:schemeClr val="accent6">
                      <a:lumMod val="50000"/>
                    </a:schemeClr>
                  </a:solidFill>
                </a:rPr>
                <a:t>$715K</a:t>
              </a:r>
              <a:endParaRPr lang="en-US" altLang="en-US" sz="4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2" name="TextBox 61"/>
            <p:cNvSpPr txBox="1">
              <a:spLocks noChangeArrowheads="1"/>
            </p:cNvSpPr>
            <p:nvPr/>
          </p:nvSpPr>
          <p:spPr bwMode="auto">
            <a:xfrm>
              <a:off x="5231700" y="5560576"/>
              <a:ext cx="2278063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en-US" sz="1800" b="1" dirty="0" smtClean="0">
                  <a:solidFill>
                    <a:schemeClr val="accent6">
                      <a:lumMod val="50000"/>
                    </a:schemeClr>
                  </a:solidFill>
                </a:rPr>
                <a:t>More </a:t>
              </a:r>
              <a:r>
                <a:rPr lang="en-US" altLang="en-US" sz="1800" b="1" dirty="0">
                  <a:solidFill>
                    <a:schemeClr val="accent6">
                      <a:lumMod val="50000"/>
                    </a:schemeClr>
                  </a:solidFill>
                </a:rPr>
                <a:t>Revenue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en-US" sz="1800" b="1" dirty="0">
                  <a:solidFill>
                    <a:schemeClr val="accent6">
                      <a:lumMod val="50000"/>
                    </a:schemeClr>
                  </a:solidFill>
                </a:rPr>
                <a:t>Predicted </a:t>
              </a:r>
              <a:r>
                <a:rPr lang="en-US" altLang="en-US" sz="1800" b="1" dirty="0" smtClean="0">
                  <a:solidFill>
                    <a:schemeClr val="accent6">
                      <a:lumMod val="50000"/>
                    </a:schemeClr>
                  </a:solidFill>
                </a:rPr>
                <a:t>2017</a:t>
              </a:r>
              <a:endParaRPr lang="en-US" altLang="en-US" sz="18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eaLnBrk="1" hangingPunct="1">
                <a:lnSpc>
                  <a:spcPct val="90000"/>
                </a:lnSpc>
              </a:pPr>
              <a:r>
                <a:rPr lang="en-US" altLang="en-US" sz="1800" b="1" dirty="0">
                  <a:solidFill>
                    <a:schemeClr val="accent6">
                      <a:lumMod val="50000"/>
                    </a:schemeClr>
                  </a:solidFill>
                </a:rPr>
                <a:t>Based on </a:t>
              </a:r>
              <a:r>
                <a:rPr lang="en-US" altLang="en-US" sz="1800" b="1" dirty="0" smtClean="0">
                  <a:solidFill>
                    <a:schemeClr val="accent6">
                      <a:lumMod val="50000"/>
                    </a:schemeClr>
                  </a:solidFill>
                </a:rPr>
                <a:t>Airport Passenger and Weather </a:t>
              </a:r>
              <a:r>
                <a:rPr lang="en-US" altLang="en-US" sz="1800" b="1" dirty="0">
                  <a:solidFill>
                    <a:schemeClr val="accent6">
                      <a:lumMod val="50000"/>
                    </a:schemeClr>
                  </a:solidFill>
                </a:rPr>
                <a:t>Forecasts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49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54" y="214105"/>
            <a:ext cx="5114925" cy="41529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44659" y="6415342"/>
            <a:ext cx="4114800" cy="365125"/>
          </a:xfrm>
        </p:spPr>
        <p:txBody>
          <a:bodyPr/>
          <a:lstStyle/>
          <a:p>
            <a:r>
              <a:rPr lang="en-US" dirty="0"/>
              <a:t>OPIM 5770: Advanced Business Analytics and Project Management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21099" y="748553"/>
            <a:ext cx="8886545" cy="5629430"/>
            <a:chOff x="5109268" y="726264"/>
            <a:chExt cx="8886545" cy="5629430"/>
          </a:xfrm>
        </p:grpSpPr>
        <p:sp>
          <p:nvSpPr>
            <p:cNvPr id="8" name="Oval 7"/>
            <p:cNvSpPr/>
            <p:nvPr/>
          </p:nvSpPr>
          <p:spPr>
            <a:xfrm>
              <a:off x="8910968" y="4255084"/>
              <a:ext cx="2285415" cy="2100610"/>
            </a:xfrm>
            <a:prstGeom prst="ellipse">
              <a:avLst/>
            </a:prstGeom>
            <a:solidFill>
              <a:schemeClr val="tx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421318" y="4303644"/>
              <a:ext cx="2144202" cy="205205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148406" y="726264"/>
              <a:ext cx="2131797" cy="2004726"/>
            </a:xfrm>
            <a:prstGeom prst="ellipse">
              <a:avLst/>
            </a:prstGeom>
            <a:solidFill>
              <a:schemeClr val="tx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TextBox 121"/>
            <p:cNvSpPr txBox="1">
              <a:spLocks noChangeArrowheads="1"/>
            </p:cNvSpPr>
            <p:nvPr/>
          </p:nvSpPr>
          <p:spPr bwMode="auto">
            <a:xfrm>
              <a:off x="9124181" y="4505158"/>
              <a:ext cx="220186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48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1810</a:t>
              </a:r>
            </a:p>
          </p:txBody>
        </p:sp>
        <p:sp>
          <p:nvSpPr>
            <p:cNvPr id="14" name="TextBox 122"/>
            <p:cNvSpPr txBox="1">
              <a:spLocks noChangeArrowheads="1"/>
            </p:cNvSpPr>
            <p:nvPr/>
          </p:nvSpPr>
          <p:spPr bwMode="auto">
            <a:xfrm>
              <a:off x="9003276" y="4522521"/>
              <a:ext cx="76396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48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$</a:t>
              </a:r>
              <a:endParaRPr lang="en-US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23"/>
            <p:cNvSpPr txBox="1">
              <a:spLocks noChangeArrowheads="1"/>
            </p:cNvSpPr>
            <p:nvPr/>
          </p:nvSpPr>
          <p:spPr bwMode="auto">
            <a:xfrm>
              <a:off x="11003037" y="4547100"/>
              <a:ext cx="299277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31%</a:t>
              </a:r>
            </a:p>
          </p:txBody>
        </p:sp>
        <p:sp>
          <p:nvSpPr>
            <p:cNvPr id="16" name="TextBox 124"/>
            <p:cNvSpPr txBox="1">
              <a:spLocks noChangeArrowheads="1"/>
            </p:cNvSpPr>
            <p:nvPr/>
          </p:nvSpPr>
          <p:spPr bwMode="auto">
            <a:xfrm>
              <a:off x="5109268" y="979982"/>
              <a:ext cx="243205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4800" b="1" dirty="0">
                  <a:solidFill>
                    <a:srgbClr val="FDDD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78%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988242" y="5220190"/>
              <a:ext cx="20551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More Daily Revenue On A Weekday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75753" y="1809906"/>
              <a:ext cx="1699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Of Total Cars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on Weekdays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496141" y="5300356"/>
              <a:ext cx="19791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 Total Cars From 4 am - 8 am </a:t>
              </a:r>
            </a:p>
          </p:txBody>
        </p:sp>
      </p:grp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1909529" y="301173"/>
            <a:ext cx="8389153" cy="40011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Franklin Gothic Medium" pitchFamily="34" charset="0"/>
              </a:rPr>
              <a:t>Predicting Number of Cars </a:t>
            </a:r>
          </a:p>
        </p:txBody>
      </p:sp>
      <p:grpSp>
        <p:nvGrpSpPr>
          <p:cNvPr id="30" name="Group 18"/>
          <p:cNvGrpSpPr>
            <a:grpSpLocks/>
          </p:cNvGrpSpPr>
          <p:nvPr/>
        </p:nvGrpSpPr>
        <p:grpSpPr bwMode="auto">
          <a:xfrm>
            <a:off x="8120859" y="378983"/>
            <a:ext cx="2168626" cy="276801"/>
            <a:chOff x="1524000" y="5003800"/>
            <a:chExt cx="9448800" cy="1320800"/>
          </a:xfrm>
          <a:solidFill>
            <a:schemeClr val="tx1"/>
          </a:solidFill>
        </p:grpSpPr>
        <p:sp>
          <p:nvSpPr>
            <p:cNvPr id="31" name="Chevron 30"/>
            <p:cNvSpPr/>
            <p:nvPr/>
          </p:nvSpPr>
          <p:spPr>
            <a:xfrm>
              <a:off x="1524000" y="5003800"/>
              <a:ext cx="132267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2" name="Chevron 31"/>
            <p:cNvSpPr/>
            <p:nvPr/>
          </p:nvSpPr>
          <p:spPr>
            <a:xfrm>
              <a:off x="2691525" y="5003800"/>
              <a:ext cx="1322676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/>
          </p:nvSpPr>
          <p:spPr>
            <a:xfrm>
              <a:off x="3859048" y="5003800"/>
              <a:ext cx="132267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Chevron 33"/>
            <p:cNvSpPr/>
            <p:nvPr/>
          </p:nvSpPr>
          <p:spPr>
            <a:xfrm>
              <a:off x="5030451" y="5003800"/>
              <a:ext cx="131879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Chevron 34"/>
            <p:cNvSpPr/>
            <p:nvPr/>
          </p:nvSpPr>
          <p:spPr>
            <a:xfrm>
              <a:off x="6147551" y="5003800"/>
              <a:ext cx="131879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Chevron 35"/>
            <p:cNvSpPr/>
            <p:nvPr/>
          </p:nvSpPr>
          <p:spPr>
            <a:xfrm>
              <a:off x="7315076" y="5003800"/>
              <a:ext cx="1322676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Chevron 36"/>
            <p:cNvSpPr/>
            <p:nvPr/>
          </p:nvSpPr>
          <p:spPr>
            <a:xfrm>
              <a:off x="8482599" y="5003800"/>
              <a:ext cx="132267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9650124" y="5003800"/>
              <a:ext cx="1322676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39" name="Slide Number Placeholder 6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459" y="808590"/>
            <a:ext cx="3320051" cy="3539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3" y="2831331"/>
            <a:ext cx="5200211" cy="35653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915" y="2854554"/>
            <a:ext cx="2647338" cy="349648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1116430" y="748552"/>
            <a:ext cx="2158985" cy="1930059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TextBox 120"/>
          <p:cNvSpPr txBox="1">
            <a:spLocks noChangeArrowheads="1"/>
          </p:cNvSpPr>
          <p:nvPr/>
        </p:nvSpPr>
        <p:spPr bwMode="auto">
          <a:xfrm>
            <a:off x="979103" y="883885"/>
            <a:ext cx="24336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18%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89258" y="1627723"/>
            <a:ext cx="205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 Total Revenue  Comes On A Monday</a:t>
            </a:r>
          </a:p>
        </p:txBody>
      </p:sp>
    </p:spTree>
    <p:extLst>
      <p:ext uri="{BB962C8B-B14F-4D97-AF65-F5344CB8AC3E}">
        <p14:creationId xmlns:p14="http://schemas.microsoft.com/office/powerpoint/2010/main" val="47761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ight Triangle 130"/>
          <p:cNvSpPr/>
          <p:nvPr/>
        </p:nvSpPr>
        <p:spPr>
          <a:xfrm rot="5400000">
            <a:off x="7958918" y="5849190"/>
            <a:ext cx="804863" cy="804862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9" name="Right Triangle 128"/>
          <p:cNvSpPr/>
          <p:nvPr/>
        </p:nvSpPr>
        <p:spPr>
          <a:xfrm rot="5400000">
            <a:off x="595228" y="3353674"/>
            <a:ext cx="804863" cy="804862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5" name="Right Triangle 114"/>
          <p:cNvSpPr/>
          <p:nvPr/>
        </p:nvSpPr>
        <p:spPr>
          <a:xfrm rot="5400000">
            <a:off x="614199" y="1507954"/>
            <a:ext cx="804863" cy="804862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4" name="Freeform 113"/>
          <p:cNvSpPr/>
          <p:nvPr/>
        </p:nvSpPr>
        <p:spPr>
          <a:xfrm>
            <a:off x="7209484" y="3531345"/>
            <a:ext cx="764953" cy="704316"/>
          </a:xfrm>
          <a:custGeom>
            <a:avLst/>
            <a:gdLst>
              <a:gd name="connsiteX0" fmla="*/ 1199444 w 1199444"/>
              <a:gd name="connsiteY0" fmla="*/ 0 h 3372555"/>
              <a:gd name="connsiteX1" fmla="*/ 1199444 w 1199444"/>
              <a:gd name="connsiteY1" fmla="*/ 2878666 h 3372555"/>
              <a:gd name="connsiteX2" fmla="*/ 0 w 1199444"/>
              <a:gd name="connsiteY2" fmla="*/ 2878666 h 3372555"/>
              <a:gd name="connsiteX3" fmla="*/ 0 w 1199444"/>
              <a:gd name="connsiteY3" fmla="*/ 3372555 h 3372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444" h="3372555">
                <a:moveTo>
                  <a:pt x="1199444" y="0"/>
                </a:moveTo>
                <a:lnTo>
                  <a:pt x="1199444" y="2878666"/>
                </a:lnTo>
                <a:lnTo>
                  <a:pt x="0" y="2878666"/>
                </a:lnTo>
                <a:lnTo>
                  <a:pt x="0" y="3372555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12" name="Freeform 111"/>
          <p:cNvSpPr/>
          <p:nvPr/>
        </p:nvSpPr>
        <p:spPr>
          <a:xfrm flipH="1">
            <a:off x="6959210" y="4235661"/>
            <a:ext cx="83357" cy="591802"/>
          </a:xfrm>
          <a:custGeom>
            <a:avLst/>
            <a:gdLst>
              <a:gd name="connsiteX0" fmla="*/ 0 w 282222"/>
              <a:gd name="connsiteY0" fmla="*/ 0 h 2921000"/>
              <a:gd name="connsiteX1" fmla="*/ 14111 w 282222"/>
              <a:gd name="connsiteY1" fmla="*/ 2921000 h 2921000"/>
              <a:gd name="connsiteX2" fmla="*/ 282222 w 282222"/>
              <a:gd name="connsiteY2" fmla="*/ 2921000 h 2921000"/>
              <a:gd name="connsiteX3" fmla="*/ 282222 w 282222"/>
              <a:gd name="connsiteY3" fmla="*/ 2921000 h 2921000"/>
              <a:gd name="connsiteX4" fmla="*/ 282222 w 282222"/>
              <a:gd name="connsiteY4" fmla="*/ 2921000 h 292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222" h="2921000">
                <a:moveTo>
                  <a:pt x="0" y="0"/>
                </a:moveTo>
                <a:cubicBezTo>
                  <a:pt x="4704" y="973667"/>
                  <a:pt x="9407" y="1947333"/>
                  <a:pt x="14111" y="2921000"/>
                </a:cubicBezTo>
                <a:lnTo>
                  <a:pt x="282222" y="2921000"/>
                </a:lnTo>
                <a:lnTo>
                  <a:pt x="282222" y="2921000"/>
                </a:lnTo>
                <a:lnTo>
                  <a:pt x="282222" y="292100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grpSp>
        <p:nvGrpSpPr>
          <p:cNvPr id="59" name="Group 58"/>
          <p:cNvGrpSpPr/>
          <p:nvPr/>
        </p:nvGrpSpPr>
        <p:grpSpPr>
          <a:xfrm>
            <a:off x="5409970" y="1145101"/>
            <a:ext cx="5446549" cy="4668802"/>
            <a:chOff x="1350025" y="5688128"/>
            <a:chExt cx="7262065" cy="6225069"/>
          </a:xfrm>
        </p:grpSpPr>
        <p:sp>
          <p:nvSpPr>
            <p:cNvPr id="74" name="Freeform 73"/>
            <p:cNvSpPr>
              <a:spLocks/>
            </p:cNvSpPr>
            <p:nvPr/>
          </p:nvSpPr>
          <p:spPr bwMode="auto">
            <a:xfrm flipH="1">
              <a:off x="4977715" y="7737500"/>
              <a:ext cx="1311022" cy="1059083"/>
            </a:xfrm>
            <a:custGeom>
              <a:avLst/>
              <a:gdLst>
                <a:gd name="T0" fmla="*/ 0 w 508000"/>
                <a:gd name="T1" fmla="*/ 0 h 3708400"/>
                <a:gd name="T2" fmla="*/ 0 w 508000"/>
                <a:gd name="T3" fmla="*/ 3166533 h 3708400"/>
                <a:gd name="T4" fmla="*/ 508000 w 508000"/>
                <a:gd name="T5" fmla="*/ 3166533 h 3708400"/>
                <a:gd name="T6" fmla="*/ 508000 w 508000"/>
                <a:gd name="T7" fmla="*/ 3708400 h 3708400"/>
                <a:gd name="T8" fmla="*/ 508000 w 508000"/>
                <a:gd name="T9" fmla="*/ 3708400 h 3708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8000" h="3708400">
                  <a:moveTo>
                    <a:pt x="0" y="0"/>
                  </a:moveTo>
                  <a:lnTo>
                    <a:pt x="0" y="3166533"/>
                  </a:lnTo>
                  <a:lnTo>
                    <a:pt x="508000" y="3166533"/>
                  </a:lnTo>
                  <a:lnTo>
                    <a:pt x="508000" y="3708400"/>
                  </a:lnTo>
                </a:path>
              </a:pathLst>
            </a:cu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 sz="1350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6407082" y="10450530"/>
              <a:ext cx="341199" cy="797732"/>
            </a:xfrm>
            <a:custGeom>
              <a:avLst/>
              <a:gdLst>
                <a:gd name="connsiteX0" fmla="*/ 0 w 282222"/>
                <a:gd name="connsiteY0" fmla="*/ 0 h 2921000"/>
                <a:gd name="connsiteX1" fmla="*/ 14111 w 282222"/>
                <a:gd name="connsiteY1" fmla="*/ 2921000 h 2921000"/>
                <a:gd name="connsiteX2" fmla="*/ 282222 w 282222"/>
                <a:gd name="connsiteY2" fmla="*/ 2921000 h 2921000"/>
                <a:gd name="connsiteX3" fmla="*/ 282222 w 282222"/>
                <a:gd name="connsiteY3" fmla="*/ 2921000 h 2921000"/>
                <a:gd name="connsiteX4" fmla="*/ 282222 w 282222"/>
                <a:gd name="connsiteY4" fmla="*/ 2921000 h 29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222" h="2921000">
                  <a:moveTo>
                    <a:pt x="0" y="0"/>
                  </a:moveTo>
                  <a:cubicBezTo>
                    <a:pt x="4704" y="973667"/>
                    <a:pt x="9407" y="1947333"/>
                    <a:pt x="14111" y="2921000"/>
                  </a:cubicBezTo>
                  <a:lnTo>
                    <a:pt x="282222" y="2921000"/>
                  </a:lnTo>
                  <a:lnTo>
                    <a:pt x="282222" y="2921000"/>
                  </a:lnTo>
                  <a:lnTo>
                    <a:pt x="282222" y="2921000"/>
                  </a:lnTo>
                </a:path>
              </a:pathLst>
            </a:cu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5362566" y="9016836"/>
              <a:ext cx="570516" cy="659770"/>
            </a:xfrm>
            <a:custGeom>
              <a:avLst/>
              <a:gdLst>
                <a:gd name="connsiteX0" fmla="*/ 0 w 254000"/>
                <a:gd name="connsiteY0" fmla="*/ 0 h 2130778"/>
                <a:gd name="connsiteX1" fmla="*/ 14111 w 254000"/>
                <a:gd name="connsiteY1" fmla="*/ 1778000 h 2130778"/>
                <a:gd name="connsiteX2" fmla="*/ 254000 w 254000"/>
                <a:gd name="connsiteY2" fmla="*/ 1778000 h 2130778"/>
                <a:gd name="connsiteX3" fmla="*/ 254000 w 254000"/>
                <a:gd name="connsiteY3" fmla="*/ 2130778 h 213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0" h="2130778">
                  <a:moveTo>
                    <a:pt x="0" y="0"/>
                  </a:moveTo>
                  <a:lnTo>
                    <a:pt x="14111" y="1778000"/>
                  </a:lnTo>
                  <a:lnTo>
                    <a:pt x="254000" y="1778000"/>
                  </a:lnTo>
                  <a:lnTo>
                    <a:pt x="254000" y="2130778"/>
                  </a:lnTo>
                </a:path>
              </a:pathLst>
            </a:cu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89" name="Freeform 88"/>
            <p:cNvSpPr/>
            <p:nvPr/>
          </p:nvSpPr>
          <p:spPr>
            <a:xfrm flipH="1">
              <a:off x="4187031" y="11432635"/>
              <a:ext cx="807763" cy="193930"/>
            </a:xfrm>
            <a:custGeom>
              <a:avLst/>
              <a:gdLst>
                <a:gd name="connsiteX0" fmla="*/ 0 w 282222"/>
                <a:gd name="connsiteY0" fmla="*/ 0 h 2921000"/>
                <a:gd name="connsiteX1" fmla="*/ 14111 w 282222"/>
                <a:gd name="connsiteY1" fmla="*/ 2921000 h 2921000"/>
                <a:gd name="connsiteX2" fmla="*/ 282222 w 282222"/>
                <a:gd name="connsiteY2" fmla="*/ 2921000 h 2921000"/>
                <a:gd name="connsiteX3" fmla="*/ 282222 w 282222"/>
                <a:gd name="connsiteY3" fmla="*/ 2921000 h 2921000"/>
                <a:gd name="connsiteX4" fmla="*/ 282222 w 282222"/>
                <a:gd name="connsiteY4" fmla="*/ 2921000 h 29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222" h="2921000">
                  <a:moveTo>
                    <a:pt x="0" y="0"/>
                  </a:moveTo>
                  <a:cubicBezTo>
                    <a:pt x="4704" y="973667"/>
                    <a:pt x="9407" y="1947333"/>
                    <a:pt x="14111" y="2921000"/>
                  </a:cubicBezTo>
                  <a:lnTo>
                    <a:pt x="282222" y="2921000"/>
                  </a:lnTo>
                  <a:lnTo>
                    <a:pt x="282222" y="2921000"/>
                  </a:lnTo>
                  <a:lnTo>
                    <a:pt x="282222" y="2921000"/>
                  </a:lnTo>
                </a:path>
              </a:pathLst>
            </a:cu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5137051" y="9817900"/>
              <a:ext cx="758662" cy="1195659"/>
            </a:xfrm>
            <a:custGeom>
              <a:avLst/>
              <a:gdLst>
                <a:gd name="connsiteX0" fmla="*/ 1199444 w 1199444"/>
                <a:gd name="connsiteY0" fmla="*/ 0 h 3372555"/>
                <a:gd name="connsiteX1" fmla="*/ 1199444 w 1199444"/>
                <a:gd name="connsiteY1" fmla="*/ 2878666 h 3372555"/>
                <a:gd name="connsiteX2" fmla="*/ 0 w 1199444"/>
                <a:gd name="connsiteY2" fmla="*/ 2878666 h 3372555"/>
                <a:gd name="connsiteX3" fmla="*/ 0 w 1199444"/>
                <a:gd name="connsiteY3" fmla="*/ 3372555 h 337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9444" h="3372555">
                  <a:moveTo>
                    <a:pt x="1199444" y="0"/>
                  </a:moveTo>
                  <a:lnTo>
                    <a:pt x="1199444" y="2878666"/>
                  </a:lnTo>
                  <a:lnTo>
                    <a:pt x="0" y="2878666"/>
                  </a:lnTo>
                  <a:lnTo>
                    <a:pt x="0" y="3372555"/>
                  </a:lnTo>
                </a:path>
              </a:pathLst>
            </a:cu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15680" y="11482310"/>
              <a:ext cx="964864" cy="363404"/>
            </a:xfrm>
            <a:prstGeom prst="rect">
              <a:avLst/>
            </a:prstGeom>
            <a:solidFill>
              <a:srgbClr val="21AD88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rgbClr val="CED3D4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416129" y="5710905"/>
              <a:ext cx="2457535" cy="551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rgbClr val="CED3D4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29853" y="7274523"/>
              <a:ext cx="1577548" cy="3044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rgbClr val="CED3D4"/>
                </a:solidFill>
              </a:endParaRPr>
            </a:p>
          </p:txBody>
        </p:sp>
        <p:sp>
          <p:nvSpPr>
            <p:cNvPr id="64" name="TextBox 7"/>
            <p:cNvSpPr txBox="1">
              <a:spLocks noChangeArrowheads="1"/>
            </p:cNvSpPr>
            <p:nvPr/>
          </p:nvSpPr>
          <p:spPr bwMode="auto">
            <a:xfrm>
              <a:off x="1350025" y="7317384"/>
              <a:ext cx="2219325" cy="2923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n-US" sz="750" b="1" i="1" dirty="0">
                  <a:solidFill>
                    <a:srgbClr val="28394C"/>
                  </a:solidFill>
                  <a:latin typeface="Century Gothic" panose="020B0502020202020204" pitchFamily="34" charset="0"/>
                </a:rPr>
                <a:t>Follows rest of the split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58758" y="7324468"/>
              <a:ext cx="2379662" cy="518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rgbClr val="CED3D4"/>
                </a:solidFill>
              </a:endParaRPr>
            </a:p>
          </p:txBody>
        </p:sp>
        <p:sp>
          <p:nvSpPr>
            <p:cNvPr id="66" name="TextBox 7"/>
            <p:cNvSpPr txBox="1">
              <a:spLocks noChangeArrowheads="1"/>
            </p:cNvSpPr>
            <p:nvPr/>
          </p:nvSpPr>
          <p:spPr bwMode="auto">
            <a:xfrm>
              <a:off x="5719083" y="7370478"/>
              <a:ext cx="2266357" cy="4616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n-US" sz="750" b="1" i="1" dirty="0">
                  <a:solidFill>
                    <a:srgbClr val="28394C"/>
                  </a:solidFill>
                  <a:latin typeface="Century Gothic" panose="020B0502020202020204" pitchFamily="34" charset="0"/>
                </a:rPr>
                <a:t>What is the time-frame you looking for ?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994259" y="8802164"/>
              <a:ext cx="1966912" cy="361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rgbClr val="CED3D4"/>
                </a:solidFill>
              </a:endParaRPr>
            </a:p>
          </p:txBody>
        </p:sp>
        <p:sp>
          <p:nvSpPr>
            <p:cNvPr id="68" name="TextBox 7"/>
            <p:cNvSpPr txBox="1">
              <a:spLocks noChangeArrowheads="1"/>
            </p:cNvSpPr>
            <p:nvPr/>
          </p:nvSpPr>
          <p:spPr bwMode="auto">
            <a:xfrm>
              <a:off x="4037004" y="8865918"/>
              <a:ext cx="2169051" cy="2923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n-US" sz="750" b="1" i="1" dirty="0">
                  <a:solidFill>
                    <a:srgbClr val="28394C"/>
                  </a:solidFill>
                  <a:latin typeface="Century Gothic" panose="020B0502020202020204" pitchFamily="34" charset="0"/>
                </a:rPr>
                <a:t>What parking lot you want ?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5083022" y="10247054"/>
              <a:ext cx="1682219" cy="461664"/>
              <a:chOff x="1739292" y="9358780"/>
              <a:chExt cx="1682219" cy="46166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739292" y="9388644"/>
                <a:ext cx="1682219" cy="326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rgbClr val="CED3D4"/>
                  </a:solidFill>
                </a:endParaRPr>
              </a:p>
            </p:txBody>
          </p:sp>
          <p:sp>
            <p:nvSpPr>
              <p:cNvPr id="111" name="TextBox 7"/>
              <p:cNvSpPr txBox="1">
                <a:spLocks noChangeArrowheads="1"/>
              </p:cNvSpPr>
              <p:nvPr/>
            </p:nvSpPr>
            <p:spPr bwMode="auto">
              <a:xfrm>
                <a:off x="1744055" y="9358780"/>
                <a:ext cx="1660496" cy="46166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n-US" sz="750" b="1" i="1" dirty="0">
                    <a:solidFill>
                      <a:srgbClr val="28394C"/>
                    </a:solidFill>
                    <a:latin typeface="Century Gothic" panose="020B0502020202020204" pitchFamily="34" charset="0"/>
                  </a:rPr>
                  <a:t>What entry week you looking for?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7130953" y="9669756"/>
              <a:ext cx="1481137" cy="329612"/>
              <a:chOff x="652366" y="9580856"/>
              <a:chExt cx="1481137" cy="329612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1015225" y="9580856"/>
                <a:ext cx="754539" cy="329612"/>
              </a:xfrm>
              <a:prstGeom prst="roundRect">
                <a:avLst/>
              </a:prstGeom>
              <a:solidFill>
                <a:srgbClr val="D9332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9" name="TextBox 7"/>
              <p:cNvSpPr txBox="1">
                <a:spLocks noChangeArrowheads="1"/>
              </p:cNvSpPr>
              <p:nvPr/>
            </p:nvSpPr>
            <p:spPr bwMode="auto">
              <a:xfrm>
                <a:off x="652366" y="9586467"/>
                <a:ext cx="1481137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n-US" sz="750" b="1" i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Others</a:t>
                </a:r>
              </a:p>
            </p:txBody>
          </p:sp>
        </p:grpSp>
        <p:sp>
          <p:nvSpPr>
            <p:cNvPr id="71" name="Freeform 70"/>
            <p:cNvSpPr/>
            <p:nvPr/>
          </p:nvSpPr>
          <p:spPr>
            <a:xfrm>
              <a:off x="2411396" y="5944328"/>
              <a:ext cx="1676400" cy="1320800"/>
            </a:xfrm>
            <a:custGeom>
              <a:avLst/>
              <a:gdLst>
                <a:gd name="connsiteX0" fmla="*/ 1676400 w 1676400"/>
                <a:gd name="connsiteY0" fmla="*/ 0 h 1320800"/>
                <a:gd name="connsiteX1" fmla="*/ 1676400 w 1676400"/>
                <a:gd name="connsiteY1" fmla="*/ 1117600 h 1320800"/>
                <a:gd name="connsiteX2" fmla="*/ 0 w 1676400"/>
                <a:gd name="connsiteY2" fmla="*/ 1100667 h 1320800"/>
                <a:gd name="connsiteX3" fmla="*/ 0 w 1676400"/>
                <a:gd name="connsiteY3" fmla="*/ 1320800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320800">
                  <a:moveTo>
                    <a:pt x="1676400" y="0"/>
                  </a:moveTo>
                  <a:lnTo>
                    <a:pt x="1676400" y="1117600"/>
                  </a:lnTo>
                  <a:lnTo>
                    <a:pt x="0" y="1100667"/>
                  </a:lnTo>
                  <a:lnTo>
                    <a:pt x="0" y="1320800"/>
                  </a:lnTo>
                </a:path>
              </a:pathLst>
            </a:cu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grpSp>
          <p:nvGrpSpPr>
            <p:cNvPr id="72" name="Group 4"/>
            <p:cNvGrpSpPr>
              <a:grpSpLocks/>
            </p:cNvGrpSpPr>
            <p:nvPr/>
          </p:nvGrpSpPr>
          <p:grpSpPr bwMode="auto">
            <a:xfrm>
              <a:off x="3648114" y="6638925"/>
              <a:ext cx="842539" cy="663575"/>
              <a:chOff x="3301047" y="5969000"/>
              <a:chExt cx="1021262" cy="804333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3370263" y="5969000"/>
                <a:ext cx="804333" cy="804333"/>
              </a:xfrm>
              <a:prstGeom prst="ellipse">
                <a:avLst/>
              </a:prstGeom>
              <a:solidFill>
                <a:srgbClr val="D9332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7" name="TextBox 3"/>
              <p:cNvSpPr txBox="1">
                <a:spLocks noChangeArrowheads="1"/>
              </p:cNvSpPr>
              <p:nvPr/>
            </p:nvSpPr>
            <p:spPr bwMode="auto">
              <a:xfrm>
                <a:off x="3301047" y="6102873"/>
                <a:ext cx="1021262" cy="522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750" dirty="0">
                    <a:solidFill>
                      <a:srgbClr val="FFFFFF"/>
                    </a:solidFill>
                    <a:latin typeface="Arial Rounded MT Bold" panose="020F0704030504030204" pitchFamily="34" charset="0"/>
                  </a:rPr>
                  <a:t>Premium,</a:t>
                </a:r>
              </a:p>
              <a:p>
                <a:pPr eaLnBrk="1" hangingPunct="1"/>
                <a:r>
                  <a:rPr lang="en-US" altLang="en-US" sz="750" dirty="0">
                    <a:solidFill>
                      <a:srgbClr val="FFFFFF"/>
                    </a:solidFill>
                    <a:latin typeface="Arial Rounded MT Bold" panose="020F0704030504030204" pitchFamily="34" charset="0"/>
                  </a:rPr>
                  <a:t>Economy</a:t>
                </a:r>
              </a:p>
            </p:txBody>
          </p:sp>
        </p:grpSp>
        <p:sp>
          <p:nvSpPr>
            <p:cNvPr id="73" name="Freeform 72"/>
            <p:cNvSpPr/>
            <p:nvPr/>
          </p:nvSpPr>
          <p:spPr>
            <a:xfrm flipH="1">
              <a:off x="4977716" y="6001029"/>
              <a:ext cx="1787525" cy="1320800"/>
            </a:xfrm>
            <a:custGeom>
              <a:avLst/>
              <a:gdLst>
                <a:gd name="connsiteX0" fmla="*/ 1676400 w 1676400"/>
                <a:gd name="connsiteY0" fmla="*/ 0 h 1320800"/>
                <a:gd name="connsiteX1" fmla="*/ 1676400 w 1676400"/>
                <a:gd name="connsiteY1" fmla="*/ 1117600 h 1320800"/>
                <a:gd name="connsiteX2" fmla="*/ 0 w 1676400"/>
                <a:gd name="connsiteY2" fmla="*/ 1100667 h 1320800"/>
                <a:gd name="connsiteX3" fmla="*/ 0 w 1676400"/>
                <a:gd name="connsiteY3" fmla="*/ 1320800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320800">
                  <a:moveTo>
                    <a:pt x="1676400" y="0"/>
                  </a:moveTo>
                  <a:lnTo>
                    <a:pt x="1676400" y="1117600"/>
                  </a:lnTo>
                  <a:lnTo>
                    <a:pt x="0" y="1100667"/>
                  </a:lnTo>
                  <a:lnTo>
                    <a:pt x="0" y="1320800"/>
                  </a:lnTo>
                </a:path>
              </a:pathLst>
            </a:cu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7244105" y="7841622"/>
              <a:ext cx="660400" cy="1812925"/>
            </a:xfrm>
            <a:custGeom>
              <a:avLst/>
              <a:gdLst>
                <a:gd name="T0" fmla="*/ 0 w 660400"/>
                <a:gd name="T1" fmla="*/ 0 h 1811866"/>
                <a:gd name="T2" fmla="*/ 0 w 660400"/>
                <a:gd name="T3" fmla="*/ 1440174 h 1811866"/>
                <a:gd name="T4" fmla="*/ 643467 w 660400"/>
                <a:gd name="T5" fmla="*/ 1440174 h 1811866"/>
                <a:gd name="T6" fmla="*/ 660400 w 660400"/>
                <a:gd name="T7" fmla="*/ 1812925 h 1811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0400" h="1811866">
                  <a:moveTo>
                    <a:pt x="0" y="0"/>
                  </a:moveTo>
                  <a:lnTo>
                    <a:pt x="0" y="1439333"/>
                  </a:lnTo>
                  <a:lnTo>
                    <a:pt x="643467" y="1439333"/>
                  </a:lnTo>
                  <a:lnTo>
                    <a:pt x="660400" y="1811866"/>
                  </a:lnTo>
                </a:path>
              </a:pathLst>
            </a:cu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 sz="1350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049934" y="8141735"/>
              <a:ext cx="463525" cy="574704"/>
            </a:xfrm>
            <a:prstGeom prst="ellipse">
              <a:avLst/>
            </a:prstGeom>
            <a:solidFill>
              <a:srgbClr val="D9332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grpSp>
          <p:nvGrpSpPr>
            <p:cNvPr id="77" name="Group 42"/>
            <p:cNvGrpSpPr>
              <a:grpSpLocks/>
            </p:cNvGrpSpPr>
            <p:nvPr/>
          </p:nvGrpSpPr>
          <p:grpSpPr bwMode="auto">
            <a:xfrm>
              <a:off x="5933084" y="8201856"/>
              <a:ext cx="1666677" cy="612736"/>
              <a:chOff x="3075422" y="4655048"/>
              <a:chExt cx="2014390" cy="740939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075422" y="4655048"/>
                <a:ext cx="755403" cy="740939"/>
              </a:xfrm>
              <a:prstGeom prst="ellipse">
                <a:avLst/>
              </a:prstGeom>
              <a:solidFill>
                <a:srgbClr val="21AD8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750" dirty="0"/>
                  <a:t>1,6,5,4</a:t>
                </a:r>
              </a:p>
            </p:txBody>
          </p:sp>
          <p:sp>
            <p:nvSpPr>
              <p:cNvPr id="103" name="TextBox 44"/>
              <p:cNvSpPr txBox="1">
                <a:spLocks noChangeArrowheads="1"/>
              </p:cNvSpPr>
              <p:nvPr/>
            </p:nvSpPr>
            <p:spPr bwMode="auto">
              <a:xfrm>
                <a:off x="4450576" y="4720105"/>
                <a:ext cx="639236" cy="334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750" dirty="0">
                    <a:solidFill>
                      <a:srgbClr val="FFFFFF"/>
                    </a:solidFill>
                    <a:latin typeface="Arial Rounded MT Bold" panose="020F0704030504030204" pitchFamily="34" charset="0"/>
                  </a:rPr>
                  <a:t>3,2</a:t>
                </a:r>
              </a:p>
            </p:txBody>
          </p:sp>
        </p:grpSp>
        <p:grpSp>
          <p:nvGrpSpPr>
            <p:cNvPr id="78" name="Group 5"/>
            <p:cNvGrpSpPr>
              <a:grpSpLocks/>
            </p:cNvGrpSpPr>
            <p:nvPr/>
          </p:nvGrpSpPr>
          <p:grpSpPr bwMode="auto">
            <a:xfrm>
              <a:off x="4698999" y="6638925"/>
              <a:ext cx="752109" cy="663575"/>
              <a:chOff x="4364160" y="5969000"/>
              <a:chExt cx="910978" cy="804333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4364160" y="5969000"/>
                <a:ext cx="803743" cy="804333"/>
              </a:xfrm>
              <a:prstGeom prst="ellipse">
                <a:avLst/>
              </a:prstGeom>
              <a:solidFill>
                <a:srgbClr val="21AD8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1" name="TextBox 24"/>
              <p:cNvSpPr txBox="1">
                <a:spLocks noChangeArrowheads="1"/>
              </p:cNvSpPr>
              <p:nvPr/>
            </p:nvSpPr>
            <p:spPr bwMode="auto">
              <a:xfrm>
                <a:off x="4428078" y="6145785"/>
                <a:ext cx="847060" cy="522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750" dirty="0">
                    <a:solidFill>
                      <a:srgbClr val="FFFFFF"/>
                    </a:solidFill>
                    <a:latin typeface="Arial Rounded MT Bold" panose="020F0704030504030204" pitchFamily="34" charset="0"/>
                  </a:rPr>
                  <a:t>Hourly,</a:t>
                </a:r>
              </a:p>
              <a:p>
                <a:pPr eaLnBrk="1" hangingPunct="1"/>
                <a:r>
                  <a:rPr lang="en-US" altLang="en-US" sz="750" dirty="0">
                    <a:solidFill>
                      <a:srgbClr val="FFFFFF"/>
                    </a:solidFill>
                    <a:latin typeface="Arial Rounded MT Bold" panose="020F0704030504030204" pitchFamily="34" charset="0"/>
                  </a:rPr>
                  <a:t>Daily</a:t>
                </a:r>
              </a:p>
            </p:txBody>
          </p:sp>
        </p:grpSp>
        <p:grpSp>
          <p:nvGrpSpPr>
            <p:cNvPr id="82" name="Group 75"/>
            <p:cNvGrpSpPr>
              <a:grpSpLocks/>
            </p:cNvGrpSpPr>
            <p:nvPr/>
          </p:nvGrpSpPr>
          <p:grpSpPr bwMode="auto">
            <a:xfrm>
              <a:off x="5599844" y="9676606"/>
              <a:ext cx="658728" cy="354306"/>
              <a:chOff x="2624887" y="537349"/>
              <a:chExt cx="797872" cy="428437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2736978" y="537349"/>
                <a:ext cx="585837" cy="428437"/>
              </a:xfrm>
              <a:prstGeom prst="ellipse">
                <a:avLst/>
              </a:prstGeom>
              <a:solidFill>
                <a:srgbClr val="21AD8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9" name="TextBox 78"/>
              <p:cNvSpPr txBox="1">
                <a:spLocks noChangeArrowheads="1"/>
              </p:cNvSpPr>
              <p:nvPr/>
            </p:nvSpPr>
            <p:spPr bwMode="auto">
              <a:xfrm>
                <a:off x="2624887" y="578213"/>
                <a:ext cx="797872" cy="3349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750" dirty="0">
                    <a:solidFill>
                      <a:srgbClr val="FFFFFF"/>
                    </a:solidFill>
                    <a:latin typeface="Arial Rounded MT Bold" panose="020F0704030504030204" pitchFamily="34" charset="0"/>
                  </a:rPr>
                  <a:t>Hourly</a:t>
                </a:r>
              </a:p>
            </p:txBody>
          </p:sp>
        </p:grpSp>
        <p:sp>
          <p:nvSpPr>
            <p:cNvPr id="83" name="TextBox 102"/>
            <p:cNvSpPr txBox="1">
              <a:spLocks noChangeArrowheads="1"/>
            </p:cNvSpPr>
            <p:nvPr/>
          </p:nvSpPr>
          <p:spPr bwMode="auto">
            <a:xfrm>
              <a:off x="3474396" y="11482310"/>
              <a:ext cx="7925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750" dirty="0">
                  <a:solidFill>
                    <a:srgbClr val="FFFFFF"/>
                  </a:solidFill>
                  <a:latin typeface="Arial Rounded MT Bold" panose="020F0704030504030204" pitchFamily="34" charset="0"/>
                </a:rPr>
                <a:t>170 Cars</a:t>
              </a:r>
            </a:p>
          </p:txBody>
        </p:sp>
        <p:grpSp>
          <p:nvGrpSpPr>
            <p:cNvPr id="84" name="Group 82"/>
            <p:cNvGrpSpPr>
              <a:grpSpLocks/>
            </p:cNvGrpSpPr>
            <p:nvPr/>
          </p:nvGrpSpPr>
          <p:grpSpPr bwMode="auto">
            <a:xfrm>
              <a:off x="4796065" y="10924211"/>
              <a:ext cx="541607" cy="540232"/>
              <a:chOff x="2908044" y="-1979963"/>
              <a:chExt cx="654601" cy="653264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2908044" y="-1979963"/>
                <a:ext cx="654601" cy="653264"/>
              </a:xfrm>
              <a:prstGeom prst="ellipse">
                <a:avLst/>
              </a:prstGeom>
              <a:solidFill>
                <a:srgbClr val="21AD8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7" name="TextBox 84"/>
              <p:cNvSpPr txBox="1">
                <a:spLocks noChangeArrowheads="1"/>
              </p:cNvSpPr>
              <p:nvPr/>
            </p:nvSpPr>
            <p:spPr bwMode="auto">
              <a:xfrm>
                <a:off x="3015641" y="-1809979"/>
                <a:ext cx="483583" cy="334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750" dirty="0" smtClean="0">
                    <a:solidFill>
                      <a:srgbClr val="FFFFFF"/>
                    </a:solidFill>
                    <a:latin typeface="Arial Rounded MT Bold" panose="020F0704030504030204" pitchFamily="34" charset="0"/>
                  </a:rPr>
                  <a:t>49</a:t>
                </a:r>
                <a:endParaRPr lang="en-US" altLang="en-US" sz="750" dirty="0">
                  <a:solidFill>
                    <a:srgbClr val="FFFFFF"/>
                  </a:solidFill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2705894" y="10442088"/>
              <a:ext cx="1481137" cy="300831"/>
              <a:chOff x="-1430320" y="5259351"/>
              <a:chExt cx="1481137" cy="300831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-1021245" y="5259351"/>
                <a:ext cx="620704" cy="270052"/>
              </a:xfrm>
              <a:prstGeom prst="roundRect">
                <a:avLst/>
              </a:prstGeom>
              <a:solidFill>
                <a:srgbClr val="D9332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5" name="TextBox 7"/>
              <p:cNvSpPr txBox="1">
                <a:spLocks noChangeArrowheads="1"/>
              </p:cNvSpPr>
              <p:nvPr/>
            </p:nvSpPr>
            <p:spPr bwMode="auto">
              <a:xfrm>
                <a:off x="-1430320" y="5267794"/>
                <a:ext cx="1481137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n-US" sz="750" b="1" i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Others</a:t>
                </a:r>
              </a:p>
            </p:txBody>
          </p:sp>
        </p:grpSp>
        <p:grpSp>
          <p:nvGrpSpPr>
            <p:cNvPr id="87" name="Group 72"/>
            <p:cNvGrpSpPr>
              <a:grpSpLocks/>
            </p:cNvGrpSpPr>
            <p:nvPr/>
          </p:nvGrpSpPr>
          <p:grpSpPr bwMode="auto">
            <a:xfrm>
              <a:off x="3289881" y="9480200"/>
              <a:ext cx="556135" cy="451105"/>
              <a:chOff x="34334" y="299847"/>
              <a:chExt cx="674103" cy="545489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70121" y="299847"/>
                <a:ext cx="605925" cy="545489"/>
              </a:xfrm>
              <a:prstGeom prst="ellipse">
                <a:avLst/>
              </a:prstGeom>
              <a:solidFill>
                <a:srgbClr val="D9332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3" name="TextBox 74"/>
              <p:cNvSpPr txBox="1">
                <a:spLocks noChangeArrowheads="1"/>
              </p:cNvSpPr>
              <p:nvPr/>
            </p:nvSpPr>
            <p:spPr bwMode="auto">
              <a:xfrm>
                <a:off x="34334" y="380944"/>
                <a:ext cx="674103" cy="3349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750" dirty="0">
                    <a:solidFill>
                      <a:srgbClr val="FFFFFF"/>
                    </a:solidFill>
                    <a:latin typeface="Arial Rounded MT Bold" panose="020F0704030504030204" pitchFamily="34" charset="0"/>
                  </a:rPr>
                  <a:t>Daily</a:t>
                </a: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6338471" y="11136469"/>
              <a:ext cx="1481137" cy="310177"/>
              <a:chOff x="-368716" y="3087235"/>
              <a:chExt cx="1481137" cy="310177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-138038" y="3087235"/>
                <a:ext cx="1123607" cy="302835"/>
              </a:xfrm>
              <a:prstGeom prst="roundRect">
                <a:avLst/>
              </a:prstGeom>
              <a:solidFill>
                <a:srgbClr val="D9332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1" name="TextBox 7"/>
              <p:cNvSpPr txBox="1">
                <a:spLocks noChangeArrowheads="1"/>
              </p:cNvSpPr>
              <p:nvPr/>
            </p:nvSpPr>
            <p:spPr bwMode="auto">
              <a:xfrm>
                <a:off x="-368716" y="3105024"/>
                <a:ext cx="1481137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n-US" sz="750" b="1" i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Others</a:t>
                </a:r>
              </a:p>
            </p:txBody>
          </p:sp>
        </p:grpSp>
        <p:sp>
          <p:nvSpPr>
            <p:cNvPr id="62" name="TextBox 7"/>
            <p:cNvSpPr txBox="1">
              <a:spLocks noChangeArrowheads="1"/>
            </p:cNvSpPr>
            <p:nvPr/>
          </p:nvSpPr>
          <p:spPr bwMode="auto">
            <a:xfrm>
              <a:off x="3114969" y="5688128"/>
              <a:ext cx="3214687" cy="4616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n-US" sz="750" b="1" i="1" dirty="0">
                  <a:solidFill>
                    <a:srgbClr val="28394C"/>
                  </a:solidFill>
                  <a:latin typeface="Century Gothic" panose="020B0502020202020204" pitchFamily="34" charset="0"/>
                </a:rPr>
                <a:t>How many cars are expected on 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n-US" sz="750" b="1" i="1" dirty="0" smtClean="0">
                  <a:solidFill>
                    <a:srgbClr val="28394C"/>
                  </a:solidFill>
                  <a:latin typeface="Century Gothic" panose="020B0502020202020204" pitchFamily="34" charset="0"/>
                </a:rPr>
                <a:t>Dec 2,2016 </a:t>
              </a:r>
              <a:r>
                <a:rPr lang="en-US" altLang="en-US" sz="750" b="1" i="1" dirty="0">
                  <a:solidFill>
                    <a:srgbClr val="28394C"/>
                  </a:solidFill>
                  <a:latin typeface="Century Gothic" panose="020B0502020202020204" pitchFamily="34" charset="0"/>
                </a:rPr>
                <a:t>?  </a:t>
              </a:r>
            </a:p>
          </p:txBody>
        </p:sp>
      </p:grp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76410" y="3440069"/>
            <a:ext cx="4030798" cy="2885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cap="rnd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pPr algn="just">
              <a:defRPr/>
            </a:pPr>
            <a:endParaRPr lang="en-US" sz="1350" b="1" u="sng" dirty="0" smtClean="0">
              <a:latin typeface="Georgia"/>
              <a:cs typeface="Georgia"/>
            </a:endParaRPr>
          </a:p>
          <a:p>
            <a:pPr algn="just">
              <a:defRPr/>
            </a:pPr>
            <a:r>
              <a:rPr lang="en-US" sz="1350" b="1" u="sng" dirty="0" smtClean="0">
                <a:latin typeface="Georgia"/>
                <a:cs typeface="Georgia"/>
              </a:rPr>
              <a:t>Attributes </a:t>
            </a:r>
            <a:r>
              <a:rPr lang="en-US" sz="1350" b="1" u="sng" dirty="0">
                <a:latin typeface="Georgia"/>
                <a:cs typeface="Georgia"/>
              </a:rPr>
              <a:t>included </a:t>
            </a:r>
            <a:r>
              <a:rPr lang="en-US" sz="1350" b="1" dirty="0">
                <a:latin typeface="Georgia"/>
                <a:cs typeface="Georgia"/>
              </a:rPr>
              <a:t>:</a:t>
            </a:r>
          </a:p>
          <a:p>
            <a:pPr algn="just">
              <a:defRPr/>
            </a:pPr>
            <a:r>
              <a:rPr lang="en-US" sz="1350" b="1" dirty="0">
                <a:latin typeface="Georgia"/>
                <a:cs typeface="Georgia"/>
              </a:rPr>
              <a:t>Parking Lot</a:t>
            </a:r>
          </a:p>
          <a:p>
            <a:pPr algn="just">
              <a:defRPr/>
            </a:pPr>
            <a:r>
              <a:rPr lang="en-US" sz="1350" b="1" dirty="0">
                <a:latin typeface="Georgia"/>
                <a:cs typeface="Georgia"/>
              </a:rPr>
              <a:t>Month</a:t>
            </a:r>
          </a:p>
          <a:p>
            <a:pPr algn="just">
              <a:defRPr/>
            </a:pPr>
            <a:r>
              <a:rPr lang="en-US" sz="1350" b="1" dirty="0">
                <a:latin typeface="Georgia"/>
                <a:cs typeface="Georgia"/>
              </a:rPr>
              <a:t>Week of the Year</a:t>
            </a:r>
          </a:p>
          <a:p>
            <a:pPr algn="just">
              <a:defRPr/>
            </a:pPr>
            <a:r>
              <a:rPr lang="en-US" sz="1350" b="1" dirty="0" smtClean="0">
                <a:latin typeface="Georgia"/>
                <a:cs typeface="Georgia"/>
              </a:rPr>
              <a:t>Weekday</a:t>
            </a:r>
          </a:p>
          <a:p>
            <a:pPr algn="just">
              <a:defRPr/>
            </a:pPr>
            <a:r>
              <a:rPr lang="en-US" sz="1350" b="1" dirty="0">
                <a:latin typeface="Georgia"/>
                <a:cs typeface="Georgia"/>
              </a:rPr>
              <a:t>Is Weekend ?</a:t>
            </a:r>
          </a:p>
          <a:p>
            <a:pPr algn="just">
              <a:defRPr/>
            </a:pPr>
            <a:r>
              <a:rPr lang="en-US" sz="1350" b="1" dirty="0" smtClean="0">
                <a:latin typeface="Georgia"/>
                <a:cs typeface="Georgia"/>
              </a:rPr>
              <a:t>Time Bin:</a:t>
            </a:r>
          </a:p>
          <a:p>
            <a:pPr algn="just">
              <a:defRPr/>
            </a:pPr>
            <a:r>
              <a:rPr lang="en-US" sz="1350" b="1" dirty="0" smtClean="0">
                <a:cs typeface="Georgia"/>
              </a:rPr>
              <a:t>1 – (Midnight – 4 AM),</a:t>
            </a:r>
          </a:p>
          <a:p>
            <a:pPr algn="just">
              <a:defRPr/>
            </a:pPr>
            <a:r>
              <a:rPr lang="en-US" sz="1350" b="1" dirty="0" smtClean="0">
                <a:cs typeface="Georgia"/>
              </a:rPr>
              <a:t>2 – (4 AM – 8 AM),</a:t>
            </a:r>
          </a:p>
          <a:p>
            <a:pPr algn="just">
              <a:defRPr/>
            </a:pPr>
            <a:r>
              <a:rPr lang="en-US" sz="1350" b="1" dirty="0" smtClean="0">
                <a:cs typeface="Georgia"/>
              </a:rPr>
              <a:t>3 </a:t>
            </a:r>
            <a:r>
              <a:rPr lang="en-US" sz="1350" b="1" dirty="0">
                <a:cs typeface="Georgia"/>
              </a:rPr>
              <a:t>– </a:t>
            </a:r>
            <a:r>
              <a:rPr lang="en-US" sz="1350" b="1" dirty="0" smtClean="0">
                <a:cs typeface="Georgia"/>
              </a:rPr>
              <a:t>(8 AM – 12pm),</a:t>
            </a:r>
          </a:p>
          <a:p>
            <a:pPr algn="just">
              <a:defRPr/>
            </a:pPr>
            <a:r>
              <a:rPr lang="en-US" sz="1350" b="1" dirty="0" smtClean="0">
                <a:cs typeface="Georgia"/>
              </a:rPr>
              <a:t>4 </a:t>
            </a:r>
            <a:r>
              <a:rPr lang="en-US" sz="1350" b="1" dirty="0">
                <a:cs typeface="Georgia"/>
              </a:rPr>
              <a:t>– </a:t>
            </a:r>
            <a:r>
              <a:rPr lang="en-US" sz="1350" b="1" dirty="0" smtClean="0">
                <a:cs typeface="Georgia"/>
              </a:rPr>
              <a:t>(12 PM – </a:t>
            </a:r>
            <a:r>
              <a:rPr lang="en-US" sz="1350" b="1" dirty="0">
                <a:cs typeface="Georgia"/>
              </a:rPr>
              <a:t>4 PM),</a:t>
            </a:r>
            <a:endParaRPr lang="en-US" sz="1350" b="1" dirty="0" smtClean="0">
              <a:cs typeface="Georgia"/>
            </a:endParaRPr>
          </a:p>
          <a:p>
            <a:pPr algn="just">
              <a:defRPr/>
            </a:pPr>
            <a:r>
              <a:rPr lang="en-US" sz="1350" b="1" dirty="0" smtClean="0">
                <a:cs typeface="Georgia"/>
              </a:rPr>
              <a:t>5 </a:t>
            </a:r>
            <a:r>
              <a:rPr lang="en-US" sz="1350" b="1" dirty="0">
                <a:cs typeface="Georgia"/>
              </a:rPr>
              <a:t>– </a:t>
            </a:r>
            <a:r>
              <a:rPr lang="en-US" sz="1350" b="1" dirty="0" smtClean="0">
                <a:cs typeface="Georgia"/>
              </a:rPr>
              <a:t>(</a:t>
            </a:r>
            <a:r>
              <a:rPr lang="en-US" sz="1350" b="1" dirty="0">
                <a:cs typeface="Georgia"/>
              </a:rPr>
              <a:t>4 PM– 8 PM),</a:t>
            </a:r>
            <a:endParaRPr lang="en-US" sz="1350" b="1" dirty="0" smtClean="0">
              <a:cs typeface="Georgia"/>
            </a:endParaRPr>
          </a:p>
          <a:p>
            <a:pPr algn="just">
              <a:defRPr/>
            </a:pPr>
            <a:r>
              <a:rPr lang="en-US" sz="1350" b="1" dirty="0" smtClean="0">
                <a:cs typeface="Georgia"/>
              </a:rPr>
              <a:t>6 </a:t>
            </a:r>
            <a:r>
              <a:rPr lang="en-US" sz="1350" b="1" dirty="0">
                <a:cs typeface="Georgia"/>
              </a:rPr>
              <a:t>– </a:t>
            </a:r>
            <a:r>
              <a:rPr lang="en-US" sz="1350" b="1" dirty="0" smtClean="0">
                <a:cs typeface="Georgia"/>
              </a:rPr>
              <a:t>(</a:t>
            </a:r>
            <a:r>
              <a:rPr lang="en-US" sz="1350" b="1" dirty="0">
                <a:cs typeface="Georgia"/>
              </a:rPr>
              <a:t>8 PM– 12 </a:t>
            </a:r>
            <a:r>
              <a:rPr lang="en-US" sz="1350" b="1" dirty="0" smtClean="0">
                <a:cs typeface="Georgia"/>
              </a:rPr>
              <a:t>PM)</a:t>
            </a:r>
            <a:endParaRPr lang="en-US" sz="1350" b="1" dirty="0">
              <a:cs typeface="Georgia"/>
            </a:endParaRPr>
          </a:p>
          <a:p>
            <a:pPr algn="ctr">
              <a:defRPr/>
            </a:pPr>
            <a:endParaRPr lang="en-US" sz="1350" dirty="0">
              <a:latin typeface="Georgia"/>
              <a:cs typeface="Georgi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13105" y="6385806"/>
            <a:ext cx="3086100" cy="273844"/>
          </a:xfrm>
        </p:spPr>
        <p:txBody>
          <a:bodyPr/>
          <a:lstStyle/>
          <a:p>
            <a:r>
              <a:rPr lang="en-US" dirty="0"/>
              <a:t>OPIM 5770: Advanced Business Analytics and Project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708662" y="1615736"/>
            <a:ext cx="4013357" cy="1661359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cap="rnd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pPr algn="just">
              <a:defRPr/>
            </a:pPr>
            <a:r>
              <a:rPr lang="en-US" sz="1350" b="1" u="sng" dirty="0">
                <a:latin typeface="Georgia"/>
                <a:cs typeface="Georgia"/>
              </a:rPr>
              <a:t>Business Case </a:t>
            </a:r>
            <a:r>
              <a:rPr lang="en-US" sz="1350" b="1" dirty="0">
                <a:latin typeface="Georgia"/>
                <a:cs typeface="Georgia"/>
              </a:rPr>
              <a:t>:</a:t>
            </a:r>
            <a:endParaRPr lang="en-US" sz="1350" dirty="0">
              <a:latin typeface="Georgia"/>
              <a:cs typeface="Georgia"/>
            </a:endParaRPr>
          </a:p>
          <a:p>
            <a:pPr>
              <a:defRPr/>
            </a:pPr>
            <a:r>
              <a:rPr lang="en-US" altLang="en-US" sz="1350" b="1" dirty="0">
                <a:latin typeface="Georgia"/>
                <a:cs typeface="Georgia"/>
              </a:rPr>
              <a:t>How many cars are expected on a particular day to plan resources and traffic</a:t>
            </a:r>
            <a:endParaRPr lang="en-US" altLang="en-US" sz="1350" b="1" u="sng" dirty="0">
              <a:latin typeface="Georgia"/>
              <a:cs typeface="Georgia"/>
            </a:endParaRPr>
          </a:p>
          <a:p>
            <a:pPr algn="just">
              <a:defRPr/>
            </a:pPr>
            <a:endParaRPr lang="en-US" sz="1350" b="1" u="sng" dirty="0">
              <a:latin typeface="Georgia"/>
              <a:cs typeface="Georgia"/>
            </a:endParaRPr>
          </a:p>
          <a:p>
            <a:pPr algn="just">
              <a:defRPr/>
            </a:pPr>
            <a:r>
              <a:rPr lang="en-US" sz="1350" b="1" u="sng" dirty="0">
                <a:latin typeface="Georgia"/>
                <a:cs typeface="Georgia"/>
              </a:rPr>
              <a:t>Benefits to LAZ</a:t>
            </a:r>
            <a:r>
              <a:rPr lang="en-US" sz="1350" b="1" dirty="0">
                <a:latin typeface="Georgia"/>
                <a:cs typeface="Georgia"/>
              </a:rPr>
              <a:t> :</a:t>
            </a:r>
          </a:p>
          <a:p>
            <a:pPr algn="just">
              <a:defRPr/>
            </a:pPr>
            <a:r>
              <a:rPr lang="en-US" sz="1350" b="1" dirty="0">
                <a:latin typeface="Georgia"/>
                <a:cs typeface="Georgia"/>
              </a:rPr>
              <a:t>Hourly predictions of traffic</a:t>
            </a:r>
          </a:p>
          <a:p>
            <a:pPr algn="just">
              <a:defRPr/>
            </a:pPr>
            <a:r>
              <a:rPr lang="en-US" sz="1350" b="1" dirty="0">
                <a:latin typeface="Georgia"/>
                <a:cs typeface="Georgia"/>
              </a:rPr>
              <a:t>Can be integrated with mobile applications</a:t>
            </a:r>
          </a:p>
          <a:p>
            <a:pPr algn="just">
              <a:defRPr/>
            </a:pPr>
            <a:endParaRPr lang="en-US" sz="1350" b="1" u="sng" dirty="0">
              <a:latin typeface="Georgia"/>
              <a:cs typeface="Georgia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749113"/>
            <a:ext cx="3904780" cy="685819"/>
            <a:chOff x="705283" y="1148439"/>
            <a:chExt cx="3904780" cy="685819"/>
          </a:xfrm>
        </p:grpSpPr>
        <p:grpSp>
          <p:nvGrpSpPr>
            <p:cNvPr id="76" name="Group 155"/>
            <p:cNvGrpSpPr>
              <a:grpSpLocks/>
            </p:cNvGrpSpPr>
            <p:nvPr/>
          </p:nvGrpSpPr>
          <p:grpSpPr bwMode="auto">
            <a:xfrm rot="10800000">
              <a:off x="705283" y="1148439"/>
              <a:ext cx="3904780" cy="685819"/>
              <a:chOff x="4962686" y="5918821"/>
              <a:chExt cx="4036772" cy="798513"/>
            </a:xfrm>
            <a:solidFill>
              <a:schemeClr val="tx1"/>
            </a:solidFill>
          </p:grpSpPr>
          <p:sp>
            <p:nvSpPr>
              <p:cNvPr id="85" name="Rounded Rectangle 84"/>
              <p:cNvSpPr/>
              <p:nvPr/>
            </p:nvSpPr>
            <p:spPr>
              <a:xfrm>
                <a:off x="4962686" y="5941047"/>
                <a:ext cx="2990673" cy="776287"/>
              </a:xfrm>
              <a:prstGeom prst="roundRect">
                <a:avLst/>
              </a:prstGeom>
              <a:grp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7553332" y="5918821"/>
                <a:ext cx="800053" cy="798513"/>
              </a:xfrm>
              <a:prstGeom prst="ellipse">
                <a:avLst/>
              </a:prstGeom>
              <a:grp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 flipV="1">
                <a:off x="8364496" y="6309346"/>
                <a:ext cx="634962" cy="635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6" name="Picture 66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8520" y="1269490"/>
              <a:ext cx="401241" cy="40124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118" name="TextBox 160"/>
            <p:cNvSpPr txBox="1">
              <a:spLocks noChangeArrowheads="1"/>
            </p:cNvSpPr>
            <p:nvPr/>
          </p:nvSpPr>
          <p:spPr bwMode="auto">
            <a:xfrm>
              <a:off x="2129873" y="1230853"/>
              <a:ext cx="242828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Gothic" pitchFamily="34" charset="0"/>
                </a:rPr>
                <a:t>Decision Trees Algorithm Implemented</a:t>
              </a:r>
            </a:p>
          </p:txBody>
        </p:sp>
      </p:grpSp>
      <p:sp>
        <p:nvSpPr>
          <p:cNvPr id="128" name="TextBox 6"/>
          <p:cNvSpPr txBox="1">
            <a:spLocks noChangeArrowheads="1"/>
          </p:cNvSpPr>
          <p:nvPr/>
        </p:nvSpPr>
        <p:spPr bwMode="auto">
          <a:xfrm>
            <a:off x="1909529" y="301173"/>
            <a:ext cx="9533171" cy="40011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Franklin Gothic Medium" pitchFamily="34" charset="0"/>
              </a:rPr>
              <a:t>Predicting Number of </a:t>
            </a:r>
            <a:r>
              <a:rPr lang="en-US" sz="2000" dirty="0" smtClean="0">
                <a:latin typeface="Franklin Gothic Medium" pitchFamily="34" charset="0"/>
              </a:rPr>
              <a:t>Cars On Hourly Basis  </a:t>
            </a:r>
            <a:endParaRPr lang="en-US" sz="2000" dirty="0">
              <a:latin typeface="Franklin Gothic Medium" pitchFamily="34" charset="0"/>
            </a:endParaRPr>
          </a:p>
        </p:txBody>
      </p:sp>
      <p:grpSp>
        <p:nvGrpSpPr>
          <p:cNvPr id="119" name="Group 18"/>
          <p:cNvGrpSpPr>
            <a:grpSpLocks/>
          </p:cNvGrpSpPr>
          <p:nvPr/>
        </p:nvGrpSpPr>
        <p:grpSpPr bwMode="auto">
          <a:xfrm>
            <a:off x="9177845" y="366891"/>
            <a:ext cx="2168626" cy="276801"/>
            <a:chOff x="1524000" y="5003800"/>
            <a:chExt cx="9448800" cy="1320800"/>
          </a:xfrm>
          <a:solidFill>
            <a:schemeClr val="tx1"/>
          </a:solidFill>
        </p:grpSpPr>
        <p:sp>
          <p:nvSpPr>
            <p:cNvPr id="120" name="Chevron 119"/>
            <p:cNvSpPr/>
            <p:nvPr/>
          </p:nvSpPr>
          <p:spPr>
            <a:xfrm>
              <a:off x="1524000" y="5003800"/>
              <a:ext cx="132267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21" name="Chevron 120"/>
            <p:cNvSpPr/>
            <p:nvPr/>
          </p:nvSpPr>
          <p:spPr>
            <a:xfrm>
              <a:off x="2691525" y="5003800"/>
              <a:ext cx="1322676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22" name="Chevron 121"/>
            <p:cNvSpPr/>
            <p:nvPr/>
          </p:nvSpPr>
          <p:spPr>
            <a:xfrm>
              <a:off x="3859048" y="5003800"/>
              <a:ext cx="132267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23" name="Chevron 122"/>
            <p:cNvSpPr/>
            <p:nvPr/>
          </p:nvSpPr>
          <p:spPr>
            <a:xfrm>
              <a:off x="5030451" y="5003800"/>
              <a:ext cx="131879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24" name="Chevron 123"/>
            <p:cNvSpPr/>
            <p:nvPr/>
          </p:nvSpPr>
          <p:spPr>
            <a:xfrm>
              <a:off x="6147551" y="5003800"/>
              <a:ext cx="131879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25" name="Chevron 124"/>
            <p:cNvSpPr/>
            <p:nvPr/>
          </p:nvSpPr>
          <p:spPr>
            <a:xfrm>
              <a:off x="7315076" y="5003800"/>
              <a:ext cx="1322676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26" name="Chevron 125"/>
            <p:cNvSpPr/>
            <p:nvPr/>
          </p:nvSpPr>
          <p:spPr>
            <a:xfrm>
              <a:off x="8482599" y="5003800"/>
              <a:ext cx="132267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27" name="Chevron 126"/>
            <p:cNvSpPr/>
            <p:nvPr/>
          </p:nvSpPr>
          <p:spPr>
            <a:xfrm>
              <a:off x="9650124" y="5003800"/>
              <a:ext cx="1322676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8061268" y="5934441"/>
            <a:ext cx="3979488" cy="75322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cap="rnd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pPr algn="just">
              <a:defRPr/>
            </a:pPr>
            <a:r>
              <a:rPr lang="en-US" sz="1350" b="1" u="sng" dirty="0" smtClean="0">
                <a:latin typeface="Georgia"/>
                <a:cs typeface="Georgia"/>
              </a:rPr>
              <a:t>Predicted number of cars</a:t>
            </a:r>
            <a:r>
              <a:rPr lang="en-US" sz="1350" b="1" dirty="0" smtClean="0">
                <a:latin typeface="Georgia"/>
                <a:cs typeface="Georgia"/>
              </a:rPr>
              <a:t>:</a:t>
            </a:r>
            <a:endParaRPr lang="en-US" sz="1350" b="1" dirty="0">
              <a:latin typeface="Georgia"/>
              <a:cs typeface="Georgia"/>
            </a:endParaRPr>
          </a:p>
          <a:p>
            <a:pPr algn="just">
              <a:defRPr/>
            </a:pPr>
            <a:r>
              <a:rPr lang="en-US" sz="1350" b="1" dirty="0">
                <a:latin typeface="Georgia"/>
                <a:cs typeface="Georgia"/>
              </a:rPr>
              <a:t>December </a:t>
            </a:r>
            <a:r>
              <a:rPr lang="en-US" sz="1350" b="1" dirty="0" smtClean="0">
                <a:latin typeface="Georgia"/>
                <a:cs typeface="Georgia"/>
              </a:rPr>
              <a:t>2- 170 cars</a:t>
            </a:r>
          </a:p>
          <a:p>
            <a:pPr algn="just">
              <a:defRPr/>
            </a:pPr>
            <a:r>
              <a:rPr lang="en-US" sz="1350" b="1" dirty="0" smtClean="0">
                <a:latin typeface="Georgia"/>
                <a:cs typeface="Georgia"/>
              </a:rPr>
              <a:t>December 12  - 325 cars</a:t>
            </a:r>
            <a:endParaRPr lang="en-US" sz="1350" b="1" dirty="0">
              <a:latin typeface="Georgia"/>
              <a:cs typeface="Georgia"/>
            </a:endParaRPr>
          </a:p>
        </p:txBody>
      </p:sp>
      <p:sp>
        <p:nvSpPr>
          <p:cNvPr id="132" name="Slide Number Placeholder 6"/>
          <p:cNvSpPr txBox="1">
            <a:spLocks/>
          </p:cNvSpPr>
          <p:nvPr/>
        </p:nvSpPr>
        <p:spPr>
          <a:xfrm>
            <a:off x="9341339" y="65908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5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/>
          <p:cNvSpPr/>
          <p:nvPr/>
        </p:nvSpPr>
        <p:spPr>
          <a:xfrm rot="5400000">
            <a:off x="284205" y="3967985"/>
            <a:ext cx="804863" cy="804862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4370" y="4087659"/>
            <a:ext cx="5723369" cy="13703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078" y="2311366"/>
            <a:ext cx="3313235" cy="33132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7847" y="4192112"/>
            <a:ext cx="53964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Assumptions </a:t>
            </a:r>
            <a:r>
              <a:rPr lang="en-US" b="1" u="sng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Only 1 person is traveling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Average </a:t>
            </a:r>
            <a:r>
              <a:rPr lang="en-US" sz="1600" b="1" dirty="0" err="1"/>
              <a:t>UberX</a:t>
            </a:r>
            <a:r>
              <a:rPr lang="en-US" sz="1600" b="1" dirty="0"/>
              <a:t>, Standard LYFT rates are considered</a:t>
            </a:r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1886123" y="301531"/>
            <a:ext cx="8389153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Franklin Gothic Medium" pitchFamily="34" charset="0"/>
              </a:rPr>
              <a:t>Competitor Analysis</a:t>
            </a:r>
          </a:p>
        </p:txBody>
      </p:sp>
      <p:grpSp>
        <p:nvGrpSpPr>
          <p:cNvPr id="14" name="Group 18"/>
          <p:cNvGrpSpPr>
            <a:grpSpLocks/>
          </p:cNvGrpSpPr>
          <p:nvPr/>
        </p:nvGrpSpPr>
        <p:grpSpPr bwMode="auto">
          <a:xfrm>
            <a:off x="7981847" y="379237"/>
            <a:ext cx="2168626" cy="276801"/>
            <a:chOff x="1524000" y="5003800"/>
            <a:chExt cx="9448800" cy="1320800"/>
          </a:xfrm>
          <a:solidFill>
            <a:schemeClr val="bg1"/>
          </a:solidFill>
        </p:grpSpPr>
        <p:sp>
          <p:nvSpPr>
            <p:cNvPr id="15" name="Chevron 14"/>
            <p:cNvSpPr/>
            <p:nvPr/>
          </p:nvSpPr>
          <p:spPr>
            <a:xfrm>
              <a:off x="1524000" y="5003800"/>
              <a:ext cx="132267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2691525" y="5003800"/>
              <a:ext cx="1322676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7" name="Chevron 16"/>
            <p:cNvSpPr/>
            <p:nvPr/>
          </p:nvSpPr>
          <p:spPr>
            <a:xfrm>
              <a:off x="3859048" y="5003800"/>
              <a:ext cx="132267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5030451" y="5003800"/>
              <a:ext cx="131879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Chevron 18"/>
            <p:cNvSpPr/>
            <p:nvPr/>
          </p:nvSpPr>
          <p:spPr>
            <a:xfrm>
              <a:off x="6147551" y="5003800"/>
              <a:ext cx="131879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>
              <a:off x="7315076" y="5003800"/>
              <a:ext cx="1322676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Chevron 20"/>
            <p:cNvSpPr/>
            <p:nvPr/>
          </p:nvSpPr>
          <p:spPr>
            <a:xfrm>
              <a:off x="8482599" y="5003800"/>
              <a:ext cx="132267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Chevron 21"/>
            <p:cNvSpPr/>
            <p:nvPr/>
          </p:nvSpPr>
          <p:spPr>
            <a:xfrm>
              <a:off x="9650124" y="5003800"/>
              <a:ext cx="1322676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4251"/>
            <a:ext cx="8774077" cy="25837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9D1-A715-4297-936D-DE96A43038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/>
          <p:cNvSpPr/>
          <p:nvPr/>
        </p:nvSpPr>
        <p:spPr>
          <a:xfrm rot="5400000">
            <a:off x="5997259" y="1885385"/>
            <a:ext cx="804863" cy="804862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09403" y="2041808"/>
            <a:ext cx="5723369" cy="37891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58169" y="2041808"/>
            <a:ext cx="539641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Insights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Competitor rates are 15% to 28% cheaper than LAZ</a:t>
            </a:r>
          </a:p>
          <a:p>
            <a:endParaRPr lang="en-US" b="1" u="sng" dirty="0"/>
          </a:p>
          <a:p>
            <a:r>
              <a:rPr lang="en-US" b="1" u="sng" dirty="0"/>
              <a:t>Benefits to LAZ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Needs to build pricing models based on competitors 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u="sng" dirty="0"/>
              <a:t>Sources :</a:t>
            </a:r>
            <a:r>
              <a:rPr lang="en-US" b="1" dirty="0"/>
              <a:t> </a:t>
            </a:r>
          </a:p>
          <a:p>
            <a:r>
              <a:rPr lang="en-US" sz="1600" b="1" dirty="0">
                <a:hlinkClick r:id="rId2"/>
              </a:rPr>
              <a:t>www.airpark.com</a:t>
            </a:r>
            <a:endParaRPr lang="en-US" sz="1600" b="1" dirty="0"/>
          </a:p>
          <a:p>
            <a:r>
              <a:rPr lang="en-US" sz="1600" b="1" dirty="0">
                <a:hlinkClick r:id="rId3"/>
              </a:rPr>
              <a:t>www.expressoparking.com</a:t>
            </a:r>
            <a:endParaRPr lang="en-US" sz="1600" b="1" dirty="0"/>
          </a:p>
          <a:p>
            <a:r>
              <a:rPr lang="en-US" sz="1600" b="1" dirty="0">
                <a:hlinkClick r:id="rId4"/>
              </a:rPr>
              <a:t>www.fasttrackoak.com</a:t>
            </a:r>
            <a:endParaRPr lang="en-US" sz="1600" b="1" dirty="0"/>
          </a:p>
          <a:p>
            <a:r>
              <a:rPr lang="en-US" sz="1600" b="1" dirty="0">
                <a:hlinkClick r:id="rId5"/>
              </a:rPr>
              <a:t>www.pnf.com</a:t>
            </a:r>
            <a:endParaRPr lang="en-US" sz="1600" b="1" dirty="0"/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1073323" y="308746"/>
            <a:ext cx="9874077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Franklin Gothic Medium" pitchFamily="34" charset="0"/>
              </a:rPr>
              <a:t>Competitor Analysis (contd..)</a:t>
            </a:r>
          </a:p>
        </p:txBody>
      </p:sp>
      <p:grpSp>
        <p:nvGrpSpPr>
          <p:cNvPr id="14" name="Group 18"/>
          <p:cNvGrpSpPr>
            <a:grpSpLocks/>
          </p:cNvGrpSpPr>
          <p:nvPr/>
        </p:nvGrpSpPr>
        <p:grpSpPr bwMode="auto">
          <a:xfrm>
            <a:off x="8652804" y="363185"/>
            <a:ext cx="2168626" cy="276801"/>
            <a:chOff x="1524000" y="5003800"/>
            <a:chExt cx="9448800" cy="1320800"/>
          </a:xfrm>
          <a:solidFill>
            <a:schemeClr val="bg1"/>
          </a:solidFill>
        </p:grpSpPr>
        <p:sp>
          <p:nvSpPr>
            <p:cNvPr id="15" name="Chevron 14"/>
            <p:cNvSpPr/>
            <p:nvPr/>
          </p:nvSpPr>
          <p:spPr>
            <a:xfrm>
              <a:off x="1524000" y="5003800"/>
              <a:ext cx="132267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2691525" y="5003800"/>
              <a:ext cx="1322676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7" name="Chevron 16"/>
            <p:cNvSpPr/>
            <p:nvPr/>
          </p:nvSpPr>
          <p:spPr>
            <a:xfrm>
              <a:off x="3859048" y="5003800"/>
              <a:ext cx="132267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5030451" y="5003800"/>
              <a:ext cx="131879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Chevron 18"/>
            <p:cNvSpPr/>
            <p:nvPr/>
          </p:nvSpPr>
          <p:spPr>
            <a:xfrm>
              <a:off x="6147551" y="5003800"/>
              <a:ext cx="131879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>
              <a:off x="7315076" y="5003800"/>
              <a:ext cx="1322676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Chevron 20"/>
            <p:cNvSpPr/>
            <p:nvPr/>
          </p:nvSpPr>
          <p:spPr>
            <a:xfrm>
              <a:off x="8482599" y="5003800"/>
              <a:ext cx="1322678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Chevron 21"/>
            <p:cNvSpPr/>
            <p:nvPr/>
          </p:nvSpPr>
          <p:spPr>
            <a:xfrm>
              <a:off x="9650124" y="5003800"/>
              <a:ext cx="1322676" cy="1320800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749" y="811844"/>
            <a:ext cx="5069055" cy="554450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9D1-A715-4297-936D-DE96A43038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9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735</Words>
  <Application>Microsoft Office PowerPoint</Application>
  <PresentationFormat>Widescreen</PresentationFormat>
  <Paragraphs>224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ＭＳ Ｐゴシック</vt:lpstr>
      <vt:lpstr>ＭＳ Ｐゴシック</vt:lpstr>
      <vt:lpstr>Arial</vt:lpstr>
      <vt:lpstr>Arial Rounded MT Bold</vt:lpstr>
      <vt:lpstr>Britannic Bold</vt:lpstr>
      <vt:lpstr>Calibri</vt:lpstr>
      <vt:lpstr>Calibri Light</vt:lpstr>
      <vt:lpstr>Century Gothic</vt:lpstr>
      <vt:lpstr>Franklin Gothic Medium</vt:lpstr>
      <vt:lpstr>Georgia</vt:lpstr>
      <vt:lpstr>Times New Roman</vt:lpstr>
      <vt:lpstr>Office Theme</vt:lpstr>
      <vt:lpstr>Oakland Airport Parking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Katariya, Monika</dc:creator>
  <cp:lastModifiedBy>Manaswini R</cp:lastModifiedBy>
  <cp:revision>106</cp:revision>
  <dcterms:created xsi:type="dcterms:W3CDTF">2016-10-22T17:51:31Z</dcterms:created>
  <dcterms:modified xsi:type="dcterms:W3CDTF">2017-03-13T03:55:02Z</dcterms:modified>
</cp:coreProperties>
</file>