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500" b="0" i="0" u="none" strike="noStrike" baseline="0" dirty="0">
                <a:solidFill>
                  <a:schemeClr val="accent1"/>
                </a:solidFill>
                <a:effectLst/>
              </a:rPr>
              <a:t>Accuracy comparison across models</a:t>
            </a:r>
            <a:endParaRPr lang="en-US" sz="2500" baseline="0" dirty="0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Nominal Logistic</c:v>
                </c:pt>
                <c:pt idx="1">
                  <c:v>Neural Network</c:v>
                </c:pt>
                <c:pt idx="2">
                  <c:v>Decision Trees</c:v>
                </c:pt>
                <c:pt idx="3">
                  <c:v>Discriminant Analysis</c:v>
                </c:pt>
                <c:pt idx="4">
                  <c:v>Ensemble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0.81</c:v>
                </c:pt>
                <c:pt idx="1">
                  <c:v>0.8</c:v>
                </c:pt>
                <c:pt idx="2">
                  <c:v>0.7</c:v>
                </c:pt>
                <c:pt idx="3">
                  <c:v>0.71</c:v>
                </c:pt>
                <c:pt idx="4">
                  <c:v>0.7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26-4BBB-A5B9-9697EB6090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1385104"/>
        <c:axId val="572097368"/>
      </c:barChart>
      <c:catAx>
        <c:axId val="561385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097368"/>
        <c:crosses val="autoZero"/>
        <c:auto val="1"/>
        <c:lblAlgn val="ctr"/>
        <c:lblOffset val="100"/>
        <c:noMultiLvlLbl val="0"/>
      </c:catAx>
      <c:valAx>
        <c:axId val="572097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38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solidFill>
                  <a:schemeClr val="tx2"/>
                </a:solidFill>
              </a:rPr>
              <a:t>Marital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Marital Status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Divorced</c:v>
                </c:pt>
                <c:pt idx="1">
                  <c:v>Married</c:v>
                </c:pt>
                <c:pt idx="2">
                  <c:v>Single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</c:v>
                </c:pt>
                <c:pt idx="1">
                  <c:v>0.1</c:v>
                </c:pt>
                <c:pt idx="2">
                  <c:v>0.14000000000000001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1F-4908-BD3A-EF75FC6A87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2098152"/>
        <c:axId val="572098544"/>
      </c:barChart>
      <c:catAx>
        <c:axId val="572098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098544"/>
        <c:crosses val="autoZero"/>
        <c:auto val="1"/>
        <c:lblAlgn val="ctr"/>
        <c:lblOffset val="100"/>
        <c:noMultiLvlLbl val="0"/>
      </c:catAx>
      <c:valAx>
        <c:axId val="57209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098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3/31/2016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3/31/2016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3/31/2016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3/31/2016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3/31/2016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3/31/2016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3/31/2016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3/31/2016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3/31/2016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3/31/2016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C8C8C"/>
                </a:solidFill>
              </a:defRPr>
            </a:lvl1pPr>
          </a:lstStyle>
          <a:p>
            <a:fld id="{81C93FC7-9D1A-468B-98DB-D1E8D74418D9}" type="datetimeFigureOut">
              <a:rPr lang="en-US"/>
              <a:pPr/>
              <a:t>3/31/2016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8C8C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8C8C"/>
                </a:solidFill>
              </a:defRPr>
            </a:lvl1pPr>
          </a:lstStyle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3988" y="76200"/>
            <a:ext cx="5103812" cy="1470025"/>
          </a:xfrm>
        </p:spPr>
        <p:txBody>
          <a:bodyPr>
            <a:normAutofit/>
          </a:bodyPr>
          <a:lstStyle/>
          <a:p>
            <a:pPr algn="ctr"/>
            <a:r>
              <a:rPr lang="en-US" sz="4500" b="1" i="1" dirty="0" smtClean="0"/>
              <a:t>Term Deposit Prediction</a:t>
            </a:r>
            <a:endParaRPr lang="en-US" sz="45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89391"/>
            <a:ext cx="7086600" cy="1752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cs typeface="Arial" panose="020B0604020202020204" pitchFamily="34" charset="0"/>
              </a:rPr>
              <a:t>TEAM 5</a:t>
            </a:r>
          </a:p>
          <a:p>
            <a:r>
              <a:rPr lang="en-US" sz="2000" dirty="0" smtClean="0"/>
              <a:t>Manaswini </a:t>
            </a:r>
            <a:r>
              <a:rPr lang="en-US" sz="2000" dirty="0"/>
              <a:t>Rayappureddi</a:t>
            </a:r>
          </a:p>
          <a:p>
            <a:r>
              <a:rPr lang="en-US" sz="2000" dirty="0"/>
              <a:t>Sai </a:t>
            </a:r>
            <a:r>
              <a:rPr lang="en-US" sz="2000" dirty="0" err="1"/>
              <a:t>Kalyana</a:t>
            </a:r>
            <a:r>
              <a:rPr lang="en-US" sz="2000" dirty="0"/>
              <a:t> Pranitha </a:t>
            </a:r>
            <a:r>
              <a:rPr lang="en-US" sz="2000" dirty="0" err="1"/>
              <a:t>Buddiga</a:t>
            </a:r>
            <a:endParaRPr lang="en-US" sz="2000" dirty="0"/>
          </a:p>
          <a:p>
            <a:r>
              <a:rPr lang="en-US" sz="2000" dirty="0" err="1"/>
              <a:t>Venkat</a:t>
            </a:r>
            <a:r>
              <a:rPr lang="en-US" sz="2000" dirty="0"/>
              <a:t> Sai</a:t>
            </a:r>
          </a:p>
          <a:p>
            <a:r>
              <a:rPr lang="en-US" sz="2000" dirty="0"/>
              <a:t>Siva K</a:t>
            </a:r>
          </a:p>
          <a:p>
            <a:r>
              <a:rPr lang="en-US" sz="2000" dirty="0"/>
              <a:t>Pei </a:t>
            </a:r>
            <a:r>
              <a:rPr lang="en-US" sz="2000" dirty="0" err="1"/>
              <a:t>ju</a:t>
            </a:r>
            <a:endParaRPr lang="en-US" sz="2000" dirty="0"/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31894" y="6356351"/>
            <a:ext cx="27841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1121F"/>
                </a:solidFill>
              </a:defRPr>
            </a:lvl1pPr>
          </a:lstStyle>
          <a:p>
            <a:r>
              <a:rPr lang="en-US" dirty="0"/>
              <a:t>OPIM 5604 Group Project 2 - Team 5</a:t>
            </a:r>
          </a:p>
        </p:txBody>
      </p:sp>
    </p:spTree>
    <p:extLst>
      <p:ext uri="{BB962C8B-B14F-4D97-AF65-F5344CB8AC3E}">
        <p14:creationId xmlns:p14="http://schemas.microsoft.com/office/powerpoint/2010/main" val="388095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914400"/>
            <a:ext cx="8229600" cy="739739"/>
          </a:xfrm>
        </p:spPr>
        <p:txBody>
          <a:bodyPr/>
          <a:lstStyle/>
          <a:p>
            <a:r>
              <a:rPr lang="en-US" dirty="0"/>
              <a:t>Good Vs Bad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2362200"/>
            <a:ext cx="10287000" cy="2514600"/>
          </a:xfrm>
        </p:spPr>
        <p:txBody>
          <a:bodyPr/>
          <a:lstStyle/>
          <a:p>
            <a:r>
              <a:rPr lang="en-US" dirty="0"/>
              <a:t>Benefit of Good Customers</a:t>
            </a:r>
          </a:p>
          <a:p>
            <a:r>
              <a:rPr lang="en-US" dirty="0"/>
              <a:t>Cost of Bad Customers</a:t>
            </a:r>
          </a:p>
          <a:p>
            <a:r>
              <a:rPr lang="en-US" dirty="0"/>
              <a:t>(Term deposit*Benefit of Good customers )– (Operating cost*cost of Bad Customers)</a:t>
            </a:r>
          </a:p>
        </p:txBody>
      </p:sp>
    </p:spTree>
    <p:extLst>
      <p:ext uri="{BB962C8B-B14F-4D97-AF65-F5344CB8AC3E}">
        <p14:creationId xmlns:p14="http://schemas.microsoft.com/office/powerpoint/2010/main" val="424996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251460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en-US" sz="5500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06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88064"/>
            <a:ext cx="8229600" cy="739739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219200"/>
            <a:ext cx="10287000" cy="3134942"/>
          </a:xfrm>
        </p:spPr>
        <p:txBody>
          <a:bodyPr/>
          <a:lstStyle/>
          <a:p>
            <a:r>
              <a:rPr lang="en-US" dirty="0"/>
              <a:t>Goal: To design a data driven approach to predict if the client will subscribe for a term deposit</a:t>
            </a:r>
          </a:p>
          <a:p>
            <a:r>
              <a:rPr lang="en-US" dirty="0"/>
              <a:t>The campaign team can target the right clients to maximize the number of term deposits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78" y="3505200"/>
            <a:ext cx="5143500" cy="30132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49127" y="3820742"/>
            <a:ext cx="1105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Predicted Yes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9127" y="513253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Predicted No</a:t>
            </a:r>
          </a:p>
        </p:txBody>
      </p:sp>
    </p:spTree>
    <p:extLst>
      <p:ext uri="{BB962C8B-B14F-4D97-AF65-F5344CB8AC3E}">
        <p14:creationId xmlns:p14="http://schemas.microsoft.com/office/powerpoint/2010/main" val="32923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2956"/>
            <a:ext cx="8229600" cy="726091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136870"/>
            <a:ext cx="8229600" cy="2425196"/>
          </a:xfrm>
        </p:spPr>
        <p:txBody>
          <a:bodyPr/>
          <a:lstStyle/>
          <a:p>
            <a:r>
              <a:rPr lang="en-US" dirty="0"/>
              <a:t>Validating the data type</a:t>
            </a:r>
          </a:p>
          <a:p>
            <a:r>
              <a:rPr lang="en-US" dirty="0"/>
              <a:t>Data Inconsistency</a:t>
            </a:r>
          </a:p>
          <a:p>
            <a:r>
              <a:rPr lang="en-US" dirty="0"/>
              <a:t>Treating Missing Values</a:t>
            </a:r>
          </a:p>
          <a:p>
            <a:r>
              <a:rPr lang="en-US" dirty="0"/>
              <a:t>Standardizing variable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9612" y="3810000"/>
            <a:ext cx="4442346" cy="216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Division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1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Testing </a:t>
            </a:r>
          </a:p>
        </p:txBody>
      </p:sp>
    </p:spTree>
    <p:extLst>
      <p:ext uri="{BB962C8B-B14F-4D97-AF65-F5344CB8AC3E}">
        <p14:creationId xmlns:p14="http://schemas.microsoft.com/office/powerpoint/2010/main" val="24309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066800"/>
            <a:ext cx="8229600" cy="794330"/>
          </a:xfrm>
        </p:spPr>
        <p:txBody>
          <a:bodyPr>
            <a:normAutofit/>
          </a:bodyPr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2438400"/>
            <a:ext cx="10287000" cy="4190999"/>
          </a:xfrm>
        </p:spPr>
        <p:txBody>
          <a:bodyPr/>
          <a:lstStyle/>
          <a:p>
            <a:r>
              <a:rPr lang="en-US" dirty="0"/>
              <a:t>Performed the following Modelling techniques in order to predict the target variable</a:t>
            </a:r>
          </a:p>
          <a:p>
            <a:pPr lvl="1"/>
            <a:r>
              <a:rPr lang="en-US" dirty="0"/>
              <a:t>Nominal </a:t>
            </a:r>
            <a:r>
              <a:rPr lang="en-US" dirty="0" smtClean="0"/>
              <a:t>Logistic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/>
              <a:t>Neural </a:t>
            </a:r>
            <a:r>
              <a:rPr lang="en-US" dirty="0" smtClean="0"/>
              <a:t>Networks</a:t>
            </a:r>
            <a:endParaRPr lang="en-US" dirty="0"/>
          </a:p>
          <a:p>
            <a:pPr lvl="1"/>
            <a:r>
              <a:rPr lang="en-US" dirty="0"/>
              <a:t>Decision Tree Analysis</a:t>
            </a:r>
          </a:p>
          <a:p>
            <a:pPr lvl="1"/>
            <a:r>
              <a:rPr lang="en-US" dirty="0" smtClean="0"/>
              <a:t>Discriminant </a:t>
            </a:r>
            <a:r>
              <a:rPr lang="en-US" dirty="0"/>
              <a:t>analysis</a:t>
            </a:r>
          </a:p>
          <a:p>
            <a:pPr lvl="1"/>
            <a:r>
              <a:rPr lang="en-US" dirty="0"/>
              <a:t>Ensemble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371600"/>
            <a:ext cx="8229600" cy="698795"/>
          </a:xfrm>
        </p:spPr>
        <p:txBody>
          <a:bodyPr/>
          <a:lstStyle/>
          <a:p>
            <a:r>
              <a:rPr lang="en-US" dirty="0"/>
              <a:t>Accuracy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27022"/>
              </p:ext>
            </p:extLst>
          </p:nvPr>
        </p:nvGraphicFramePr>
        <p:xfrm>
          <a:off x="1522412" y="2743200"/>
          <a:ext cx="9753600" cy="304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52">
                  <a:extLst>
                    <a:ext uri="{9D8B030D-6E8A-4147-A177-3AD203B41FA5}">
                      <a16:colId xmlns="" xmlns:a16="http://schemas.microsoft.com/office/drawing/2014/main" val="3351342116"/>
                    </a:ext>
                  </a:extLst>
                </a:gridCol>
                <a:gridCol w="1162850">
                  <a:extLst>
                    <a:ext uri="{9D8B030D-6E8A-4147-A177-3AD203B41FA5}">
                      <a16:colId xmlns="" xmlns:a16="http://schemas.microsoft.com/office/drawing/2014/main" val="157645328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833176178"/>
                    </a:ext>
                  </a:extLst>
                </a:gridCol>
                <a:gridCol w="1383695">
                  <a:extLst>
                    <a:ext uri="{9D8B030D-6E8A-4147-A177-3AD203B41FA5}">
                      <a16:colId xmlns="" xmlns:a16="http://schemas.microsoft.com/office/drawing/2014/main" val="3028357144"/>
                    </a:ext>
                  </a:extLst>
                </a:gridCol>
                <a:gridCol w="1238552">
                  <a:extLst>
                    <a:ext uri="{9D8B030D-6E8A-4147-A177-3AD203B41FA5}">
                      <a16:colId xmlns="" xmlns:a16="http://schemas.microsoft.com/office/drawing/2014/main" val="2282380793"/>
                    </a:ext>
                  </a:extLst>
                </a:gridCol>
                <a:gridCol w="1470780">
                  <a:extLst>
                    <a:ext uri="{9D8B030D-6E8A-4147-A177-3AD203B41FA5}">
                      <a16:colId xmlns="" xmlns:a16="http://schemas.microsoft.com/office/drawing/2014/main" val="2579112727"/>
                    </a:ext>
                  </a:extLst>
                </a:gridCol>
                <a:gridCol w="1393371">
                  <a:extLst>
                    <a:ext uri="{9D8B030D-6E8A-4147-A177-3AD203B41FA5}">
                      <a16:colId xmlns="" xmlns:a16="http://schemas.microsoft.com/office/drawing/2014/main" val="411782449"/>
                    </a:ext>
                  </a:extLst>
                </a:gridCol>
              </a:tblGrid>
              <a:tr h="70597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r>
                        <a:rPr lang="en-US" baseline="0" dirty="0"/>
                        <a:t>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</a:t>
                      </a:r>
                      <a:r>
                        <a:rPr lang="en-US" baseline="0" dirty="0"/>
                        <a:t>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r>
                        <a:rPr lang="en-US" baseline="0" dirty="0"/>
                        <a:t> Predictions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5110825"/>
                  </a:ext>
                </a:extLst>
              </a:tr>
              <a:tr h="705971">
                <a:tc>
                  <a:txBody>
                    <a:bodyPr/>
                    <a:lstStyle/>
                    <a:p>
                      <a:r>
                        <a:rPr lang="en-US" dirty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0183693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1421123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r>
                        <a:rPr lang="en-US" dirty="0"/>
                        <a:t>Neural</a:t>
                      </a:r>
                      <a:r>
                        <a:rPr lang="en-US" baseline="0" dirty="0"/>
                        <a:t>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6681662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r>
                        <a:rPr lang="en-US" dirty="0"/>
                        <a:t>Nominal</a:t>
                      </a:r>
                      <a:r>
                        <a:rPr lang="en-US" baseline="0" dirty="0"/>
                        <a:t> Logistic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8089846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r>
                        <a:rPr lang="en-US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257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13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657363099"/>
              </p:ext>
            </p:extLst>
          </p:nvPr>
        </p:nvGraphicFramePr>
        <p:xfrm>
          <a:off x="1370012" y="990600"/>
          <a:ext cx="94488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274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400"/>
            <a:ext cx="8229600" cy="821625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793175"/>
            <a:ext cx="10287000" cy="1371600"/>
          </a:xfrm>
        </p:spPr>
        <p:txBody>
          <a:bodyPr/>
          <a:lstStyle/>
          <a:p>
            <a:r>
              <a:rPr lang="en-US" dirty="0"/>
              <a:t>The bank can target more students as they have a high acceptance rate compared to clients who belong to other job categories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3"/>
          <p:cNvPicPr>
            <a:picLocks/>
          </p:cNvPicPr>
          <p:nvPr/>
        </p:nvPicPr>
        <p:blipFill rotWithShape="1">
          <a:blip r:embed="rId2"/>
          <a:srcRect l="626" t="1075" b="-1792"/>
          <a:stretch/>
        </p:blipFill>
        <p:spPr bwMode="auto">
          <a:xfrm>
            <a:off x="3361871" y="3200400"/>
            <a:ext cx="5693682" cy="3117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3337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766307"/>
            <a:ext cx="8229600" cy="753386"/>
          </a:xfrm>
        </p:spPr>
        <p:txBody>
          <a:bodyPr/>
          <a:lstStyle/>
          <a:p>
            <a:r>
              <a:rPr lang="en-US" dirty="0" smtClean="0"/>
              <a:t>Recommendations continued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676400"/>
            <a:ext cx="10287000" cy="1066800"/>
          </a:xfrm>
        </p:spPr>
        <p:txBody>
          <a:bodyPr/>
          <a:lstStyle/>
          <a:p>
            <a:r>
              <a:rPr lang="en-US" dirty="0"/>
              <a:t>The bank can target more singles as they have a high acceptance rate compared to marital status of other clients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556849388"/>
              </p:ext>
            </p:extLst>
          </p:nvPr>
        </p:nvGraphicFramePr>
        <p:xfrm>
          <a:off x="3122612" y="2971799"/>
          <a:ext cx="6934200" cy="3348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51012" y="427671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Acceptance</a:t>
            </a:r>
          </a:p>
        </p:txBody>
      </p:sp>
    </p:spTree>
    <p:extLst>
      <p:ext uri="{BB962C8B-B14F-4D97-AF65-F5344CB8AC3E}">
        <p14:creationId xmlns:p14="http://schemas.microsoft.com/office/powerpoint/2010/main" val="342570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881" y="2674963"/>
            <a:ext cx="5066732" cy="677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accent1"/>
                </a:solidFill>
              </a:rPr>
              <a:t>Can we depend on accuracy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75" y="771031"/>
            <a:ext cx="3581401" cy="51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D7DC9D6-C974-4760-AF25-FD6F69EC14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0</TotalTime>
  <Words>251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Times New Roman</vt:lpstr>
      <vt:lpstr>Marketing 16x9</vt:lpstr>
      <vt:lpstr>Term Deposit Prediction</vt:lpstr>
      <vt:lpstr>Business Problem</vt:lpstr>
      <vt:lpstr>Data Cleaning</vt:lpstr>
      <vt:lpstr>Classification Models</vt:lpstr>
      <vt:lpstr>Accuracy Table</vt:lpstr>
      <vt:lpstr>PowerPoint Presentation</vt:lpstr>
      <vt:lpstr>Recommendations</vt:lpstr>
      <vt:lpstr>Recommendations continued</vt:lpstr>
      <vt:lpstr>PowerPoint Presentation</vt:lpstr>
      <vt:lpstr>Good Vs Bad clients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2016-03-31T03:12:05Z</dcterms:created>
  <dcterms:modified xsi:type="dcterms:W3CDTF">2016-03-31T04:10:14Z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