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Nunito" pitchFamily="2" charset="77"/>
      <p:regular r:id="rId26"/>
      <p:bold r:id="rId27"/>
      <p:italic r:id="rId28"/>
      <p:boldItalic r:id="rId29"/>
    </p:embeddedFont>
    <p:embeddedFont>
      <p:font typeface="Pacifico" pitchFamily="2" charset="77"/>
      <p:regular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36"/>
  </p:normalViewPr>
  <p:slideViewPr>
    <p:cSldViewPr snapToGrid="0">
      <p:cViewPr varScale="1">
        <p:scale>
          <a:sx n="102" d="100"/>
          <a:sy n="102" d="100"/>
        </p:scale>
        <p:origin x="168" y="4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68e78948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68e78948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68e78948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68e78948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68e789481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68e789481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68e789481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68e789481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8e789481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68e789481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68e789481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68e789481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689b20c0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689b20c0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689b20c0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689b20c0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8e78948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68e78948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68e78948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68e78948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68e78948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68e78948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68e78948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68e78948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68e78948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68e78948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68e78948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68e78948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microsoft.com/office/2007/relationships/media" Target="../media/media10.m4a"/><Relationship Id="rId7" Type="http://schemas.openxmlformats.org/officeDocument/2006/relationships/image" Target="../media/image1.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audio" Target="../media/media10.m4a"/></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93925" y="1694450"/>
            <a:ext cx="5815200" cy="1263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4000">
                <a:solidFill>
                  <a:srgbClr val="262626"/>
                </a:solidFill>
                <a:latin typeface="Times New Roman"/>
                <a:ea typeface="Times New Roman"/>
                <a:cs typeface="Times New Roman"/>
                <a:sym typeface="Times New Roman"/>
              </a:rPr>
              <a:t>Campus_Eats_Fall2020 Database</a:t>
            </a:r>
            <a:endParaRPr>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729625" y="3172900"/>
            <a:ext cx="7688100" cy="1402800"/>
          </a:xfrm>
          <a:prstGeom prst="rect">
            <a:avLst/>
          </a:prstGeom>
        </p:spPr>
        <p:txBody>
          <a:bodyPr spcFirstLastPara="1" wrap="square" lIns="91425" tIns="91425" rIns="91425" bIns="91425" anchor="t" anchorCtr="0">
            <a:normAutofit fontScale="92500" lnSpcReduction="10000"/>
          </a:bodyPr>
          <a:lstStyle/>
          <a:p>
            <a:pPr marL="0" lvl="0" indent="0" algn="r" rtl="0">
              <a:lnSpc>
                <a:spcPct val="115000"/>
              </a:lnSpc>
              <a:spcBef>
                <a:spcPts val="400"/>
              </a:spcBef>
              <a:spcAft>
                <a:spcPts val="0"/>
              </a:spcAft>
              <a:buNone/>
            </a:pPr>
            <a:r>
              <a:rPr lang="en" sz="1500">
                <a:solidFill>
                  <a:srgbClr val="000000"/>
                </a:solidFill>
                <a:latin typeface="Times New Roman"/>
                <a:ea typeface="Times New Roman"/>
                <a:cs typeface="Times New Roman"/>
                <a:sym typeface="Times New Roman"/>
              </a:rPr>
              <a:t>Jyosthna Gandhodi- 801254449</a:t>
            </a:r>
            <a:endParaRPr sz="1500">
              <a:solidFill>
                <a:srgbClr val="000000"/>
              </a:solidFill>
              <a:latin typeface="Times New Roman"/>
              <a:ea typeface="Times New Roman"/>
              <a:cs typeface="Times New Roman"/>
              <a:sym typeface="Times New Roman"/>
            </a:endParaRPr>
          </a:p>
          <a:p>
            <a:pPr marL="0" lvl="0" indent="0" algn="r"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Sree Gauthami Gundaram- 801257596</a:t>
            </a:r>
            <a:endParaRPr sz="1500">
              <a:solidFill>
                <a:srgbClr val="000000"/>
              </a:solidFill>
              <a:latin typeface="Times New Roman"/>
              <a:ea typeface="Times New Roman"/>
              <a:cs typeface="Times New Roman"/>
              <a:sym typeface="Times New Roman"/>
            </a:endParaRPr>
          </a:p>
          <a:p>
            <a:pPr marL="0" lvl="0" indent="0" algn="r"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Aparna Reddy Pothula- 801203669</a:t>
            </a:r>
            <a:endParaRPr sz="1500">
              <a:solidFill>
                <a:srgbClr val="000000"/>
              </a:solidFill>
              <a:latin typeface="Times New Roman"/>
              <a:ea typeface="Times New Roman"/>
              <a:cs typeface="Times New Roman"/>
              <a:sym typeface="Times New Roman"/>
            </a:endParaRPr>
          </a:p>
          <a:p>
            <a:pPr marL="0" lvl="0" indent="0" algn="r" rtl="0">
              <a:lnSpc>
                <a:spcPct val="115000"/>
              </a:lnSpc>
              <a:spcBef>
                <a:spcPts val="600"/>
              </a:spcBef>
              <a:spcAft>
                <a:spcPts val="0"/>
              </a:spcAft>
              <a:buNone/>
            </a:pPr>
            <a:r>
              <a:rPr lang="en" sz="1500">
                <a:solidFill>
                  <a:srgbClr val="000000"/>
                </a:solidFill>
                <a:latin typeface="Times New Roman"/>
                <a:ea typeface="Times New Roman"/>
                <a:cs typeface="Times New Roman"/>
                <a:sym typeface="Times New Roman"/>
              </a:rPr>
              <a:t>Manswini Ragamouni- 801217775</a:t>
            </a:r>
            <a:endParaRPr sz="1500">
              <a:solidFill>
                <a:srgbClr val="000000"/>
              </a:solidFill>
              <a:latin typeface="Times New Roman"/>
              <a:ea typeface="Times New Roman"/>
              <a:cs typeface="Times New Roman"/>
              <a:sym typeface="Times New Roman"/>
            </a:endParaRPr>
          </a:p>
          <a:p>
            <a:pPr marL="0" lvl="0" indent="0" algn="ctr" rtl="0">
              <a:spcBef>
                <a:spcPts val="600"/>
              </a:spcBef>
              <a:spcAft>
                <a:spcPts val="0"/>
              </a:spcAft>
              <a:buNone/>
            </a:pPr>
            <a:endParaRPr/>
          </a:p>
        </p:txBody>
      </p:sp>
      <p:pic>
        <p:nvPicPr>
          <p:cNvPr id="2" name="Audio Recording Dec 8, 2021 at 10:44:14 PM" descr="Audio Recording Dec 8, 2021 at 10:44:14 PM">
            <a:hlinkClick r:id="" action="ppaction://media"/>
            <a:extLst>
              <a:ext uri="{FF2B5EF4-FFF2-40B4-BE49-F238E27FC236}">
                <a16:creationId xmlns:a16="http://schemas.microsoft.com/office/drawing/2014/main" id="{F56B3F8D-EADF-3C4B-86A7-08B1D4898CE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2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578650" y="439350"/>
            <a:ext cx="292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Stored Procedure-2:</a:t>
            </a:r>
            <a:endParaRPr sz="1600" b="1" dirty="0">
              <a:latin typeface="Times New Roman"/>
              <a:ea typeface="Times New Roman"/>
              <a:cs typeface="Times New Roman"/>
              <a:sym typeface="Times New Roman"/>
            </a:endParaRPr>
          </a:p>
        </p:txBody>
      </p:sp>
      <p:sp>
        <p:nvSpPr>
          <p:cNvPr id="185" name="Google Shape;185;p22"/>
          <p:cNvSpPr txBox="1"/>
          <p:nvPr/>
        </p:nvSpPr>
        <p:spPr>
          <a:xfrm>
            <a:off x="664375" y="1028700"/>
            <a:ext cx="7908000" cy="342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AVG(food_rating)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INTO avg_food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LEFT JOIN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ON order_rating.order_id = campus_eats_fall2020.order.order_id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campus_eats_fall2020.order.restaurant_id = restaurant_id;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SELECT MAX(delivery_rating)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INTO max_del</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LEFT JOIN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ON order_rating.order_id = campus_eats_fall2020.order.order_id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campus_eats_fall2020.order.restaurant_id = restaurant_id;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MIN(delivery_rating)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INTO min_del</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LEFT JOIN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ON order_rating.order_id = campus_eats_fall2020.order.order_id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campus_eats_fall2020.order.restaurant_id = restaurant_id;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610800" y="310750"/>
            <a:ext cx="354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Stored Procedure-2:</a:t>
            </a:r>
            <a:endParaRPr sz="1600" b="1" dirty="0">
              <a:latin typeface="Times New Roman"/>
              <a:ea typeface="Times New Roman"/>
              <a:cs typeface="Times New Roman"/>
              <a:sym typeface="Times New Roman"/>
            </a:endParaRPr>
          </a:p>
        </p:txBody>
      </p:sp>
      <p:sp>
        <p:nvSpPr>
          <p:cNvPr id="191" name="Google Shape;191;p23"/>
          <p:cNvSpPr txBox="1"/>
          <p:nvPr/>
        </p:nvSpPr>
        <p:spPr>
          <a:xfrm>
            <a:off x="750100" y="771525"/>
            <a:ext cx="6975900" cy="292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SELECT AVG(</a:t>
            </a:r>
            <a:r>
              <a:rPr lang="en" sz="900" b="1" dirty="0" err="1">
                <a:solidFill>
                  <a:srgbClr val="24292F"/>
                </a:solidFill>
                <a:highlight>
                  <a:srgbClr val="FFFFFF"/>
                </a:highlight>
                <a:latin typeface="Times New Roman"/>
                <a:ea typeface="Times New Roman"/>
                <a:cs typeface="Times New Roman"/>
                <a:sym typeface="Times New Roman"/>
              </a:rPr>
              <a:t>delivery_rating</a:t>
            </a:r>
            <a:r>
              <a:rPr lang="en" sz="900" b="1" dirty="0">
                <a:solidFill>
                  <a:srgbClr val="24292F"/>
                </a:solidFill>
                <a:highlight>
                  <a:srgbClr val="FFFFFF"/>
                </a:highlight>
                <a:latin typeface="Times New Roman"/>
                <a:ea typeface="Times New Roman"/>
                <a:cs typeface="Times New Roman"/>
                <a:sym typeface="Times New Roman"/>
              </a:rPr>
              <a:t>)</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	INTO </a:t>
            </a:r>
            <a:r>
              <a:rPr lang="en" sz="900" b="1" dirty="0" err="1">
                <a:solidFill>
                  <a:srgbClr val="24292F"/>
                </a:solidFill>
                <a:highlight>
                  <a:srgbClr val="FFFFFF"/>
                </a:highlight>
                <a:latin typeface="Times New Roman"/>
                <a:ea typeface="Times New Roman"/>
                <a:cs typeface="Times New Roman"/>
                <a:sym typeface="Times New Roman"/>
              </a:rPr>
              <a:t>avg_del</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	FROM </a:t>
            </a:r>
            <a:r>
              <a:rPr lang="en" sz="900" b="1" dirty="0" err="1">
                <a:solidFill>
                  <a:srgbClr val="24292F"/>
                </a:solidFill>
                <a:highlight>
                  <a:srgbClr val="FFFFFF"/>
                </a:highlight>
                <a:latin typeface="Times New Roman"/>
                <a:ea typeface="Times New Roman"/>
                <a:cs typeface="Times New Roman"/>
                <a:sym typeface="Times New Roman"/>
              </a:rPr>
              <a:t>order_rating</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	LEFT JOIN campus_eats_fall2020.order</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	ON </a:t>
            </a:r>
            <a:r>
              <a:rPr lang="en" sz="900" b="1" dirty="0" err="1">
                <a:solidFill>
                  <a:srgbClr val="24292F"/>
                </a:solidFill>
                <a:highlight>
                  <a:srgbClr val="FFFFFF"/>
                </a:highlight>
                <a:latin typeface="Times New Roman"/>
                <a:ea typeface="Times New Roman"/>
                <a:cs typeface="Times New Roman"/>
                <a:sym typeface="Times New Roman"/>
              </a:rPr>
              <a:t>order_rating.order_id</a:t>
            </a:r>
            <a:r>
              <a:rPr lang="en" sz="900" b="1" dirty="0">
                <a:solidFill>
                  <a:srgbClr val="24292F"/>
                </a:solidFill>
                <a:highlight>
                  <a:srgbClr val="FFFFFF"/>
                </a:highlight>
                <a:latin typeface="Times New Roman"/>
                <a:ea typeface="Times New Roman"/>
                <a:cs typeface="Times New Roman"/>
                <a:sym typeface="Times New Roman"/>
              </a:rPr>
              <a:t> = campus_eats_fall2020.order.order_id</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	where campus_eats_fall2020.order.restaurant_id = </a:t>
            </a:r>
            <a:r>
              <a:rPr lang="en" sz="900" b="1" dirty="0" err="1">
                <a:solidFill>
                  <a:srgbClr val="24292F"/>
                </a:solidFill>
                <a:highlight>
                  <a:srgbClr val="FFFFFF"/>
                </a:highlight>
                <a:latin typeface="Times New Roman"/>
                <a:ea typeface="Times New Roman"/>
                <a:cs typeface="Times New Roman"/>
                <a:sym typeface="Times New Roman"/>
              </a:rPr>
              <a:t>restaurant_id</a:t>
            </a:r>
            <a:r>
              <a:rPr lang="en" sz="900" b="1" dirty="0">
                <a:solidFill>
                  <a:srgbClr val="24292F"/>
                </a:solidFill>
                <a:highlight>
                  <a:srgbClr val="FFFFFF"/>
                </a:highlight>
                <a:latin typeface="Times New Roman"/>
                <a:ea typeface="Times New Roman"/>
                <a:cs typeface="Times New Roman"/>
                <a:sym typeface="Times New Roman"/>
              </a:rPr>
              <a:t>;</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END //</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DELIMITER ;</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CALL </a:t>
            </a:r>
            <a:r>
              <a:rPr lang="en" sz="900" b="1" dirty="0" err="1">
                <a:solidFill>
                  <a:srgbClr val="24292F"/>
                </a:solidFill>
                <a:highlight>
                  <a:srgbClr val="FFFFFF"/>
                </a:highlight>
                <a:latin typeface="Times New Roman"/>
                <a:ea typeface="Times New Roman"/>
                <a:cs typeface="Times New Roman"/>
                <a:sym typeface="Times New Roman"/>
              </a:rPr>
              <a:t>get_min_max_avg_rating_for_restaurant</a:t>
            </a:r>
            <a:r>
              <a:rPr lang="en" sz="900" b="1" dirty="0">
                <a:solidFill>
                  <a:srgbClr val="24292F"/>
                </a:solidFill>
                <a:highlight>
                  <a:srgbClr val="FFFFFF"/>
                </a:highlight>
                <a:latin typeface="Times New Roman"/>
                <a:ea typeface="Times New Roman"/>
                <a:cs typeface="Times New Roman"/>
                <a:sym typeface="Times New Roman"/>
              </a:rPr>
              <a:t>(2,@Max_Food_Rating,@Min_Food_Rating, @</a:t>
            </a:r>
            <a:r>
              <a:rPr lang="en" sz="900" b="1" dirty="0" err="1">
                <a:solidFill>
                  <a:srgbClr val="24292F"/>
                </a:solidFill>
                <a:highlight>
                  <a:srgbClr val="FFFFFF"/>
                </a:highlight>
                <a:latin typeface="Times New Roman"/>
                <a:ea typeface="Times New Roman"/>
                <a:cs typeface="Times New Roman"/>
                <a:sym typeface="Times New Roman"/>
              </a:rPr>
              <a:t>Avg_Food_Rating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Max_Del_Rating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Min_Del_Rating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Avg_Del_Rating</a:t>
            </a:r>
            <a:r>
              <a:rPr lang="en" sz="900" b="1" dirty="0">
                <a:solidFill>
                  <a:srgbClr val="24292F"/>
                </a:solidFill>
                <a:highlight>
                  <a:srgbClr val="FFFFFF"/>
                </a:highlight>
                <a:latin typeface="Times New Roman"/>
                <a:ea typeface="Times New Roman"/>
                <a:cs typeface="Times New Roman"/>
                <a:sym typeface="Times New Roman"/>
              </a:rPr>
              <a:t>);</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b="1" dirty="0">
                <a:solidFill>
                  <a:srgbClr val="24292F"/>
                </a:solidFill>
                <a:highlight>
                  <a:srgbClr val="FFFFFF"/>
                </a:highlight>
                <a:latin typeface="Times New Roman"/>
                <a:ea typeface="Times New Roman"/>
                <a:cs typeface="Times New Roman"/>
                <a:sym typeface="Times New Roman"/>
              </a:rPr>
              <a:t>SELECT @</a:t>
            </a:r>
            <a:r>
              <a:rPr lang="en" sz="900" b="1" dirty="0" err="1">
                <a:solidFill>
                  <a:srgbClr val="24292F"/>
                </a:solidFill>
                <a:highlight>
                  <a:srgbClr val="FFFFFF"/>
                </a:highlight>
                <a:latin typeface="Times New Roman"/>
                <a:ea typeface="Times New Roman"/>
                <a:cs typeface="Times New Roman"/>
                <a:sym typeface="Times New Roman"/>
              </a:rPr>
              <a:t>Max_Food_Rating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Min_Food_Rating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Avg_Food_Rating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Max_Del_Rating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Min_Del_Rating</a:t>
            </a:r>
            <a:r>
              <a:rPr lang="en" sz="900" b="1" dirty="0">
                <a:solidFill>
                  <a:srgbClr val="24292F"/>
                </a:solidFill>
                <a:highlight>
                  <a:srgbClr val="FFFFFF"/>
                </a:highlight>
                <a:latin typeface="Times New Roman"/>
                <a:ea typeface="Times New Roman"/>
                <a:cs typeface="Times New Roman"/>
                <a:sym typeface="Times New Roman"/>
              </a:rPr>
              <a:t>, @</a:t>
            </a:r>
            <a:r>
              <a:rPr lang="en" sz="900" b="1" dirty="0" err="1">
                <a:solidFill>
                  <a:srgbClr val="24292F"/>
                </a:solidFill>
                <a:highlight>
                  <a:srgbClr val="FFFFFF"/>
                </a:highlight>
                <a:latin typeface="Times New Roman"/>
                <a:ea typeface="Times New Roman"/>
                <a:cs typeface="Times New Roman"/>
                <a:sym typeface="Times New Roman"/>
              </a:rPr>
              <a:t>Avg_Del_Rating</a:t>
            </a:r>
            <a:r>
              <a:rPr lang="en" sz="900" b="1" dirty="0">
                <a:solidFill>
                  <a:srgbClr val="24292F"/>
                </a:solidFill>
                <a:highlight>
                  <a:srgbClr val="FFFFFF"/>
                </a:highlight>
                <a:latin typeface="Times New Roman"/>
                <a:ea typeface="Times New Roman"/>
                <a:cs typeface="Times New Roman"/>
                <a:sym typeface="Times New Roman"/>
              </a:rPr>
              <a:t> ;</a:t>
            </a:r>
            <a:endParaRPr sz="900" b="1" dirty="0">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p:txBody>
      </p:sp>
      <p:pic>
        <p:nvPicPr>
          <p:cNvPr id="3" name="Audio Recording Dec 8, 2021 at 11:28:28 PM" descr="Audio Recording Dec 8, 2021 at 11:28:28 PM">
            <a:hlinkClick r:id="" action="ppaction://media"/>
            <a:extLst>
              <a:ext uri="{FF2B5EF4-FFF2-40B4-BE49-F238E27FC236}">
                <a16:creationId xmlns:a16="http://schemas.microsoft.com/office/drawing/2014/main" id="{8EFB82D0-3A97-C84A-939B-53C55AB4C86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471500" y="342900"/>
            <a:ext cx="3193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Indexes:</a:t>
            </a:r>
            <a:endParaRPr sz="1600"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5CBD15A9-4FC9-8348-B163-770E3E8E1934}"/>
              </a:ext>
            </a:extLst>
          </p:cNvPr>
          <p:cNvGraphicFramePr>
            <a:graphicFrameLocks noGrp="1"/>
          </p:cNvGraphicFramePr>
          <p:nvPr>
            <p:extLst>
              <p:ext uri="{D42A27DB-BD31-4B8C-83A1-F6EECF244321}">
                <p14:modId xmlns:p14="http://schemas.microsoft.com/office/powerpoint/2010/main" val="1971150095"/>
              </p:ext>
            </p:extLst>
          </p:nvPr>
        </p:nvGraphicFramePr>
        <p:xfrm>
          <a:off x="2104373" y="892350"/>
          <a:ext cx="3369502" cy="3840480"/>
        </p:xfrm>
        <a:graphic>
          <a:graphicData uri="http://schemas.openxmlformats.org/drawingml/2006/table">
            <a:tbl>
              <a:tblPr/>
              <a:tblGrid>
                <a:gridCol w="1213968">
                  <a:extLst>
                    <a:ext uri="{9D8B030D-6E8A-4147-A177-3AD203B41FA5}">
                      <a16:colId xmlns:a16="http://schemas.microsoft.com/office/drawing/2014/main" val="4085589524"/>
                    </a:ext>
                  </a:extLst>
                </a:gridCol>
                <a:gridCol w="2155534">
                  <a:extLst>
                    <a:ext uri="{9D8B030D-6E8A-4147-A177-3AD203B41FA5}">
                      <a16:colId xmlns:a16="http://schemas.microsoft.com/office/drawing/2014/main" val="2519188652"/>
                    </a:ext>
                  </a:extLst>
                </a:gridCol>
              </a:tblGrid>
              <a:tr h="125589">
                <a:tc gridSpan="2">
                  <a:txBody>
                    <a:bodyPr/>
                    <a:lstStyle/>
                    <a:p>
                      <a:r>
                        <a:rPr lang="en-US" sz="900" b="1" dirty="0">
                          <a:solidFill>
                            <a:srgbClr val="1B1F23"/>
                          </a:solidFill>
                          <a:effectLst/>
                          <a:latin typeface="Times New Roman" panose="02020603050405020304" pitchFamily="18" charset="0"/>
                          <a:cs typeface="Times New Roman" panose="02020603050405020304" pitchFamily="18" charset="0"/>
                        </a:rPr>
                        <a:t>                                      DROP TABLE IF EXISTS `</a:t>
                      </a:r>
                      <a:r>
                        <a:rPr lang="en-US" sz="900" b="1" dirty="0" err="1">
                          <a:solidFill>
                            <a:srgbClr val="1B1F23"/>
                          </a:solidFill>
                          <a:effectLst/>
                          <a:latin typeface="Times New Roman" panose="02020603050405020304" pitchFamily="18" charset="0"/>
                          <a:cs typeface="Times New Roman" panose="02020603050405020304" pitchFamily="18" charset="0"/>
                        </a:rPr>
                        <a:t>order_rating</a:t>
                      </a:r>
                      <a:r>
                        <a:rPr lang="en-US" sz="900" b="1" dirty="0">
                          <a:solidFill>
                            <a:srgbClr val="1B1F23"/>
                          </a:solidFill>
                          <a:effectLst/>
                          <a:latin typeface="Times New Roman" panose="02020603050405020304" pitchFamily="18" charset="0"/>
                          <a:cs typeface="Times New Roman" panose="02020603050405020304" pitchFamily="18" charset="0"/>
                        </a:rPr>
                        <a:t>`;</a:t>
                      </a:r>
                    </a:p>
                  </a:txBody>
                  <a:tcPr marL="56066" marR="56066" marT="0" marB="0">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2134409116"/>
                  </a:ext>
                </a:extLst>
              </a:tr>
              <a:tr h="251178">
                <a:tc>
                  <a:txBody>
                    <a:bodyPr/>
                    <a:lstStyle/>
                    <a:p>
                      <a:pPr algn="r"/>
                      <a:br>
                        <a:rPr lang="en-US" sz="900" b="1" dirty="0">
                          <a:solidFill>
                            <a:srgbClr val="1B1F23"/>
                          </a:solidFill>
                          <a:effectLst/>
                          <a:latin typeface="Times New Roman" panose="02020603050405020304" pitchFamily="18" charset="0"/>
                          <a:cs typeface="Times New Roman" panose="02020603050405020304" pitchFamily="18" charset="0"/>
                        </a:rPr>
                      </a:br>
                      <a:endParaRPr lang="en-US" sz="900" b="1" dirty="0">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dirty="0">
                          <a:solidFill>
                            <a:srgbClr val="1B1F23"/>
                          </a:solidFill>
                          <a:effectLst/>
                          <a:latin typeface="Times New Roman" panose="02020603050405020304" pitchFamily="18" charset="0"/>
                          <a:cs typeface="Times New Roman" panose="02020603050405020304" pitchFamily="18" charset="0"/>
                        </a:rPr>
                        <a:t>CREATE TABLE IF NOT EXISTS `campus_eats_fall2020`.`order_rating` (</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960529712"/>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`id` INT NOT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189686733"/>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`order_id` INT NOT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2347859614"/>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`food_rating` INT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1081393771"/>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`delivery_rating` INT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976837994"/>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`comments` VARCHAR(200)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3596019044"/>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`picture` VARCHAR(100) NULL,</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3460189984"/>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dirty="0">
                          <a:solidFill>
                            <a:srgbClr val="1B1F23"/>
                          </a:solidFill>
                          <a:effectLst/>
                          <a:latin typeface="Times New Roman" panose="02020603050405020304" pitchFamily="18" charset="0"/>
                          <a:cs typeface="Times New Roman" panose="02020603050405020304" pitchFamily="18" charset="0"/>
                        </a:rPr>
                        <a:t>  PRIMARY KEY (`id`),</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3770453319"/>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INDEX `order_id_idx` (`order_id` ASC),</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2194056348"/>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CONSTRAINT `order_id`</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943936448"/>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FOREIGN KEY (`order_id`)</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3889927814"/>
                  </a:ext>
                </a:extLst>
              </a:tr>
              <a:tr h="251178">
                <a:tc>
                  <a:txBody>
                    <a:bodyPr/>
                    <a:lstStyle/>
                    <a:p>
                      <a:pPr algn="r"/>
                      <a:br>
                        <a:rPr lang="en-US" sz="900" b="1">
                          <a:solidFill>
                            <a:srgbClr val="1B1F23"/>
                          </a:solidFill>
                          <a:effectLst/>
                          <a:latin typeface="Times New Roman" panose="02020603050405020304" pitchFamily="18" charset="0"/>
                          <a:cs typeface="Times New Roman" panose="02020603050405020304" pitchFamily="18" charset="0"/>
                        </a:rPr>
                      </a:br>
                      <a:endParaRPr lang="en-US" sz="900" b="1">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a:solidFill>
                            <a:srgbClr val="1B1F23"/>
                          </a:solidFill>
                          <a:effectLst/>
                          <a:latin typeface="Times New Roman" panose="02020603050405020304" pitchFamily="18" charset="0"/>
                          <a:cs typeface="Times New Roman" panose="02020603050405020304" pitchFamily="18" charset="0"/>
                        </a:rPr>
                        <a:t>    REFERENCES `campus_eats_fall2020`.`order` (`order_id`))</a:t>
                      </a: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1855769458"/>
                  </a:ext>
                </a:extLst>
              </a:tr>
              <a:tr h="251178">
                <a:tc>
                  <a:txBody>
                    <a:bodyPr/>
                    <a:lstStyle/>
                    <a:p>
                      <a:pPr algn="r"/>
                      <a:br>
                        <a:rPr lang="en-US" sz="900" b="1" dirty="0">
                          <a:solidFill>
                            <a:srgbClr val="1B1F23"/>
                          </a:solidFill>
                          <a:effectLst/>
                          <a:latin typeface="Times New Roman" panose="02020603050405020304" pitchFamily="18" charset="0"/>
                          <a:cs typeface="Times New Roman" panose="02020603050405020304" pitchFamily="18" charset="0"/>
                        </a:rPr>
                      </a:br>
                      <a:endParaRPr lang="en-US" sz="900" b="1" dirty="0">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tc>
                  <a:txBody>
                    <a:bodyPr/>
                    <a:lstStyle/>
                    <a:p>
                      <a:r>
                        <a:rPr lang="en-US" sz="900" b="1" dirty="0">
                          <a:solidFill>
                            <a:srgbClr val="1B1F23"/>
                          </a:solidFill>
                          <a:effectLst/>
                          <a:latin typeface="Times New Roman" panose="02020603050405020304" pitchFamily="18" charset="0"/>
                          <a:cs typeface="Times New Roman" panose="02020603050405020304" pitchFamily="18" charset="0"/>
                        </a:rPr>
                        <a:t>ENGINE = </a:t>
                      </a:r>
                      <a:r>
                        <a:rPr lang="en-US" sz="900" b="1" dirty="0" err="1">
                          <a:solidFill>
                            <a:srgbClr val="1B1F23"/>
                          </a:solidFill>
                          <a:effectLst/>
                          <a:latin typeface="Times New Roman" panose="02020603050405020304" pitchFamily="18" charset="0"/>
                          <a:cs typeface="Times New Roman" panose="02020603050405020304" pitchFamily="18" charset="0"/>
                        </a:rPr>
                        <a:t>InnoDB</a:t>
                      </a:r>
                      <a:endParaRPr lang="en-US" sz="900" b="1" dirty="0">
                        <a:solidFill>
                          <a:srgbClr val="1B1F23"/>
                        </a:solidFill>
                        <a:effectLst/>
                        <a:latin typeface="Times New Roman" panose="02020603050405020304" pitchFamily="18" charset="0"/>
                        <a:cs typeface="Times New Roman" panose="02020603050405020304" pitchFamily="18" charset="0"/>
                      </a:endParaRPr>
                    </a:p>
                  </a:txBody>
                  <a:tcPr marL="56066" marR="56066" marT="0" marB="0">
                    <a:lnL>
                      <a:noFill/>
                    </a:lnL>
                    <a:lnR>
                      <a:noFill/>
                    </a:lnR>
                    <a:lnT>
                      <a:noFill/>
                    </a:lnT>
                    <a:lnB>
                      <a:noFill/>
                    </a:lnB>
                    <a:solidFill>
                      <a:srgbClr val="FFFFFF"/>
                    </a:solidFill>
                  </a:tcPr>
                </a:tc>
                <a:extLst>
                  <a:ext uri="{0D108BD9-81ED-4DB2-BD59-A6C34878D82A}">
                    <a16:rowId xmlns:a16="http://schemas.microsoft.com/office/drawing/2014/main" val="3623217332"/>
                  </a:ext>
                </a:extLst>
              </a:tr>
            </a:tbl>
          </a:graphicData>
        </a:graphic>
      </p:graphicFrame>
      <p:pic>
        <p:nvPicPr>
          <p:cNvPr id="6" name="Audio Recording Dec 8, 2021 at 11:33:19 PM" descr="Audio Recording Dec 8, 2021 at 11:33:19 PM">
            <a:hlinkClick r:id="" action="ppaction://media"/>
            <a:extLst>
              <a:ext uri="{FF2B5EF4-FFF2-40B4-BE49-F238E27FC236}">
                <a16:creationId xmlns:a16="http://schemas.microsoft.com/office/drawing/2014/main" id="{8ACF2B75-27D2-4B40-BD37-81AFD6E4577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165600" y="2165350"/>
            <a:ext cx="812800" cy="812800"/>
          </a:xfrm>
          <a:prstGeom prst="rect">
            <a:avLst/>
          </a:prstGeom>
        </p:spPr>
      </p:pic>
      <p:pic>
        <p:nvPicPr>
          <p:cNvPr id="7" name="Audio Recording Dec 8, 2021 at 11:35:02 PM" descr="Audio Recording Dec 8, 2021 at 11:35:02 PM">
            <a:hlinkClick r:id="" action="ppaction://media"/>
            <a:extLst>
              <a:ext uri="{FF2B5EF4-FFF2-40B4-BE49-F238E27FC236}">
                <a16:creationId xmlns:a16="http://schemas.microsoft.com/office/drawing/2014/main" id="{6106CEE8-ADFC-C74B-A600-891CFC7DF10E}"/>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784"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1952"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6"/>
                </p:tgtEl>
              </p:cMediaNode>
            </p:audio>
            <p:audio>
              <p:cMediaNode vol="80000">
                <p:cTn id="12" fill="hold" display="0">
                  <p:stCondLst>
                    <p:cond delay="indefinite"/>
                  </p:stCondLst>
                  <p:endCondLst>
                    <p:cond evt="onStopAudio" delay="0">
                      <p:tgtEl>
                        <p:sldTgt/>
                      </p:tgtEl>
                    </p:cond>
                  </p:endCondLst>
                </p:cTn>
                <p:tgtEl>
                  <p:spTgt spid="7"/>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body" idx="1"/>
          </p:nvPr>
        </p:nvSpPr>
        <p:spPr>
          <a:xfrm>
            <a:off x="819150" y="921550"/>
            <a:ext cx="7505700" cy="35172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USE `campus_eats_fall2020`;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CREATE  OR REPLACE VIEW `customer_orders` AS</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DISTINCT person_id as customer_id,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ROUND(total_price + delivery_charge) AS order_total</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GROUP BY person_id;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 from customer_orders</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203" name="Google Shape;203;p25"/>
          <p:cNvSpPr txBox="1"/>
          <p:nvPr/>
        </p:nvSpPr>
        <p:spPr>
          <a:xfrm>
            <a:off x="803675" y="471500"/>
            <a:ext cx="4168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Views:</a:t>
            </a:r>
            <a:endParaRPr sz="1600" b="1">
              <a:latin typeface="Times New Roman"/>
              <a:ea typeface="Times New Roman"/>
              <a:cs typeface="Times New Roman"/>
              <a:sym typeface="Times New Roman"/>
            </a:endParaRPr>
          </a:p>
        </p:txBody>
      </p:sp>
      <p:pic>
        <p:nvPicPr>
          <p:cNvPr id="2" name="Audio Recording Dec 8, 2021 at 11:38:02 PM" descr="Audio Recording Dec 8, 2021 at 11:38:02 PM">
            <a:hlinkClick r:id="" action="ppaction://media"/>
            <a:extLst>
              <a:ext uri="{FF2B5EF4-FFF2-40B4-BE49-F238E27FC236}">
                <a16:creationId xmlns:a16="http://schemas.microsoft.com/office/drawing/2014/main" id="{F950BB21-3EF0-894B-8009-E496F3EFA0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1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p:nvPr/>
        </p:nvSpPr>
        <p:spPr>
          <a:xfrm>
            <a:off x="557225" y="439350"/>
            <a:ext cx="3879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Functions:</a:t>
            </a:r>
            <a:endParaRPr sz="1600" b="1">
              <a:latin typeface="Times New Roman"/>
              <a:ea typeface="Times New Roman"/>
              <a:cs typeface="Times New Roman"/>
              <a:sym typeface="Times New Roman"/>
            </a:endParaRPr>
          </a:p>
        </p:txBody>
      </p:sp>
      <p:sp>
        <p:nvSpPr>
          <p:cNvPr id="209" name="Google Shape;209;p26"/>
          <p:cNvSpPr txBox="1"/>
          <p:nvPr/>
        </p:nvSpPr>
        <p:spPr>
          <a:xfrm>
            <a:off x="643625" y="839550"/>
            <a:ext cx="7307400" cy="4002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DROP FUNCTION IF EXISTS funct_driver_rating;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DELIMITER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CREATE FUNCTION funct_driver_rating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rating INT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RETURNS varchar(30)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deterministic</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BEGIN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DECLARE rating_comment varchar(30);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IF rating = 1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rating_comment = "Worst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ELSEIF rating = 2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rating_comment = "Bad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ELSEIF rating = 3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rating_comment = "Average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ELSEIF rating = 4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rating_comment = "Good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ELSEIF rating = 5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rating_comment = "Excellent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END IF;</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RETURN rating_comment;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END//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DELIMITER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driver_id, funct_driver_rating(rating) from driver;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b="1">
              <a:latin typeface="Calibri"/>
              <a:ea typeface="Calibri"/>
              <a:cs typeface="Calibri"/>
              <a:sym typeface="Calibri"/>
            </a:endParaRPr>
          </a:p>
        </p:txBody>
      </p:sp>
      <p:pic>
        <p:nvPicPr>
          <p:cNvPr id="2" name="Audio Recording Dec 8, 2021 at 11:40:33 PM" descr="Audio Recording Dec 8, 2021 at 11:40:33 PM">
            <a:hlinkClick r:id="" action="ppaction://media"/>
            <a:extLst>
              <a:ext uri="{FF2B5EF4-FFF2-40B4-BE49-F238E27FC236}">
                <a16:creationId xmlns:a16="http://schemas.microsoft.com/office/drawing/2014/main" id="{B67DE3E4-8D3B-3549-AFD1-F6ED43B1C5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2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body" idx="1"/>
          </p:nvPr>
        </p:nvSpPr>
        <p:spPr>
          <a:xfrm>
            <a:off x="819150" y="1925050"/>
            <a:ext cx="7505700" cy="1521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4500">
                <a:latin typeface="Pacifico"/>
                <a:ea typeface="Pacifico"/>
                <a:cs typeface="Pacifico"/>
                <a:sym typeface="Pacifico"/>
              </a:rPr>
              <a:t>Thank You</a:t>
            </a:r>
            <a:endParaRPr sz="4500">
              <a:latin typeface="Pacifico"/>
              <a:ea typeface="Pacifico"/>
              <a:cs typeface="Pacifico"/>
              <a:sym typeface="Pacifico"/>
            </a:endParaRPr>
          </a:p>
        </p:txBody>
      </p:sp>
      <p:pic>
        <p:nvPicPr>
          <p:cNvPr id="2" name="Audio Recording Dec 8, 2021 at 11:41:08 PM" descr="Audio Recording Dec 8, 2021 at 11:41:08 PM">
            <a:hlinkClick r:id="" action="ppaction://media"/>
            <a:extLst>
              <a:ext uri="{FF2B5EF4-FFF2-40B4-BE49-F238E27FC236}">
                <a16:creationId xmlns:a16="http://schemas.microsoft.com/office/drawing/2014/main" id="{E47DD2FB-14FA-0046-86E4-BB7263E9C57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729450" y="1513975"/>
            <a:ext cx="7688700" cy="30981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None/>
            </a:pPr>
            <a:endParaRPr lang="en-US" sz="2200" b="1" dirty="0">
              <a:solidFill>
                <a:srgbClr val="262626"/>
              </a:solidFill>
              <a:latin typeface="Arial"/>
              <a:ea typeface="Arial"/>
              <a:cs typeface="Arial"/>
              <a:sym typeface="Arial"/>
            </a:endParaRPr>
          </a:p>
          <a:p>
            <a:pPr marL="457200" lvl="0" indent="-331946" algn="l" rtl="0">
              <a:spcBef>
                <a:spcPts val="500"/>
              </a:spcBef>
              <a:spcAft>
                <a:spcPts val="0"/>
              </a:spcAft>
              <a:buClr>
                <a:srgbClr val="262626"/>
              </a:buClr>
              <a:buSzPct val="100000"/>
              <a:buFont typeface="Times New Roman"/>
              <a:buChar char="●"/>
            </a:pPr>
            <a:r>
              <a:rPr lang="en" sz="2100" dirty="0">
                <a:solidFill>
                  <a:srgbClr val="262626"/>
                </a:solidFill>
                <a:latin typeface="Times New Roman"/>
                <a:ea typeface="Times New Roman"/>
                <a:cs typeface="Times New Roman"/>
                <a:sym typeface="Times New Roman"/>
              </a:rPr>
              <a:t> Food delivery services have become an important part of our everyday life. It is critical for institutions like UNCC to maintain track of the visitors and authorized personnel that come to campus every day. We have created Campus_Eats_Fall2020 database which represents as a small sized restaurant. It contains all the data required to function a restaurant properly. This project involves designing a database to store the details of the delivery, driver, faculty, location, order, person, restaurant, staff, student and vehicle. Users can search for restaurants and place orders. The order will be assigned to a delivery person.</a:t>
            </a:r>
            <a:endParaRPr sz="2100" dirty="0">
              <a:solidFill>
                <a:srgbClr val="262626"/>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200" dirty="0">
              <a:solidFill>
                <a:srgbClr val="262626"/>
              </a:solidFill>
              <a:latin typeface="Arial"/>
              <a:ea typeface="Arial"/>
              <a:cs typeface="Arial"/>
              <a:sym typeface="Arial"/>
            </a:endParaRPr>
          </a:p>
        </p:txBody>
      </p:sp>
      <p:sp>
        <p:nvSpPr>
          <p:cNvPr id="135" name="Google Shape;135;p14"/>
          <p:cNvSpPr txBox="1">
            <a:spLocks noGrp="1"/>
          </p:cNvSpPr>
          <p:nvPr>
            <p:ph type="title"/>
          </p:nvPr>
        </p:nvSpPr>
        <p:spPr>
          <a:xfrm>
            <a:off x="819150" y="1052775"/>
            <a:ext cx="7505700" cy="52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rgbClr val="262626"/>
                </a:solidFill>
                <a:latin typeface="Times New Roman"/>
                <a:ea typeface="Times New Roman"/>
                <a:cs typeface="Times New Roman"/>
                <a:sym typeface="Times New Roman"/>
              </a:rPr>
              <a:t>Project Overview:</a:t>
            </a:r>
            <a:endParaRPr dirty="0">
              <a:latin typeface="Times New Roman"/>
              <a:ea typeface="Times New Roman"/>
              <a:cs typeface="Times New Roman"/>
              <a:sym typeface="Times New Roman"/>
            </a:endParaRPr>
          </a:p>
        </p:txBody>
      </p:sp>
      <p:sp>
        <p:nvSpPr>
          <p:cNvPr id="136" name="Google Shape;136;p14"/>
          <p:cNvSpPr txBox="1"/>
          <p:nvPr/>
        </p:nvSpPr>
        <p:spPr>
          <a:xfrm>
            <a:off x="310750" y="321475"/>
            <a:ext cx="3632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62626"/>
                </a:solidFill>
                <a:latin typeface="Times New Roman"/>
                <a:ea typeface="Times New Roman"/>
                <a:cs typeface="Times New Roman"/>
                <a:sym typeface="Times New Roman"/>
              </a:rPr>
              <a:t>Introduction</a:t>
            </a:r>
            <a:r>
              <a:rPr lang="en" sz="4000" b="1">
                <a:solidFill>
                  <a:srgbClr val="262626"/>
                </a:solidFill>
              </a:rPr>
              <a:t>: </a:t>
            </a:r>
            <a:endParaRPr sz="2600" b="1">
              <a:solidFill>
                <a:schemeClr val="dk2"/>
              </a:solidFill>
              <a:latin typeface="Raleway"/>
              <a:ea typeface="Raleway"/>
              <a:cs typeface="Raleway"/>
              <a:sym typeface="Raleway"/>
            </a:endParaRPr>
          </a:p>
          <a:p>
            <a:pPr marL="0" lvl="0" indent="0" algn="l" rtl="0">
              <a:spcBef>
                <a:spcPts val="0"/>
              </a:spcBef>
              <a:spcAft>
                <a:spcPts val="0"/>
              </a:spcAft>
              <a:buNone/>
            </a:pPr>
            <a:endParaRPr>
              <a:latin typeface="Lato"/>
              <a:ea typeface="Lato"/>
              <a:cs typeface="Lato"/>
              <a:sym typeface="Lato"/>
            </a:endParaRPr>
          </a:p>
        </p:txBody>
      </p:sp>
      <p:pic>
        <p:nvPicPr>
          <p:cNvPr id="2" name="Audio Recording Dec 8, 2021 at 10:50:16 PM" descr="Audio Recording Dec 8, 2021 at 10:50:16 PM">
            <a:hlinkClick r:id="" action="ppaction://media"/>
            <a:extLst>
              <a:ext uri="{FF2B5EF4-FFF2-40B4-BE49-F238E27FC236}">
                <a16:creationId xmlns:a16="http://schemas.microsoft.com/office/drawing/2014/main" id="{36BCD4F7-B2CB-E04B-B400-EE62F49A618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body" idx="1"/>
          </p:nvPr>
        </p:nvSpPr>
        <p:spPr>
          <a:xfrm>
            <a:off x="729450" y="1810950"/>
            <a:ext cx="7688700" cy="2968200"/>
          </a:xfrm>
          <a:prstGeom prst="rect">
            <a:avLst/>
          </a:prstGeom>
          <a:ln w="9525" cap="flat" cmpd="sng">
            <a:solidFill>
              <a:srgbClr val="262626"/>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600"/>
              </a:spcBef>
              <a:spcAft>
                <a:spcPts val="0"/>
              </a:spcAft>
              <a:buNone/>
            </a:pPr>
            <a:r>
              <a:rPr lang="en" sz="2750" dirty="0">
                <a:solidFill>
                  <a:srgbClr val="262626"/>
                </a:solidFill>
                <a:latin typeface="Arial"/>
                <a:ea typeface="Arial"/>
                <a:cs typeface="Arial"/>
                <a:sym typeface="Arial"/>
              </a:rPr>
              <a:t>•</a:t>
            </a: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user can rate Order, Driver and Food. </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order can have 3 kinds of rating.</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order can have one driver rating.</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order can have one food rating.</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order has an Overall Rating.</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r>
              <a:rPr lang="en" sz="2750" dirty="0">
                <a:solidFill>
                  <a:srgbClr val="262626"/>
                </a:solidFill>
                <a:latin typeface="Times New Roman"/>
                <a:ea typeface="Times New Roman"/>
                <a:cs typeface="Times New Roman"/>
                <a:sym typeface="Times New Roman"/>
              </a:rPr>
              <a:t>• </a:t>
            </a:r>
            <a:r>
              <a:rPr lang="en" sz="2400" dirty="0">
                <a:solidFill>
                  <a:srgbClr val="262626"/>
                </a:solidFill>
                <a:latin typeface="Times New Roman"/>
                <a:ea typeface="Times New Roman"/>
                <a:cs typeface="Times New Roman"/>
                <a:sym typeface="Times New Roman"/>
              </a:rPr>
              <a:t>Each driver can have many rating.</a:t>
            </a:r>
            <a:endParaRPr sz="2400" dirty="0">
              <a:solidFill>
                <a:srgbClr val="262626"/>
              </a:solidFill>
              <a:latin typeface="Times New Roman"/>
              <a:ea typeface="Times New Roman"/>
              <a:cs typeface="Times New Roman"/>
              <a:sym typeface="Times New Roman"/>
            </a:endParaRPr>
          </a:p>
          <a:p>
            <a:pPr marL="0" lvl="0" indent="0" algn="l" rtl="0">
              <a:spcBef>
                <a:spcPts val="600"/>
              </a:spcBef>
              <a:spcAft>
                <a:spcPts val="0"/>
              </a:spcAft>
              <a:buNone/>
            </a:pPr>
            <a:endParaRPr dirty="0"/>
          </a:p>
          <a:p>
            <a:pPr marL="0" lvl="0" indent="0" algn="l" rtl="0">
              <a:spcBef>
                <a:spcPts val="1200"/>
              </a:spcBef>
              <a:spcAft>
                <a:spcPts val="1200"/>
              </a:spcAft>
              <a:buNone/>
            </a:pPr>
            <a:endParaRPr dirty="0"/>
          </a:p>
        </p:txBody>
      </p:sp>
      <p:sp>
        <p:nvSpPr>
          <p:cNvPr id="142" name="Google Shape;142;p15"/>
          <p:cNvSpPr txBox="1"/>
          <p:nvPr/>
        </p:nvSpPr>
        <p:spPr>
          <a:xfrm>
            <a:off x="729450" y="407200"/>
            <a:ext cx="597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rgbClr val="262626"/>
                </a:solidFill>
                <a:latin typeface="Times New Roman"/>
                <a:ea typeface="Times New Roman"/>
                <a:cs typeface="Times New Roman"/>
                <a:sym typeface="Times New Roman"/>
              </a:rPr>
              <a:t>Implementation of Rating tables:</a:t>
            </a:r>
            <a:endParaRPr b="1" dirty="0">
              <a:latin typeface="Times New Roman"/>
              <a:ea typeface="Times New Roman"/>
              <a:cs typeface="Times New Roman"/>
              <a:sym typeface="Times New Roman"/>
            </a:endParaRPr>
          </a:p>
        </p:txBody>
      </p:sp>
      <p:sp>
        <p:nvSpPr>
          <p:cNvPr id="143" name="Google Shape;143;p15"/>
          <p:cNvSpPr txBox="1"/>
          <p:nvPr/>
        </p:nvSpPr>
        <p:spPr>
          <a:xfrm>
            <a:off x="822150" y="1032700"/>
            <a:ext cx="4053600" cy="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en" sz="2000" b="1">
                <a:latin typeface="Times New Roman"/>
                <a:ea typeface="Times New Roman"/>
                <a:cs typeface="Times New Roman"/>
                <a:sym typeface="Times New Roman"/>
              </a:rPr>
              <a:t>Business rules:</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2" name="Audio Recording Dec 8, 2021 at 10:52:25 PM" descr="Audio Recording Dec 8, 2021 at 10:52:25 PM">
            <a:hlinkClick r:id="" action="ppaction://media"/>
            <a:extLst>
              <a:ext uri="{FF2B5EF4-FFF2-40B4-BE49-F238E27FC236}">
                <a16:creationId xmlns:a16="http://schemas.microsoft.com/office/drawing/2014/main" id="{2EDF2E36-A2AF-154F-A620-A465F573D0F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p:nvPr/>
        </p:nvSpPr>
        <p:spPr>
          <a:xfrm>
            <a:off x="203600" y="364325"/>
            <a:ext cx="3021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EERD Diagram:</a:t>
            </a:r>
            <a:endParaRPr sz="1600" b="1">
              <a:latin typeface="Times New Roman"/>
              <a:ea typeface="Times New Roman"/>
              <a:cs typeface="Times New Roman"/>
              <a:sym typeface="Times New Roman"/>
            </a:endParaRPr>
          </a:p>
        </p:txBody>
      </p:sp>
      <p:pic>
        <p:nvPicPr>
          <p:cNvPr id="149" name="Google Shape;149;p16"/>
          <p:cNvPicPr preferRelativeResize="0"/>
          <p:nvPr/>
        </p:nvPicPr>
        <p:blipFill>
          <a:blip r:embed="rId5">
            <a:alphaModFix/>
          </a:blip>
          <a:stretch>
            <a:fillRect/>
          </a:stretch>
        </p:blipFill>
        <p:spPr>
          <a:xfrm>
            <a:off x="2414650" y="364325"/>
            <a:ext cx="5336399" cy="4551750"/>
          </a:xfrm>
          <a:prstGeom prst="rect">
            <a:avLst/>
          </a:prstGeom>
          <a:noFill/>
          <a:ln>
            <a:noFill/>
          </a:ln>
        </p:spPr>
      </p:pic>
      <p:pic>
        <p:nvPicPr>
          <p:cNvPr id="2" name="Audio Recording Dec 8, 2021 at 10:56:52 PM" descr="Audio Recording Dec 8, 2021 at 10:56:52 PM">
            <a:hlinkClick r:id="" action="ppaction://media"/>
            <a:extLst>
              <a:ext uri="{FF2B5EF4-FFF2-40B4-BE49-F238E27FC236}">
                <a16:creationId xmlns:a16="http://schemas.microsoft.com/office/drawing/2014/main" id="{DC99973B-D0AA-0A44-A240-D37C897CEB1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47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728675" y="492925"/>
            <a:ext cx="5636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Data Dictionary:</a:t>
            </a:r>
            <a:endParaRPr sz="1600" b="1">
              <a:latin typeface="Times New Roman"/>
              <a:ea typeface="Times New Roman"/>
              <a:cs typeface="Times New Roman"/>
              <a:sym typeface="Times New Roman"/>
            </a:endParaRPr>
          </a:p>
        </p:txBody>
      </p:sp>
      <p:pic>
        <p:nvPicPr>
          <p:cNvPr id="155" name="Google Shape;155;p17"/>
          <p:cNvPicPr preferRelativeResize="0"/>
          <p:nvPr/>
        </p:nvPicPr>
        <p:blipFill>
          <a:blip r:embed="rId5">
            <a:alphaModFix/>
          </a:blip>
          <a:stretch>
            <a:fillRect/>
          </a:stretch>
        </p:blipFill>
        <p:spPr>
          <a:xfrm>
            <a:off x="548875" y="893125"/>
            <a:ext cx="7925861" cy="3945575"/>
          </a:xfrm>
          <a:prstGeom prst="rect">
            <a:avLst/>
          </a:prstGeom>
          <a:noFill/>
          <a:ln>
            <a:noFill/>
          </a:ln>
        </p:spPr>
      </p:pic>
      <p:pic>
        <p:nvPicPr>
          <p:cNvPr id="2" name="Audio Recording Dec 8, 2021 at 11:00:57 PM" descr="Audio Recording Dec 8, 2021 at 11:00:57 PM">
            <a:hlinkClick r:id="" action="ppaction://media"/>
            <a:extLst>
              <a:ext uri="{FF2B5EF4-FFF2-40B4-BE49-F238E27FC236}">
                <a16:creationId xmlns:a16="http://schemas.microsoft.com/office/drawing/2014/main" id="{40D1481A-34C2-ED4F-B4B6-78D46E70C1F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3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p:nvPr/>
        </p:nvSpPr>
        <p:spPr>
          <a:xfrm>
            <a:off x="728675" y="492925"/>
            <a:ext cx="4039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Data Dictionary:</a:t>
            </a:r>
            <a:endParaRPr sz="1600" b="1">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216700" y="893125"/>
            <a:ext cx="8839197" cy="3885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p:nvPr/>
        </p:nvSpPr>
        <p:spPr>
          <a:xfrm>
            <a:off x="771525" y="503625"/>
            <a:ext cx="456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Data Dictionary:</a:t>
            </a:r>
            <a:endParaRPr sz="1600" b="1">
              <a:latin typeface="Times New Roman"/>
              <a:ea typeface="Times New Roman"/>
              <a:cs typeface="Times New Roman"/>
              <a:sym typeface="Times New Roman"/>
            </a:endParaRPr>
          </a:p>
        </p:txBody>
      </p:sp>
      <p:pic>
        <p:nvPicPr>
          <p:cNvPr id="167" name="Google Shape;167;p19"/>
          <p:cNvPicPr preferRelativeResize="0"/>
          <p:nvPr/>
        </p:nvPicPr>
        <p:blipFill>
          <a:blip r:embed="rId3">
            <a:alphaModFix/>
          </a:blip>
          <a:stretch>
            <a:fillRect/>
          </a:stretch>
        </p:blipFill>
        <p:spPr>
          <a:xfrm>
            <a:off x="304175" y="1444150"/>
            <a:ext cx="8559101" cy="203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p:nvPr/>
        </p:nvSpPr>
        <p:spPr>
          <a:xfrm>
            <a:off x="782250" y="503625"/>
            <a:ext cx="363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Stored Procedures-1:</a:t>
            </a:r>
            <a:endParaRPr sz="1600" b="1" dirty="0">
              <a:latin typeface="Times New Roman"/>
              <a:ea typeface="Times New Roman"/>
              <a:cs typeface="Times New Roman"/>
              <a:sym typeface="Times New Roman"/>
            </a:endParaRPr>
          </a:p>
        </p:txBody>
      </p:sp>
      <p:sp>
        <p:nvSpPr>
          <p:cNvPr id="173" name="Google Shape;173;p20"/>
          <p:cNvSpPr txBox="1"/>
          <p:nvPr/>
        </p:nvSpPr>
        <p:spPr>
          <a:xfrm>
            <a:off x="867975" y="1232300"/>
            <a:ext cx="7050900" cy="3447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USE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Campus_eats_fall2020;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DROP PROCEDURE IF EXISTS count_of_orders;</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DELIMITER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CREATE PROCEDURE count_of_orders(IN start_year INT,IN end_year INT, OUT output_str varchar(100))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BEGIN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DECLARE order_count Varchar(20);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SELECT count(*) into order_count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person_id in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select person_id from student where graduation_year between start_year and end_year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IF order_count &lt; 0 THEN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output_str = CONCAT("The number of orders are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ELSE</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output_str = CONCAT("The number of orders are ", order_count);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END IF;</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END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DELIMITER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Gets number of orders from 2010 to 2013</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CALL count_of_orders(2009,2013,@output_str);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Select @output_str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2" name="Audio Recording Dec 8, 2021 at 11:09:52 PM" descr="Audio Recording Dec 8, 2021 at 11:09:52 PM">
            <a:hlinkClick r:id="" action="ppaction://media"/>
            <a:extLst>
              <a:ext uri="{FF2B5EF4-FFF2-40B4-BE49-F238E27FC236}">
                <a16:creationId xmlns:a16="http://schemas.microsoft.com/office/drawing/2014/main" id="{7951CB9C-736C-944B-BFB4-657FC64FFA4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2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body" idx="1"/>
          </p:nvPr>
        </p:nvSpPr>
        <p:spPr>
          <a:xfrm>
            <a:off x="642950" y="893125"/>
            <a:ext cx="7681800" cy="38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USE campus_eats_fall2020;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DROP PROCEDURE IF EXISTS get_min_max_avg_rating_for_restaurant;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DELIMITER //</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CREATE PROCEDURE get_min_max_avg_rating_for_restaurant (IN restaurant_id INT(50), OUT max_food INT, OUT min_food INT, OUT avg_food INT, OUT max_del INT, OUT min_del INT, OUT avg_del INT)</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BEGIN</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max_food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min_food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avg_food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max_del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min_del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SET avg_del = 0;</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SELECT MAX(food_rating)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INTO max_food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LEFT JOIN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ON order_rating.order_id = campus_eats_fall2020.order.order_id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campus_eats_fall2020.order.restaurant_id = restaurant_id;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SELECT MIN(food_rating)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INTO min_food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FROM order_rating</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LEFT JOIN campus_eats_fall2020.order</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ON order_rating.order_id = campus_eats_fall2020.order.order_id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900" b="1">
                <a:solidFill>
                  <a:srgbClr val="24292F"/>
                </a:solidFill>
                <a:highlight>
                  <a:srgbClr val="FFFFFF"/>
                </a:highlight>
                <a:latin typeface="Times New Roman"/>
                <a:ea typeface="Times New Roman"/>
                <a:cs typeface="Times New Roman"/>
                <a:sym typeface="Times New Roman"/>
              </a:rPr>
              <a:t>	where campus_eats_fall2020.order.restaurant_id = restaurant_id;</a:t>
            </a:r>
            <a:endParaRPr sz="900" b="1">
              <a:solidFill>
                <a:srgbClr val="24292F"/>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sz="900" b="1"/>
          </a:p>
        </p:txBody>
      </p:sp>
      <p:sp>
        <p:nvSpPr>
          <p:cNvPr id="179" name="Google Shape;179;p21"/>
          <p:cNvSpPr txBox="1"/>
          <p:nvPr/>
        </p:nvSpPr>
        <p:spPr>
          <a:xfrm>
            <a:off x="642950" y="492925"/>
            <a:ext cx="361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Stored Procedure-2:</a:t>
            </a:r>
            <a:endParaRPr sz="1600" b="1" dirty="0">
              <a:latin typeface="Times New Roman"/>
              <a:ea typeface="Times New Roman"/>
              <a:cs typeface="Times New Roman"/>
              <a:sym typeface="Times New Roman"/>
            </a:endParaRPr>
          </a:p>
        </p:txBody>
      </p:sp>
      <p:pic>
        <p:nvPicPr>
          <p:cNvPr id="2" name="Audio Recording Dec 8, 2021 at 11:20:22 PM" descr="Audio Recording Dec 8, 2021 at 11:20:22 PM">
            <a:hlinkClick r:id="" action="ppaction://media"/>
            <a:extLst>
              <a:ext uri="{FF2B5EF4-FFF2-40B4-BE49-F238E27FC236}">
                <a16:creationId xmlns:a16="http://schemas.microsoft.com/office/drawing/2014/main" id="{68456E0D-2EE9-C645-9ABC-03E97F1C582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21653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5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1444</Words>
  <Application>Microsoft Macintosh PowerPoint</Application>
  <PresentationFormat>On-screen Show (16:9)</PresentationFormat>
  <Paragraphs>163</Paragraphs>
  <Slides>15</Slides>
  <Notes>15</Notes>
  <HiddenSlides>0</HiddenSlides>
  <MMClips>13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Nunito</vt:lpstr>
      <vt:lpstr>Raleway</vt:lpstr>
      <vt:lpstr>Times New Roman</vt:lpstr>
      <vt:lpstr>Calibri</vt:lpstr>
      <vt:lpstr>Arial</vt:lpstr>
      <vt:lpstr>Pacifico</vt:lpstr>
      <vt:lpstr>Lato</vt:lpstr>
      <vt:lpstr>Shift</vt:lpstr>
      <vt:lpstr>Campus_Eats_Fall2020 Database</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Campus_Eats_Fall2020 Database</dc:title>
  <cp:lastModifiedBy>Jyosthna Gandhodi</cp:lastModifiedBy>
  <cp:revision>6</cp:revision>
  <dcterms:modified xsi:type="dcterms:W3CDTF">2021-12-09T04:42:06Z</dcterms:modified>
</cp:coreProperties>
</file>