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9" d="100"/>
          <a:sy n="79" d="100"/>
        </p:scale>
        <p:origin x="7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212896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A1A073-F56E-49FE-BBDA-0913342E7B58}"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423003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3944726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11582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139090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2940230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1180797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1247874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246398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197696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3058560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1A073-F56E-49FE-BBDA-0913342E7B58}"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360946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1A073-F56E-49FE-BBDA-0913342E7B58}"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151038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228577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19368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8A1A073-F56E-49FE-BBDA-0913342E7B58}" type="datetimeFigureOut">
              <a:rPr lang="en-IN" smtClean="0"/>
              <a:t>20-01-2024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100498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A1A073-F56E-49FE-BBDA-0913342E7B58}"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4FF447-8EA9-430A-A9F9-F8C01F370189}" type="slidenum">
              <a:rPr lang="en-IN" smtClean="0"/>
              <a:t>‹#›</a:t>
            </a:fld>
            <a:endParaRPr lang="en-IN"/>
          </a:p>
        </p:txBody>
      </p:sp>
    </p:spTree>
    <p:extLst>
      <p:ext uri="{BB962C8B-B14F-4D97-AF65-F5344CB8AC3E}">
        <p14:creationId xmlns:p14="http://schemas.microsoft.com/office/powerpoint/2010/main" val="246338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A1A073-F56E-49FE-BBDA-0913342E7B58}" type="datetimeFigureOut">
              <a:rPr lang="en-IN" smtClean="0"/>
              <a:t>20-01-2024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4FF447-8EA9-430A-A9F9-F8C01F370189}" type="slidenum">
              <a:rPr lang="en-IN" smtClean="0"/>
              <a:t>‹#›</a:t>
            </a:fld>
            <a:endParaRPr lang="en-IN"/>
          </a:p>
        </p:txBody>
      </p:sp>
    </p:spTree>
    <p:extLst>
      <p:ext uri="{BB962C8B-B14F-4D97-AF65-F5344CB8AC3E}">
        <p14:creationId xmlns:p14="http://schemas.microsoft.com/office/powerpoint/2010/main" val="150559190"/>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423E-AC76-53A8-7F13-82912FC58914}"/>
              </a:ext>
            </a:extLst>
          </p:cNvPr>
          <p:cNvSpPr>
            <a:spLocks noGrp="1"/>
          </p:cNvSpPr>
          <p:nvPr>
            <p:ph type="ctrTitle"/>
          </p:nvPr>
        </p:nvSpPr>
        <p:spPr>
          <a:xfrm>
            <a:off x="1523999" y="1152525"/>
            <a:ext cx="9144000" cy="2738591"/>
          </a:xfrm>
        </p:spPr>
        <p:txBody>
          <a:bodyPr>
            <a:noAutofit/>
          </a:bodyPr>
          <a:lstStyle/>
          <a:p>
            <a:r>
              <a:rPr lang="en-US" sz="6000" b="0" i="0" dirty="0">
                <a:solidFill>
                  <a:schemeClr val="accent3"/>
                </a:solidFill>
                <a:effectLst/>
                <a:latin typeface="+mn-lt"/>
              </a:rPr>
              <a:t>Strategic Portfolio Analysis and Investment Consultation for Clients</a:t>
            </a:r>
            <a:endParaRPr lang="en-IN" sz="6000" dirty="0">
              <a:solidFill>
                <a:schemeClr val="accent3"/>
              </a:solidFill>
              <a:latin typeface="+mn-lt"/>
            </a:endParaRPr>
          </a:p>
        </p:txBody>
      </p:sp>
      <p:sp>
        <p:nvSpPr>
          <p:cNvPr id="3" name="Subtitle 2">
            <a:extLst>
              <a:ext uri="{FF2B5EF4-FFF2-40B4-BE49-F238E27FC236}">
                <a16:creationId xmlns:a16="http://schemas.microsoft.com/office/drawing/2014/main" id="{B5832E9D-7218-1E60-5F59-9A19DE2DB512}"/>
              </a:ext>
            </a:extLst>
          </p:cNvPr>
          <p:cNvSpPr>
            <a:spLocks noGrp="1"/>
          </p:cNvSpPr>
          <p:nvPr>
            <p:ph type="subTitle" idx="1"/>
          </p:nvPr>
        </p:nvSpPr>
        <p:spPr>
          <a:xfrm>
            <a:off x="9292494" y="5115312"/>
            <a:ext cx="2270449" cy="1180326"/>
          </a:xfrm>
        </p:spPr>
        <p:txBody>
          <a:bodyPr>
            <a:normAutofit fontScale="70000" lnSpcReduction="20000"/>
          </a:bodyPr>
          <a:lstStyle/>
          <a:p>
            <a:r>
              <a:rPr lang="en-IN" sz="1900" dirty="0">
                <a:solidFill>
                  <a:schemeClr val="accent3"/>
                </a:solidFill>
              </a:rPr>
              <a:t>By:</a:t>
            </a:r>
          </a:p>
          <a:p>
            <a:r>
              <a:rPr lang="en-IN" sz="1900" dirty="0">
                <a:solidFill>
                  <a:schemeClr val="accent3"/>
                </a:solidFill>
              </a:rPr>
              <a:t>Dhreeti Rastogi</a:t>
            </a:r>
          </a:p>
          <a:p>
            <a:r>
              <a:rPr lang="en-IN" sz="1900" dirty="0" err="1">
                <a:solidFill>
                  <a:schemeClr val="accent3"/>
                </a:solidFill>
              </a:rPr>
              <a:t>Masthan</a:t>
            </a:r>
            <a:r>
              <a:rPr lang="en-IN" sz="1900" dirty="0">
                <a:solidFill>
                  <a:schemeClr val="accent3"/>
                </a:solidFill>
              </a:rPr>
              <a:t> Raja</a:t>
            </a:r>
          </a:p>
          <a:p>
            <a:r>
              <a:rPr lang="en-IN" sz="1900" dirty="0" err="1">
                <a:solidFill>
                  <a:schemeClr val="accent3"/>
                </a:solidFill>
              </a:rPr>
              <a:t>Manaswini</a:t>
            </a:r>
            <a:r>
              <a:rPr lang="en-IN" sz="1900" dirty="0">
                <a:solidFill>
                  <a:schemeClr val="accent3"/>
                </a:solidFill>
              </a:rPr>
              <a:t> </a:t>
            </a:r>
            <a:r>
              <a:rPr lang="en-IN" sz="1900" dirty="0" err="1">
                <a:solidFill>
                  <a:schemeClr val="accent3"/>
                </a:solidFill>
              </a:rPr>
              <a:t>Pattnaik</a:t>
            </a:r>
            <a:endParaRPr lang="en-IN" sz="1900" dirty="0">
              <a:solidFill>
                <a:schemeClr val="accent3"/>
              </a:solidFill>
            </a:endParaRPr>
          </a:p>
          <a:p>
            <a:endParaRPr lang="en-IN" dirty="0"/>
          </a:p>
        </p:txBody>
      </p:sp>
    </p:spTree>
    <p:extLst>
      <p:ext uri="{BB962C8B-B14F-4D97-AF65-F5344CB8AC3E}">
        <p14:creationId xmlns:p14="http://schemas.microsoft.com/office/powerpoint/2010/main" val="337391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171D-F7EA-9351-F604-5D059B157046}"/>
              </a:ext>
            </a:extLst>
          </p:cNvPr>
          <p:cNvSpPr>
            <a:spLocks noGrp="1"/>
          </p:cNvSpPr>
          <p:nvPr>
            <p:ph type="title"/>
          </p:nvPr>
        </p:nvSpPr>
        <p:spPr/>
        <p:txBody>
          <a:bodyPr/>
          <a:lstStyle/>
          <a:p>
            <a:r>
              <a:rPr lang="en-IN" dirty="0"/>
              <a:t>                     </a:t>
            </a:r>
            <a:r>
              <a:rPr lang="en-IN" dirty="0">
                <a:solidFill>
                  <a:schemeClr val="accent3"/>
                </a:solidFill>
              </a:rPr>
              <a:t>TECHNOLOGY</a:t>
            </a:r>
          </a:p>
        </p:txBody>
      </p:sp>
      <p:sp>
        <p:nvSpPr>
          <p:cNvPr id="3" name="Content Placeholder 2">
            <a:extLst>
              <a:ext uri="{FF2B5EF4-FFF2-40B4-BE49-F238E27FC236}">
                <a16:creationId xmlns:a16="http://schemas.microsoft.com/office/drawing/2014/main" id="{DC48FE4A-C0F2-7DC5-ED1D-C987A97A779B}"/>
              </a:ext>
            </a:extLst>
          </p:cNvPr>
          <p:cNvSpPr>
            <a:spLocks noGrp="1"/>
          </p:cNvSpPr>
          <p:nvPr>
            <p:ph sz="half" idx="1"/>
          </p:nvPr>
        </p:nvSpPr>
        <p:spPr>
          <a:xfrm>
            <a:off x="838200" y="1483569"/>
            <a:ext cx="5143500" cy="4749380"/>
          </a:xfrm>
        </p:spPr>
        <p:txBody>
          <a:bodyPr>
            <a:normAutofit/>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Microsoft, Amazon, Apple, Facebook &amp; Google have performed well along with Market index.</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stock performed very badly over the years when compared to other stocks in the same sector is IBM.</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When compared to other sectors during the pandemic Tech sector was one of few sectors to bounce back sharply</a:t>
            </a: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a:t>
            </a:r>
            <a:endPar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6" name="Content Placeholder 5">
            <a:extLst>
              <a:ext uri="{FF2B5EF4-FFF2-40B4-BE49-F238E27FC236}">
                <a16:creationId xmlns:a16="http://schemas.microsoft.com/office/drawing/2014/main" id="{6A7E6A7E-2C08-58D3-3877-06DC676C88E2}"/>
              </a:ext>
            </a:extLst>
          </p:cNvPr>
          <p:cNvPicPr>
            <a:picLocks noGrp="1" noChangeAspect="1"/>
          </p:cNvPicPr>
          <p:nvPr>
            <p:ph sz="half" idx="2"/>
          </p:nvPr>
        </p:nvPicPr>
        <p:blipFill>
          <a:blip r:embed="rId2"/>
          <a:stretch>
            <a:fillRect/>
          </a:stretch>
        </p:blipFill>
        <p:spPr>
          <a:xfrm>
            <a:off x="6238875" y="1483569"/>
            <a:ext cx="5416420" cy="4749380"/>
          </a:xfrm>
        </p:spPr>
      </p:pic>
    </p:spTree>
    <p:extLst>
      <p:ext uri="{BB962C8B-B14F-4D97-AF65-F5344CB8AC3E}">
        <p14:creationId xmlns:p14="http://schemas.microsoft.com/office/powerpoint/2010/main" val="136334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C05BD-4F67-6F0C-E9F8-1F9C4ED5C05A}"/>
              </a:ext>
            </a:extLst>
          </p:cNvPr>
          <p:cNvSpPr>
            <a:spLocks noGrp="1"/>
          </p:cNvSpPr>
          <p:nvPr>
            <p:ph type="title"/>
          </p:nvPr>
        </p:nvSpPr>
        <p:spPr/>
        <p:txBody>
          <a:bodyPr/>
          <a:lstStyle/>
          <a:p>
            <a:r>
              <a:rPr lang="en-IN" dirty="0"/>
              <a:t>       </a:t>
            </a:r>
            <a:r>
              <a:rPr lang="en-IN" dirty="0">
                <a:solidFill>
                  <a:schemeClr val="accent3"/>
                </a:solidFill>
              </a:rPr>
              <a:t>CORRELATION AMONG STOCKS</a:t>
            </a:r>
          </a:p>
        </p:txBody>
      </p:sp>
      <p:sp>
        <p:nvSpPr>
          <p:cNvPr id="3" name="Content Placeholder 2">
            <a:extLst>
              <a:ext uri="{FF2B5EF4-FFF2-40B4-BE49-F238E27FC236}">
                <a16:creationId xmlns:a16="http://schemas.microsoft.com/office/drawing/2014/main" id="{0E47F7E2-C7AC-B4BE-C35D-D55E6F5A76E4}"/>
              </a:ext>
            </a:extLst>
          </p:cNvPr>
          <p:cNvSpPr>
            <a:spLocks noGrp="1"/>
          </p:cNvSpPr>
          <p:nvPr>
            <p:ph sz="half" idx="1"/>
          </p:nvPr>
        </p:nvSpPr>
        <p:spPr>
          <a:xfrm>
            <a:off x="838200" y="1586204"/>
            <a:ext cx="5019675" cy="4711959"/>
          </a:xfrm>
        </p:spPr>
        <p:txBody>
          <a:bodyPr>
            <a:normAutofit/>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Microsoft &amp; Google stocks are highly correlated in the Technology sector Stocks.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Goldman </a:t>
            </a:r>
            <a:r>
              <a:rPr lang="en-US" sz="2000" b="0" i="0" dirty="0" err="1">
                <a:solidFill>
                  <a:schemeClr val="accent3"/>
                </a:solidFill>
                <a:effectLst/>
                <a:latin typeface="Calibri" panose="020F0502020204030204" pitchFamily="34" charset="0"/>
                <a:ea typeface="Calibri" panose="020F0502020204030204" pitchFamily="34" charset="0"/>
                <a:cs typeface="Calibri" panose="020F0502020204030204" pitchFamily="34" charset="0"/>
              </a:rPr>
              <a:t>Sachs,Morgan</a:t>
            </a:r>
            <a:r>
              <a:rPr lang="en-US" sz="2000" dirty="0" err="1">
                <a:solidFill>
                  <a:schemeClr val="accent3"/>
                </a:solidFill>
                <a:latin typeface="Calibri" panose="020F0502020204030204" pitchFamily="34" charset="0"/>
                <a:ea typeface="Calibri" panose="020F0502020204030204" pitchFamily="34" charset="0"/>
                <a:cs typeface="Calibri" panose="020F0502020204030204" pitchFamily="34" charset="0"/>
              </a:rPr>
              <a:t>Stanley</a:t>
            </a:r>
            <a:r>
              <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rPr>
              <a:t> &amp; Wells Fargo</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are correlated in the Finance sector Stocks.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American Airlines &amp; Delta Airlines are more correlated than Alaska Air Group in the Aviation sector stocks.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Pharma sector stocks are less correlated to each other when compared to other sector stocks</a:t>
            </a:r>
          </a:p>
          <a:p>
            <a:endParaRPr lang="en-IN" dirty="0"/>
          </a:p>
        </p:txBody>
      </p:sp>
      <p:pic>
        <p:nvPicPr>
          <p:cNvPr id="6" name="Content Placeholder 5">
            <a:extLst>
              <a:ext uri="{FF2B5EF4-FFF2-40B4-BE49-F238E27FC236}">
                <a16:creationId xmlns:a16="http://schemas.microsoft.com/office/drawing/2014/main" id="{58987FD5-CAF0-7D16-89F2-0E8F98E97019}"/>
              </a:ext>
            </a:extLst>
          </p:cNvPr>
          <p:cNvPicPr>
            <a:picLocks noGrp="1" noChangeAspect="1"/>
          </p:cNvPicPr>
          <p:nvPr>
            <p:ph sz="half" idx="2"/>
          </p:nvPr>
        </p:nvPicPr>
        <p:blipFill>
          <a:blip r:embed="rId2"/>
          <a:stretch>
            <a:fillRect/>
          </a:stretch>
        </p:blipFill>
        <p:spPr>
          <a:xfrm>
            <a:off x="6019800" y="1586204"/>
            <a:ext cx="5811416" cy="4711959"/>
          </a:xfrm>
        </p:spPr>
      </p:pic>
    </p:spTree>
    <p:extLst>
      <p:ext uri="{BB962C8B-B14F-4D97-AF65-F5344CB8AC3E}">
        <p14:creationId xmlns:p14="http://schemas.microsoft.com/office/powerpoint/2010/main" val="98969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9261-B2EA-2948-98A8-AA9825FDB02B}"/>
              </a:ext>
            </a:extLst>
          </p:cNvPr>
          <p:cNvSpPr>
            <a:spLocks noGrp="1"/>
          </p:cNvSpPr>
          <p:nvPr>
            <p:ph type="title"/>
          </p:nvPr>
        </p:nvSpPr>
        <p:spPr>
          <a:xfrm>
            <a:off x="838200" y="159843"/>
            <a:ext cx="10515600" cy="586627"/>
          </a:xfrm>
        </p:spPr>
        <p:txBody>
          <a:bodyPr>
            <a:normAutofit fontScale="90000"/>
          </a:bodyPr>
          <a:lstStyle/>
          <a:p>
            <a:r>
              <a:rPr lang="en-IN" dirty="0">
                <a:solidFill>
                  <a:schemeClr val="accent3"/>
                </a:solidFill>
              </a:rPr>
              <a:t>                               KEY METRICS</a:t>
            </a:r>
          </a:p>
        </p:txBody>
      </p:sp>
      <p:sp>
        <p:nvSpPr>
          <p:cNvPr id="3" name="Content Placeholder 2">
            <a:extLst>
              <a:ext uri="{FF2B5EF4-FFF2-40B4-BE49-F238E27FC236}">
                <a16:creationId xmlns:a16="http://schemas.microsoft.com/office/drawing/2014/main" id="{AB0B4BE7-BFF9-D355-2FA7-6A2D30435089}"/>
              </a:ext>
            </a:extLst>
          </p:cNvPr>
          <p:cNvSpPr>
            <a:spLocks noGrp="1"/>
          </p:cNvSpPr>
          <p:nvPr>
            <p:ph sz="half" idx="1"/>
          </p:nvPr>
        </p:nvSpPr>
        <p:spPr>
          <a:xfrm>
            <a:off x="688911" y="961046"/>
            <a:ext cx="5833188" cy="2565959"/>
          </a:xfrm>
        </p:spPr>
        <p:txBody>
          <a:bodyPr>
            <a:normAutofit/>
          </a:bodyPr>
          <a:lstStyle/>
          <a:p>
            <a:pPr marL="0" indent="0" algn="l">
              <a:lnSpc>
                <a:spcPct val="170000"/>
              </a:lnSpc>
              <a:buNone/>
            </a:pPr>
            <a:endParaRPr lang="en-US" sz="4800" i="0" dirty="0">
              <a:solidFill>
                <a:srgbClr val="000000"/>
              </a:solidFill>
              <a:effectLst/>
            </a:endParaRPr>
          </a:p>
          <a:p>
            <a:endParaRPr lang="en-IN" dirty="0"/>
          </a:p>
        </p:txBody>
      </p:sp>
      <p:pic>
        <p:nvPicPr>
          <p:cNvPr id="5" name="Content Placeholder 4">
            <a:extLst>
              <a:ext uri="{FF2B5EF4-FFF2-40B4-BE49-F238E27FC236}">
                <a16:creationId xmlns:a16="http://schemas.microsoft.com/office/drawing/2014/main" id="{A71418FF-D0BE-3DE1-EB13-73E26A11E8F4}"/>
              </a:ext>
            </a:extLst>
          </p:cNvPr>
          <p:cNvPicPr>
            <a:picLocks noGrp="1" noChangeAspect="1"/>
          </p:cNvPicPr>
          <p:nvPr>
            <p:ph sz="half" idx="2"/>
          </p:nvPr>
        </p:nvPicPr>
        <p:blipFill>
          <a:blip r:embed="rId2"/>
          <a:stretch>
            <a:fillRect/>
          </a:stretch>
        </p:blipFill>
        <p:spPr>
          <a:xfrm>
            <a:off x="6961154" y="1062009"/>
            <a:ext cx="4979697" cy="5676440"/>
          </a:xfrm>
          <a:prstGeom prst="rect">
            <a:avLst/>
          </a:prstGeom>
          <a:ln>
            <a:solidFill>
              <a:schemeClr val="tx1"/>
            </a:solidFill>
          </a:ln>
        </p:spPr>
      </p:pic>
      <p:sp>
        <p:nvSpPr>
          <p:cNvPr id="4" name="TextBox 3">
            <a:extLst>
              <a:ext uri="{FF2B5EF4-FFF2-40B4-BE49-F238E27FC236}">
                <a16:creationId xmlns:a16="http://schemas.microsoft.com/office/drawing/2014/main" id="{39C135AF-20C2-6498-4854-590A0FB76B19}"/>
              </a:ext>
            </a:extLst>
          </p:cNvPr>
          <p:cNvSpPr txBox="1"/>
          <p:nvPr/>
        </p:nvSpPr>
        <p:spPr>
          <a:xfrm>
            <a:off x="251149" y="3760264"/>
            <a:ext cx="6578081" cy="2978188"/>
          </a:xfrm>
          <a:prstGeom prst="rect">
            <a:avLst/>
          </a:prstGeom>
          <a:noFill/>
        </p:spPr>
        <p:txBody>
          <a:bodyPr wrap="square" rtlCol="0">
            <a:spAutoFit/>
          </a:bodyPr>
          <a:lstStyle/>
          <a:p>
            <a:pPr algn="just">
              <a:lnSpc>
                <a:spcPct val="170000"/>
              </a:lnSpc>
              <a:buFont typeface="Arial" panose="020B0604020202020204" pitchFamily="34" charset="0"/>
              <a:buChar char="•"/>
            </a:pPr>
            <a:r>
              <a:rPr lang="en-US" sz="1200" i="0" dirty="0">
                <a:solidFill>
                  <a:schemeClr val="accent3"/>
                </a:solidFill>
                <a:effectLst/>
              </a:rPr>
              <a:t> </a:t>
            </a:r>
            <a:r>
              <a:rPr lang="en-US" sz="14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Stocks like Amazon (AMZN), Microsoft (MSFT), and Apple (AAPL) have relatively high annualized returns, low volatility, and positive Sharpe Ratios, indicating strong risk-adjusted performance.</a:t>
            </a:r>
          </a:p>
          <a:p>
            <a:pPr algn="just">
              <a:lnSpc>
                <a:spcPct val="170000"/>
              </a:lnSpc>
              <a:buFont typeface="Arial" panose="020B0604020202020204" pitchFamily="34" charset="0"/>
              <a:buChar char="•"/>
            </a:pPr>
            <a:r>
              <a:rPr lang="en-US" sz="14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Stocks like Wells Fargo (WFC), Credit Suisse (CS), and Deutsche Bank (DB) have negative cumulative returns, indicating a loss over the specified period. These stocks also have negative Sharpe Ratios, suggesting poor risk-adjusted performance.</a:t>
            </a:r>
          </a:p>
          <a:p>
            <a:pPr algn="just">
              <a:lnSpc>
                <a:spcPct val="170000"/>
              </a:lnSpc>
              <a:buFont typeface="Arial" panose="020B0604020202020204" pitchFamily="34" charset="0"/>
              <a:buChar char="•"/>
            </a:pPr>
            <a:r>
              <a:rPr lang="en-US" sz="14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Bausch Health companies INC(BHC) and American Airlines (AAL) have the most substantial negative cumulative returns, indicating significant losses</a:t>
            </a:r>
            <a:endParaRPr lang="en-IN" sz="1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CCA47EA-6529-DC8F-A5F7-E2005865C504}"/>
              </a:ext>
            </a:extLst>
          </p:cNvPr>
          <p:cNvSpPr/>
          <p:nvPr/>
        </p:nvSpPr>
        <p:spPr>
          <a:xfrm>
            <a:off x="398368" y="909745"/>
            <a:ext cx="5833188" cy="26685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lgn="l">
              <a:buNone/>
            </a:pPr>
            <a:r>
              <a:rPr lang="en-IN" sz="1400" b="1" dirty="0">
                <a:solidFill>
                  <a:schemeClr val="bg1"/>
                </a:solidFill>
                <a:latin typeface="Times New Roman" panose="02020603050405020304" pitchFamily="18" charset="0"/>
                <a:cs typeface="Times New Roman" panose="02020603050405020304" pitchFamily="18" charset="0"/>
              </a:rPr>
              <a:t>At the end of 5 years we can see that top 7 stocks having returns greater than S&amp;P500</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AMZN gives 40.59% annual returns</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MSFT gives 34.95% annual returns</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AAPL gives 33.32% annual returns</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FB gives 26.45% annual returns</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UNH gives 23.72% annual returns</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GOOG gives 21.02% annual returns</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MS gives 14.55% annual returns</a:t>
            </a:r>
          </a:p>
          <a:p>
            <a:pPr algn="l">
              <a:buFont typeface="Arial" panose="020B0604020202020204" pitchFamily="34" charset="0"/>
              <a:buChar char="•"/>
            </a:pPr>
            <a:r>
              <a:rPr lang="en-US" sz="140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S&amp;P500 gives 13.04% annual returns</a:t>
            </a:r>
          </a:p>
        </p:txBody>
      </p:sp>
    </p:spTree>
    <p:extLst>
      <p:ext uri="{BB962C8B-B14F-4D97-AF65-F5344CB8AC3E}">
        <p14:creationId xmlns:p14="http://schemas.microsoft.com/office/powerpoint/2010/main" val="123386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C5EC-63BB-3548-357A-D5B5023EEF43}"/>
              </a:ext>
            </a:extLst>
          </p:cNvPr>
          <p:cNvSpPr>
            <a:spLocks noGrp="1"/>
          </p:cNvSpPr>
          <p:nvPr>
            <p:ph type="title"/>
          </p:nvPr>
        </p:nvSpPr>
        <p:spPr/>
        <p:txBody>
          <a:bodyPr/>
          <a:lstStyle/>
          <a:p>
            <a:r>
              <a:rPr lang="en-IN" dirty="0"/>
              <a:t>      </a:t>
            </a:r>
            <a:r>
              <a:rPr lang="en-IN" sz="3200" dirty="0">
                <a:solidFill>
                  <a:schemeClr val="accent3"/>
                </a:solidFill>
              </a:rPr>
              <a:t>ANNUALIZED RETURN &amp; ANNUALIZED RISK</a:t>
            </a:r>
          </a:p>
        </p:txBody>
      </p:sp>
      <p:sp>
        <p:nvSpPr>
          <p:cNvPr id="3" name="Content Placeholder 2">
            <a:extLst>
              <a:ext uri="{FF2B5EF4-FFF2-40B4-BE49-F238E27FC236}">
                <a16:creationId xmlns:a16="http://schemas.microsoft.com/office/drawing/2014/main" id="{9C7DC7C4-E50F-6B4E-FCBA-878FF7087638}"/>
              </a:ext>
            </a:extLst>
          </p:cNvPr>
          <p:cNvSpPr>
            <a:spLocks noGrp="1"/>
          </p:cNvSpPr>
          <p:nvPr>
            <p:ph sz="half" idx="1"/>
          </p:nvPr>
        </p:nvSpPr>
        <p:spPr>
          <a:xfrm>
            <a:off x="1103312" y="1845967"/>
            <a:ext cx="4916490" cy="4344707"/>
          </a:xfrm>
        </p:spPr>
        <p:txBody>
          <a:bodyPr>
            <a:noAutofit/>
          </a:bodyPr>
          <a:lstStyle/>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AMZN, MSFT, AAPL, FB, and UNH exhibit robust annualized returns, all surpassing the 20% mark.</a:t>
            </a:r>
          </a:p>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These top five stocks are associated with a moderate level of risk when compared to their counterparts in the market</a:t>
            </a: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Stocks with lower annualized returns, such as BHC, BCS, DB, CS, and WFC, pose a higher risk as they fail to generate returns on the initial investment</a:t>
            </a:r>
          </a:p>
          <a:p>
            <a:pPr algn="just"/>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Conversely, JNJ, MRK are identified as stocks offering comparatively lower risk while still providing stable returns.</a:t>
            </a:r>
            <a:endParaRPr lang="en-IN"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E12B44A9-31AC-B23E-1784-5B69B1500E29}"/>
              </a:ext>
            </a:extLst>
          </p:cNvPr>
          <p:cNvPicPr>
            <a:picLocks noGrp="1" noChangeAspect="1"/>
          </p:cNvPicPr>
          <p:nvPr>
            <p:ph sz="half" idx="2"/>
          </p:nvPr>
        </p:nvPicPr>
        <p:blipFill>
          <a:blip r:embed="rId2"/>
          <a:stretch>
            <a:fillRect/>
          </a:stretch>
        </p:blipFill>
        <p:spPr>
          <a:xfrm>
            <a:off x="6172199" y="1825625"/>
            <a:ext cx="5733661" cy="4183289"/>
          </a:xfrm>
        </p:spPr>
      </p:pic>
    </p:spTree>
    <p:extLst>
      <p:ext uri="{BB962C8B-B14F-4D97-AF65-F5344CB8AC3E}">
        <p14:creationId xmlns:p14="http://schemas.microsoft.com/office/powerpoint/2010/main" val="130234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B9B6-B31C-EA79-A19E-9C12B24DD0C7}"/>
              </a:ext>
            </a:extLst>
          </p:cNvPr>
          <p:cNvSpPr>
            <a:spLocks noGrp="1"/>
          </p:cNvSpPr>
          <p:nvPr>
            <p:ph type="title"/>
          </p:nvPr>
        </p:nvSpPr>
        <p:spPr>
          <a:xfrm>
            <a:off x="636781" y="202930"/>
            <a:ext cx="9404723" cy="671232"/>
          </a:xfrm>
        </p:spPr>
        <p:txBody>
          <a:bodyPr/>
          <a:lstStyle/>
          <a:p>
            <a:r>
              <a:rPr lang="en-IN" dirty="0"/>
              <a:t>                    </a:t>
            </a:r>
            <a:r>
              <a:rPr lang="en-IN" dirty="0">
                <a:solidFill>
                  <a:schemeClr val="accent3"/>
                </a:solidFill>
              </a:rPr>
              <a:t>SHARPE RATIO</a:t>
            </a:r>
          </a:p>
        </p:txBody>
      </p:sp>
      <p:sp>
        <p:nvSpPr>
          <p:cNvPr id="3" name="Content Placeholder 2">
            <a:extLst>
              <a:ext uri="{FF2B5EF4-FFF2-40B4-BE49-F238E27FC236}">
                <a16:creationId xmlns:a16="http://schemas.microsoft.com/office/drawing/2014/main" id="{4C8C5B57-0E70-E6DD-A4BB-6CA1A7304BF4}"/>
              </a:ext>
            </a:extLst>
          </p:cNvPr>
          <p:cNvSpPr>
            <a:spLocks noGrp="1"/>
          </p:cNvSpPr>
          <p:nvPr>
            <p:ph sz="half" idx="1"/>
          </p:nvPr>
        </p:nvSpPr>
        <p:spPr>
          <a:xfrm>
            <a:off x="685803" y="1170603"/>
            <a:ext cx="5333999" cy="5619750"/>
          </a:xfrm>
        </p:spPr>
        <p:txBody>
          <a:bodyPr>
            <a:noAutofit/>
          </a:bodyPr>
          <a:lstStyle/>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 higher Sharpe ratio indicates a better risk-adjusted performance while negative Sharpe ratios suggest that the returns may not be justifying the level of risk associated with those investments.</a:t>
            </a:r>
          </a:p>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AMZN (1.32), MSFT (1.23), AAPL (1.10), FB (0.80), and UNH (0.81) have positive Sharpe ratios, indicating that these stocks have provided returns that exceed the risk-free rate per unit of risk.</a:t>
            </a:r>
            <a:endPar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S&amp;P500 (0.64) is used as a benchmark. Stocks with Sharpe ratios close to the S&amp;P500 may be considered to have a risk-adjusted performance in line with the broader market.</a:t>
            </a:r>
          </a:p>
          <a:p>
            <a:pPr algn="just"/>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IBM,ALGT,ALK,AAL,WFC,CS,</a:t>
            </a:r>
            <a:r>
              <a:rPr lang="en-US" sz="180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DB,CS and BHC</a:t>
            </a:r>
            <a:r>
              <a:rPr lang="en-US" sz="18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negative Sharpe ratios, indicating that the returns are not compensating enough for the associated risks.</a:t>
            </a:r>
            <a:endParaRPr lang="en-IN" sz="1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4339512-6DC0-E680-5A33-A6959D30ABAB}"/>
              </a:ext>
            </a:extLst>
          </p:cNvPr>
          <p:cNvPicPr>
            <a:picLocks noGrp="1" noChangeAspect="1"/>
          </p:cNvPicPr>
          <p:nvPr>
            <p:ph sz="half" idx="2"/>
          </p:nvPr>
        </p:nvPicPr>
        <p:blipFill>
          <a:blip r:embed="rId2"/>
          <a:stretch>
            <a:fillRect/>
          </a:stretch>
        </p:blipFill>
        <p:spPr>
          <a:xfrm>
            <a:off x="6172199" y="1343609"/>
            <a:ext cx="5789645" cy="4133462"/>
          </a:xfrm>
        </p:spPr>
      </p:pic>
    </p:spTree>
    <p:extLst>
      <p:ext uri="{BB962C8B-B14F-4D97-AF65-F5344CB8AC3E}">
        <p14:creationId xmlns:p14="http://schemas.microsoft.com/office/powerpoint/2010/main" val="90537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2773-831A-CA6E-6B3E-8F83D7A960CA}"/>
              </a:ext>
            </a:extLst>
          </p:cNvPr>
          <p:cNvSpPr>
            <a:spLocks noGrp="1"/>
          </p:cNvSpPr>
          <p:nvPr>
            <p:ph type="title"/>
          </p:nvPr>
        </p:nvSpPr>
        <p:spPr/>
        <p:txBody>
          <a:bodyPr/>
          <a:lstStyle/>
          <a:p>
            <a:r>
              <a:rPr lang="en-IN" dirty="0"/>
              <a:t>            </a:t>
            </a:r>
            <a:r>
              <a:rPr lang="en-IN" dirty="0">
                <a:solidFill>
                  <a:schemeClr val="accent3"/>
                </a:solidFill>
              </a:rPr>
              <a:t> PORTFOLIO ANALYSIS</a:t>
            </a:r>
          </a:p>
        </p:txBody>
      </p:sp>
      <p:pic>
        <p:nvPicPr>
          <p:cNvPr id="4" name="Picture 2" descr="Portfolio Analysis Explained: Investment Analysis &amp; Portfolio Management">
            <a:extLst>
              <a:ext uri="{FF2B5EF4-FFF2-40B4-BE49-F238E27FC236}">
                <a16:creationId xmlns:a16="http://schemas.microsoft.com/office/drawing/2014/main" id="{594143A7-E267-F80F-468C-FBB39259C4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0808" y="2504599"/>
            <a:ext cx="5852160" cy="3291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06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7DE2-BCD6-288A-F979-14343190EA96}"/>
              </a:ext>
            </a:extLst>
          </p:cNvPr>
          <p:cNvSpPr>
            <a:spLocks noGrp="1"/>
          </p:cNvSpPr>
          <p:nvPr>
            <p:ph type="title"/>
          </p:nvPr>
        </p:nvSpPr>
        <p:spPr>
          <a:xfrm>
            <a:off x="838200" y="365126"/>
            <a:ext cx="10515600" cy="773210"/>
          </a:xfrm>
        </p:spPr>
        <p:txBody>
          <a:bodyPr/>
          <a:lstStyle/>
          <a:p>
            <a:r>
              <a:rPr lang="en-IN" dirty="0"/>
              <a:t>       </a:t>
            </a:r>
            <a:r>
              <a:rPr lang="en-IN" dirty="0">
                <a:solidFill>
                  <a:schemeClr val="accent3"/>
                </a:solidFill>
              </a:rPr>
              <a:t>PATRICK JYENGER PORTFOLIO </a:t>
            </a:r>
          </a:p>
        </p:txBody>
      </p:sp>
      <p:sp>
        <p:nvSpPr>
          <p:cNvPr id="3" name="Content Placeholder 2">
            <a:extLst>
              <a:ext uri="{FF2B5EF4-FFF2-40B4-BE49-F238E27FC236}">
                <a16:creationId xmlns:a16="http://schemas.microsoft.com/office/drawing/2014/main" id="{C95AB298-78E8-AA38-69D1-B3A902C980E1}"/>
              </a:ext>
            </a:extLst>
          </p:cNvPr>
          <p:cNvSpPr>
            <a:spLocks noGrp="1"/>
          </p:cNvSpPr>
          <p:nvPr>
            <p:ph sz="half" idx="1"/>
          </p:nvPr>
        </p:nvSpPr>
        <p:spPr>
          <a:xfrm>
            <a:off x="763556" y="1306286"/>
            <a:ext cx="5181600" cy="4917232"/>
          </a:xfrm>
        </p:spPr>
        <p:txBody>
          <a:bodyPr>
            <a:normAutofit fontScale="25000" lnSpcReduction="20000"/>
          </a:bodyPr>
          <a:lstStyle/>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Mr. Patrick </a:t>
            </a:r>
            <a:r>
              <a:rPr lang="en-GB" sz="72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wants to double his investment in the span on 5 years. He wants to invest in low-risk stocks which would fetch him decent returns.</a:t>
            </a:r>
          </a:p>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As per his profile Low risk stocks like </a:t>
            </a:r>
            <a:r>
              <a:rPr lang="en-GB" sz="7200" b="1" dirty="0">
                <a:solidFill>
                  <a:schemeClr val="accent3"/>
                </a:solidFill>
                <a:latin typeface="Calibri" panose="020F0502020204030204" pitchFamily="34" charset="0"/>
                <a:ea typeface="Calibri" panose="020F0502020204030204" pitchFamily="34" charset="0"/>
                <a:cs typeface="Calibri" panose="020F0502020204030204" pitchFamily="34" charset="0"/>
              </a:rPr>
              <a:t>JNJ,RHHBY </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and </a:t>
            </a:r>
            <a:r>
              <a:rPr lang="en-GB" sz="7200" b="1" dirty="0">
                <a:solidFill>
                  <a:schemeClr val="accent3"/>
                </a:solidFill>
                <a:latin typeface="Calibri" panose="020F0502020204030204" pitchFamily="34" charset="0"/>
                <a:ea typeface="Calibri" panose="020F0502020204030204" pitchFamily="34" charset="0"/>
                <a:cs typeface="Calibri" panose="020F0502020204030204" pitchFamily="34" charset="0"/>
              </a:rPr>
              <a:t>MRK</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is suitable to invest on. But overall returns with these three stocks wouldn't reach the target what Mr. Patrick is investing for. A portion of his wealth can be invested on </a:t>
            </a:r>
            <a:r>
              <a:rPr lang="en-GB" sz="7200" b="1" dirty="0">
                <a:solidFill>
                  <a:schemeClr val="accent3"/>
                </a:solidFill>
                <a:latin typeface="Calibri" panose="020F0502020204030204" pitchFamily="34" charset="0"/>
                <a:ea typeface="Calibri" panose="020F0502020204030204" pitchFamily="34" charset="0"/>
                <a:cs typeface="Calibri" panose="020F0502020204030204" pitchFamily="34" charset="0"/>
              </a:rPr>
              <a:t>MSFT</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to gain the desired returns.</a:t>
            </a:r>
          </a:p>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Keeping all the weightage of stocks equal that is 0.25 across all stocks.</a:t>
            </a:r>
          </a:p>
          <a:p>
            <a:pPr algn="just">
              <a:lnSpc>
                <a:spcPct val="120000"/>
              </a:lnSpc>
            </a:pP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As Mr. Patrick </a:t>
            </a:r>
            <a:r>
              <a:rPr lang="en-GB" sz="72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GB" sz="7200" dirty="0">
                <a:solidFill>
                  <a:schemeClr val="accent3"/>
                </a:solidFill>
                <a:latin typeface="Calibri" panose="020F0502020204030204" pitchFamily="34" charset="0"/>
                <a:ea typeface="Calibri" panose="020F0502020204030204" pitchFamily="34" charset="0"/>
                <a:cs typeface="Calibri" panose="020F0502020204030204" pitchFamily="34" charset="0"/>
              </a:rPr>
              <a:t> invests 500 Thousand Dollar in equities i.e., the above Portfolio. Returns that he would fetch after 5 years is 1.05 Million Dollar with 558.23 Thousand dollar of gain on investment.</a:t>
            </a:r>
          </a:p>
          <a:p>
            <a:endParaRPr lang="en-IN" dirty="0"/>
          </a:p>
        </p:txBody>
      </p:sp>
      <p:pic>
        <p:nvPicPr>
          <p:cNvPr id="6" name="Content Placeholder 5">
            <a:extLst>
              <a:ext uri="{FF2B5EF4-FFF2-40B4-BE49-F238E27FC236}">
                <a16:creationId xmlns:a16="http://schemas.microsoft.com/office/drawing/2014/main" id="{100CA009-F41A-5EAC-C3C0-028E00894116}"/>
              </a:ext>
            </a:extLst>
          </p:cNvPr>
          <p:cNvPicPr>
            <a:picLocks noGrp="1" noChangeAspect="1"/>
          </p:cNvPicPr>
          <p:nvPr>
            <p:ph sz="half" idx="2"/>
          </p:nvPr>
        </p:nvPicPr>
        <p:blipFill>
          <a:blip r:embed="rId2"/>
          <a:stretch>
            <a:fillRect/>
          </a:stretch>
        </p:blipFill>
        <p:spPr>
          <a:xfrm>
            <a:off x="6172199" y="1306286"/>
            <a:ext cx="5668347" cy="4851916"/>
          </a:xfrm>
        </p:spPr>
      </p:pic>
    </p:spTree>
    <p:extLst>
      <p:ext uri="{BB962C8B-B14F-4D97-AF65-F5344CB8AC3E}">
        <p14:creationId xmlns:p14="http://schemas.microsoft.com/office/powerpoint/2010/main" val="182111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F2DFD-E1D2-01F9-3835-60B40477D000}"/>
              </a:ext>
            </a:extLst>
          </p:cNvPr>
          <p:cNvSpPr>
            <a:spLocks noGrp="1"/>
          </p:cNvSpPr>
          <p:nvPr>
            <p:ph type="title"/>
          </p:nvPr>
        </p:nvSpPr>
        <p:spPr>
          <a:xfrm>
            <a:off x="838200" y="365125"/>
            <a:ext cx="10515600" cy="577267"/>
          </a:xfrm>
        </p:spPr>
        <p:txBody>
          <a:bodyPr>
            <a:normAutofit fontScale="90000"/>
          </a:bodyPr>
          <a:lstStyle/>
          <a:p>
            <a:r>
              <a:rPr lang="en-IN" dirty="0"/>
              <a:t>               </a:t>
            </a:r>
            <a:r>
              <a:rPr lang="en-IN" dirty="0">
                <a:solidFill>
                  <a:schemeClr val="accent3"/>
                </a:solidFill>
              </a:rPr>
              <a:t>PETER JYENGER PORTFOLIO</a:t>
            </a:r>
          </a:p>
        </p:txBody>
      </p:sp>
      <p:sp>
        <p:nvSpPr>
          <p:cNvPr id="3" name="Content Placeholder 2">
            <a:extLst>
              <a:ext uri="{FF2B5EF4-FFF2-40B4-BE49-F238E27FC236}">
                <a16:creationId xmlns:a16="http://schemas.microsoft.com/office/drawing/2014/main" id="{1DFC562B-AA33-BD45-E7EE-2B88E18EC959}"/>
              </a:ext>
            </a:extLst>
          </p:cNvPr>
          <p:cNvSpPr>
            <a:spLocks noGrp="1"/>
          </p:cNvSpPr>
          <p:nvPr>
            <p:ph sz="half" idx="1"/>
          </p:nvPr>
        </p:nvSpPr>
        <p:spPr>
          <a:xfrm>
            <a:off x="838200" y="1278294"/>
            <a:ext cx="5181600" cy="4898669"/>
          </a:xfrm>
        </p:spPr>
        <p:txBody>
          <a:bodyPr>
            <a:normAutofit lnSpcReduction="10000"/>
          </a:bodyPr>
          <a:lstStyle/>
          <a:p>
            <a:pPr algn="just"/>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Mr. Peter </a:t>
            </a:r>
            <a:r>
              <a:rPr lang="en-GB" sz="18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on the other hand Consistent with his attitude towards risk, he prefers high-return investments. Believes that he can still bounce back in case of any occasional losses.</a:t>
            </a:r>
          </a:p>
          <a:p>
            <a:pPr algn="just"/>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He Wants to invest $1 million from company's cash and cash equivalents in the most high-margin stacks Expects high returns within 5 years for inorganic expansion of his company.</a:t>
            </a:r>
          </a:p>
          <a:p>
            <a:pPr algn="just"/>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As per his profile stocks like </a:t>
            </a:r>
            <a:r>
              <a:rPr lang="en-US" sz="1800" b="1" dirty="0">
                <a:solidFill>
                  <a:schemeClr val="accent3"/>
                </a:solidFill>
                <a:latin typeface="Calibri" panose="020F0502020204030204" pitchFamily="34" charset="0"/>
                <a:ea typeface="Calibri" panose="020F0502020204030204" pitchFamily="34" charset="0"/>
                <a:cs typeface="Calibri" panose="020F0502020204030204" pitchFamily="34" charset="0"/>
              </a:rPr>
              <a:t>AMZN, MSFT and AAPL</a:t>
            </a:r>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is suitable to invest on.</a:t>
            </a:r>
          </a:p>
          <a:p>
            <a:pPr algn="just"/>
            <a:r>
              <a:rPr lang="en-GB" sz="1800" dirty="0">
                <a:solidFill>
                  <a:schemeClr val="accent3"/>
                </a:solidFill>
                <a:latin typeface="Calibri" panose="020F0502020204030204" pitchFamily="34" charset="0"/>
                <a:ea typeface="Calibri" panose="020F0502020204030204" pitchFamily="34" charset="0"/>
                <a:cs typeface="Calibri" panose="020F0502020204030204" pitchFamily="34" charset="0"/>
              </a:rPr>
              <a:t>Overall returns with this stock would fetch him Maximum returns and cater the Risk. </a:t>
            </a:r>
          </a:p>
          <a:p>
            <a:pPr algn="just"/>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As Mr. Peter </a:t>
            </a:r>
            <a:r>
              <a:rPr lang="en-US" sz="18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Jyengar</a:t>
            </a:r>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 invests </a:t>
            </a:r>
            <a:r>
              <a:rPr lang="en-US" sz="1800" b="1" dirty="0">
                <a:solidFill>
                  <a:schemeClr val="accent3"/>
                </a:solidFill>
                <a:latin typeface="Calibri" panose="020F0502020204030204" pitchFamily="34" charset="0"/>
                <a:ea typeface="Calibri" panose="020F0502020204030204" pitchFamily="34" charset="0"/>
                <a:cs typeface="Calibri" panose="020F0502020204030204" pitchFamily="34" charset="0"/>
              </a:rPr>
              <a:t>1 Million </a:t>
            </a:r>
            <a:r>
              <a:rPr lang="en-US" sz="1800" dirty="0">
                <a:solidFill>
                  <a:schemeClr val="accent3"/>
                </a:solidFill>
                <a:latin typeface="Calibri" panose="020F0502020204030204" pitchFamily="34" charset="0"/>
                <a:ea typeface="Calibri" panose="020F0502020204030204" pitchFamily="34" charset="0"/>
                <a:cs typeface="Calibri" panose="020F0502020204030204" pitchFamily="34" charset="0"/>
              </a:rPr>
              <a:t>Dollars in equities. The returns that he would get after 5 years of time period is more than 5 Million Dollars with more than 4 Million Dollars of gain.</a:t>
            </a:r>
            <a:endParaRPr lang="en-GB" sz="1800" b="1"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pic>
        <p:nvPicPr>
          <p:cNvPr id="6" name="Content Placeholder 5">
            <a:extLst>
              <a:ext uri="{FF2B5EF4-FFF2-40B4-BE49-F238E27FC236}">
                <a16:creationId xmlns:a16="http://schemas.microsoft.com/office/drawing/2014/main" id="{BF79A813-DC9E-7C84-4E1E-29BB6BBAE86F}"/>
              </a:ext>
            </a:extLst>
          </p:cNvPr>
          <p:cNvPicPr>
            <a:picLocks noGrp="1" noChangeAspect="1"/>
          </p:cNvPicPr>
          <p:nvPr>
            <p:ph sz="half" idx="2"/>
          </p:nvPr>
        </p:nvPicPr>
        <p:blipFill>
          <a:blip r:embed="rId2"/>
          <a:stretch>
            <a:fillRect/>
          </a:stretch>
        </p:blipFill>
        <p:spPr>
          <a:xfrm>
            <a:off x="6172199" y="1278295"/>
            <a:ext cx="5612363" cy="4991876"/>
          </a:xfrm>
        </p:spPr>
      </p:pic>
    </p:spTree>
    <p:extLst>
      <p:ext uri="{BB962C8B-B14F-4D97-AF65-F5344CB8AC3E}">
        <p14:creationId xmlns:p14="http://schemas.microsoft.com/office/powerpoint/2010/main" val="143095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250CFB-3D81-30DB-2D2D-388F69F82D63}"/>
              </a:ext>
            </a:extLst>
          </p:cNvPr>
          <p:cNvSpPr>
            <a:spLocks noGrp="1"/>
          </p:cNvSpPr>
          <p:nvPr>
            <p:ph type="title"/>
          </p:nvPr>
        </p:nvSpPr>
        <p:spPr/>
        <p:txBody>
          <a:bodyPr/>
          <a:lstStyle/>
          <a:p>
            <a:r>
              <a:rPr lang="en-IN" dirty="0"/>
              <a:t>                    </a:t>
            </a:r>
            <a:r>
              <a:rPr lang="en-IN" dirty="0">
                <a:solidFill>
                  <a:schemeClr val="accent3"/>
                </a:solidFill>
              </a:rPr>
              <a:t>METHODOLOGY</a:t>
            </a:r>
          </a:p>
        </p:txBody>
      </p:sp>
      <p:pic>
        <p:nvPicPr>
          <p:cNvPr id="7" name="Content Placeholder 6">
            <a:extLst>
              <a:ext uri="{FF2B5EF4-FFF2-40B4-BE49-F238E27FC236}">
                <a16:creationId xmlns:a16="http://schemas.microsoft.com/office/drawing/2014/main" id="{EEFC973D-BA6C-8985-DF7F-6D279A911D3C}"/>
              </a:ext>
            </a:extLst>
          </p:cNvPr>
          <p:cNvPicPr>
            <a:picLocks noGrp="1" noChangeAspect="1"/>
          </p:cNvPicPr>
          <p:nvPr>
            <p:ph idx="1"/>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3125755" y="1959428"/>
            <a:ext cx="5607698" cy="3993502"/>
          </a:xfrm>
          <a:prstGeom prst="rect">
            <a:avLst/>
          </a:prstGeom>
          <a:ln>
            <a:solidFill>
              <a:schemeClr val="tx1"/>
            </a:solidFill>
          </a:ln>
        </p:spPr>
      </p:pic>
    </p:spTree>
    <p:extLst>
      <p:ext uri="{BB962C8B-B14F-4D97-AF65-F5344CB8AC3E}">
        <p14:creationId xmlns:p14="http://schemas.microsoft.com/office/powerpoint/2010/main" val="2488706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72EB67-CAC4-00D7-BCAD-A20EF6644F60}"/>
              </a:ext>
            </a:extLst>
          </p:cNvPr>
          <p:cNvSpPr txBox="1"/>
          <p:nvPr/>
        </p:nvSpPr>
        <p:spPr>
          <a:xfrm>
            <a:off x="0" y="386510"/>
            <a:ext cx="12125325" cy="6024726"/>
          </a:xfrm>
          <a:prstGeom prst="rect">
            <a:avLst/>
          </a:prstGeom>
          <a:noFill/>
        </p:spPr>
        <p:txBody>
          <a:bodyPr wrap="square">
            <a:spAutoFit/>
          </a:bodyPr>
          <a:lstStyle/>
          <a:p>
            <a:pPr marL="12700">
              <a:spcBef>
                <a:spcPts val="310"/>
              </a:spcBef>
            </a:pPr>
            <a:r>
              <a:rPr lang="en-IN" sz="2000" b="1" dirty="0">
                <a:solidFill>
                  <a:schemeClr val="accent3"/>
                </a:solidFill>
                <a:cs typeface="Times New Roman" panose="02020603050405020304" pitchFamily="18" charset="0"/>
              </a:rPr>
              <a:t>EXPLORATORY DATA ANALYSIS:</a:t>
            </a:r>
            <a:endParaRPr lang="en-IN" sz="1600" b="1" dirty="0">
              <a:solidFill>
                <a:schemeClr val="accent3"/>
              </a:solidFill>
              <a:cs typeface="Times New Roman" panose="02020603050405020304" pitchFamily="18" charset="0"/>
            </a:endParaRPr>
          </a:p>
          <a:p>
            <a:pPr marL="285750" indent="-285750" algn="just">
              <a:buFont typeface="Arial" panose="020B0604020202020204" pitchFamily="34" charset="0"/>
              <a:buChar char="•"/>
            </a:pPr>
            <a:r>
              <a:rPr lang="en-US" sz="17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Examined the dataset for null values and confirmed that no columns contained missing data.</a:t>
            </a:r>
          </a:p>
          <a:p>
            <a:pPr marL="285750" indent="-285750" algn="just">
              <a:buFont typeface="Arial" panose="020B0604020202020204" pitchFamily="34" charset="0"/>
              <a:buChar char="•"/>
            </a:pPr>
            <a:r>
              <a:rPr lang="en-US" sz="17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Conducted an outlier analysis on the dataset to identify and evaluate any data points significantly deviating from the overall pattern.</a:t>
            </a:r>
          </a:p>
          <a:p>
            <a:pPr marL="285750" indent="-285750" algn="just">
              <a:buFont typeface="Arial" panose="020B0604020202020204" pitchFamily="34" charset="0"/>
              <a:buChar char="•"/>
            </a:pPr>
            <a:r>
              <a:rPr lang="en-US" sz="17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Imputed missing values with "0" for Facebook (FB) data, taking into account its listing on the NYSE on May 18, 2012</a:t>
            </a:r>
          </a:p>
          <a:p>
            <a:pPr marL="12700" algn="just">
              <a:lnSpc>
                <a:spcPct val="100000"/>
              </a:lnSpc>
              <a:spcBef>
                <a:spcPts val="310"/>
              </a:spcBef>
            </a:pPr>
            <a:endParaRPr lang="en-IN" sz="1700" dirty="0">
              <a:latin typeface="Calibri" panose="020F0502020204030204" pitchFamily="34" charset="0"/>
              <a:ea typeface="Calibri" panose="020F0502020204030204" pitchFamily="34" charset="0"/>
              <a:cs typeface="Calibri" panose="020F0502020204030204" pitchFamily="34" charset="0"/>
            </a:endParaRPr>
          </a:p>
          <a:p>
            <a:pPr algn="just"/>
            <a:r>
              <a:rPr lang="en-IN" sz="1700" b="1" dirty="0">
                <a:latin typeface="Calibri" panose="020F0502020204030204" pitchFamily="34" charset="0"/>
                <a:ea typeface="Calibri" panose="020F0502020204030204" pitchFamily="34" charset="0"/>
                <a:cs typeface="Calibri" panose="020F0502020204030204" pitchFamily="34" charset="0"/>
              </a:rPr>
              <a:t> </a:t>
            </a:r>
            <a:r>
              <a:rPr lang="en-IN" sz="2000" b="1" dirty="0">
                <a:solidFill>
                  <a:schemeClr val="accent3"/>
                </a:solidFill>
                <a:latin typeface="+mj-lt"/>
                <a:ea typeface="Calibri" panose="020F0502020204030204" pitchFamily="34" charset="0"/>
                <a:cs typeface="Calibri" panose="020F0502020204030204" pitchFamily="34" charset="0"/>
              </a:rPr>
              <a:t>DATA ANALYSIS:</a:t>
            </a:r>
          </a:p>
          <a:p>
            <a:pPr marL="285750" indent="-285750" algn="just">
              <a:buFont typeface="Arial" panose="020B0604020202020204" pitchFamily="34" charset="0"/>
              <a:buChar char="•"/>
            </a:pPr>
            <a:r>
              <a:rPr lang="en-US" sz="17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Applied diverse calculations, including daily and cumulative returns, Sharpe ratios, portfolio risk, and ROI, for in-depth stock data analysis</a:t>
            </a:r>
          </a:p>
          <a:p>
            <a:pPr marL="285750" indent="-285750" algn="just">
              <a:buFont typeface="Arial" panose="020B0604020202020204" pitchFamily="34" charset="0"/>
              <a:buChar char="•"/>
            </a:pPr>
            <a:r>
              <a:rPr lang="en-US" sz="17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Identified top-performing stocks for various portfolios based on rigorous performance metrics</a:t>
            </a:r>
            <a:r>
              <a:rPr lang="en-US" sz="1700" dirty="0">
                <a:solidFill>
                  <a:schemeClr val="accent3"/>
                </a:solidFill>
                <a:latin typeface="Calibri" panose="020F0502020204030204" pitchFamily="34" charset="0"/>
                <a:ea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r>
              <a:rPr lang="en-US" sz="1700" dirty="0">
                <a:solidFill>
                  <a:schemeClr val="accent3"/>
                </a:solidFill>
                <a:latin typeface="Calibri" panose="020F0502020204030204" pitchFamily="34" charset="0"/>
                <a:ea typeface="Calibri" panose="020F0502020204030204" pitchFamily="34" charset="0"/>
                <a:cs typeface="Calibri" panose="020F0502020204030204" pitchFamily="34" charset="0"/>
              </a:rPr>
              <a:t>Used Tableau for better visualizations.</a:t>
            </a:r>
          </a:p>
          <a:p>
            <a:pPr marL="285750" indent="-285750" algn="just">
              <a:buFont typeface="Arial" panose="020B0604020202020204" pitchFamily="34" charset="0"/>
              <a:buChar char="•"/>
            </a:pPr>
            <a:r>
              <a:rPr lang="en-US" sz="1700" dirty="0">
                <a:solidFill>
                  <a:schemeClr val="accent3"/>
                </a:solidFill>
                <a:latin typeface="Calibri" panose="020F0502020204030204" pitchFamily="34" charset="0"/>
                <a:ea typeface="Calibri" panose="020F0502020204030204" pitchFamily="34" charset="0"/>
                <a:cs typeface="Calibri" panose="020F0502020204030204" pitchFamily="34" charset="0"/>
              </a:rPr>
              <a:t>Performed sector wise analysis to get a better view of each sector.</a:t>
            </a:r>
          </a:p>
          <a:p>
            <a:pPr marL="285750" indent="-285750" algn="just">
              <a:buFont typeface="Arial" panose="020B0604020202020204" pitchFamily="34" charset="0"/>
              <a:buChar char="•"/>
            </a:pPr>
            <a:r>
              <a:rPr lang="en-US" sz="17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Extracted valuable insights to support informed decision-making in stock selection and portfolio management</a:t>
            </a:r>
            <a:endParaRPr lang="en-US" sz="17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r>
              <a:rPr lang="en-IN"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r>
              <a:rPr lang="en-IN" sz="2000" b="1" dirty="0">
                <a:solidFill>
                  <a:schemeClr val="accent3"/>
                </a:solidFill>
                <a:latin typeface="+mj-lt"/>
                <a:ea typeface="Calibri" panose="020F0502020204030204" pitchFamily="34" charset="0"/>
                <a:cs typeface="Calibri" panose="020F0502020204030204" pitchFamily="34" charset="0"/>
              </a:rPr>
              <a:t>INFERENCES AFTER ANALYSING THE DATA:</a:t>
            </a:r>
            <a:endParaRPr lang="en-IN" sz="2000" dirty="0">
              <a:solidFill>
                <a:schemeClr val="accent3"/>
              </a:solidFill>
              <a:latin typeface="+mj-lt"/>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As we found out that there are 7 stocks which gives more than 80% in last five years of stock market.</a:t>
            </a:r>
          </a:p>
          <a:p>
            <a:pPr marL="285750" indent="-285750" algn="just">
              <a:buFont typeface="Arial" panose="020B0604020202020204" pitchFamily="34" charset="0"/>
              <a:buChar char="•"/>
            </a:pP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The stocks that gives best return among all stocks are </a:t>
            </a:r>
            <a:r>
              <a:rPr lang="en-GB"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AMZN, MSFT, AAPL, FB, UNH, GOOG and MS</a:t>
            </a:r>
            <a:r>
              <a:rPr lang="en-GB" sz="1700"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n-US" sz="17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Conducted a detailed analysis of each stock, considering factors such as Annualized risk, Sharpe ratio, and cumulative returns.</a:t>
            </a:r>
          </a:p>
          <a:p>
            <a:pPr marL="285750" indent="-285750" algn="just">
              <a:buFont typeface="Arial" panose="020B0604020202020204" pitchFamily="34" charset="0"/>
              <a:buChar char="•"/>
            </a:pP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We found out that </a:t>
            </a:r>
            <a:r>
              <a:rPr lang="en-IN"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AMZN</a:t>
            </a: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 gives highest return among all stock .</a:t>
            </a:r>
          </a:p>
          <a:p>
            <a:pPr marL="285750" indent="-285750" algn="just">
              <a:buFont typeface="Arial" panose="020B0604020202020204" pitchFamily="34" charset="0"/>
              <a:buChar char="•"/>
            </a:pP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We also found that stocks like </a:t>
            </a:r>
            <a:r>
              <a:rPr lang="en-IN"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JNJ, RHHBY, MRK </a:t>
            </a: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and </a:t>
            </a:r>
            <a:r>
              <a:rPr lang="en-IN"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MSFT</a:t>
            </a: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 have good returns with less risk.</a:t>
            </a:r>
          </a:p>
          <a:p>
            <a:pPr marL="285750" indent="-285750" algn="just">
              <a:buFont typeface="Arial" panose="020B0604020202020204" pitchFamily="34" charset="0"/>
              <a:buChar char="•"/>
            </a:pP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By observing the sectors we understand that the best performing sector is </a:t>
            </a:r>
            <a:r>
              <a:rPr lang="en-IN"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Technology</a:t>
            </a: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 followed by </a:t>
            </a:r>
            <a:r>
              <a:rPr lang="en-IN"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Health and Pharma</a:t>
            </a: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 and the worst is </a:t>
            </a:r>
            <a:r>
              <a:rPr lang="en-IN" sz="1700" b="1" dirty="0">
                <a:solidFill>
                  <a:schemeClr val="accent3"/>
                </a:solidFill>
                <a:latin typeface="Calibri" panose="020F0502020204030204" pitchFamily="34" charset="0"/>
                <a:ea typeface="Calibri" panose="020F0502020204030204" pitchFamily="34" charset="0"/>
                <a:cs typeface="Calibri" panose="020F0502020204030204" pitchFamily="34" charset="0"/>
              </a:rPr>
              <a:t>Aviation.</a:t>
            </a:r>
            <a:endPar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700" dirty="0">
                <a:solidFill>
                  <a:schemeClr val="accent3"/>
                </a:solidFill>
                <a:latin typeface="Calibri" panose="020F0502020204030204" pitchFamily="34" charset="0"/>
                <a:ea typeface="Calibri" panose="020F0502020204030204" pitchFamily="34" charset="0"/>
                <a:cs typeface="Calibri" panose="020F0502020204030204" pitchFamily="34" charset="0"/>
              </a:rPr>
              <a:t>So after doing all the analysis we have finalized the portfolio for both of our customers.</a:t>
            </a:r>
          </a:p>
        </p:txBody>
      </p:sp>
    </p:spTree>
    <p:extLst>
      <p:ext uri="{BB962C8B-B14F-4D97-AF65-F5344CB8AC3E}">
        <p14:creationId xmlns:p14="http://schemas.microsoft.com/office/powerpoint/2010/main" val="217528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B50D-18E4-1D8A-C1E7-0A4689A85E17}"/>
              </a:ext>
            </a:extLst>
          </p:cNvPr>
          <p:cNvSpPr>
            <a:spLocks noGrp="1"/>
          </p:cNvSpPr>
          <p:nvPr>
            <p:ph type="title"/>
          </p:nvPr>
        </p:nvSpPr>
        <p:spPr/>
        <p:txBody>
          <a:bodyPr/>
          <a:lstStyle/>
          <a:p>
            <a:r>
              <a:rPr lang="en-IN" dirty="0">
                <a:solidFill>
                  <a:schemeClr val="accent3"/>
                </a:solidFill>
              </a:rPr>
              <a:t>                        AGENDA</a:t>
            </a:r>
          </a:p>
        </p:txBody>
      </p:sp>
      <p:sp>
        <p:nvSpPr>
          <p:cNvPr id="3" name="Content Placeholder 2">
            <a:extLst>
              <a:ext uri="{FF2B5EF4-FFF2-40B4-BE49-F238E27FC236}">
                <a16:creationId xmlns:a16="http://schemas.microsoft.com/office/drawing/2014/main" id="{47120E12-42BB-C9F7-9A2F-628532C77189}"/>
              </a:ext>
            </a:extLst>
          </p:cNvPr>
          <p:cNvSpPr>
            <a:spLocks noGrp="1"/>
          </p:cNvSpPr>
          <p:nvPr>
            <p:ph idx="1"/>
          </p:nvPr>
        </p:nvSpPr>
        <p:spPr/>
        <p:txBody>
          <a:bodyPr/>
          <a:lstStyle/>
          <a:p>
            <a:r>
              <a:rPr lang="en-IN" dirty="0">
                <a:solidFill>
                  <a:schemeClr val="accent3"/>
                </a:solidFill>
                <a:latin typeface="Calibri" panose="020F0502020204030204" pitchFamily="34" charset="0"/>
                <a:ea typeface="Calibri" panose="020F0502020204030204" pitchFamily="34" charset="0"/>
                <a:cs typeface="Calibri" panose="020F0502020204030204" pitchFamily="34" charset="0"/>
              </a:rPr>
              <a:t>Objective</a:t>
            </a:r>
          </a:p>
          <a:p>
            <a:r>
              <a:rPr lang="en-IN" dirty="0">
                <a:solidFill>
                  <a:schemeClr val="accent3"/>
                </a:solidFill>
                <a:latin typeface="Calibri" panose="020F0502020204030204" pitchFamily="34" charset="0"/>
                <a:ea typeface="Calibri" panose="020F0502020204030204" pitchFamily="34" charset="0"/>
                <a:cs typeface="Calibri" panose="020F0502020204030204" pitchFamily="34" charset="0"/>
              </a:rPr>
              <a:t>Key findings</a:t>
            </a:r>
          </a:p>
          <a:p>
            <a:r>
              <a:rPr lang="en-IN" dirty="0">
                <a:solidFill>
                  <a:schemeClr val="accent3"/>
                </a:solidFill>
                <a:latin typeface="Calibri" panose="020F0502020204030204" pitchFamily="34" charset="0"/>
                <a:ea typeface="Calibri" panose="020F0502020204030204" pitchFamily="34" charset="0"/>
                <a:cs typeface="Calibri" panose="020F0502020204030204" pitchFamily="34" charset="0"/>
              </a:rPr>
              <a:t>Portfolio Analysis</a:t>
            </a:r>
          </a:p>
          <a:p>
            <a:r>
              <a:rPr lang="en-IN" dirty="0">
                <a:solidFill>
                  <a:schemeClr val="accent3"/>
                </a:solidFill>
                <a:latin typeface="Calibri" panose="020F0502020204030204" pitchFamily="34" charset="0"/>
                <a:ea typeface="Calibri" panose="020F0502020204030204" pitchFamily="34" charset="0"/>
                <a:cs typeface="Calibri" panose="020F0502020204030204" pitchFamily="34" charset="0"/>
              </a:rPr>
              <a:t>Methodology</a:t>
            </a:r>
          </a:p>
        </p:txBody>
      </p:sp>
    </p:spTree>
    <p:extLst>
      <p:ext uri="{BB962C8B-B14F-4D97-AF65-F5344CB8AC3E}">
        <p14:creationId xmlns:p14="http://schemas.microsoft.com/office/powerpoint/2010/main" val="318102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092-2DED-C420-941B-E599E9773EF9}"/>
              </a:ext>
            </a:extLst>
          </p:cNvPr>
          <p:cNvSpPr>
            <a:spLocks noGrp="1"/>
          </p:cNvSpPr>
          <p:nvPr>
            <p:ph type="title"/>
          </p:nvPr>
        </p:nvSpPr>
        <p:spPr>
          <a:xfrm>
            <a:off x="838200" y="2766218"/>
            <a:ext cx="10515600" cy="1325563"/>
          </a:xfrm>
        </p:spPr>
        <p:txBody>
          <a:bodyPr/>
          <a:lstStyle/>
          <a:p>
            <a:pPr algn="ctr"/>
            <a:r>
              <a:rPr lang="en-US" dirty="0">
                <a:solidFill>
                  <a:schemeClr val="accent3"/>
                </a:solidFill>
              </a:rPr>
              <a:t>THANK YOU</a:t>
            </a:r>
            <a:endParaRPr lang="en-IN" dirty="0">
              <a:solidFill>
                <a:schemeClr val="accent3"/>
              </a:solidFill>
            </a:endParaRPr>
          </a:p>
        </p:txBody>
      </p:sp>
    </p:spTree>
    <p:extLst>
      <p:ext uri="{BB962C8B-B14F-4D97-AF65-F5344CB8AC3E}">
        <p14:creationId xmlns:p14="http://schemas.microsoft.com/office/powerpoint/2010/main" val="367866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7F6A-B889-BD74-0243-D5B945D9BDD5}"/>
              </a:ext>
            </a:extLst>
          </p:cNvPr>
          <p:cNvSpPr>
            <a:spLocks noGrp="1"/>
          </p:cNvSpPr>
          <p:nvPr>
            <p:ph type="title"/>
          </p:nvPr>
        </p:nvSpPr>
        <p:spPr/>
        <p:txBody>
          <a:bodyPr/>
          <a:lstStyle/>
          <a:p>
            <a:r>
              <a:rPr lang="en-IN" dirty="0"/>
              <a:t>                      </a:t>
            </a:r>
            <a:r>
              <a:rPr lang="en-IN" dirty="0">
                <a:solidFill>
                  <a:schemeClr val="accent3"/>
                </a:solidFill>
              </a:rPr>
              <a:t>OBJECTIVE</a:t>
            </a:r>
          </a:p>
        </p:txBody>
      </p:sp>
      <p:sp>
        <p:nvSpPr>
          <p:cNvPr id="3" name="Content Placeholder 2">
            <a:extLst>
              <a:ext uri="{FF2B5EF4-FFF2-40B4-BE49-F238E27FC236}">
                <a16:creationId xmlns:a16="http://schemas.microsoft.com/office/drawing/2014/main" id="{380C176A-EB67-F0C1-F4A5-9B22FA3D8B69}"/>
              </a:ext>
            </a:extLst>
          </p:cNvPr>
          <p:cNvSpPr>
            <a:spLocks noGrp="1"/>
          </p:cNvSpPr>
          <p:nvPr>
            <p:ph idx="1"/>
          </p:nvPr>
        </p:nvSpPr>
        <p:spPr>
          <a:xfrm>
            <a:off x="1103312" y="1726341"/>
            <a:ext cx="8946541" cy="4195481"/>
          </a:xfrm>
        </p:spPr>
        <p:txBody>
          <a:bodyPr>
            <a:normAutofit fontScale="85000" lnSpcReduction="20000"/>
          </a:bodyPr>
          <a:lstStyle/>
          <a:p>
            <a:pPr algn="just">
              <a:buFont typeface="Arial" panose="020B0604020202020204" pitchFamily="34" charset="0"/>
              <a:buChar char="•"/>
            </a:pPr>
            <a:r>
              <a:rPr lang="en-US" sz="25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Evaluate a collection of stocks within a portfolio to offer guidance on investment management aligned with the specific needs and preferences of the client.</a:t>
            </a:r>
            <a:r>
              <a:rPr lang="en-GB" sz="2400" dirty="0">
                <a:solidFill>
                  <a:schemeClr val="accent3"/>
                </a:solidFill>
                <a:latin typeface="Calibri" panose="020F0502020204030204" pitchFamily="34" charset="0"/>
                <a:ea typeface="Calibri" panose="020F0502020204030204" pitchFamily="34" charset="0"/>
                <a:cs typeface="Calibri" panose="020F0502020204030204" pitchFamily="34" charset="0"/>
              </a:rPr>
              <a:t>Our task is to provide consultation to two different investors, Mr Patrick </a:t>
            </a:r>
            <a:r>
              <a:rPr lang="en-GB" sz="24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Jyenger</a:t>
            </a:r>
            <a:r>
              <a:rPr lang="en-GB" sz="2400" dirty="0">
                <a:solidFill>
                  <a:schemeClr val="accent3"/>
                </a:solidFill>
                <a:latin typeface="Calibri" panose="020F0502020204030204" pitchFamily="34" charset="0"/>
                <a:ea typeface="Calibri" panose="020F0502020204030204" pitchFamily="34" charset="0"/>
                <a:cs typeface="Calibri" panose="020F0502020204030204" pitchFamily="34" charset="0"/>
              </a:rPr>
              <a:t> and Mr Peter </a:t>
            </a:r>
            <a:r>
              <a:rPr lang="en-GB" sz="24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Jyenger</a:t>
            </a:r>
            <a:r>
              <a:rPr lang="en-GB" sz="2400" dirty="0">
                <a:solidFill>
                  <a:schemeClr val="accent3"/>
                </a:solidFill>
                <a:latin typeface="Calibri" panose="020F0502020204030204" pitchFamily="34" charset="0"/>
                <a:ea typeface="Calibri" panose="020F0502020204030204" pitchFamily="34" charset="0"/>
                <a:cs typeface="Calibri" panose="020F0502020204030204" pitchFamily="34" charset="0"/>
              </a:rPr>
              <a:t> based on their requirements and financial objectives.</a:t>
            </a:r>
          </a:p>
          <a:p>
            <a:pPr marL="0" indent="0" algn="just">
              <a:buNone/>
            </a:pPr>
            <a:endParaRPr lang="en-GB"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rPr>
              <a:t>Mr. Patrick </a:t>
            </a:r>
            <a:r>
              <a:rPr lang="en-US" sz="24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Jyenger</a:t>
            </a:r>
            <a:r>
              <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rPr>
              <a:t> is looking to allocate $500,000 to equities. Known for his conservative investment approach throughout his life, he aims to double his capital within a 5-year period while minimizing risk.</a:t>
            </a:r>
          </a:p>
          <a:p>
            <a:pPr marL="0" indent="0" algn="just">
              <a:buNone/>
            </a:pPr>
            <a:endParaRPr lang="en-GB"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GB" sz="2400" dirty="0">
                <a:solidFill>
                  <a:schemeClr val="accent3"/>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rPr>
              <a:t>Mr. Peter </a:t>
            </a:r>
            <a:r>
              <a:rPr lang="en-US" sz="2400" dirty="0" err="1">
                <a:solidFill>
                  <a:schemeClr val="accent3"/>
                </a:solidFill>
                <a:latin typeface="Calibri" panose="020F0502020204030204" pitchFamily="34" charset="0"/>
                <a:ea typeface="Calibri" panose="020F0502020204030204" pitchFamily="34" charset="0"/>
                <a:cs typeface="Calibri" panose="020F0502020204030204" pitchFamily="34" charset="0"/>
              </a:rPr>
              <a:t>Jyenger</a:t>
            </a:r>
            <a:r>
              <a:rPr lang="en-US" sz="2400" dirty="0">
                <a:solidFill>
                  <a:schemeClr val="accent3"/>
                </a:solidFill>
                <a:latin typeface="Calibri" panose="020F0502020204030204" pitchFamily="34" charset="0"/>
                <a:ea typeface="Calibri" panose="020F0502020204030204" pitchFamily="34" charset="0"/>
                <a:cs typeface="Calibri" panose="020F0502020204030204" pitchFamily="34" charset="0"/>
              </a:rPr>
              <a:t> is interested in investing $1 million in equities. Having maintained a high-risk investment strategy throughout his life, he leans towards opportunities with high returns. His objective is to double his capital within a 5-year timeframe, embracing a higher level of risk in the process.</a:t>
            </a:r>
            <a:endParaRPr lang="en-IN" sz="24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19992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297B-386C-299C-C7ED-EFD58DB2D9F9}"/>
              </a:ext>
            </a:extLst>
          </p:cNvPr>
          <p:cNvSpPr>
            <a:spLocks noGrp="1"/>
          </p:cNvSpPr>
          <p:nvPr>
            <p:ph type="ctrTitle"/>
          </p:nvPr>
        </p:nvSpPr>
        <p:spPr>
          <a:xfrm>
            <a:off x="1337388" y="459890"/>
            <a:ext cx="9144000" cy="874388"/>
          </a:xfrm>
        </p:spPr>
        <p:txBody>
          <a:bodyPr>
            <a:normAutofit/>
          </a:bodyPr>
          <a:lstStyle/>
          <a:p>
            <a:r>
              <a:rPr lang="en-IN" sz="4400" dirty="0">
                <a:solidFill>
                  <a:schemeClr val="accent3"/>
                </a:solidFill>
                <a:latin typeface="+mn-lt"/>
              </a:rPr>
              <a:t>                   KEY FINDINGS</a:t>
            </a:r>
          </a:p>
        </p:txBody>
      </p:sp>
      <p:pic>
        <p:nvPicPr>
          <p:cNvPr id="4" name="Content Placeholder 3">
            <a:extLst>
              <a:ext uri="{FF2B5EF4-FFF2-40B4-BE49-F238E27FC236}">
                <a16:creationId xmlns:a16="http://schemas.microsoft.com/office/drawing/2014/main" id="{E7D4DC43-B86E-710E-4CD5-D53A4627404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17509" y="1710959"/>
            <a:ext cx="6421437" cy="4049712"/>
          </a:xfrm>
          <a:prstGeom prst="rect">
            <a:avLst/>
          </a:prstGeom>
          <a:ln>
            <a:solidFill>
              <a:schemeClr val="tx1"/>
            </a:solidFill>
          </a:ln>
        </p:spPr>
      </p:pic>
    </p:spTree>
    <p:extLst>
      <p:ext uri="{BB962C8B-B14F-4D97-AF65-F5344CB8AC3E}">
        <p14:creationId xmlns:p14="http://schemas.microsoft.com/office/powerpoint/2010/main" val="234666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7EA67C-E71A-2ACB-D65D-B2743DDD0DE0}"/>
              </a:ext>
            </a:extLst>
          </p:cNvPr>
          <p:cNvSpPr>
            <a:spLocks noGrp="1"/>
          </p:cNvSpPr>
          <p:nvPr>
            <p:ph type="title"/>
          </p:nvPr>
        </p:nvSpPr>
        <p:spPr/>
        <p:txBody>
          <a:bodyPr/>
          <a:lstStyle/>
          <a:p>
            <a:r>
              <a:rPr lang="en-IN" dirty="0"/>
              <a:t>                     </a:t>
            </a:r>
            <a:r>
              <a:rPr lang="en-IN" dirty="0">
                <a:solidFill>
                  <a:schemeClr val="accent3"/>
                </a:solidFill>
              </a:rPr>
              <a:t>STOCK DATA </a:t>
            </a:r>
          </a:p>
        </p:txBody>
      </p:sp>
      <p:sp>
        <p:nvSpPr>
          <p:cNvPr id="5" name="Content Placeholder 4">
            <a:extLst>
              <a:ext uri="{FF2B5EF4-FFF2-40B4-BE49-F238E27FC236}">
                <a16:creationId xmlns:a16="http://schemas.microsoft.com/office/drawing/2014/main" id="{7FFE40CA-47E0-30E2-3CAC-04464FB352F0}"/>
              </a:ext>
            </a:extLst>
          </p:cNvPr>
          <p:cNvSpPr>
            <a:spLocks noGrp="1"/>
          </p:cNvSpPr>
          <p:nvPr>
            <p:ph sz="half" idx="1"/>
          </p:nvPr>
        </p:nvSpPr>
        <p:spPr/>
        <p:txBody>
          <a:bodyPr>
            <a:normAutofit fontScale="62500" lnSpcReduction="20000"/>
          </a:bodyPr>
          <a:lstStyle/>
          <a:p>
            <a:pPr marL="457200" indent="-457200">
              <a:lnSpc>
                <a:spcPct val="120000"/>
              </a:lnSpc>
              <a:buFont typeface="Arial" panose="020B0604020202020204" pitchFamily="34" charset="0"/>
              <a:buChar char="•"/>
            </a:pPr>
            <a:r>
              <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rPr>
              <a:t>There are 24 stocks available from four sectors containing 6 stocks from each sector.</a:t>
            </a:r>
          </a:p>
          <a:p>
            <a:pPr marL="457200" indent="-457200">
              <a:lnSpc>
                <a:spcPct val="120000"/>
              </a:lnSpc>
              <a:buFont typeface="Arial" panose="020B0604020202020204" pitchFamily="34" charset="0"/>
              <a:buChar char="•"/>
            </a:pPr>
            <a:endPar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20000"/>
              </a:lnSpc>
              <a:buFont typeface="Arial" panose="020B0604020202020204" pitchFamily="34" charset="0"/>
              <a:buChar char="•"/>
            </a:pPr>
            <a:r>
              <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rPr>
              <a:t>There is an index available to compare the stocks outcome with. S&amp;P500 is a combinations of top 500 stocks in US stock market.</a:t>
            </a:r>
          </a:p>
          <a:p>
            <a:pPr marL="0" indent="0">
              <a:lnSpc>
                <a:spcPct val="120000"/>
              </a:lnSpc>
              <a:buNone/>
            </a:pPr>
            <a:endPar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20000"/>
              </a:lnSpc>
              <a:buFont typeface="Arial" panose="020B0604020202020204" pitchFamily="34" charset="0"/>
              <a:buChar char="•"/>
            </a:pPr>
            <a:r>
              <a:rPr lang="en-IN" sz="2800" dirty="0">
                <a:solidFill>
                  <a:schemeClr val="accent3"/>
                </a:solidFill>
                <a:latin typeface="Calibri" panose="020F0502020204030204" pitchFamily="34" charset="0"/>
                <a:ea typeface="Calibri" panose="020F0502020204030204" pitchFamily="34" charset="0"/>
                <a:cs typeface="Calibri" panose="020F0502020204030204" pitchFamily="34" charset="0"/>
              </a:rPr>
              <a:t>This is the list of stocks with their abbreviation and Industry and company name.</a:t>
            </a:r>
          </a:p>
          <a:p>
            <a:endParaRPr lang="en-IN" dirty="0"/>
          </a:p>
        </p:txBody>
      </p:sp>
      <p:pic>
        <p:nvPicPr>
          <p:cNvPr id="7" name="object 5">
            <a:extLst>
              <a:ext uri="{FF2B5EF4-FFF2-40B4-BE49-F238E27FC236}">
                <a16:creationId xmlns:a16="http://schemas.microsoft.com/office/drawing/2014/main" id="{7553A66F-AB31-ACA1-6AFA-F3C1141B41DF}"/>
              </a:ext>
            </a:extLst>
          </p:cNvPr>
          <p:cNvPicPr>
            <a:picLocks noGrp="1"/>
          </p:cNvPicPr>
          <p:nvPr>
            <p:ph sz="half" idx="2"/>
          </p:nvPr>
        </p:nvPicPr>
        <p:blipFill>
          <a:blip r:embed="rId2">
            <a:extLst>
              <a:ext uri="{28A0092B-C50C-407E-A947-70E740481C1C}">
                <a14:useLocalDpi xmlns:a14="http://schemas.microsoft.com/office/drawing/2010/main" val="0"/>
              </a:ext>
            </a:extLst>
          </a:blip>
          <a:stretch/>
        </p:blipFill>
        <p:spPr>
          <a:xfrm>
            <a:off x="6133450" y="1511559"/>
            <a:ext cx="5175251" cy="4744779"/>
          </a:xfrm>
          <a:prstGeom prst="rect">
            <a:avLst/>
          </a:prstGeom>
          <a:ln>
            <a:solidFill>
              <a:schemeClr val="tx1"/>
            </a:solidFill>
          </a:ln>
        </p:spPr>
      </p:pic>
    </p:spTree>
    <p:extLst>
      <p:ext uri="{BB962C8B-B14F-4D97-AF65-F5344CB8AC3E}">
        <p14:creationId xmlns:p14="http://schemas.microsoft.com/office/powerpoint/2010/main" val="198461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28338BEA-FFA9-5055-294D-8AD409848D14}"/>
              </a:ext>
            </a:extLst>
          </p:cNvPr>
          <p:cNvSpPr>
            <a:spLocks noGrp="1"/>
          </p:cNvSpPr>
          <p:nvPr>
            <p:ph type="body" idx="1"/>
          </p:nvPr>
        </p:nvSpPr>
        <p:spPr>
          <a:xfrm>
            <a:off x="839786" y="470710"/>
            <a:ext cx="5157787" cy="823912"/>
          </a:xfrm>
        </p:spPr>
        <p:txBody>
          <a:bodyPr>
            <a:normAutofit/>
          </a:bodyPr>
          <a:lstStyle/>
          <a:p>
            <a:r>
              <a:rPr lang="en-IN" sz="2000" dirty="0">
                <a:solidFill>
                  <a:schemeClr val="accent3"/>
                </a:solidFill>
              </a:rPr>
              <a:t>VISUALIZATION OF ACTUAL STOCK VALUES</a:t>
            </a:r>
          </a:p>
        </p:txBody>
      </p:sp>
      <p:pic>
        <p:nvPicPr>
          <p:cNvPr id="19" name="Content Placeholder 18">
            <a:extLst>
              <a:ext uri="{FF2B5EF4-FFF2-40B4-BE49-F238E27FC236}">
                <a16:creationId xmlns:a16="http://schemas.microsoft.com/office/drawing/2014/main" id="{41FF9B70-E449-8D5F-F0F8-1E996F14D889}"/>
              </a:ext>
            </a:extLst>
          </p:cNvPr>
          <p:cNvPicPr>
            <a:picLocks noGrp="1" noChangeAspect="1"/>
          </p:cNvPicPr>
          <p:nvPr>
            <p:ph sz="half" idx="2"/>
          </p:nvPr>
        </p:nvPicPr>
        <p:blipFill>
          <a:blip r:embed="rId2"/>
          <a:stretch>
            <a:fillRect/>
          </a:stretch>
        </p:blipFill>
        <p:spPr>
          <a:xfrm>
            <a:off x="513184" y="1408169"/>
            <a:ext cx="5484389" cy="3332049"/>
          </a:xfrm>
        </p:spPr>
      </p:pic>
      <p:sp>
        <p:nvSpPr>
          <p:cNvPr id="11" name="Text Placeholder 10">
            <a:extLst>
              <a:ext uri="{FF2B5EF4-FFF2-40B4-BE49-F238E27FC236}">
                <a16:creationId xmlns:a16="http://schemas.microsoft.com/office/drawing/2014/main" id="{78E10E16-F982-30CB-72D1-B0FC8BCB3B33}"/>
              </a:ext>
            </a:extLst>
          </p:cNvPr>
          <p:cNvSpPr>
            <a:spLocks noGrp="1"/>
          </p:cNvSpPr>
          <p:nvPr>
            <p:ph type="body" sz="quarter" idx="3"/>
          </p:nvPr>
        </p:nvSpPr>
        <p:spPr>
          <a:xfrm>
            <a:off x="5997573" y="440483"/>
            <a:ext cx="5539273" cy="884367"/>
          </a:xfrm>
        </p:spPr>
        <p:txBody>
          <a:bodyPr>
            <a:normAutofit/>
          </a:bodyPr>
          <a:lstStyle/>
          <a:p>
            <a:r>
              <a:rPr lang="en-IN" sz="2000" dirty="0">
                <a:solidFill>
                  <a:schemeClr val="accent3"/>
                </a:solidFill>
              </a:rPr>
              <a:t>VISUALIZATION OF NORMALIZED STOCK VALUES</a:t>
            </a:r>
          </a:p>
        </p:txBody>
      </p:sp>
      <p:pic>
        <p:nvPicPr>
          <p:cNvPr id="15" name="Content Placeholder 14">
            <a:extLst>
              <a:ext uri="{FF2B5EF4-FFF2-40B4-BE49-F238E27FC236}">
                <a16:creationId xmlns:a16="http://schemas.microsoft.com/office/drawing/2014/main" id="{1DA3B5D1-A34A-A681-8D67-8C9FDCD21AF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p:blipFill>
        <p:spPr>
          <a:xfrm>
            <a:off x="6169025" y="1408169"/>
            <a:ext cx="5183188" cy="3332049"/>
          </a:xfrm>
          <a:prstGeom prst="rect">
            <a:avLst/>
          </a:prstGeom>
          <a:ln>
            <a:solidFill>
              <a:schemeClr val="tx1"/>
            </a:solidFill>
          </a:ln>
        </p:spPr>
      </p:pic>
      <p:sp>
        <p:nvSpPr>
          <p:cNvPr id="20" name="TextBox 19">
            <a:extLst>
              <a:ext uri="{FF2B5EF4-FFF2-40B4-BE49-F238E27FC236}">
                <a16:creationId xmlns:a16="http://schemas.microsoft.com/office/drawing/2014/main" id="{AA40E21A-6D25-F7F2-D4E4-5C32FB80BF75}"/>
              </a:ext>
            </a:extLst>
          </p:cNvPr>
          <p:cNvSpPr txBox="1"/>
          <p:nvPr/>
        </p:nvSpPr>
        <p:spPr>
          <a:xfrm>
            <a:off x="640703" y="5113176"/>
            <a:ext cx="5228252" cy="1200329"/>
          </a:xfrm>
          <a:prstGeom prst="rect">
            <a:avLst/>
          </a:prstGeom>
          <a:noFill/>
        </p:spPr>
        <p:txBody>
          <a:bodyPr wrap="square" rtlCol="0">
            <a:spAutoFit/>
          </a:bodyPr>
          <a:lstStyle/>
          <a:p>
            <a:r>
              <a:rPr lang="en-US"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depicted graph illustrates the performance of various stocks over the past five years. It is evident from the graph that Amazon and Google have outperformed other stocks during this period.</a:t>
            </a:r>
            <a:endParaRPr lang="en-IN"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1F1BB47-A487-76D0-439D-B1849DA589B9}"/>
              </a:ext>
            </a:extLst>
          </p:cNvPr>
          <p:cNvSpPr txBox="1"/>
          <p:nvPr/>
        </p:nvSpPr>
        <p:spPr>
          <a:xfrm>
            <a:off x="6169025" y="5113176"/>
            <a:ext cx="5337175" cy="1200329"/>
          </a:xfrm>
          <a:prstGeom prst="rect">
            <a:avLst/>
          </a:prstGeom>
          <a:noFill/>
        </p:spPr>
        <p:txBody>
          <a:bodyPr wrap="square" rtlCol="0">
            <a:spAutoFit/>
          </a:bodyPr>
          <a:lstStyle/>
          <a:p>
            <a:r>
              <a:rPr lang="en-US"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The presented graph demonstrates the performance of all stocks relative to the S&amp;P500 index. It is notable that eight stocks have exhibited returns exceeding 80% by the conclusion of the 5-year period</a:t>
            </a:r>
            <a:endParaRPr lang="en-IN"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270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8C3A-2AB3-850C-2944-4C4AA4FB3409}"/>
              </a:ext>
            </a:extLst>
          </p:cNvPr>
          <p:cNvSpPr>
            <a:spLocks noGrp="1"/>
          </p:cNvSpPr>
          <p:nvPr>
            <p:ph type="title"/>
          </p:nvPr>
        </p:nvSpPr>
        <p:spPr/>
        <p:txBody>
          <a:bodyPr/>
          <a:lstStyle/>
          <a:p>
            <a:r>
              <a:rPr lang="en-IN" dirty="0"/>
              <a:t>    </a:t>
            </a:r>
            <a:r>
              <a:rPr lang="en-IN" dirty="0">
                <a:solidFill>
                  <a:schemeClr val="accent3"/>
                </a:solidFill>
              </a:rPr>
              <a:t>SECTOR WISE ANALYSIS-AVIATION</a:t>
            </a:r>
          </a:p>
        </p:txBody>
      </p:sp>
      <p:sp>
        <p:nvSpPr>
          <p:cNvPr id="3" name="Content Placeholder 2">
            <a:extLst>
              <a:ext uri="{FF2B5EF4-FFF2-40B4-BE49-F238E27FC236}">
                <a16:creationId xmlns:a16="http://schemas.microsoft.com/office/drawing/2014/main" id="{9980C97A-8774-40D5-9E93-4BC22AA0D2B0}"/>
              </a:ext>
            </a:extLst>
          </p:cNvPr>
          <p:cNvSpPr>
            <a:spLocks noGrp="1"/>
          </p:cNvSpPr>
          <p:nvPr>
            <p:ph sz="half" idx="1"/>
          </p:nvPr>
        </p:nvSpPr>
        <p:spPr>
          <a:xfrm>
            <a:off x="1103312" y="2060575"/>
            <a:ext cx="4830957" cy="4195763"/>
          </a:xfrm>
        </p:spPr>
        <p:txBody>
          <a:bodyPr>
            <a:normAutofit fontScale="92500" lnSpcReduction="10000"/>
          </a:bodyPr>
          <a:lstStyle/>
          <a:p>
            <a:pPr algn="just">
              <a:buFont typeface="Arial" panose="020B0604020202020204" pitchFamily="34" charset="0"/>
              <a:buChar char="•"/>
            </a:pPr>
            <a:r>
              <a:rPr lang="en-US" sz="22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Market took a massive hit in 2020 due to corona pandemic which resulted in a bear market.</a:t>
            </a:r>
          </a:p>
          <a:p>
            <a:pPr algn="just">
              <a:buFont typeface="Arial" panose="020B0604020202020204" pitchFamily="34" charset="0"/>
              <a:buChar char="•"/>
            </a:pPr>
            <a:r>
              <a:rPr lang="en-US" sz="22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Even though the market recovered </a:t>
            </a:r>
            <a:r>
              <a:rPr lang="en-US" sz="2200" b="0" i="0" spc="-1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but the Aviation Sector underperformed the market</a:t>
            </a:r>
          </a:p>
          <a:p>
            <a:pPr algn="just">
              <a:buFont typeface="Arial" panose="020B0604020202020204" pitchFamily="34" charset="0"/>
              <a:buChar char="•"/>
            </a:pPr>
            <a:r>
              <a:rPr lang="en-US" sz="2200" b="0" i="0" spc="-1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Despite the overall market recovery, the aviation sector struggled to regain its pre-pandemic strength. Factors such as travel restrictions, reduced passenger demand, and ongoing uncertainties in the industry  </a:t>
            </a:r>
            <a:r>
              <a:rPr lang="en-US" sz="2200" spc="-200" dirty="0">
                <a:solidFill>
                  <a:schemeClr val="accent3"/>
                </a:solidFill>
                <a:latin typeface="Calibri" panose="020F0502020204030204" pitchFamily="34" charset="0"/>
                <a:ea typeface="Calibri" panose="020F0502020204030204" pitchFamily="34" charset="0"/>
                <a:cs typeface="Calibri" panose="020F0502020204030204" pitchFamily="34" charset="0"/>
              </a:rPr>
              <a:t>may contributed to </a:t>
            </a:r>
            <a:r>
              <a:rPr lang="en-US" sz="2200" spc="-100" dirty="0">
                <a:solidFill>
                  <a:schemeClr val="accent3"/>
                </a:solidFill>
                <a:latin typeface="Calibri" panose="020F0502020204030204" pitchFamily="34" charset="0"/>
                <a:ea typeface="Calibri" panose="020F0502020204030204" pitchFamily="34" charset="0"/>
                <a:cs typeface="Calibri" panose="020F0502020204030204" pitchFamily="34" charset="0"/>
              </a:rPr>
              <a:t>the underperformance of aviation industry </a:t>
            </a:r>
            <a:r>
              <a:rPr lang="en-US" sz="2200" b="0" i="0" spc="-10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contributed to the underperformance of aviation-related stocks</a:t>
            </a:r>
          </a:p>
          <a:p>
            <a:endParaRPr lang="en-IN" dirty="0"/>
          </a:p>
        </p:txBody>
      </p:sp>
      <p:pic>
        <p:nvPicPr>
          <p:cNvPr id="10" name="Content Placeholder 9">
            <a:extLst>
              <a:ext uri="{FF2B5EF4-FFF2-40B4-BE49-F238E27FC236}">
                <a16:creationId xmlns:a16="http://schemas.microsoft.com/office/drawing/2014/main" id="{5022E994-5C22-334A-140C-951B979C7CF3}"/>
              </a:ext>
            </a:extLst>
          </p:cNvPr>
          <p:cNvPicPr>
            <a:picLocks noGrp="1" noChangeAspect="1"/>
          </p:cNvPicPr>
          <p:nvPr>
            <p:ph sz="half" idx="2"/>
          </p:nvPr>
        </p:nvPicPr>
        <p:blipFill>
          <a:blip r:embed="rId2"/>
          <a:stretch>
            <a:fillRect/>
          </a:stretch>
        </p:blipFill>
        <p:spPr>
          <a:xfrm>
            <a:off x="6172202" y="1477265"/>
            <a:ext cx="5397759" cy="4351338"/>
          </a:xfrm>
        </p:spPr>
      </p:pic>
    </p:spTree>
    <p:extLst>
      <p:ext uri="{BB962C8B-B14F-4D97-AF65-F5344CB8AC3E}">
        <p14:creationId xmlns:p14="http://schemas.microsoft.com/office/powerpoint/2010/main" val="378576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9A13-7F8A-67D4-7E59-AC33728B0A97}"/>
              </a:ext>
            </a:extLst>
          </p:cNvPr>
          <p:cNvSpPr>
            <a:spLocks noGrp="1"/>
          </p:cNvSpPr>
          <p:nvPr>
            <p:ph type="title"/>
          </p:nvPr>
        </p:nvSpPr>
        <p:spPr/>
        <p:txBody>
          <a:bodyPr/>
          <a:lstStyle/>
          <a:p>
            <a:r>
              <a:rPr lang="en-IN" dirty="0"/>
              <a:t>                </a:t>
            </a:r>
            <a:r>
              <a:rPr lang="en-IN" dirty="0">
                <a:solidFill>
                  <a:schemeClr val="accent3"/>
                </a:solidFill>
              </a:rPr>
              <a:t>FINANCE SECTOR</a:t>
            </a:r>
          </a:p>
        </p:txBody>
      </p:sp>
      <p:sp>
        <p:nvSpPr>
          <p:cNvPr id="3" name="Content Placeholder 2">
            <a:extLst>
              <a:ext uri="{FF2B5EF4-FFF2-40B4-BE49-F238E27FC236}">
                <a16:creationId xmlns:a16="http://schemas.microsoft.com/office/drawing/2014/main" id="{1BECFDC1-9CAF-70FF-217A-7B0FFBDB090D}"/>
              </a:ext>
            </a:extLst>
          </p:cNvPr>
          <p:cNvSpPr>
            <a:spLocks noGrp="1"/>
          </p:cNvSpPr>
          <p:nvPr>
            <p:ph sz="half" idx="1"/>
          </p:nvPr>
        </p:nvSpPr>
        <p:spPr/>
        <p:txBody>
          <a:bodyPr>
            <a:normAutofit/>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Despite the significant downturn in the market in 2020 caused by the COVID-19 pandemic Morgan Stanley and Goldman Sachs not only recovered but also outperformed the sector.</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While these two financial institutions managed to bounce back strongly, the majority of stocks experienced negative impacts from the pandemic-induced market challenges.</a:t>
            </a:r>
          </a:p>
          <a:p>
            <a:endParaRPr lang="en-IN" dirty="0"/>
          </a:p>
        </p:txBody>
      </p:sp>
      <p:pic>
        <p:nvPicPr>
          <p:cNvPr id="6" name="Content Placeholder 5">
            <a:extLst>
              <a:ext uri="{FF2B5EF4-FFF2-40B4-BE49-F238E27FC236}">
                <a16:creationId xmlns:a16="http://schemas.microsoft.com/office/drawing/2014/main" id="{E73DC39F-3F31-D29C-10BC-6E336F6AF843}"/>
              </a:ext>
            </a:extLst>
          </p:cNvPr>
          <p:cNvPicPr>
            <a:picLocks noGrp="1" noChangeAspect="1"/>
          </p:cNvPicPr>
          <p:nvPr>
            <p:ph sz="half" idx="2"/>
          </p:nvPr>
        </p:nvPicPr>
        <p:blipFill>
          <a:blip r:embed="rId2"/>
          <a:stretch>
            <a:fillRect/>
          </a:stretch>
        </p:blipFill>
        <p:spPr>
          <a:xfrm>
            <a:off x="6210300" y="1853248"/>
            <a:ext cx="5565710" cy="4351337"/>
          </a:xfrm>
        </p:spPr>
      </p:pic>
    </p:spTree>
    <p:extLst>
      <p:ext uri="{BB962C8B-B14F-4D97-AF65-F5344CB8AC3E}">
        <p14:creationId xmlns:p14="http://schemas.microsoft.com/office/powerpoint/2010/main" val="168379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E4E8-4E47-EA0D-F26B-1491CF5EBC28}"/>
              </a:ext>
            </a:extLst>
          </p:cNvPr>
          <p:cNvSpPr>
            <a:spLocks noGrp="1"/>
          </p:cNvSpPr>
          <p:nvPr>
            <p:ph type="title"/>
          </p:nvPr>
        </p:nvSpPr>
        <p:spPr/>
        <p:txBody>
          <a:bodyPr/>
          <a:lstStyle/>
          <a:p>
            <a:r>
              <a:rPr lang="en-IN" dirty="0"/>
              <a:t>           </a:t>
            </a:r>
            <a:r>
              <a:rPr lang="en-IN" dirty="0">
                <a:solidFill>
                  <a:schemeClr val="accent3"/>
                </a:solidFill>
              </a:rPr>
              <a:t> PHARMA &amp; HEALTHCARE</a:t>
            </a:r>
          </a:p>
        </p:txBody>
      </p:sp>
      <p:sp>
        <p:nvSpPr>
          <p:cNvPr id="3" name="Content Placeholder 2">
            <a:extLst>
              <a:ext uri="{FF2B5EF4-FFF2-40B4-BE49-F238E27FC236}">
                <a16:creationId xmlns:a16="http://schemas.microsoft.com/office/drawing/2014/main" id="{41CF4614-B5AA-93CD-79ED-262B856182EE}"/>
              </a:ext>
            </a:extLst>
          </p:cNvPr>
          <p:cNvSpPr>
            <a:spLocks noGrp="1"/>
          </p:cNvSpPr>
          <p:nvPr>
            <p:ph sz="half" idx="1"/>
          </p:nvPr>
        </p:nvSpPr>
        <p:spPr>
          <a:xfrm>
            <a:off x="1103312" y="2060575"/>
            <a:ext cx="4663006" cy="4195763"/>
          </a:xfrm>
        </p:spPr>
        <p:txBody>
          <a:bodyPr>
            <a:normAutofit/>
          </a:bodyPr>
          <a:lstStyle/>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Health and pharma sector showed rapid growth after the market crash due to covid pandemic in comparison to other industries.</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United Health, Johnson &amp; </a:t>
            </a:r>
            <a:r>
              <a:rPr lang="en-US" sz="2000" b="0" i="0" dirty="0" err="1">
                <a:solidFill>
                  <a:schemeClr val="accent3"/>
                </a:solidFill>
                <a:effectLst/>
                <a:latin typeface="Calibri" panose="020F0502020204030204" pitchFamily="34" charset="0"/>
                <a:ea typeface="Calibri" panose="020F0502020204030204" pitchFamily="34" charset="0"/>
                <a:cs typeface="Calibri" panose="020F0502020204030204" pitchFamily="34" charset="0"/>
              </a:rPr>
              <a:t>Johsnson</a:t>
            </a: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 have performed well when compared to S&amp;P Index.</a:t>
            </a:r>
          </a:p>
          <a:p>
            <a:pPr algn="just">
              <a:buFont typeface="Arial" panose="020B0604020202020204" pitchFamily="34" charset="0"/>
              <a:buChar char="•"/>
            </a:pPr>
            <a:r>
              <a:rPr lang="en-US" sz="2000" b="0" i="0" dirty="0">
                <a:solidFill>
                  <a:schemeClr val="accent3"/>
                </a:solidFill>
                <a:effectLst/>
                <a:latin typeface="Calibri" panose="020F0502020204030204" pitchFamily="34" charset="0"/>
                <a:ea typeface="Calibri" panose="020F0502020204030204" pitchFamily="34" charset="0"/>
                <a:cs typeface="Calibri" panose="020F0502020204030204" pitchFamily="34" charset="0"/>
              </a:rPr>
              <a:t>Bausch Health is consistently performed very badly over the years when compared to other stocks in the same sector.</a:t>
            </a:r>
          </a:p>
          <a:p>
            <a:endParaRPr lang="en-IN" dirty="0"/>
          </a:p>
        </p:txBody>
      </p:sp>
      <p:pic>
        <p:nvPicPr>
          <p:cNvPr id="6" name="Content Placeholder 5">
            <a:extLst>
              <a:ext uri="{FF2B5EF4-FFF2-40B4-BE49-F238E27FC236}">
                <a16:creationId xmlns:a16="http://schemas.microsoft.com/office/drawing/2014/main" id="{5EB98416-3734-AE6C-5D63-EC17CD890F11}"/>
              </a:ext>
            </a:extLst>
          </p:cNvPr>
          <p:cNvPicPr>
            <a:picLocks noGrp="1" noChangeAspect="1"/>
          </p:cNvPicPr>
          <p:nvPr>
            <p:ph sz="half" idx="2"/>
          </p:nvPr>
        </p:nvPicPr>
        <p:blipFill>
          <a:blip r:embed="rId2"/>
          <a:stretch>
            <a:fillRect/>
          </a:stretch>
        </p:blipFill>
        <p:spPr>
          <a:xfrm>
            <a:off x="6229350" y="1853248"/>
            <a:ext cx="5181600" cy="4142792"/>
          </a:xfrm>
        </p:spPr>
      </p:pic>
    </p:spTree>
    <p:extLst>
      <p:ext uri="{BB962C8B-B14F-4D97-AF65-F5344CB8AC3E}">
        <p14:creationId xmlns:p14="http://schemas.microsoft.com/office/powerpoint/2010/main" val="3119261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539</TotalTime>
  <Words>1637</Words>
  <Application>Microsoft Office PowerPoint</Application>
  <PresentationFormat>Widescreen</PresentationFormat>
  <Paragraphs>104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Ion</vt:lpstr>
      <vt:lpstr>Strategic Portfolio Analysis and Investment Consultation for Clients</vt:lpstr>
      <vt:lpstr>                        AGENDA</vt:lpstr>
      <vt:lpstr>                      OBJECTIVE</vt:lpstr>
      <vt:lpstr>                   KEY FINDINGS</vt:lpstr>
      <vt:lpstr>                     STOCK DATA </vt:lpstr>
      <vt:lpstr>PowerPoint Presentation</vt:lpstr>
      <vt:lpstr>    SECTOR WISE ANALYSIS-AVIATION</vt:lpstr>
      <vt:lpstr>                FINANCE SECTOR</vt:lpstr>
      <vt:lpstr>            PHARMA &amp; HEALTHCARE</vt:lpstr>
      <vt:lpstr>                     TECHNOLOGY</vt:lpstr>
      <vt:lpstr>       CORRELATION AMONG STOCKS</vt:lpstr>
      <vt:lpstr>                               KEY METRICS</vt:lpstr>
      <vt:lpstr>      ANNUALIZED RETURN &amp; ANNUALIZED RISK</vt:lpstr>
      <vt:lpstr>                    SHARPE RATIO</vt:lpstr>
      <vt:lpstr>             PORTFOLIO ANALYSIS</vt:lpstr>
      <vt:lpstr>       PATRICK JYENGER PORTFOLIO </vt:lpstr>
      <vt:lpstr>               PETER JYENGER PORTFOLIO</vt:lpstr>
      <vt:lpstr>                    METHODOLOGY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Risk Analytics</dc:title>
  <dc:creator>unni krishnan</dc:creator>
  <cp:lastModifiedBy>Dhreeti Rastogi</cp:lastModifiedBy>
  <cp:revision>26</cp:revision>
  <dcterms:created xsi:type="dcterms:W3CDTF">2023-12-14T14:09:26Z</dcterms:created>
  <dcterms:modified xsi:type="dcterms:W3CDTF">2024-01-20T16:48:55Z</dcterms:modified>
</cp:coreProperties>
</file>