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Robo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5FB8DE-0C1B-42A3-AB61-EA7647B11F12}">
  <a:tblStyle styleId="{3A5FB8DE-0C1B-42A3-AB61-EA7647B11F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regular.fntdata"/><Relationship Id="rId50" Type="http://schemas.openxmlformats.org/officeDocument/2006/relationships/slide" Target="slides/slide44.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e7a3f40a7_5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e7a3f40a7_5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e7a3f40a7_5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e7a3f40a7_5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e7a3f40a7_5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e7a3f40a7_5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e7a3f40a7_5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e7a3f40a7_5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7533d776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97533d776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e7b702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5e7b702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e865e57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e865e57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69bbc608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69bbc608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69bbc6086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69bbc6086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6e02ea5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96e02ea5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02c27f186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02c27f186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6e05184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6e05184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71124f2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71124f2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71124f22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71124f22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71124f22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71124f22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69bbc60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69bbc60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969bbc608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969bbc608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969bbc608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969bbc608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02c27f18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02c27f18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02c27f18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02c27f18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02c27f186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02c27f186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e7a3f40a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e7a3f40a7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02c27f186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602c27f186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602c27f186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602c27f186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602c27f186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602c27f186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02c27f186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02c27f186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02c27f186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02c27f186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02c27f186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602c27f186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02c27f186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02c27f186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02c27f186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02c27f186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602c27f186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602c27f186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02c27f186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602c27f186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e7a3f40a7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e7a3f40a7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02c27f186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02c27f186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02c27f186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602c27f186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602c27f186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602c27f186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02c27f186_1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602c27f186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97533d776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97533d776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e7a3f40a7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e7a3f40a7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e7a3f40a7_5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e7a3f40a7_5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e7a3f40a7_5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e7a3f40a7_5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e7a3f40a7_5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e7a3f40a7_5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e7a3f40a7_5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e7a3f40a7_5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zure.microsoft.com/support/legal/sla/cosmos-db"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postgresql.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azure.microsoft.com/products/" TargetMode="External"/><Relationship Id="rId4" Type="http://schemas.openxmlformats.org/officeDocument/2006/relationships/hyperlink" Target="https://spring.io/" TargetMode="External"/></Relationships>
</file>

<file path=ppt/slides/_rels/slide41.xml.rels><?xml version="1.0" encoding="UTF-8" standalone="yes"?><Relationships xmlns="http://schemas.openxmlformats.org/package/2006/relationships"><Relationship Id="rId11" Type="http://schemas.openxmlformats.org/officeDocument/2006/relationships/hyperlink" Target="https://learn.microsoft.com/en-us/azure/active-directory-b2c/overview" TargetMode="External"/><Relationship Id="rId10" Type="http://schemas.openxmlformats.org/officeDocument/2006/relationships/hyperlink" Target="https://learn.microsoft.com/en-us/azure/active-directory/fundamentals/active-directory-whatis" TargetMode="External"/><Relationship Id="rId13" Type="http://schemas.openxmlformats.org/officeDocument/2006/relationships/hyperlink" Target="https://learn.microsoft.com/en-us/azure/storage/blobs/storage-blobs-overview" TargetMode="External"/><Relationship Id="rId12" Type="http://schemas.openxmlformats.org/officeDocument/2006/relationships/hyperlink" Target="https://learn.microsoft.com/en-us/azure/cosmos-db/introduction" TargetMode="External"/><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learn.microsoft.com/en-us/azure/azure-app-configuration/overview" TargetMode="External"/><Relationship Id="rId4" Type="http://schemas.openxmlformats.org/officeDocument/2006/relationships/hyperlink" Target="https://learn.microsoft.com/en-us/azure/event-hubs/event-hubs-about" TargetMode="External"/><Relationship Id="rId9" Type="http://schemas.openxmlformats.org/officeDocument/2006/relationships/hyperlink" Target="https://learn.microsoft.com/en-us/azure/active-directory-b2c/overview" TargetMode="External"/><Relationship Id="rId14" Type="http://schemas.openxmlformats.org/officeDocument/2006/relationships/hyperlink" Target="https://learn.microsoft.com/en-us/azure/storage/files/storage-files-introduction" TargetMode="External"/><Relationship Id="rId5" Type="http://schemas.openxmlformats.org/officeDocument/2006/relationships/hyperlink" Target="https://learn.microsoft.com/en-us/azure/service-bus-messaging/service-bus-messaging-overview" TargetMode="External"/><Relationship Id="rId6" Type="http://schemas.openxmlformats.org/officeDocument/2006/relationships/hyperlink" Target="https://learn.microsoft.com/en-us/azure/storage/queues/storage-queues-introduction" TargetMode="External"/><Relationship Id="rId7" Type="http://schemas.openxmlformats.org/officeDocument/2006/relationships/hyperlink" Target="https://learn.microsoft.com/en-us/azure/key-vault/general/overview" TargetMode="External"/><Relationship Id="rId8" Type="http://schemas.openxmlformats.org/officeDocument/2006/relationships/hyperlink" Target="https://learn.microsoft.com/en-us/azure/active-directory/fundamentals/active-directory-whati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1155CC"/>
                </a:solidFill>
              </a:rPr>
              <a:t>Microsoft Azure</a:t>
            </a:r>
            <a:endParaRPr b="1">
              <a:solidFill>
                <a:srgbClr val="1155CC"/>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A quick peep into Azure Services</a:t>
            </a:r>
            <a:r>
              <a:rPr lang="en"/>
              <a:t>!</a:t>
            </a:r>
            <a:endParaRPr/>
          </a:p>
          <a:p>
            <a:pPr indent="0" lvl="0" marL="0" rtl="0" algn="ctr">
              <a:spcBef>
                <a:spcPts val="0"/>
              </a:spcBef>
              <a:spcAft>
                <a:spcPts val="0"/>
              </a:spcAft>
              <a:buNone/>
            </a:pPr>
            <a:r>
              <a:t/>
            </a:r>
            <a:endParaRPr/>
          </a:p>
        </p:txBody>
      </p:sp>
      <p:sp>
        <p:nvSpPr>
          <p:cNvPr id="56" name="Google Shape;56;p13"/>
          <p:cNvSpPr txBox="1"/>
          <p:nvPr/>
        </p:nvSpPr>
        <p:spPr>
          <a:xfrm>
            <a:off x="2716150" y="4004600"/>
            <a:ext cx="4055700" cy="3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rebuchet MS"/>
                <a:ea typeface="Trebuchet MS"/>
                <a:cs typeface="Trebuchet MS"/>
                <a:sym typeface="Trebuchet MS"/>
              </a:rPr>
              <a:t>Aakriti | Manaswini | Sandhya</a:t>
            </a:r>
            <a:endParaRPr>
              <a:latin typeface="Trebuchet MS"/>
              <a:ea typeface="Trebuchet MS"/>
              <a:cs typeface="Trebuchet MS"/>
              <a:sym typeface="Trebuchet MS"/>
            </a:endParaRPr>
          </a:p>
        </p:txBody>
      </p:sp>
    </p:spTree>
  </p:cSld>
  <p:clrMapOvr>
    <a:masterClrMapping/>
  </p:clrMapOvr>
  <mc:AlternateContent>
    <mc:Choice Requires="p14">
      <p:transition spd="med">
        <p14:gallery dir="l"/>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161200" y="163625"/>
            <a:ext cx="8841000" cy="4909200"/>
          </a:xfrm>
          <a:prstGeom prst="rect">
            <a:avLst/>
          </a:prstGeom>
        </p:spPr>
        <p:txBody>
          <a:bodyPr anchorCtr="0" anchor="t" bIns="91425" lIns="91425" spcFirstLastPara="1" rIns="91425" wrap="square" tIns="91425">
            <a:normAutofit lnSpcReduction="20000"/>
          </a:bodyPr>
          <a:lstStyle/>
          <a:p>
            <a:pPr indent="0" lvl="0" marL="0" rtl="0" algn="just">
              <a:lnSpc>
                <a:spcPct val="100000"/>
              </a:lnSpc>
              <a:spcBef>
                <a:spcPts val="1400"/>
              </a:spcBef>
              <a:spcAft>
                <a:spcPts val="0"/>
              </a:spcAft>
              <a:buClr>
                <a:schemeClr val="dk1"/>
              </a:buClr>
              <a:buSzPts val="1100"/>
              <a:buFont typeface="Arial"/>
              <a:buNone/>
            </a:pPr>
            <a:r>
              <a:rPr b="1" lang="en" sz="1400">
                <a:solidFill>
                  <a:srgbClr val="610B4B"/>
                </a:solidFill>
                <a:highlight>
                  <a:srgbClr val="FFFFFF"/>
                </a:highlight>
              </a:rPr>
              <a:t>API Management portals</a:t>
            </a:r>
            <a:endParaRPr b="1" sz="1400">
              <a:solidFill>
                <a:srgbClr val="610B4B"/>
              </a:solidFill>
              <a:highlight>
                <a:srgbClr val="FFFFFF"/>
              </a:highlight>
            </a:endParaRPr>
          </a:p>
          <a:p>
            <a:pPr indent="-317500" lvl="0" marL="457200" marR="25400" rtl="0" algn="l">
              <a:lnSpc>
                <a:spcPct val="100000"/>
              </a:lnSpc>
              <a:spcBef>
                <a:spcPts val="140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The API management portal is where </a:t>
            </a:r>
            <a:r>
              <a:rPr lang="en" sz="1400">
                <a:solidFill>
                  <a:schemeClr val="dk1"/>
                </a:solidFill>
                <a:highlight>
                  <a:srgbClr val="00FF00"/>
                </a:highlight>
                <a:latin typeface="Roboto"/>
                <a:ea typeface="Roboto"/>
                <a:cs typeface="Roboto"/>
                <a:sym typeface="Roboto"/>
              </a:rPr>
              <a:t>developers </a:t>
            </a:r>
            <a:r>
              <a:rPr lang="en" sz="1400">
                <a:solidFill>
                  <a:schemeClr val="dk1"/>
                </a:solidFill>
                <a:highlight>
                  <a:srgbClr val="FFFFFF"/>
                </a:highlight>
                <a:latin typeface="Roboto"/>
                <a:ea typeface="Roboto"/>
                <a:cs typeface="Roboto"/>
                <a:sym typeface="Roboto"/>
              </a:rPr>
              <a:t>can learn about APIs, view and call operations, and subscribe to products.</a:t>
            </a:r>
            <a:endParaRPr sz="1400">
              <a:solidFill>
                <a:schemeClr val="dk1"/>
              </a:solidFill>
              <a:highlight>
                <a:srgbClr val="FFFFFF"/>
              </a:highlight>
              <a:latin typeface="Roboto"/>
              <a:ea typeface="Roboto"/>
              <a:cs typeface="Roboto"/>
              <a:sym typeface="Roboto"/>
            </a:endParaRPr>
          </a:p>
          <a:p>
            <a:pPr indent="-317500" lvl="0" marL="457200" marR="25400" rtl="0" algn="l">
              <a:lnSpc>
                <a:spcPct val="115000"/>
              </a:lnSpc>
              <a:spcBef>
                <a:spcPts val="40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Content within the developer portal is modified via the </a:t>
            </a:r>
            <a:r>
              <a:rPr lang="en" sz="1400">
                <a:solidFill>
                  <a:schemeClr val="dk1"/>
                </a:solidFill>
                <a:highlight>
                  <a:srgbClr val="00FF00"/>
                </a:highlight>
                <a:latin typeface="Roboto"/>
                <a:ea typeface="Roboto"/>
                <a:cs typeface="Roboto"/>
                <a:sym typeface="Roboto"/>
              </a:rPr>
              <a:t>publisher </a:t>
            </a:r>
            <a:r>
              <a:rPr lang="en" sz="1400">
                <a:solidFill>
                  <a:schemeClr val="dk1"/>
                </a:solidFill>
                <a:highlight>
                  <a:srgbClr val="FFFFFF"/>
                </a:highlight>
                <a:latin typeface="Roboto"/>
                <a:ea typeface="Roboto"/>
                <a:cs typeface="Roboto"/>
                <a:sym typeface="Roboto"/>
              </a:rPr>
              <a:t>portal, which is accessible from the Azure portal.</a:t>
            </a:r>
            <a:endParaRPr sz="1400">
              <a:solidFill>
                <a:schemeClr val="dk1"/>
              </a:solidFill>
              <a:highlight>
                <a:srgbClr val="FFFFFF"/>
              </a:highlight>
              <a:latin typeface="Roboto"/>
              <a:ea typeface="Roboto"/>
              <a:cs typeface="Roboto"/>
              <a:sym typeface="Roboto"/>
            </a:endParaRPr>
          </a:p>
          <a:p>
            <a:pPr indent="-317500" lvl="0" marL="457200" marR="25400" rtl="0" algn="l">
              <a:lnSpc>
                <a:spcPct val="115000"/>
              </a:lnSpc>
              <a:spcBef>
                <a:spcPts val="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The dashboard of the developer portal can be customized by adding custom content, customizing styles, and adding our branding.</a:t>
            </a:r>
            <a:endParaRPr sz="1400">
              <a:solidFill>
                <a:schemeClr val="dk1"/>
              </a:solidFill>
              <a:highlight>
                <a:srgbClr val="FFFFFF"/>
              </a:highlight>
              <a:latin typeface="Roboto"/>
              <a:ea typeface="Roboto"/>
              <a:cs typeface="Roboto"/>
              <a:sym typeface="Roboto"/>
            </a:endParaRPr>
          </a:p>
          <a:p>
            <a:pPr indent="0" lvl="0" marL="0" rtl="0" algn="just">
              <a:lnSpc>
                <a:spcPct val="80000"/>
              </a:lnSpc>
              <a:spcBef>
                <a:spcPts val="1400"/>
              </a:spcBef>
              <a:spcAft>
                <a:spcPts val="0"/>
              </a:spcAft>
              <a:buNone/>
            </a:pPr>
            <a:r>
              <a:rPr b="1" lang="en" sz="1600">
                <a:solidFill>
                  <a:srgbClr val="610B4B"/>
                </a:solidFill>
                <a:highlight>
                  <a:srgbClr val="FFFFFF"/>
                </a:highlight>
              </a:rPr>
              <a:t>API management concepts</a:t>
            </a:r>
            <a:endParaRPr b="1" sz="1600">
              <a:solidFill>
                <a:srgbClr val="610B4B"/>
              </a:solidFill>
              <a:highlight>
                <a:srgbClr val="FFFFFF"/>
              </a:highlight>
            </a:endParaRPr>
          </a:p>
          <a:p>
            <a:pPr indent="-304800" lvl="0" marL="457200" marR="25400" rtl="0" algn="l">
              <a:lnSpc>
                <a:spcPct val="80000"/>
              </a:lnSpc>
              <a:spcBef>
                <a:spcPts val="1400"/>
              </a:spcBef>
              <a:spcAft>
                <a:spcPts val="0"/>
              </a:spcAft>
              <a:buClr>
                <a:schemeClr val="dk1"/>
              </a:buClr>
              <a:buSzPts val="1200"/>
              <a:buFont typeface="Roboto"/>
              <a:buAutoNum type="arabicPeriod"/>
            </a:pPr>
            <a:r>
              <a:rPr b="1" lang="en" sz="1200">
                <a:solidFill>
                  <a:schemeClr val="dk1"/>
                </a:solidFill>
                <a:highlight>
                  <a:srgbClr val="FFFFFF"/>
                </a:highlight>
                <a:latin typeface="Roboto"/>
                <a:ea typeface="Roboto"/>
                <a:cs typeface="Roboto"/>
                <a:sym typeface="Roboto"/>
              </a:rPr>
              <a:t>APIs and operations:</a:t>
            </a:r>
            <a:r>
              <a:rPr lang="en" sz="1200">
                <a:solidFill>
                  <a:schemeClr val="dk1"/>
                </a:solidFill>
                <a:highlight>
                  <a:srgbClr val="FFFFFF"/>
                </a:highlight>
                <a:latin typeface="Roboto"/>
                <a:ea typeface="Roboto"/>
                <a:cs typeface="Roboto"/>
                <a:sym typeface="Roboto"/>
              </a:rPr>
              <a:t> Each API represents a set of actions available (might be CRUD operation) to developers.</a:t>
            </a:r>
            <a:endParaRPr sz="1200">
              <a:solidFill>
                <a:schemeClr val="dk1"/>
              </a:solidFill>
              <a:highlight>
                <a:srgbClr val="FFFFFF"/>
              </a:highlight>
              <a:latin typeface="Roboto"/>
              <a:ea typeface="Roboto"/>
              <a:cs typeface="Roboto"/>
              <a:sym typeface="Roboto"/>
            </a:endParaRPr>
          </a:p>
          <a:p>
            <a:pPr indent="-304800" lvl="0" marL="457200" marR="25400" rtl="0" algn="l">
              <a:lnSpc>
                <a:spcPct val="80000"/>
              </a:lnSpc>
              <a:spcBef>
                <a:spcPts val="1400"/>
              </a:spcBef>
              <a:spcAft>
                <a:spcPts val="0"/>
              </a:spcAft>
              <a:buClr>
                <a:schemeClr val="dk1"/>
              </a:buClr>
              <a:buSzPts val="1200"/>
              <a:buFont typeface="Roboto"/>
              <a:buAutoNum type="arabicPeriod"/>
            </a:pPr>
            <a:r>
              <a:rPr b="1" lang="en" sz="1200">
                <a:solidFill>
                  <a:schemeClr val="dk1"/>
                </a:solidFill>
                <a:highlight>
                  <a:srgbClr val="FFFFFF"/>
                </a:highlight>
                <a:latin typeface="Roboto"/>
                <a:ea typeface="Roboto"/>
                <a:cs typeface="Roboto"/>
                <a:sym typeface="Roboto"/>
              </a:rPr>
              <a:t>Products:</a:t>
            </a:r>
            <a:r>
              <a:rPr lang="en" sz="1200">
                <a:solidFill>
                  <a:schemeClr val="dk1"/>
                </a:solidFill>
                <a:highlight>
                  <a:srgbClr val="FFFFFF"/>
                </a:highlight>
                <a:latin typeface="Roboto"/>
                <a:ea typeface="Roboto"/>
                <a:cs typeface="Roboto"/>
                <a:sym typeface="Roboto"/>
              </a:rPr>
              <a:t> This is how APIs are surfaced to developers. Each product can contain multiple APIs.</a:t>
            </a:r>
            <a:endParaRPr sz="1200">
              <a:solidFill>
                <a:schemeClr val="dk1"/>
              </a:solidFill>
              <a:highlight>
                <a:srgbClr val="FFFFFF"/>
              </a:highlight>
              <a:latin typeface="Roboto"/>
              <a:ea typeface="Roboto"/>
              <a:cs typeface="Roboto"/>
              <a:sym typeface="Roboto"/>
            </a:endParaRPr>
          </a:p>
          <a:p>
            <a:pPr indent="-304800" lvl="0" marL="457200" marR="25400" rtl="0" algn="l">
              <a:lnSpc>
                <a:spcPct val="80000"/>
              </a:lnSpc>
              <a:spcBef>
                <a:spcPts val="1400"/>
              </a:spcBef>
              <a:spcAft>
                <a:spcPts val="0"/>
              </a:spcAft>
              <a:buClr>
                <a:schemeClr val="dk1"/>
              </a:buClr>
              <a:buSzPts val="1200"/>
              <a:buFont typeface="Roboto"/>
              <a:buAutoNum type="arabicPeriod"/>
            </a:pPr>
            <a:r>
              <a:rPr b="1" lang="en" sz="1200">
                <a:solidFill>
                  <a:schemeClr val="dk1"/>
                </a:solidFill>
                <a:highlight>
                  <a:srgbClr val="FFFFFF"/>
                </a:highlight>
                <a:latin typeface="Roboto"/>
                <a:ea typeface="Roboto"/>
                <a:cs typeface="Roboto"/>
                <a:sym typeface="Roboto"/>
              </a:rPr>
              <a:t>Groups:</a:t>
            </a:r>
            <a:r>
              <a:rPr lang="en" sz="1200">
                <a:solidFill>
                  <a:schemeClr val="dk1"/>
                </a:solidFill>
                <a:highlight>
                  <a:srgbClr val="FFFFFF"/>
                </a:highlight>
                <a:latin typeface="Roboto"/>
                <a:ea typeface="Roboto"/>
                <a:cs typeface="Roboto"/>
                <a:sym typeface="Roboto"/>
              </a:rPr>
              <a:t> It is used to manage the visibility of APIs so we can have three types of groups.</a:t>
            </a:r>
            <a:endParaRPr sz="1200">
              <a:solidFill>
                <a:schemeClr val="dk1"/>
              </a:solidFill>
              <a:highlight>
                <a:srgbClr val="FFFFFF"/>
              </a:highlight>
              <a:latin typeface="Roboto"/>
              <a:ea typeface="Roboto"/>
              <a:cs typeface="Roboto"/>
              <a:sym typeface="Roboto"/>
            </a:endParaRPr>
          </a:p>
          <a:p>
            <a:pPr indent="-304800" lvl="1" marL="914400" marR="50800" rtl="0" algn="l">
              <a:lnSpc>
                <a:spcPct val="156250"/>
              </a:lnSpc>
              <a:spcBef>
                <a:spcPts val="400"/>
              </a:spcBef>
              <a:spcAft>
                <a:spcPts val="0"/>
              </a:spcAft>
              <a:buClr>
                <a:schemeClr val="dk1"/>
              </a:buClr>
              <a:buSzPts val="1200"/>
              <a:buFont typeface="Roboto"/>
              <a:buChar char="○"/>
            </a:pPr>
            <a:r>
              <a:rPr lang="en" sz="1200">
                <a:solidFill>
                  <a:schemeClr val="dk1"/>
                </a:solidFill>
                <a:highlight>
                  <a:srgbClr val="00FF00"/>
                </a:highlight>
                <a:latin typeface="Roboto"/>
                <a:ea typeface="Roboto"/>
                <a:cs typeface="Roboto"/>
                <a:sym typeface="Roboto"/>
              </a:rPr>
              <a:t>An administrator group member can manage API management service instances</a:t>
            </a:r>
            <a:r>
              <a:rPr lang="en" sz="1200">
                <a:solidFill>
                  <a:schemeClr val="dk1"/>
                </a:solidFill>
                <a:highlight>
                  <a:srgbClr val="FFFFFF"/>
                </a:highlight>
                <a:latin typeface="Roboto"/>
                <a:ea typeface="Roboto"/>
                <a:cs typeface="Roboto"/>
                <a:sym typeface="Roboto"/>
              </a:rPr>
              <a:t>, creating the APIs, operations, and products that are used by developers.</a:t>
            </a:r>
            <a:endParaRPr sz="1200">
              <a:solidFill>
                <a:schemeClr val="dk1"/>
              </a:solidFill>
              <a:highlight>
                <a:srgbClr val="FFFFFF"/>
              </a:highlight>
              <a:latin typeface="Roboto"/>
              <a:ea typeface="Roboto"/>
              <a:cs typeface="Roboto"/>
              <a:sym typeface="Roboto"/>
            </a:endParaRPr>
          </a:p>
          <a:p>
            <a:pPr indent="-304800" lvl="1" marL="914400" marR="50800" rtl="0" algn="l">
              <a:lnSpc>
                <a:spcPct val="156250"/>
              </a:lnSpc>
              <a:spcBef>
                <a:spcPts val="0"/>
              </a:spcBef>
              <a:spcAft>
                <a:spcPts val="0"/>
              </a:spcAft>
              <a:buClr>
                <a:schemeClr val="dk1"/>
              </a:buClr>
              <a:buSzPts val="1200"/>
              <a:buFont typeface="Roboto"/>
              <a:buChar char="○"/>
            </a:pPr>
            <a:r>
              <a:rPr lang="en" sz="1200">
                <a:solidFill>
                  <a:schemeClr val="dk1"/>
                </a:solidFill>
                <a:highlight>
                  <a:srgbClr val="00FF00"/>
                </a:highlight>
                <a:latin typeface="Roboto"/>
                <a:ea typeface="Roboto"/>
                <a:cs typeface="Roboto"/>
                <a:sym typeface="Roboto"/>
              </a:rPr>
              <a:t>Developers  group members are authenticated customers</a:t>
            </a:r>
            <a:r>
              <a:rPr lang="en" sz="1200">
                <a:solidFill>
                  <a:schemeClr val="dk1"/>
                </a:solidFill>
                <a:highlight>
                  <a:srgbClr val="FFFFFF"/>
                </a:highlight>
                <a:latin typeface="Roboto"/>
                <a:ea typeface="Roboto"/>
                <a:cs typeface="Roboto"/>
                <a:sym typeface="Roboto"/>
              </a:rPr>
              <a:t> that build applications using APIs.</a:t>
            </a:r>
            <a:endParaRPr sz="1200">
              <a:solidFill>
                <a:schemeClr val="dk1"/>
              </a:solidFill>
              <a:highlight>
                <a:srgbClr val="FFFFFF"/>
              </a:highlight>
              <a:latin typeface="Roboto"/>
              <a:ea typeface="Roboto"/>
              <a:cs typeface="Roboto"/>
              <a:sym typeface="Roboto"/>
            </a:endParaRPr>
          </a:p>
          <a:p>
            <a:pPr indent="-304800" lvl="1" marL="914400" marR="50800" rtl="0" algn="l">
              <a:lnSpc>
                <a:spcPct val="156250"/>
              </a:lnSpc>
              <a:spcBef>
                <a:spcPts val="0"/>
              </a:spcBef>
              <a:spcAft>
                <a:spcPts val="0"/>
              </a:spcAft>
              <a:buClr>
                <a:schemeClr val="dk1"/>
              </a:buClr>
              <a:buSzPts val="1200"/>
              <a:buFont typeface="Roboto"/>
              <a:buChar char="○"/>
            </a:pPr>
            <a:r>
              <a:rPr lang="en" sz="1200">
                <a:solidFill>
                  <a:schemeClr val="dk1"/>
                </a:solidFill>
                <a:highlight>
                  <a:srgbClr val="00FF00"/>
                </a:highlight>
                <a:latin typeface="Roboto"/>
                <a:ea typeface="Roboto"/>
                <a:cs typeface="Roboto"/>
                <a:sym typeface="Roboto"/>
              </a:rPr>
              <a:t>Guests are the unauthenticated developer portal users</a:t>
            </a:r>
            <a:r>
              <a:rPr lang="en" sz="1200">
                <a:solidFill>
                  <a:schemeClr val="dk1"/>
                </a:solidFill>
                <a:highlight>
                  <a:srgbClr val="FFFFFF"/>
                </a:highlight>
                <a:latin typeface="Roboto"/>
                <a:ea typeface="Roboto"/>
                <a:cs typeface="Roboto"/>
                <a:sym typeface="Roboto"/>
              </a:rPr>
              <a:t>. Guests are our prospective customers who will come and consume/trail. They will view the APIs and see whether it fits into their requirements or not.</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AutoNum type="arabicPeriod"/>
            </a:pPr>
            <a:r>
              <a:rPr b="1" lang="en" sz="1200">
                <a:solidFill>
                  <a:schemeClr val="dk1"/>
                </a:solidFill>
                <a:highlight>
                  <a:srgbClr val="FFFFFF"/>
                </a:highlight>
                <a:latin typeface="Roboto"/>
                <a:ea typeface="Roboto"/>
                <a:cs typeface="Roboto"/>
                <a:sym typeface="Roboto"/>
              </a:rPr>
              <a:t>Policies:</a:t>
            </a:r>
            <a:r>
              <a:rPr lang="en" sz="1200">
                <a:solidFill>
                  <a:schemeClr val="dk1"/>
                </a:solidFill>
                <a:highlight>
                  <a:srgbClr val="FFFFFF"/>
                </a:highlight>
                <a:latin typeface="Roboto"/>
                <a:ea typeface="Roboto"/>
                <a:cs typeface="Roboto"/>
                <a:sym typeface="Roboto"/>
              </a:rPr>
              <a:t> It is a very powerful capability of API management that allows the publisher to change the behavior of the API through configuration, such as throughput.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151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610B4B"/>
                </a:solidFill>
              </a:rPr>
              <a:t>Analysis Services</a:t>
            </a:r>
            <a:endParaRPr b="1" u="sng">
              <a:solidFill>
                <a:srgbClr val="610B4B"/>
              </a:solidFill>
            </a:endParaRPr>
          </a:p>
        </p:txBody>
      </p:sp>
      <p:sp>
        <p:nvSpPr>
          <p:cNvPr id="113" name="Google Shape;113;p23"/>
          <p:cNvSpPr txBox="1"/>
          <p:nvPr>
            <p:ph idx="1" type="body"/>
          </p:nvPr>
        </p:nvSpPr>
        <p:spPr>
          <a:xfrm>
            <a:off x="311700" y="896325"/>
            <a:ext cx="8520600" cy="41520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chemeClr val="dk1"/>
              </a:buClr>
              <a:buSzPts val="1400"/>
              <a:buFont typeface="Roboto"/>
              <a:buAutoNum type="arabicPeriod"/>
            </a:pPr>
            <a:r>
              <a:rPr lang="en" sz="1400">
                <a:solidFill>
                  <a:schemeClr val="dk1"/>
                </a:solidFill>
                <a:latin typeface="Roboto"/>
                <a:ea typeface="Roboto"/>
                <a:cs typeface="Roboto"/>
                <a:sym typeface="Roboto"/>
              </a:rPr>
              <a:t>This service is used to </a:t>
            </a:r>
            <a:r>
              <a:rPr lang="en" sz="1400">
                <a:solidFill>
                  <a:schemeClr val="dk1"/>
                </a:solidFill>
                <a:highlight>
                  <a:srgbClr val="00FF00"/>
                </a:highlight>
                <a:latin typeface="Roboto"/>
                <a:ea typeface="Roboto"/>
                <a:cs typeface="Roboto"/>
                <a:sym typeface="Roboto"/>
              </a:rPr>
              <a:t>analyze huge amounts of data </a:t>
            </a:r>
            <a:r>
              <a:rPr lang="en" sz="1400">
                <a:solidFill>
                  <a:schemeClr val="dk1"/>
                </a:solidFill>
                <a:latin typeface="Roboto"/>
                <a:ea typeface="Roboto"/>
                <a:cs typeface="Roboto"/>
                <a:sym typeface="Roboto"/>
              </a:rPr>
              <a:t>and apply to business decisions.</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sz="1400">
                <a:solidFill>
                  <a:schemeClr val="dk1"/>
                </a:solidFill>
                <a:latin typeface="Roboto"/>
                <a:ea typeface="Roboto"/>
                <a:cs typeface="Roboto"/>
                <a:sym typeface="Roboto"/>
              </a:rPr>
              <a:t>It is also used to create two or multidimensional business models.</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sz="1400">
                <a:solidFill>
                  <a:schemeClr val="dk1"/>
                </a:solidFill>
                <a:latin typeface="Roboto"/>
                <a:ea typeface="Roboto"/>
                <a:cs typeface="Roboto"/>
                <a:sym typeface="Roboto"/>
              </a:rPr>
              <a:t>In SQL Server 2000 version, it is called MSAS (Microsoft Analysis Services).</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sz="1400">
                <a:solidFill>
                  <a:schemeClr val="dk1"/>
                </a:solidFill>
                <a:latin typeface="Roboto"/>
                <a:ea typeface="Roboto"/>
                <a:cs typeface="Roboto"/>
                <a:sym typeface="Roboto"/>
              </a:rPr>
              <a:t>From SQL Server 2005, it is called SSAS (SQL Server Analysis Services).</a:t>
            </a:r>
            <a:endParaRPr sz="1400">
              <a:solidFill>
                <a:schemeClr val="dk1"/>
              </a:solidFill>
              <a:latin typeface="Roboto"/>
              <a:ea typeface="Roboto"/>
              <a:cs typeface="Roboto"/>
              <a:sym typeface="Roboto"/>
            </a:endParaRPr>
          </a:p>
          <a:p>
            <a:pPr indent="-317500" lvl="0" marL="457200" rtl="0" algn="l">
              <a:lnSpc>
                <a:spcPct val="100000"/>
              </a:lnSpc>
              <a:spcBef>
                <a:spcPts val="0"/>
              </a:spcBef>
              <a:spcAft>
                <a:spcPts val="0"/>
              </a:spcAft>
              <a:buClr>
                <a:schemeClr val="dk1"/>
              </a:buClr>
              <a:buSzPts val="1400"/>
              <a:buAutoNum type="arabicPeriod"/>
            </a:pPr>
            <a:r>
              <a:rPr b="1" lang="en" sz="1400">
                <a:solidFill>
                  <a:schemeClr val="dk1"/>
                </a:solidFill>
              </a:rPr>
              <a:t>Modes</a:t>
            </a:r>
            <a:endParaRPr b="1" sz="1400">
              <a:solidFill>
                <a:schemeClr val="dk1"/>
              </a:solidFill>
            </a:endParaRPr>
          </a:p>
          <a:p>
            <a:pPr indent="-317500" lvl="1" marL="914400" rtl="0" algn="l">
              <a:lnSpc>
                <a:spcPct val="100000"/>
              </a:lnSpc>
              <a:spcBef>
                <a:spcPts val="0"/>
              </a:spcBef>
              <a:spcAft>
                <a:spcPts val="0"/>
              </a:spcAft>
              <a:buClr>
                <a:schemeClr val="dk1"/>
              </a:buClr>
              <a:buSzPts val="1400"/>
              <a:buFont typeface="Roboto"/>
              <a:buAutoNum type="alphaLcPeriod"/>
            </a:pPr>
            <a:r>
              <a:rPr lang="en">
                <a:solidFill>
                  <a:schemeClr val="dk1"/>
                </a:solidFill>
                <a:latin typeface="Roboto"/>
                <a:ea typeface="Roboto"/>
                <a:cs typeface="Roboto"/>
                <a:sym typeface="Roboto"/>
              </a:rPr>
              <a:t>Native Mode (SQL Server Mode) </a:t>
            </a:r>
            <a:endParaRPr>
              <a:solidFill>
                <a:schemeClr val="dk1"/>
              </a:solidFill>
              <a:latin typeface="Roboto"/>
              <a:ea typeface="Roboto"/>
              <a:cs typeface="Roboto"/>
              <a:sym typeface="Roboto"/>
            </a:endParaRPr>
          </a:p>
          <a:p>
            <a:pPr indent="-317500" lvl="1" marL="914400" rtl="0" algn="l">
              <a:lnSpc>
                <a:spcPct val="100000"/>
              </a:lnSpc>
              <a:spcBef>
                <a:spcPts val="0"/>
              </a:spcBef>
              <a:spcAft>
                <a:spcPts val="0"/>
              </a:spcAft>
              <a:buClr>
                <a:schemeClr val="dk1"/>
              </a:buClr>
              <a:buSzPts val="1400"/>
              <a:buFont typeface="Roboto"/>
              <a:buAutoNum type="alphaLcPeriod"/>
            </a:pPr>
            <a:r>
              <a:rPr lang="en">
                <a:solidFill>
                  <a:schemeClr val="dk1"/>
                </a:solidFill>
                <a:latin typeface="Roboto"/>
                <a:ea typeface="Roboto"/>
                <a:cs typeface="Roboto"/>
                <a:sym typeface="Roboto"/>
              </a:rPr>
              <a:t>Share Point Mode.</a:t>
            </a:r>
            <a:endParaRPr>
              <a:solidFill>
                <a:schemeClr val="dk1"/>
              </a:solidFill>
              <a:latin typeface="Roboto"/>
              <a:ea typeface="Roboto"/>
              <a:cs typeface="Roboto"/>
              <a:sym typeface="Roboto"/>
            </a:endParaRPr>
          </a:p>
          <a:p>
            <a:pPr indent="-317500" lvl="0" marL="457200" rtl="0" algn="l">
              <a:lnSpc>
                <a:spcPct val="100000"/>
              </a:lnSpc>
              <a:spcBef>
                <a:spcPts val="0"/>
              </a:spcBef>
              <a:spcAft>
                <a:spcPts val="0"/>
              </a:spcAft>
              <a:buClr>
                <a:schemeClr val="dk1"/>
              </a:buClr>
              <a:buSzPts val="1400"/>
              <a:buAutoNum type="arabicPeriod"/>
            </a:pPr>
            <a:r>
              <a:rPr b="1" lang="en" sz="1400">
                <a:solidFill>
                  <a:schemeClr val="dk1"/>
                </a:solidFill>
              </a:rPr>
              <a:t>Models</a:t>
            </a:r>
            <a:endParaRPr sz="1400">
              <a:solidFill>
                <a:schemeClr val="dk1"/>
              </a:solidFill>
              <a:latin typeface="Verdana"/>
              <a:ea typeface="Verdana"/>
              <a:cs typeface="Verdana"/>
              <a:sym typeface="Verdana"/>
            </a:endParaRPr>
          </a:p>
          <a:p>
            <a:pPr indent="-317500" lvl="1" marL="914400" rtl="0" algn="l">
              <a:lnSpc>
                <a:spcPct val="100000"/>
              </a:lnSpc>
              <a:spcBef>
                <a:spcPts val="0"/>
              </a:spcBef>
              <a:spcAft>
                <a:spcPts val="0"/>
              </a:spcAft>
              <a:buClr>
                <a:schemeClr val="dk1"/>
              </a:buClr>
              <a:buSzPts val="1400"/>
              <a:buAutoNum type="alphaLcPeriod"/>
            </a:pPr>
            <a:r>
              <a:rPr lang="en" sz="1400">
                <a:solidFill>
                  <a:schemeClr val="dk1"/>
                </a:solidFill>
                <a:latin typeface="Verdana"/>
                <a:ea typeface="Verdana"/>
                <a:cs typeface="Verdana"/>
                <a:sym typeface="Verdana"/>
              </a:rPr>
              <a:t>T</a:t>
            </a:r>
            <a:r>
              <a:rPr lang="en" sz="1400">
                <a:solidFill>
                  <a:schemeClr val="dk1"/>
                </a:solidFill>
                <a:latin typeface="Roboto"/>
                <a:ea typeface="Roboto"/>
                <a:cs typeface="Roboto"/>
                <a:sym typeface="Roboto"/>
              </a:rPr>
              <a:t>abular Model (For Team and Personal Analysis) </a:t>
            </a:r>
            <a:endParaRPr>
              <a:solidFill>
                <a:schemeClr val="dk1"/>
              </a:solidFill>
              <a:latin typeface="Roboto"/>
              <a:ea typeface="Roboto"/>
              <a:cs typeface="Roboto"/>
              <a:sym typeface="Roboto"/>
            </a:endParaRPr>
          </a:p>
          <a:p>
            <a:pPr indent="-317500" lvl="1" marL="914400" rtl="0" algn="l">
              <a:lnSpc>
                <a:spcPct val="100000"/>
              </a:lnSpc>
              <a:spcBef>
                <a:spcPts val="0"/>
              </a:spcBef>
              <a:spcAft>
                <a:spcPts val="0"/>
              </a:spcAft>
              <a:buClr>
                <a:schemeClr val="dk1"/>
              </a:buClr>
              <a:buSzPts val="1400"/>
              <a:buFont typeface="Roboto"/>
              <a:buAutoNum type="alphaLcPeriod"/>
            </a:pPr>
            <a:r>
              <a:rPr lang="en" sz="1400">
                <a:solidFill>
                  <a:schemeClr val="dk1"/>
                </a:solidFill>
                <a:latin typeface="Roboto"/>
                <a:ea typeface="Roboto"/>
                <a:cs typeface="Roboto"/>
                <a:sym typeface="Roboto"/>
              </a:rPr>
              <a:t>Multi Dimensions Model (For Corporate Analysis).</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sz="1400">
                <a:solidFill>
                  <a:schemeClr val="dk1"/>
                </a:solidFill>
                <a:latin typeface="Roboto"/>
                <a:ea typeface="Roboto"/>
                <a:cs typeface="Roboto"/>
                <a:sym typeface="Roboto"/>
              </a:rPr>
              <a:t>The BIDS (Business Intelligence Studio till 2008 R2) and SSDT (SQL Server Data Tools from 2012) are environments to work with SSAS.</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b="1" lang="en" sz="1400">
                <a:solidFill>
                  <a:schemeClr val="dk1"/>
                </a:solidFill>
                <a:highlight>
                  <a:srgbClr val="00FFFF"/>
                </a:highlight>
                <a:latin typeface="Roboto"/>
                <a:ea typeface="Roboto"/>
                <a:cs typeface="Roboto"/>
                <a:sym typeface="Roboto"/>
              </a:rPr>
              <a:t>W</a:t>
            </a:r>
            <a:r>
              <a:rPr b="1" lang="en" sz="1400">
                <a:solidFill>
                  <a:schemeClr val="dk1"/>
                </a:solidFill>
                <a:highlight>
                  <a:srgbClr val="00FFFF"/>
                </a:highlight>
                <a:latin typeface="Roboto"/>
                <a:ea typeface="Roboto"/>
                <a:cs typeface="Roboto"/>
                <a:sym typeface="Roboto"/>
              </a:rPr>
              <a:t>hy azure analysis services over other analysis services?</a:t>
            </a:r>
            <a:endParaRPr b="1" sz="1400">
              <a:solidFill>
                <a:schemeClr val="dk1"/>
              </a:solidFill>
              <a:highlight>
                <a:srgbClr val="00FFFF"/>
              </a:highlight>
              <a:latin typeface="Roboto"/>
              <a:ea typeface="Roboto"/>
              <a:cs typeface="Roboto"/>
              <a:sym typeface="Roboto"/>
            </a:endParaRPr>
          </a:p>
          <a:p>
            <a:pPr indent="0" lvl="0" marL="0" rtl="0" algn="l">
              <a:spcBef>
                <a:spcPts val="1200"/>
              </a:spcBef>
              <a:spcAft>
                <a:spcPts val="1200"/>
              </a:spcAft>
              <a:buNone/>
            </a:pPr>
            <a:r>
              <a:rPr lang="en" sz="1400">
                <a:solidFill>
                  <a:schemeClr val="dk1"/>
                </a:solidFill>
                <a:highlight>
                  <a:schemeClr val="lt1"/>
                </a:highlight>
                <a:latin typeface="Roboto"/>
                <a:ea typeface="Roboto"/>
                <a:cs typeface="Roboto"/>
                <a:sym typeface="Roboto"/>
              </a:rPr>
              <a:t>Azure Analysis Services is a </a:t>
            </a:r>
            <a:r>
              <a:rPr lang="en" sz="1400">
                <a:solidFill>
                  <a:schemeClr val="dk1"/>
                </a:solidFill>
                <a:highlight>
                  <a:srgbClr val="00FF00"/>
                </a:highlight>
                <a:latin typeface="Roboto"/>
                <a:ea typeface="Roboto"/>
                <a:cs typeface="Roboto"/>
                <a:sym typeface="Roboto"/>
              </a:rPr>
              <a:t>fully managed platform as a service (PaaS) that </a:t>
            </a:r>
            <a:r>
              <a:rPr lang="en" sz="1400">
                <a:solidFill>
                  <a:schemeClr val="dk1"/>
                </a:solidFill>
                <a:highlight>
                  <a:srgbClr val="00FF00"/>
                </a:highlight>
              </a:rPr>
              <a:t>provides enterprise-grade data models in the cloud.</a:t>
            </a:r>
            <a:r>
              <a:rPr lang="en" sz="1400">
                <a:solidFill>
                  <a:schemeClr val="dk1"/>
                </a:solidFill>
                <a:highlight>
                  <a:schemeClr val="lt1"/>
                </a:highlight>
              </a:rPr>
              <a:t> Use advanced mashup and modeling features to combine data from multiple data sources, define metrics, and secure your data in a single, trusted tabular semantic data model.</a:t>
            </a:r>
            <a:endParaRPr sz="1400">
              <a:solidFill>
                <a:schemeClr val="dk1"/>
              </a:solidFill>
              <a:highlight>
                <a:schemeClr val="lt1"/>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66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610B4B"/>
                </a:solidFill>
              </a:rPr>
              <a:t>Active Directory</a:t>
            </a:r>
            <a:endParaRPr b="1" u="sng">
              <a:solidFill>
                <a:srgbClr val="610B4B"/>
              </a:solidFill>
            </a:endParaRPr>
          </a:p>
        </p:txBody>
      </p:sp>
      <p:sp>
        <p:nvSpPr>
          <p:cNvPr id="119" name="Google Shape;119;p24"/>
          <p:cNvSpPr txBox="1"/>
          <p:nvPr>
            <p:ph idx="1" type="body"/>
          </p:nvPr>
        </p:nvSpPr>
        <p:spPr>
          <a:xfrm>
            <a:off x="311700" y="688450"/>
            <a:ext cx="8703000" cy="4262100"/>
          </a:xfrm>
          <a:prstGeom prst="rect">
            <a:avLst/>
          </a:prstGeom>
        </p:spPr>
        <p:txBody>
          <a:bodyPr anchorCtr="0" anchor="t" bIns="91425" lIns="91425" spcFirstLastPara="1" rIns="91425" wrap="square" tIns="91425">
            <a:normAutofit lnSpcReduction="10000"/>
          </a:bodyPr>
          <a:lstStyle/>
          <a:p>
            <a:pPr indent="-317500" lvl="0" marL="457200" rtl="0" algn="just">
              <a:lnSpc>
                <a:spcPct val="95000"/>
              </a:lnSpc>
              <a:spcBef>
                <a:spcPts val="800"/>
              </a:spcBef>
              <a:spcAft>
                <a:spcPts val="0"/>
              </a:spcAft>
              <a:buClr>
                <a:srgbClr val="333333"/>
              </a:buClr>
              <a:buSzPts val="1400"/>
              <a:buFont typeface="Roboto"/>
              <a:buAutoNum type="arabicPeriod"/>
            </a:pPr>
            <a:r>
              <a:rPr lang="en" sz="1400">
                <a:solidFill>
                  <a:srgbClr val="333333"/>
                </a:solidFill>
                <a:highlight>
                  <a:srgbClr val="FFFFFF"/>
                </a:highlight>
                <a:latin typeface="Roboto"/>
                <a:ea typeface="Roboto"/>
                <a:cs typeface="Roboto"/>
                <a:sym typeface="Roboto"/>
              </a:rPr>
              <a:t>The term active directory specifies an index structure or MetaData used in Microsoft Windows-based servers and computers to stock up data and information about domains and networks.</a:t>
            </a:r>
            <a:endParaRPr sz="1400">
              <a:solidFill>
                <a:srgbClr val="333333"/>
              </a:solidFill>
              <a:highlight>
                <a:srgbClr val="FFFFFF"/>
              </a:highlight>
              <a:latin typeface="Roboto"/>
              <a:ea typeface="Roboto"/>
              <a:cs typeface="Roboto"/>
              <a:sym typeface="Roboto"/>
            </a:endParaRPr>
          </a:p>
          <a:p>
            <a:pPr indent="-317500" lvl="0" marL="457200" rtl="0" algn="just">
              <a:lnSpc>
                <a:spcPct val="95000"/>
              </a:lnSpc>
              <a:spcBef>
                <a:spcPts val="800"/>
              </a:spcBef>
              <a:spcAft>
                <a:spcPts val="0"/>
              </a:spcAft>
              <a:buClr>
                <a:srgbClr val="333333"/>
              </a:buClr>
              <a:buSzPts val="1400"/>
              <a:buFont typeface="Roboto"/>
              <a:buAutoNum type="arabicPeriod"/>
            </a:pPr>
            <a:r>
              <a:rPr lang="en" sz="1400">
                <a:solidFill>
                  <a:srgbClr val="333333"/>
                </a:solidFill>
                <a:highlight>
                  <a:srgbClr val="00FF00"/>
                </a:highlight>
                <a:latin typeface="Roboto"/>
                <a:ea typeface="Roboto"/>
                <a:cs typeface="Roboto"/>
                <a:sym typeface="Roboto"/>
              </a:rPr>
              <a:t>Active Directory is like a database that stores data such as user information, computer information, and other network object information</a:t>
            </a:r>
            <a:r>
              <a:rPr lang="en" sz="1400">
                <a:solidFill>
                  <a:srgbClr val="333333"/>
                </a:solidFill>
                <a:highlight>
                  <a:srgbClr val="FFFFFF"/>
                </a:highlight>
                <a:latin typeface="Roboto"/>
                <a:ea typeface="Roboto"/>
                <a:cs typeface="Roboto"/>
                <a:sym typeface="Roboto"/>
              </a:rPr>
              <a:t>. It is capable of managing and administers the complete network.</a:t>
            </a:r>
            <a:endParaRPr sz="1400">
              <a:solidFill>
                <a:srgbClr val="333333"/>
              </a:solidFill>
              <a:highlight>
                <a:srgbClr val="FFFFFF"/>
              </a:highlight>
              <a:latin typeface="Roboto"/>
              <a:ea typeface="Roboto"/>
              <a:cs typeface="Roboto"/>
              <a:sym typeface="Roboto"/>
            </a:endParaRPr>
          </a:p>
          <a:p>
            <a:pPr indent="-317500" lvl="0" marL="457200" rtl="0" algn="just">
              <a:lnSpc>
                <a:spcPct val="95000"/>
              </a:lnSpc>
              <a:spcBef>
                <a:spcPts val="800"/>
              </a:spcBef>
              <a:spcAft>
                <a:spcPts val="0"/>
              </a:spcAft>
              <a:buClr>
                <a:srgbClr val="333333"/>
              </a:buClr>
              <a:buSzPts val="1400"/>
              <a:buFont typeface="Roboto"/>
              <a:buAutoNum type="arabicPeriod"/>
            </a:pPr>
            <a:r>
              <a:rPr lang="en" sz="1400">
                <a:solidFill>
                  <a:srgbClr val="51565E"/>
                </a:solidFill>
                <a:highlight>
                  <a:srgbClr val="FFFFFF"/>
                </a:highlight>
                <a:latin typeface="Roboto"/>
                <a:ea typeface="Roboto"/>
                <a:cs typeface="Roboto"/>
                <a:sym typeface="Roboto"/>
              </a:rPr>
              <a:t>Azure Active Directory is Microsoft’s multi-tenant, cloud-based directory and identity management service. For an organization, </a:t>
            </a:r>
            <a:r>
              <a:rPr lang="en" sz="1400">
                <a:solidFill>
                  <a:srgbClr val="51565E"/>
                </a:solidFill>
                <a:highlight>
                  <a:srgbClr val="00FF00"/>
                </a:highlight>
                <a:latin typeface="Roboto"/>
                <a:ea typeface="Roboto"/>
                <a:cs typeface="Roboto"/>
                <a:sym typeface="Roboto"/>
              </a:rPr>
              <a:t>Azure AD helps employees sign up to multiple services and access them anywhere over the cloud with a single set of login credentials</a:t>
            </a:r>
            <a:r>
              <a:rPr lang="en" sz="1400">
                <a:solidFill>
                  <a:srgbClr val="51565E"/>
                </a:solidFill>
                <a:highlight>
                  <a:srgbClr val="FFFFFF"/>
                </a:highlight>
                <a:latin typeface="Roboto"/>
                <a:ea typeface="Roboto"/>
                <a:cs typeface="Roboto"/>
                <a:sym typeface="Roboto"/>
              </a:rPr>
              <a:t>.</a:t>
            </a:r>
            <a:endParaRPr sz="1400">
              <a:solidFill>
                <a:srgbClr val="51565E"/>
              </a:solidFill>
              <a:highlight>
                <a:srgbClr val="FFFFFF"/>
              </a:highlight>
              <a:latin typeface="Roboto"/>
              <a:ea typeface="Roboto"/>
              <a:cs typeface="Roboto"/>
              <a:sym typeface="Roboto"/>
            </a:endParaRPr>
          </a:p>
          <a:p>
            <a:pPr indent="-317500" lvl="0" marL="457200" rtl="0" algn="just">
              <a:lnSpc>
                <a:spcPct val="95000"/>
              </a:lnSpc>
              <a:spcBef>
                <a:spcPts val="800"/>
              </a:spcBef>
              <a:spcAft>
                <a:spcPts val="0"/>
              </a:spcAft>
              <a:buClr>
                <a:schemeClr val="dk1"/>
              </a:buClr>
              <a:buSzPts val="1400"/>
              <a:buFont typeface="Roboto"/>
              <a:buAutoNum type="arabicPeriod"/>
            </a:pPr>
            <a:r>
              <a:rPr b="1" lang="en" sz="1400">
                <a:solidFill>
                  <a:schemeClr val="dk1"/>
                </a:solidFill>
                <a:highlight>
                  <a:srgbClr val="00FFFF"/>
                </a:highlight>
                <a:latin typeface="Roboto"/>
                <a:ea typeface="Roboto"/>
                <a:cs typeface="Roboto"/>
                <a:sym typeface="Roboto"/>
              </a:rPr>
              <a:t>Why Azure AD over Windows AD?</a:t>
            </a:r>
            <a:endParaRPr b="1" sz="1400">
              <a:solidFill>
                <a:schemeClr val="dk1"/>
              </a:solidFill>
              <a:highlight>
                <a:srgbClr val="00FFFF"/>
              </a:highlight>
              <a:latin typeface="Roboto"/>
              <a:ea typeface="Roboto"/>
              <a:cs typeface="Roboto"/>
              <a:sym typeface="Roboto"/>
            </a:endParaRPr>
          </a:p>
          <a:p>
            <a:pPr indent="0" lvl="0" marL="457200" rtl="0" algn="just">
              <a:lnSpc>
                <a:spcPct val="95000"/>
              </a:lnSpc>
              <a:spcBef>
                <a:spcPts val="800"/>
              </a:spcBef>
              <a:spcAft>
                <a:spcPts val="0"/>
              </a:spcAft>
              <a:buNone/>
            </a:pPr>
            <a:r>
              <a:rPr lang="en" sz="1500">
                <a:solidFill>
                  <a:schemeClr val="dk1"/>
                </a:solidFill>
                <a:highlight>
                  <a:srgbClr val="00FF00"/>
                </a:highlight>
              </a:rPr>
              <a:t>Windows AD can be split into multiple domains</a:t>
            </a:r>
            <a:r>
              <a:rPr lang="en" sz="1500">
                <a:solidFill>
                  <a:schemeClr val="dk1"/>
                </a:solidFill>
              </a:rPr>
              <a:t>, trees and forests but </a:t>
            </a:r>
            <a:r>
              <a:rPr lang="en" sz="1500">
                <a:solidFill>
                  <a:schemeClr val="dk1"/>
                </a:solidFill>
                <a:highlight>
                  <a:srgbClr val="00FF00"/>
                </a:highlight>
              </a:rPr>
              <a:t>Azure AD employs a flat hierarchy</a:t>
            </a:r>
            <a:r>
              <a:rPr lang="en" sz="1500">
                <a:solidFill>
                  <a:schemeClr val="dk1"/>
                </a:solidFill>
              </a:rPr>
              <a:t> and does not support multiple domains on the same tenant. Also </a:t>
            </a:r>
            <a:r>
              <a:rPr lang="en" sz="1400">
                <a:solidFill>
                  <a:schemeClr val="dk1"/>
                </a:solidFill>
              </a:rPr>
              <a:t>its cloud location allows this directory service to benefit from advanced security features powered by Microsoft.</a:t>
            </a:r>
            <a:endParaRPr sz="1400">
              <a:solidFill>
                <a:schemeClr val="dk1"/>
              </a:solidFill>
            </a:endParaRPr>
          </a:p>
          <a:p>
            <a:pPr indent="-317500" lvl="0" marL="457200" rtl="0" algn="l">
              <a:lnSpc>
                <a:spcPct val="95000"/>
              </a:lnSpc>
              <a:spcBef>
                <a:spcPts val="800"/>
              </a:spcBef>
              <a:spcAft>
                <a:spcPts val="0"/>
              </a:spcAft>
              <a:buClr>
                <a:schemeClr val="dk1"/>
              </a:buClr>
              <a:buSzPts val="1400"/>
              <a:buAutoNum type="arabicPeriod"/>
            </a:pPr>
            <a:r>
              <a:rPr b="1" lang="en" sz="1400">
                <a:solidFill>
                  <a:srgbClr val="272C37"/>
                </a:solidFill>
                <a:highlight>
                  <a:srgbClr val="FFFFFF"/>
                </a:highlight>
                <a:latin typeface="Roboto"/>
                <a:ea typeface="Roboto"/>
                <a:cs typeface="Roboto"/>
                <a:sym typeface="Roboto"/>
              </a:rPr>
              <a:t>Service Audience :</a:t>
            </a:r>
            <a:endParaRPr b="1" sz="1400">
              <a:solidFill>
                <a:srgbClr val="272C37"/>
              </a:solidFill>
              <a:highlight>
                <a:srgbClr val="FFFFFF"/>
              </a:highlight>
              <a:latin typeface="Roboto"/>
              <a:ea typeface="Roboto"/>
              <a:cs typeface="Roboto"/>
              <a:sym typeface="Roboto"/>
            </a:endParaRPr>
          </a:p>
          <a:p>
            <a:pPr indent="-317500" lvl="0" marL="457200" rtl="0" algn="l">
              <a:lnSpc>
                <a:spcPct val="95000"/>
              </a:lnSpc>
              <a:spcBef>
                <a:spcPts val="800"/>
              </a:spcBef>
              <a:spcAft>
                <a:spcPts val="0"/>
              </a:spcAft>
              <a:buClr>
                <a:srgbClr val="51565E"/>
              </a:buClr>
              <a:buSzPts val="1400"/>
              <a:buFont typeface="Roboto"/>
              <a:buChar char="★"/>
            </a:pPr>
            <a:r>
              <a:rPr b="1" lang="en" sz="1400">
                <a:solidFill>
                  <a:srgbClr val="51565E"/>
                </a:solidFill>
                <a:highlight>
                  <a:srgbClr val="FFFFFF"/>
                </a:highlight>
                <a:latin typeface="Roboto"/>
                <a:ea typeface="Roboto"/>
                <a:cs typeface="Roboto"/>
                <a:sym typeface="Roboto"/>
              </a:rPr>
              <a:t>IT administrators</a:t>
            </a:r>
            <a:r>
              <a:rPr lang="en" sz="1400">
                <a:solidFill>
                  <a:srgbClr val="51565E"/>
                </a:solidFill>
                <a:highlight>
                  <a:srgbClr val="FFFFFF"/>
                </a:highlight>
                <a:latin typeface="Roboto"/>
                <a:ea typeface="Roboto"/>
                <a:cs typeface="Roboto"/>
                <a:sym typeface="Roboto"/>
              </a:rPr>
              <a:t>: </a:t>
            </a:r>
            <a:r>
              <a:rPr lang="en" sz="1200">
                <a:solidFill>
                  <a:srgbClr val="51565E"/>
                </a:solidFill>
                <a:highlight>
                  <a:srgbClr val="FFFFFF"/>
                </a:highlight>
                <a:latin typeface="Roboto"/>
                <a:ea typeface="Roboto"/>
                <a:cs typeface="Roboto"/>
                <a:sym typeface="Roboto"/>
              </a:rPr>
              <a:t>take care of all the sign-in procedures. They also solve issues related to authentication.</a:t>
            </a:r>
            <a:endParaRPr sz="1400">
              <a:solidFill>
                <a:srgbClr val="51565E"/>
              </a:solidFill>
              <a:highlight>
                <a:srgbClr val="FFFFFF"/>
              </a:highlight>
              <a:latin typeface="Roboto"/>
              <a:ea typeface="Roboto"/>
              <a:cs typeface="Roboto"/>
              <a:sym typeface="Roboto"/>
            </a:endParaRPr>
          </a:p>
          <a:p>
            <a:pPr indent="-317500" lvl="0" marL="457200" rtl="0" algn="l">
              <a:lnSpc>
                <a:spcPct val="95000"/>
              </a:lnSpc>
              <a:spcBef>
                <a:spcPts val="800"/>
              </a:spcBef>
              <a:spcAft>
                <a:spcPts val="0"/>
              </a:spcAft>
              <a:buClr>
                <a:srgbClr val="51565E"/>
              </a:buClr>
              <a:buSzPts val="1400"/>
              <a:buFont typeface="Roboto"/>
              <a:buChar char="★"/>
            </a:pPr>
            <a:r>
              <a:rPr b="1" lang="en" sz="1400">
                <a:solidFill>
                  <a:srgbClr val="51565E"/>
                </a:solidFill>
                <a:highlight>
                  <a:srgbClr val="FFFFFF"/>
                </a:highlight>
                <a:latin typeface="Roboto"/>
                <a:ea typeface="Roboto"/>
                <a:cs typeface="Roboto"/>
                <a:sym typeface="Roboto"/>
              </a:rPr>
              <a:t>Application developers</a:t>
            </a:r>
            <a:r>
              <a:rPr lang="en" sz="1400">
                <a:solidFill>
                  <a:srgbClr val="51565E"/>
                </a:solidFill>
                <a:highlight>
                  <a:srgbClr val="FFFFFF"/>
                </a:highlight>
                <a:latin typeface="Roboto"/>
                <a:ea typeface="Roboto"/>
                <a:cs typeface="Roboto"/>
                <a:sym typeface="Roboto"/>
              </a:rPr>
              <a:t>: </a:t>
            </a:r>
            <a:r>
              <a:rPr lang="en" sz="1200">
                <a:solidFill>
                  <a:srgbClr val="51565E"/>
                </a:solidFill>
                <a:highlight>
                  <a:srgbClr val="FFFFFF"/>
                </a:highlight>
                <a:latin typeface="Roboto"/>
                <a:ea typeface="Roboto"/>
                <a:cs typeface="Roboto"/>
                <a:sym typeface="Roboto"/>
              </a:rPr>
              <a:t>use these services to build applications.</a:t>
            </a:r>
            <a:endParaRPr sz="1400">
              <a:solidFill>
                <a:srgbClr val="51565E"/>
              </a:solidFill>
              <a:highlight>
                <a:srgbClr val="FFFFFF"/>
              </a:highlight>
              <a:latin typeface="Roboto"/>
              <a:ea typeface="Roboto"/>
              <a:cs typeface="Roboto"/>
              <a:sym typeface="Roboto"/>
            </a:endParaRPr>
          </a:p>
          <a:p>
            <a:pPr indent="-304800" lvl="0" marL="457200" rtl="0" algn="l">
              <a:lnSpc>
                <a:spcPct val="95000"/>
              </a:lnSpc>
              <a:spcBef>
                <a:spcPts val="800"/>
              </a:spcBef>
              <a:spcAft>
                <a:spcPts val="0"/>
              </a:spcAft>
              <a:buClr>
                <a:srgbClr val="51565E"/>
              </a:buClr>
              <a:buSzPts val="1200"/>
              <a:buFont typeface="Roboto"/>
              <a:buChar char="★"/>
            </a:pPr>
            <a:r>
              <a:rPr b="1" lang="en" sz="1400">
                <a:solidFill>
                  <a:srgbClr val="51565E"/>
                </a:solidFill>
                <a:highlight>
                  <a:srgbClr val="FFFFFF"/>
                </a:highlight>
                <a:latin typeface="Roboto"/>
                <a:ea typeface="Roboto"/>
                <a:cs typeface="Roboto"/>
                <a:sym typeface="Roboto"/>
              </a:rPr>
              <a:t>Online customers</a:t>
            </a:r>
            <a:r>
              <a:rPr lang="en" sz="1200">
                <a:solidFill>
                  <a:srgbClr val="51565E"/>
                </a:solidFill>
                <a:highlight>
                  <a:srgbClr val="FFFFFF"/>
                </a:highlight>
                <a:latin typeface="Roboto"/>
                <a:ea typeface="Roboto"/>
                <a:cs typeface="Roboto"/>
                <a:sym typeface="Roboto"/>
              </a:rPr>
              <a:t>: They make use of services like Office 365, CRM services, and have all their demands  catered immediately.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151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610B4B"/>
                </a:solidFill>
              </a:rPr>
              <a:t>Apache Cassandra</a:t>
            </a:r>
            <a:endParaRPr b="1" u="sng">
              <a:solidFill>
                <a:srgbClr val="610B4B"/>
              </a:solidFill>
            </a:endParaRPr>
          </a:p>
        </p:txBody>
      </p:sp>
      <p:sp>
        <p:nvSpPr>
          <p:cNvPr id="125" name="Google Shape;125;p25"/>
          <p:cNvSpPr txBox="1"/>
          <p:nvPr>
            <p:ph idx="1" type="body"/>
          </p:nvPr>
        </p:nvSpPr>
        <p:spPr>
          <a:xfrm>
            <a:off x="311700" y="724650"/>
            <a:ext cx="8520600" cy="4274700"/>
          </a:xfrm>
          <a:prstGeom prst="rect">
            <a:avLst/>
          </a:prstGeom>
        </p:spPr>
        <p:txBody>
          <a:bodyPr anchorCtr="0" anchor="t" bIns="91425" lIns="91425" spcFirstLastPara="1" rIns="91425" wrap="square" tIns="91425">
            <a:normAutofit lnSpcReduction="20000"/>
          </a:bodyPr>
          <a:lstStyle/>
          <a:p>
            <a:pPr indent="0" lvl="0" marL="457200" rtl="0" algn="l">
              <a:lnSpc>
                <a:spcPct val="146000"/>
              </a:lnSpc>
              <a:spcBef>
                <a:spcPts val="0"/>
              </a:spcBef>
              <a:spcAft>
                <a:spcPts val="0"/>
              </a:spcAft>
              <a:buNone/>
            </a:pPr>
            <a:r>
              <a:rPr lang="en" sz="1400">
                <a:solidFill>
                  <a:srgbClr val="333333"/>
                </a:solidFill>
                <a:highlight>
                  <a:srgbClr val="FFFFFF"/>
                </a:highlight>
                <a:latin typeface="Roboto"/>
                <a:ea typeface="Roboto"/>
                <a:cs typeface="Roboto"/>
                <a:sym typeface="Roboto"/>
              </a:rPr>
              <a:t>Apache Cassandra is highly scalable, high performance, </a:t>
            </a:r>
            <a:r>
              <a:rPr lang="en" sz="1400">
                <a:solidFill>
                  <a:srgbClr val="333333"/>
                </a:solidFill>
                <a:highlight>
                  <a:srgbClr val="00FF00"/>
                </a:highlight>
                <a:latin typeface="Roboto"/>
                <a:ea typeface="Roboto"/>
                <a:cs typeface="Roboto"/>
                <a:sym typeface="Roboto"/>
              </a:rPr>
              <a:t>distributed NoSQL database</a:t>
            </a:r>
            <a:r>
              <a:rPr lang="en" sz="1400">
                <a:solidFill>
                  <a:srgbClr val="333333"/>
                </a:solidFill>
                <a:highlight>
                  <a:srgbClr val="FFFFFF"/>
                </a:highlight>
                <a:latin typeface="Roboto"/>
                <a:ea typeface="Roboto"/>
                <a:cs typeface="Roboto"/>
                <a:sym typeface="Roboto"/>
              </a:rPr>
              <a:t>. </a:t>
            </a:r>
            <a:endParaRPr sz="1400">
              <a:solidFill>
                <a:srgbClr val="333333"/>
              </a:solidFill>
              <a:highlight>
                <a:srgbClr val="FFFFFF"/>
              </a:highlight>
              <a:latin typeface="Roboto"/>
              <a:ea typeface="Roboto"/>
              <a:cs typeface="Roboto"/>
              <a:sym typeface="Roboto"/>
            </a:endParaRPr>
          </a:p>
          <a:p>
            <a:pPr indent="0" lvl="0" marL="457200" rtl="0" algn="l">
              <a:lnSpc>
                <a:spcPct val="146000"/>
              </a:lnSpc>
              <a:spcBef>
                <a:spcPts val="0"/>
              </a:spcBef>
              <a:spcAft>
                <a:spcPts val="0"/>
              </a:spcAft>
              <a:buNone/>
            </a:pPr>
            <a:r>
              <a:rPr b="1" lang="en" sz="1400">
                <a:solidFill>
                  <a:srgbClr val="333333"/>
                </a:solidFill>
                <a:highlight>
                  <a:srgbClr val="00FFFF"/>
                </a:highlight>
                <a:latin typeface="Roboto"/>
                <a:ea typeface="Roboto"/>
                <a:cs typeface="Roboto"/>
                <a:sym typeface="Roboto"/>
              </a:rPr>
              <a:t>Why Cassandra over other Dbs?</a:t>
            </a:r>
            <a:endParaRPr b="1" sz="1400">
              <a:solidFill>
                <a:srgbClr val="333333"/>
              </a:solidFill>
              <a:highlight>
                <a:srgbClr val="00FFFF"/>
              </a:highlight>
              <a:latin typeface="Roboto"/>
              <a:ea typeface="Roboto"/>
              <a:cs typeface="Roboto"/>
              <a:sym typeface="Roboto"/>
            </a:endParaRPr>
          </a:p>
          <a:p>
            <a:pPr indent="-317500" lvl="0" marL="457200" rtl="0" algn="l">
              <a:lnSpc>
                <a:spcPct val="146000"/>
              </a:lnSpc>
              <a:spcBef>
                <a:spcPts val="0"/>
              </a:spcBef>
              <a:spcAft>
                <a:spcPts val="0"/>
              </a:spcAft>
              <a:buClr>
                <a:srgbClr val="333333"/>
              </a:buClr>
              <a:buSzPts val="1400"/>
              <a:buFont typeface="Roboto"/>
              <a:buAutoNum type="arabicPeriod"/>
            </a:pPr>
            <a:r>
              <a:rPr lang="en" sz="1400">
                <a:solidFill>
                  <a:srgbClr val="333333"/>
                </a:solidFill>
                <a:highlight>
                  <a:srgbClr val="FFFFFF"/>
                </a:highlight>
                <a:latin typeface="Roboto"/>
                <a:ea typeface="Roboto"/>
                <a:cs typeface="Roboto"/>
                <a:sym typeface="Roboto"/>
              </a:rPr>
              <a:t>Cassandra is designed to handle huge amount of data across many commodity servers, </a:t>
            </a:r>
            <a:r>
              <a:rPr lang="en" sz="1400">
                <a:solidFill>
                  <a:srgbClr val="333333"/>
                </a:solidFill>
                <a:highlight>
                  <a:srgbClr val="00FF00"/>
                </a:highlight>
                <a:latin typeface="Roboto"/>
                <a:ea typeface="Roboto"/>
                <a:cs typeface="Roboto"/>
                <a:sym typeface="Roboto"/>
              </a:rPr>
              <a:t>providing high availability without a single point of failure</a:t>
            </a:r>
            <a:r>
              <a:rPr lang="en" sz="1400">
                <a:solidFill>
                  <a:srgbClr val="333333"/>
                </a:solidFill>
                <a:highlight>
                  <a:srgbClr val="FFFFFF"/>
                </a:highlight>
                <a:latin typeface="Roboto"/>
                <a:ea typeface="Roboto"/>
                <a:cs typeface="Roboto"/>
                <a:sym typeface="Roboto"/>
              </a:rPr>
              <a:t>.</a:t>
            </a:r>
            <a:endParaRPr sz="1400">
              <a:solidFill>
                <a:srgbClr val="333333"/>
              </a:solidFill>
              <a:highlight>
                <a:srgbClr val="FFFFFF"/>
              </a:highlight>
              <a:latin typeface="Roboto"/>
              <a:ea typeface="Roboto"/>
              <a:cs typeface="Roboto"/>
              <a:sym typeface="Roboto"/>
            </a:endParaRPr>
          </a:p>
          <a:p>
            <a:pPr indent="-317500" lvl="0" marL="457200" marR="25400" rtl="0" algn="l">
              <a:lnSpc>
                <a:spcPct val="156250"/>
              </a:lnSpc>
              <a:spcBef>
                <a:spcPts val="0"/>
              </a:spcBef>
              <a:spcAft>
                <a:spcPts val="0"/>
              </a:spcAft>
              <a:buClr>
                <a:schemeClr val="dk1"/>
              </a:buClr>
              <a:buSzPts val="1400"/>
              <a:buFont typeface="Roboto"/>
              <a:buAutoNum type="arabicPeriod"/>
            </a:pPr>
            <a:r>
              <a:rPr lang="en" sz="1400">
                <a:solidFill>
                  <a:schemeClr val="dk1"/>
                </a:solidFill>
                <a:highlight>
                  <a:srgbClr val="FFFFFF"/>
                </a:highlight>
                <a:latin typeface="Roboto"/>
                <a:ea typeface="Roboto"/>
                <a:cs typeface="Roboto"/>
                <a:sym typeface="Roboto"/>
              </a:rPr>
              <a:t>Cassandra is a </a:t>
            </a:r>
            <a:r>
              <a:rPr lang="en" sz="1400">
                <a:solidFill>
                  <a:schemeClr val="dk1"/>
                </a:solidFill>
                <a:highlight>
                  <a:srgbClr val="00FF00"/>
                </a:highlight>
                <a:latin typeface="Roboto"/>
                <a:ea typeface="Roboto"/>
                <a:cs typeface="Roboto"/>
                <a:sym typeface="Roboto"/>
              </a:rPr>
              <a:t>column-oriented database</a:t>
            </a:r>
            <a:r>
              <a:rPr lang="en" sz="1400">
                <a:solidFill>
                  <a:schemeClr val="dk1"/>
                </a:solidFill>
                <a:highlight>
                  <a:srgbClr val="FFFFFF"/>
                </a:highlight>
                <a:latin typeface="Roboto"/>
                <a:ea typeface="Roboto"/>
                <a:cs typeface="Roboto"/>
                <a:sym typeface="Roboto"/>
              </a:rPr>
              <a:t>.</a:t>
            </a:r>
            <a:endParaRPr sz="1400">
              <a:solidFill>
                <a:schemeClr val="dk1"/>
              </a:solidFill>
              <a:highlight>
                <a:srgbClr val="FFFFFF"/>
              </a:highlight>
              <a:latin typeface="Roboto"/>
              <a:ea typeface="Roboto"/>
              <a:cs typeface="Roboto"/>
              <a:sym typeface="Roboto"/>
            </a:endParaRPr>
          </a:p>
          <a:p>
            <a:pPr indent="-317500" lvl="0" marL="457200" marR="25400" rtl="0" algn="l">
              <a:lnSpc>
                <a:spcPct val="156250"/>
              </a:lnSpc>
              <a:spcBef>
                <a:spcPts val="0"/>
              </a:spcBef>
              <a:spcAft>
                <a:spcPts val="0"/>
              </a:spcAft>
              <a:buClr>
                <a:schemeClr val="dk1"/>
              </a:buClr>
              <a:buSzPts val="1400"/>
              <a:buFont typeface="Roboto"/>
              <a:buAutoNum type="arabicPeriod"/>
            </a:pPr>
            <a:r>
              <a:rPr lang="en" sz="1400">
                <a:solidFill>
                  <a:schemeClr val="dk1"/>
                </a:solidFill>
                <a:highlight>
                  <a:srgbClr val="FFFFFF"/>
                </a:highlight>
                <a:latin typeface="Roboto"/>
                <a:ea typeface="Roboto"/>
                <a:cs typeface="Roboto"/>
                <a:sym typeface="Roboto"/>
              </a:rPr>
              <a:t>Cassandra is </a:t>
            </a:r>
            <a:r>
              <a:rPr lang="en" sz="1400">
                <a:solidFill>
                  <a:schemeClr val="dk1"/>
                </a:solidFill>
                <a:highlight>
                  <a:srgbClr val="00FF00"/>
                </a:highlight>
                <a:latin typeface="Roboto"/>
                <a:ea typeface="Roboto"/>
                <a:cs typeface="Roboto"/>
                <a:sym typeface="Roboto"/>
              </a:rPr>
              <a:t>scalable, consistent, and fault-tolerant</a:t>
            </a:r>
            <a:r>
              <a:rPr lang="en" sz="1400">
                <a:solidFill>
                  <a:schemeClr val="dk1"/>
                </a:solidFill>
                <a:highlight>
                  <a:srgbClr val="FFFFFF"/>
                </a:highlight>
                <a:latin typeface="Roboto"/>
                <a:ea typeface="Roboto"/>
                <a:cs typeface="Roboto"/>
                <a:sym typeface="Roboto"/>
              </a:rPr>
              <a:t>.</a:t>
            </a:r>
            <a:endParaRPr sz="1400">
              <a:solidFill>
                <a:schemeClr val="dk1"/>
              </a:solidFill>
              <a:highlight>
                <a:srgbClr val="FFFFFF"/>
              </a:highlight>
              <a:latin typeface="Roboto"/>
              <a:ea typeface="Roboto"/>
              <a:cs typeface="Roboto"/>
              <a:sym typeface="Roboto"/>
            </a:endParaRPr>
          </a:p>
          <a:p>
            <a:pPr indent="-317500" lvl="0" marL="457200" marR="25400" rtl="0" algn="l">
              <a:lnSpc>
                <a:spcPct val="156250"/>
              </a:lnSpc>
              <a:spcBef>
                <a:spcPts val="0"/>
              </a:spcBef>
              <a:spcAft>
                <a:spcPts val="0"/>
              </a:spcAft>
              <a:buClr>
                <a:schemeClr val="dk1"/>
              </a:buClr>
              <a:buSzPts val="1400"/>
              <a:buFont typeface="Roboto"/>
              <a:buAutoNum type="arabicPeriod"/>
            </a:pPr>
            <a:r>
              <a:rPr lang="en" sz="1400">
                <a:solidFill>
                  <a:schemeClr val="dk1"/>
                </a:solidFill>
                <a:highlight>
                  <a:srgbClr val="FFFFFF"/>
                </a:highlight>
                <a:latin typeface="Roboto"/>
                <a:ea typeface="Roboto"/>
                <a:cs typeface="Roboto"/>
                <a:sym typeface="Roboto"/>
              </a:rPr>
              <a:t>Cassandra's distribution design is based on Amazon's Dynamo and its data model on Google's Bigtable.</a:t>
            </a:r>
            <a:endParaRPr sz="1400">
              <a:solidFill>
                <a:schemeClr val="dk1"/>
              </a:solidFill>
              <a:highlight>
                <a:srgbClr val="FFFFFF"/>
              </a:highlight>
              <a:latin typeface="Roboto"/>
              <a:ea typeface="Roboto"/>
              <a:cs typeface="Roboto"/>
              <a:sym typeface="Roboto"/>
            </a:endParaRPr>
          </a:p>
          <a:p>
            <a:pPr indent="-317500" lvl="0" marL="457200" marR="25400" rtl="0" algn="l">
              <a:lnSpc>
                <a:spcPct val="156250"/>
              </a:lnSpc>
              <a:spcBef>
                <a:spcPts val="0"/>
              </a:spcBef>
              <a:spcAft>
                <a:spcPts val="0"/>
              </a:spcAft>
              <a:buClr>
                <a:schemeClr val="dk1"/>
              </a:buClr>
              <a:buSzPts val="1400"/>
              <a:buFont typeface="Roboto"/>
              <a:buAutoNum type="arabicPeriod"/>
            </a:pPr>
            <a:r>
              <a:rPr lang="en" sz="1400">
                <a:solidFill>
                  <a:schemeClr val="dk1"/>
                </a:solidFill>
                <a:highlight>
                  <a:srgbClr val="FFFFFF"/>
                </a:highlight>
                <a:latin typeface="Roboto"/>
                <a:ea typeface="Roboto"/>
                <a:cs typeface="Roboto"/>
                <a:sym typeface="Roboto"/>
              </a:rPr>
              <a:t>Cassandra is created at Facebook. It is totally different from relational database management systems.</a:t>
            </a:r>
            <a:endParaRPr sz="1400">
              <a:solidFill>
                <a:schemeClr val="dk1"/>
              </a:solidFill>
              <a:highlight>
                <a:srgbClr val="FFFFFF"/>
              </a:highlight>
              <a:latin typeface="Roboto"/>
              <a:ea typeface="Roboto"/>
              <a:cs typeface="Roboto"/>
              <a:sym typeface="Roboto"/>
            </a:endParaRPr>
          </a:p>
          <a:p>
            <a:pPr indent="-317500" lvl="0" marL="457200" marR="25400" rtl="0" algn="l">
              <a:lnSpc>
                <a:spcPct val="156250"/>
              </a:lnSpc>
              <a:spcBef>
                <a:spcPts val="0"/>
              </a:spcBef>
              <a:spcAft>
                <a:spcPts val="0"/>
              </a:spcAft>
              <a:buClr>
                <a:schemeClr val="dk1"/>
              </a:buClr>
              <a:buSzPts val="1400"/>
              <a:buFont typeface="Roboto"/>
              <a:buAutoNum type="arabicPeriod"/>
            </a:pPr>
            <a:r>
              <a:rPr lang="en" sz="1400">
                <a:solidFill>
                  <a:schemeClr val="dk1"/>
                </a:solidFill>
                <a:highlight>
                  <a:srgbClr val="FFFFFF"/>
                </a:highlight>
                <a:latin typeface="Roboto"/>
                <a:ea typeface="Roboto"/>
                <a:cs typeface="Roboto"/>
                <a:sym typeface="Roboto"/>
              </a:rPr>
              <a:t>Cassandra follows a Dynamo-style replication model with no single point of failure, but adds a more powerful "column family" data model.</a:t>
            </a:r>
            <a:endParaRPr sz="1400">
              <a:solidFill>
                <a:schemeClr val="dk1"/>
              </a:solidFill>
              <a:highlight>
                <a:srgbClr val="FFFFFF"/>
              </a:highlight>
              <a:latin typeface="Roboto"/>
              <a:ea typeface="Roboto"/>
              <a:cs typeface="Roboto"/>
              <a:sym typeface="Roboto"/>
            </a:endParaRPr>
          </a:p>
          <a:p>
            <a:pPr indent="-317500" lvl="0" marL="457200" marR="25400" rtl="0" algn="l">
              <a:lnSpc>
                <a:spcPct val="156250"/>
              </a:lnSpc>
              <a:spcBef>
                <a:spcPts val="0"/>
              </a:spcBef>
              <a:spcAft>
                <a:spcPts val="0"/>
              </a:spcAft>
              <a:buClr>
                <a:schemeClr val="dk1"/>
              </a:buClr>
              <a:buSzPts val="1400"/>
              <a:buFont typeface="Roboto"/>
              <a:buAutoNum type="arabicPeriod"/>
            </a:pPr>
            <a:r>
              <a:rPr lang="en" sz="1400">
                <a:solidFill>
                  <a:schemeClr val="dk1"/>
                </a:solidFill>
                <a:highlight>
                  <a:srgbClr val="FFFFFF"/>
                </a:highlight>
                <a:latin typeface="Roboto"/>
                <a:ea typeface="Roboto"/>
                <a:cs typeface="Roboto"/>
                <a:sym typeface="Roboto"/>
              </a:rPr>
              <a:t>Cassandra is being used by some of the biggest companies like Facebook, Twitter, Cisco, Rackspace, ebay, Twitter, Netflix, and more.</a:t>
            </a:r>
            <a:endParaRPr sz="1400">
              <a:solidFill>
                <a:srgbClr val="333333"/>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87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u="sng">
                <a:solidFill>
                  <a:srgbClr val="610B4B"/>
                </a:solidFill>
              </a:rPr>
              <a:t>Apache Cassandra</a:t>
            </a:r>
            <a:r>
              <a:rPr lang="en">
                <a:solidFill>
                  <a:srgbClr val="610B4B"/>
                </a:solidFill>
              </a:rPr>
              <a:t> Vs </a:t>
            </a:r>
            <a:r>
              <a:rPr b="1" lang="en" u="sng">
                <a:solidFill>
                  <a:srgbClr val="610B4B"/>
                </a:solidFill>
              </a:rPr>
              <a:t>Redis</a:t>
            </a:r>
            <a:endParaRPr b="1" u="sng">
              <a:solidFill>
                <a:srgbClr val="610B4B"/>
              </a:solidFill>
            </a:endParaRPr>
          </a:p>
          <a:p>
            <a:pPr indent="0" lvl="0" marL="0" rtl="0" algn="l">
              <a:spcBef>
                <a:spcPts val="0"/>
              </a:spcBef>
              <a:spcAft>
                <a:spcPts val="0"/>
              </a:spcAft>
              <a:buNone/>
            </a:pPr>
            <a:r>
              <a:t/>
            </a:r>
            <a:endParaRPr/>
          </a:p>
        </p:txBody>
      </p:sp>
      <p:graphicFrame>
        <p:nvGraphicFramePr>
          <p:cNvPr id="131" name="Google Shape;131;p26"/>
          <p:cNvGraphicFramePr/>
          <p:nvPr/>
        </p:nvGraphicFramePr>
        <p:xfrm>
          <a:off x="244338" y="833188"/>
          <a:ext cx="3000000" cy="3000000"/>
        </p:xfrm>
        <a:graphic>
          <a:graphicData uri="http://schemas.openxmlformats.org/drawingml/2006/table">
            <a:tbl>
              <a:tblPr>
                <a:noFill/>
                <a:tableStyleId>{3A5FB8DE-0C1B-42A3-AB61-EA7647B11F12}</a:tableStyleId>
              </a:tblPr>
              <a:tblGrid>
                <a:gridCol w="1877075"/>
                <a:gridCol w="3277375"/>
                <a:gridCol w="3580150"/>
              </a:tblGrid>
              <a:tr h="647750">
                <a:tc>
                  <a:txBody>
                    <a:bodyPr/>
                    <a:lstStyle/>
                    <a:p>
                      <a:pPr indent="0" lvl="0" marL="0" rtl="0" algn="l">
                        <a:spcBef>
                          <a:spcPts val="0"/>
                        </a:spcBef>
                        <a:spcAft>
                          <a:spcPts val="0"/>
                        </a:spcAft>
                        <a:buNone/>
                      </a:pPr>
                      <a:r>
                        <a:rPr b="1" lang="en" sz="2000">
                          <a:solidFill>
                            <a:srgbClr val="610B4B"/>
                          </a:solidFill>
                        </a:rPr>
                        <a:t>Description</a:t>
                      </a:r>
                      <a:endParaRPr b="1" sz="2000">
                        <a:solidFill>
                          <a:srgbClr val="610B4B"/>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2000">
                          <a:solidFill>
                            <a:srgbClr val="610B4B"/>
                          </a:solidFill>
                        </a:rPr>
                        <a:t>Apache Cassandra</a:t>
                      </a:r>
                      <a:endParaRPr sz="20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2000"/>
                        <a:t>Redis</a:t>
                      </a:r>
                      <a:endParaRPr b="1" sz="20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879750">
                <a:tc>
                  <a:txBody>
                    <a:bodyPr/>
                    <a:lstStyle/>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Most Useful:</a:t>
                      </a:r>
                      <a:endParaRPr b="1">
                        <a:solidFill>
                          <a:schemeClr val="dk1"/>
                        </a:solidFill>
                        <a:highlight>
                          <a:schemeClr val="lt1"/>
                        </a:high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highlight>
                            <a:schemeClr val="lt1"/>
                          </a:highlight>
                        </a:rPr>
                        <a:t>Cassandra is designed for handling big data, providing real-time and high-velocity processing.</a:t>
                      </a:r>
                      <a:endParaRPr sz="1200">
                        <a:solidFill>
                          <a:schemeClr val="dk1"/>
                        </a:solidFill>
                        <a:highlight>
                          <a:schemeClr val="lt1"/>
                        </a:high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highlight>
                            <a:schemeClr val="lt1"/>
                          </a:highlight>
                        </a:rPr>
                        <a:t>Redis is ideal for handling real-time data processing, such as message queues, real-time analytics, and high-speed transactions.</a:t>
                      </a:r>
                      <a:endParaRPr sz="1200">
                        <a:solidFill>
                          <a:schemeClr val="dk1"/>
                        </a:solidFill>
                        <a:highlight>
                          <a:schemeClr val="lt1"/>
                        </a:high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856575">
                <a:tc>
                  <a:txBody>
                    <a:bodyPr/>
                    <a:lstStyle/>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When Not to Use?</a:t>
                      </a:r>
                      <a:endParaRPr b="1">
                        <a:solidFill>
                          <a:schemeClr val="dk1"/>
                        </a:solidFill>
                        <a:highlight>
                          <a:schemeClr val="lt1"/>
                        </a:high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highlight>
                            <a:schemeClr val="lt1"/>
                          </a:highlight>
                        </a:rPr>
                        <a:t>When we want many-to-many mappings or joins between tables. Cassandra doesn't support a relational schema with foreign keys and join tables</a:t>
                      </a:r>
                      <a:endParaRPr>
                        <a:solidFill>
                          <a:schemeClr val="dk1"/>
                        </a:solidFill>
                        <a:highlight>
                          <a:schemeClr val="lt1"/>
                        </a:high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rPr>
                        <a:t>Additionally, Redis doesn't natively support secondary indexes. This limits your data access flexibility.</a:t>
                      </a:r>
                      <a:endParaRPr>
                        <a:solidFill>
                          <a:schemeClr val="dk1"/>
                        </a:solidFill>
                        <a:highlight>
                          <a:schemeClr val="lt1"/>
                        </a:high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623750">
                <a:tc>
                  <a:txBody>
                    <a:bodyPr/>
                    <a:lstStyle/>
                    <a:p>
                      <a:pPr indent="0" lvl="0" marL="0" rtl="0" algn="l">
                        <a:spcBef>
                          <a:spcPts val="0"/>
                        </a:spcBef>
                        <a:spcAft>
                          <a:spcPts val="0"/>
                        </a:spcAft>
                        <a:buNone/>
                      </a:pPr>
                      <a:r>
                        <a:rPr b="1" lang="en"/>
                        <a:t>Main Utility:</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Stores almost huge datasets easily like SQL</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Storing and reading easily of huge datasets</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623750">
                <a:tc>
                  <a:txBody>
                    <a:bodyPr/>
                    <a:lstStyle/>
                    <a:p>
                      <a:pPr indent="0" lvl="0" marL="0" rtl="0" algn="l">
                        <a:spcBef>
                          <a:spcPts val="0"/>
                        </a:spcBef>
                        <a:spcAft>
                          <a:spcPts val="0"/>
                        </a:spcAft>
                        <a:buNone/>
                      </a:pPr>
                      <a:r>
                        <a:rPr b="1" lang="en"/>
                        <a:t>Example:</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Industry where writing faster than read always like Banking,Financial Industry</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For real time activities like Stock Analysis</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290450" y="52900"/>
            <a:ext cx="868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560">
                <a:solidFill>
                  <a:srgbClr val="161616"/>
                </a:solidFill>
              </a:rPr>
              <a:t>Azure Cosmos DB</a:t>
            </a:r>
            <a:endParaRPr sz="1120"/>
          </a:p>
        </p:txBody>
      </p:sp>
      <p:sp>
        <p:nvSpPr>
          <p:cNvPr id="137" name="Google Shape;137;p27"/>
          <p:cNvSpPr txBox="1"/>
          <p:nvPr>
            <p:ph idx="1" type="body"/>
          </p:nvPr>
        </p:nvSpPr>
        <p:spPr>
          <a:xfrm>
            <a:off x="110525" y="997625"/>
            <a:ext cx="8922900" cy="4064400"/>
          </a:xfrm>
          <a:prstGeom prst="rect">
            <a:avLst/>
          </a:prstGeom>
        </p:spPr>
        <p:txBody>
          <a:bodyPr anchorCtr="0" anchor="t" bIns="91425" lIns="91425" spcFirstLastPara="1" rIns="91425" wrap="square" tIns="91425">
            <a:noAutofit/>
          </a:bodyPr>
          <a:lstStyle/>
          <a:p>
            <a:pPr indent="-311150" lvl="0" marL="457200" rtl="0" algn="l">
              <a:lnSpc>
                <a:spcPct val="90000"/>
              </a:lnSpc>
              <a:spcBef>
                <a:spcPts val="1000"/>
              </a:spcBef>
              <a:spcAft>
                <a:spcPts val="0"/>
              </a:spcAft>
              <a:buClr>
                <a:srgbClr val="161616"/>
              </a:buClr>
              <a:buSzPts val="1300"/>
              <a:buChar char="●"/>
            </a:pPr>
            <a:r>
              <a:rPr lang="en" sz="1300">
                <a:solidFill>
                  <a:srgbClr val="161616"/>
                </a:solidFill>
              </a:rPr>
              <a:t>It is a fully managed NoSQL and relational database for modern app development including; AI, digital commerce, Internet of Things, booking management, and other types of solutions.</a:t>
            </a:r>
            <a:endParaRPr sz="1300">
              <a:solidFill>
                <a:srgbClr val="161616"/>
              </a:solidFill>
            </a:endParaRPr>
          </a:p>
          <a:p>
            <a:pPr indent="-311150" lvl="0" marL="457200" rtl="0" algn="l">
              <a:lnSpc>
                <a:spcPct val="90000"/>
              </a:lnSpc>
              <a:spcBef>
                <a:spcPts val="0"/>
              </a:spcBef>
              <a:spcAft>
                <a:spcPts val="0"/>
              </a:spcAft>
              <a:buSzPts val="1300"/>
              <a:buChar char="●"/>
            </a:pPr>
            <a:r>
              <a:rPr lang="en" sz="1300">
                <a:solidFill>
                  <a:srgbClr val="161616"/>
                </a:solidFill>
              </a:rPr>
              <a:t>It offers single-digit millisecond response times ( low latency and high availability ), automatic and instant scalability (serverless), along with guaranteed speed at any scale. Business continuity is assured with SLA-backed</a:t>
            </a:r>
            <a:r>
              <a:rPr lang="en" sz="1300">
                <a:solidFill>
                  <a:schemeClr val="dk1"/>
                </a:solidFill>
              </a:rPr>
              <a:t> </a:t>
            </a:r>
            <a:r>
              <a:rPr lang="en" sz="1300">
                <a:solidFill>
                  <a:schemeClr val="dk1"/>
                </a:solidFill>
              </a:rPr>
              <a:t>( Service Level Agreements )</a:t>
            </a:r>
            <a:r>
              <a:rPr lang="en" sz="1300">
                <a:solidFill>
                  <a:srgbClr val="161616"/>
                </a:solidFill>
              </a:rPr>
              <a:t> availability and enterprise-grade security.</a:t>
            </a:r>
            <a:endParaRPr sz="1300">
              <a:solidFill>
                <a:srgbClr val="161616"/>
              </a:solidFill>
            </a:endParaRPr>
          </a:p>
          <a:p>
            <a:pPr indent="-311150" lvl="0" marL="457200" rtl="0" algn="l">
              <a:lnSpc>
                <a:spcPct val="90000"/>
              </a:lnSpc>
              <a:spcBef>
                <a:spcPts val="0"/>
              </a:spcBef>
              <a:spcAft>
                <a:spcPts val="0"/>
              </a:spcAft>
              <a:buClr>
                <a:srgbClr val="3B3838"/>
              </a:buClr>
              <a:buSzPts val="1300"/>
              <a:buChar char="●"/>
            </a:pPr>
            <a:r>
              <a:rPr b="1" lang="en" sz="1300">
                <a:solidFill>
                  <a:srgbClr val="3B3838"/>
                </a:solidFill>
              </a:rPr>
              <a:t>Throughput:-  </a:t>
            </a:r>
            <a:r>
              <a:rPr lang="en" sz="1300">
                <a:solidFill>
                  <a:srgbClr val="3B3838"/>
                </a:solidFill>
              </a:rPr>
              <a:t>The amount of data moved successfully from one place to another in a given time period.</a:t>
            </a:r>
            <a:endParaRPr sz="1300">
              <a:solidFill>
                <a:srgbClr val="3B3838"/>
              </a:solidFill>
            </a:endParaRPr>
          </a:p>
          <a:p>
            <a:pPr indent="-311150" lvl="0" marL="457200" rtl="0" algn="l">
              <a:lnSpc>
                <a:spcPct val="90000"/>
              </a:lnSpc>
              <a:spcBef>
                <a:spcPts val="0"/>
              </a:spcBef>
              <a:spcAft>
                <a:spcPts val="0"/>
              </a:spcAft>
              <a:buClr>
                <a:srgbClr val="3B3838"/>
              </a:buClr>
              <a:buSzPts val="1300"/>
              <a:buChar char="●"/>
            </a:pPr>
            <a:r>
              <a:rPr b="1" lang="en" sz="1300">
                <a:solidFill>
                  <a:srgbClr val="3B3838"/>
                </a:solidFill>
              </a:rPr>
              <a:t>Latency:-  </a:t>
            </a:r>
            <a:r>
              <a:rPr lang="en" sz="1300">
                <a:solidFill>
                  <a:srgbClr val="3B3838"/>
                </a:solidFill>
              </a:rPr>
              <a:t>The amount of time it takes for a data packet to go from one place to another.</a:t>
            </a:r>
            <a:endParaRPr sz="1300">
              <a:solidFill>
                <a:srgbClr val="161616"/>
              </a:solidFill>
            </a:endParaRPr>
          </a:p>
          <a:p>
            <a:pPr indent="0" lvl="0" marL="0" rtl="0" algn="l">
              <a:lnSpc>
                <a:spcPct val="90000"/>
              </a:lnSpc>
              <a:spcBef>
                <a:spcPts val="1000"/>
              </a:spcBef>
              <a:spcAft>
                <a:spcPts val="0"/>
              </a:spcAft>
              <a:buNone/>
            </a:pPr>
            <a:r>
              <a:rPr b="1" lang="en" sz="1300">
                <a:solidFill>
                  <a:srgbClr val="161616"/>
                </a:solidFill>
              </a:rPr>
              <a:t>Key Benefits</a:t>
            </a:r>
            <a:endParaRPr b="1" sz="1300">
              <a:solidFill>
                <a:srgbClr val="161616"/>
              </a:solidFill>
            </a:endParaRPr>
          </a:p>
          <a:p>
            <a:pPr indent="-311150" lvl="0" marL="457200" rtl="0" algn="l">
              <a:lnSpc>
                <a:spcPct val="90000"/>
              </a:lnSpc>
              <a:spcBef>
                <a:spcPts val="1000"/>
              </a:spcBef>
              <a:spcAft>
                <a:spcPts val="0"/>
              </a:spcAft>
              <a:buClr>
                <a:srgbClr val="161616"/>
              </a:buClr>
              <a:buSzPts val="1300"/>
              <a:buChar char="●"/>
            </a:pPr>
            <a:r>
              <a:rPr b="1" lang="en" sz="1300">
                <a:solidFill>
                  <a:srgbClr val="161616"/>
                </a:solidFill>
              </a:rPr>
              <a:t>Guaranteed speed at any scale</a:t>
            </a:r>
            <a:endParaRPr b="1" sz="1300">
              <a:solidFill>
                <a:srgbClr val="161616"/>
              </a:solidFill>
            </a:endParaRPr>
          </a:p>
          <a:p>
            <a:pPr indent="0" lvl="0" marL="457200" rtl="0" algn="l">
              <a:lnSpc>
                <a:spcPct val="90000"/>
              </a:lnSpc>
              <a:spcBef>
                <a:spcPts val="1000"/>
              </a:spcBef>
              <a:spcAft>
                <a:spcPts val="0"/>
              </a:spcAft>
              <a:buNone/>
            </a:pPr>
            <a:r>
              <a:rPr lang="en" sz="1300">
                <a:solidFill>
                  <a:srgbClr val="161616"/>
                </a:solidFill>
              </a:rPr>
              <a:t>Multi-region writes and data distribution to any Azure region with just a button </a:t>
            </a:r>
            <a:r>
              <a:rPr b="1" lang="en" sz="1300">
                <a:solidFill>
                  <a:srgbClr val="161616"/>
                </a:solidFill>
              </a:rPr>
              <a:t>,</a:t>
            </a:r>
            <a:r>
              <a:rPr lang="en" sz="1300">
                <a:solidFill>
                  <a:srgbClr val="161616"/>
                </a:solidFill>
              </a:rPr>
              <a:t> Real-time access with fast read and write latencies globally </a:t>
            </a:r>
            <a:r>
              <a:rPr b="1" lang="en" sz="1300">
                <a:solidFill>
                  <a:srgbClr val="161616"/>
                </a:solidFill>
              </a:rPr>
              <a:t>, </a:t>
            </a:r>
            <a:r>
              <a:rPr lang="en" sz="1300">
                <a:solidFill>
                  <a:srgbClr val="161616"/>
                </a:solidFill>
              </a:rPr>
              <a:t>and throughput and consistency all backed by SLAs </a:t>
            </a:r>
            <a:r>
              <a:rPr b="1" lang="en" sz="1300">
                <a:solidFill>
                  <a:srgbClr val="161616"/>
                </a:solidFill>
              </a:rPr>
              <a:t>, </a:t>
            </a:r>
            <a:r>
              <a:rPr lang="en" sz="1300">
                <a:solidFill>
                  <a:srgbClr val="161616"/>
                </a:solidFill>
              </a:rPr>
              <a:t>Independently and elastically scale storage and throughput across any Azure region – even during unpredictable traffic bursts – for unlimited scale worldwide.</a:t>
            </a:r>
            <a:endParaRPr sz="1300">
              <a:solidFill>
                <a:srgbClr val="161616"/>
              </a:solidFill>
            </a:endParaRPr>
          </a:p>
          <a:p>
            <a:pPr indent="-311150" lvl="0" marL="457200" rtl="0" algn="l">
              <a:lnSpc>
                <a:spcPct val="90000"/>
              </a:lnSpc>
              <a:spcBef>
                <a:spcPts val="1000"/>
              </a:spcBef>
              <a:spcAft>
                <a:spcPts val="0"/>
              </a:spcAft>
              <a:buClr>
                <a:srgbClr val="161616"/>
              </a:buClr>
              <a:buSzPts val="1300"/>
              <a:buChar char="●"/>
            </a:pPr>
            <a:r>
              <a:rPr b="1" lang="en" sz="1300">
                <a:solidFill>
                  <a:srgbClr val="161616"/>
                </a:solidFill>
              </a:rPr>
              <a:t>Simplified application development</a:t>
            </a:r>
            <a:endParaRPr b="1" sz="1300">
              <a:solidFill>
                <a:srgbClr val="161616"/>
              </a:solidFill>
            </a:endParaRPr>
          </a:p>
          <a:p>
            <a:pPr indent="0" lvl="0" marL="457200" rtl="0" algn="l">
              <a:lnSpc>
                <a:spcPct val="90000"/>
              </a:lnSpc>
              <a:spcBef>
                <a:spcPts val="1000"/>
              </a:spcBef>
              <a:spcAft>
                <a:spcPts val="0"/>
              </a:spcAft>
              <a:buNone/>
            </a:pPr>
            <a:r>
              <a:rPr lang="en" sz="1300">
                <a:solidFill>
                  <a:schemeClr val="dk1"/>
                </a:solidFill>
              </a:rPr>
              <a:t>Accommodate all operational database models, including </a:t>
            </a:r>
            <a:r>
              <a:rPr lang="en" sz="1300">
                <a:solidFill>
                  <a:srgbClr val="161616"/>
                </a:solidFill>
              </a:rPr>
              <a:t>relational, document, vector, key-value, graph, and table, Deeply integrated with key Azure services, Multiple database APIs options </a:t>
            </a:r>
            <a:r>
              <a:rPr b="1" lang="en" sz="1300">
                <a:solidFill>
                  <a:srgbClr val="161616"/>
                </a:solidFill>
              </a:rPr>
              <a:t>, </a:t>
            </a:r>
            <a:r>
              <a:rPr lang="en" sz="1300">
                <a:solidFill>
                  <a:srgbClr val="161616"/>
                </a:solidFill>
                <a:highlight>
                  <a:srgbClr val="FFFFFF"/>
                </a:highlight>
              </a:rPr>
              <a:t>Change feed makes it easy to </a:t>
            </a:r>
            <a:endParaRPr b="1" sz="1300">
              <a:solidFill>
                <a:srgbClr val="161616"/>
              </a:solidFill>
            </a:endParaRPr>
          </a:p>
          <a:p>
            <a:pPr indent="0" lvl="0" marL="0" rtl="0" algn="l">
              <a:lnSpc>
                <a:spcPct val="90000"/>
              </a:lnSpc>
              <a:spcBef>
                <a:spcPts val="1000"/>
              </a:spcBef>
              <a:spcAft>
                <a:spcPts val="0"/>
              </a:spcAft>
              <a:buNone/>
            </a:pPr>
            <a:r>
              <a:t/>
            </a:r>
            <a:endParaRPr sz="1050"/>
          </a:p>
        </p:txBody>
      </p:sp>
      <p:sp>
        <p:nvSpPr>
          <p:cNvPr id="138" name="Google Shape;138;p27"/>
          <p:cNvSpPr txBox="1"/>
          <p:nvPr/>
        </p:nvSpPr>
        <p:spPr>
          <a:xfrm>
            <a:off x="221100" y="674525"/>
            <a:ext cx="89229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900">
                <a:solidFill>
                  <a:srgbClr val="161616"/>
                </a:solidFill>
              </a:rPr>
              <a:t>APPLIES TO: </a:t>
            </a:r>
            <a:r>
              <a:rPr b="1" lang="en" sz="900">
                <a:solidFill>
                  <a:schemeClr val="dk1"/>
                </a:solidFill>
              </a:rPr>
              <a:t>  </a:t>
            </a:r>
            <a:r>
              <a:rPr lang="en" sz="900">
                <a:solidFill>
                  <a:schemeClr val="dk1"/>
                </a:solidFill>
              </a:rPr>
              <a:t>    </a:t>
            </a:r>
            <a:r>
              <a:rPr b="1" lang="en" sz="900">
                <a:solidFill>
                  <a:schemeClr val="dk1"/>
                </a:solidFill>
              </a:rPr>
              <a:t> </a:t>
            </a:r>
            <a:r>
              <a:rPr b="1" lang="en" sz="900">
                <a:solidFill>
                  <a:srgbClr val="161616"/>
                </a:solidFill>
              </a:rPr>
              <a:t> NoSQL </a:t>
            </a:r>
            <a:r>
              <a:rPr b="1" lang="en" sz="900">
                <a:solidFill>
                  <a:schemeClr val="dk1"/>
                </a:solidFill>
              </a:rPr>
              <a:t>       </a:t>
            </a:r>
            <a:r>
              <a:rPr b="1" lang="en" sz="900">
                <a:solidFill>
                  <a:srgbClr val="161616"/>
                </a:solidFill>
              </a:rPr>
              <a:t> MongoDB </a:t>
            </a:r>
            <a:r>
              <a:rPr b="1" lang="en" sz="900">
                <a:solidFill>
                  <a:schemeClr val="dk1"/>
                </a:solidFill>
              </a:rPr>
              <a:t>       </a:t>
            </a:r>
            <a:r>
              <a:rPr b="1" lang="en" sz="900">
                <a:solidFill>
                  <a:srgbClr val="161616"/>
                </a:solidFill>
              </a:rPr>
              <a:t> Cassandra </a:t>
            </a:r>
            <a:r>
              <a:rPr b="1" lang="en" sz="900">
                <a:solidFill>
                  <a:schemeClr val="dk1"/>
                </a:solidFill>
              </a:rPr>
              <a:t>       </a:t>
            </a:r>
            <a:r>
              <a:rPr b="1" lang="en" sz="900">
                <a:solidFill>
                  <a:srgbClr val="161616"/>
                </a:solidFill>
              </a:rPr>
              <a:t> Gremlin </a:t>
            </a:r>
            <a:r>
              <a:rPr b="1" lang="en" sz="900">
                <a:solidFill>
                  <a:schemeClr val="dk1"/>
                </a:solidFill>
              </a:rPr>
              <a:t>       </a:t>
            </a:r>
            <a:r>
              <a:rPr b="1" lang="en" sz="900">
                <a:solidFill>
                  <a:srgbClr val="161616"/>
                </a:solidFill>
              </a:rPr>
              <a:t> Table </a:t>
            </a:r>
            <a:r>
              <a:rPr b="1" lang="en" sz="900">
                <a:solidFill>
                  <a:schemeClr val="dk1"/>
                </a:solidFill>
              </a:rPr>
              <a:t>       </a:t>
            </a:r>
            <a:r>
              <a:rPr b="1" lang="en" sz="900">
                <a:solidFill>
                  <a:srgbClr val="161616"/>
                </a:solidFill>
              </a:rPr>
              <a:t> PostgreSQL</a:t>
            </a:r>
            <a:endParaRPr b="1" sz="900">
              <a:solidFill>
                <a:srgbClr val="16161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idx="1" type="body"/>
          </p:nvPr>
        </p:nvSpPr>
        <p:spPr>
          <a:xfrm>
            <a:off x="340775" y="122050"/>
            <a:ext cx="8456100" cy="4914300"/>
          </a:xfrm>
          <a:prstGeom prst="rect">
            <a:avLst/>
          </a:prstGeom>
        </p:spPr>
        <p:txBody>
          <a:bodyPr anchorCtr="0" anchor="t" bIns="91425" lIns="91425" spcFirstLastPara="1" rIns="91425" wrap="square" tIns="91425">
            <a:normAutofit/>
          </a:bodyPr>
          <a:lstStyle/>
          <a:p>
            <a:pPr indent="0" lvl="0" marL="457200" rtl="0" algn="l">
              <a:lnSpc>
                <a:spcPct val="90000"/>
              </a:lnSpc>
              <a:spcBef>
                <a:spcPts val="1000"/>
              </a:spcBef>
              <a:spcAft>
                <a:spcPts val="0"/>
              </a:spcAft>
              <a:buNone/>
            </a:pPr>
            <a:r>
              <a:rPr lang="en" sz="1300">
                <a:solidFill>
                  <a:srgbClr val="161616"/>
                </a:solidFill>
                <a:highlight>
                  <a:schemeClr val="lt1"/>
                </a:highlight>
              </a:rPr>
              <a:t>track and manage changes to database containers and create triggered events with Azure FunctionsAzure Cosmos DB's schema-less service automatically indexes all your data, regardless of the data model, to deliver blazing fast queries.</a:t>
            </a:r>
            <a:endParaRPr b="1" sz="1300">
              <a:solidFill>
                <a:srgbClr val="161616"/>
              </a:solidFill>
            </a:endParaRPr>
          </a:p>
          <a:p>
            <a:pPr indent="-311150" lvl="0" marL="457200" rtl="0" algn="l">
              <a:lnSpc>
                <a:spcPct val="90000"/>
              </a:lnSpc>
              <a:spcBef>
                <a:spcPts val="1000"/>
              </a:spcBef>
              <a:spcAft>
                <a:spcPts val="0"/>
              </a:spcAft>
              <a:buClr>
                <a:srgbClr val="161616"/>
              </a:buClr>
              <a:buSzPts val="1300"/>
              <a:buChar char="●"/>
            </a:pPr>
            <a:r>
              <a:rPr b="1" lang="en" sz="1300">
                <a:solidFill>
                  <a:srgbClr val="161616"/>
                </a:solidFill>
              </a:rPr>
              <a:t>Mission-critical ready</a:t>
            </a:r>
            <a:endParaRPr sz="1300">
              <a:solidFill>
                <a:srgbClr val="161616"/>
              </a:solidFill>
            </a:endParaRPr>
          </a:p>
          <a:p>
            <a:pPr indent="0" lvl="0" marL="457200" rtl="0" algn="l">
              <a:lnSpc>
                <a:spcPct val="90000"/>
              </a:lnSpc>
              <a:spcBef>
                <a:spcPts val="1000"/>
              </a:spcBef>
              <a:spcAft>
                <a:spcPts val="0"/>
              </a:spcAft>
              <a:buClr>
                <a:schemeClr val="dk1"/>
              </a:buClr>
              <a:buSzPts val="1100"/>
              <a:buFont typeface="Arial"/>
              <a:buNone/>
            </a:pPr>
            <a:r>
              <a:rPr lang="en" sz="1300">
                <a:solidFill>
                  <a:srgbClr val="161616"/>
                </a:solidFill>
              </a:rPr>
              <a:t>Guarantee business continuity, 99.999% availability, and enterprise-level security for every application.Offers a comprehensive suite of </a:t>
            </a:r>
            <a:r>
              <a:rPr lang="en" sz="1300" u="sng">
                <a:solidFill>
                  <a:schemeClr val="accent5"/>
                </a:solidFill>
                <a:hlinkClick r:id="rId3">
                  <a:extLst>
                    <a:ext uri="{A12FA001-AC4F-418D-AE19-62706E023703}">
                      <ahyp:hlinkClr val="tx"/>
                    </a:ext>
                  </a:extLst>
                </a:hlinkClick>
              </a:rPr>
              <a:t>SLAs</a:t>
            </a:r>
            <a:r>
              <a:rPr lang="en" sz="1300">
                <a:solidFill>
                  <a:srgbClr val="161616"/>
                </a:solidFill>
              </a:rPr>
              <a:t> including industry-leading availability worldwide, Easily distribute data to any Azure region with automatic data replication, Enjoy zero downtime with multi-region writes, It’s role-based access control keeps your data safe and offers fine-tuned control.</a:t>
            </a:r>
            <a:endParaRPr b="1" sz="1300">
              <a:solidFill>
                <a:srgbClr val="161616"/>
              </a:solidFill>
            </a:endParaRPr>
          </a:p>
          <a:p>
            <a:pPr indent="-311150" lvl="0" marL="457200" rtl="0" algn="l">
              <a:lnSpc>
                <a:spcPct val="90000"/>
              </a:lnSpc>
              <a:spcBef>
                <a:spcPts val="1000"/>
              </a:spcBef>
              <a:spcAft>
                <a:spcPts val="0"/>
              </a:spcAft>
              <a:buClr>
                <a:srgbClr val="161616"/>
              </a:buClr>
              <a:buSzPts val="1300"/>
              <a:buChar char="●"/>
            </a:pPr>
            <a:r>
              <a:rPr b="1" lang="en" sz="1300">
                <a:solidFill>
                  <a:srgbClr val="161616"/>
                </a:solidFill>
              </a:rPr>
              <a:t>Fully managed and cost-effective</a:t>
            </a:r>
            <a:endParaRPr b="1" sz="1300">
              <a:solidFill>
                <a:srgbClr val="161616"/>
              </a:solidFill>
            </a:endParaRPr>
          </a:p>
          <a:p>
            <a:pPr indent="0" lvl="0" marL="457200" rtl="0" algn="l">
              <a:lnSpc>
                <a:spcPct val="90000"/>
              </a:lnSpc>
              <a:spcBef>
                <a:spcPts val="1000"/>
              </a:spcBef>
              <a:spcAft>
                <a:spcPts val="0"/>
              </a:spcAft>
              <a:buNone/>
            </a:pPr>
            <a:r>
              <a:rPr lang="en" sz="1300">
                <a:solidFill>
                  <a:srgbClr val="161616"/>
                </a:solidFill>
              </a:rPr>
              <a:t>End-to-end database management, with serverless and automatic scaling , Fully managed database service. Automatic, no touch, maintenance, patching, and updates, saving developers time and money , Cost-effective options for unpredictable or sporadic workloads of any size or scale, enabling developers to get started easily without having to plan or manage capacity , Serverless model offers spiky workloads automatic and responsive service to manage traffic bursts on demand.</a:t>
            </a:r>
            <a:endParaRPr sz="1300">
              <a:solidFill>
                <a:srgbClr val="3B3838"/>
              </a:solidFill>
            </a:endParaRPr>
          </a:p>
          <a:p>
            <a:pPr indent="0" lvl="0" marL="0" rtl="0" algn="l">
              <a:spcBef>
                <a:spcPts val="0"/>
              </a:spcBef>
              <a:spcAft>
                <a:spcPts val="1200"/>
              </a:spcAft>
              <a:buNone/>
            </a:pPr>
            <a:r>
              <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50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5833"/>
              <a:buFont typeface="Arial"/>
              <a:buNone/>
            </a:pPr>
            <a:r>
              <a:rPr b="1" lang="en" sz="2400">
                <a:solidFill>
                  <a:srgbClr val="161616"/>
                </a:solidFill>
                <a:highlight>
                  <a:srgbClr val="FFFFFF"/>
                </a:highlight>
              </a:rPr>
              <a:t>Azure Database for </a:t>
            </a:r>
            <a:r>
              <a:rPr b="1" lang="en" sz="2400">
                <a:solidFill>
                  <a:srgbClr val="161616"/>
                </a:solidFill>
                <a:highlight>
                  <a:srgbClr val="FFFFFF"/>
                </a:highlight>
              </a:rPr>
              <a:t>PostgreSQL</a:t>
            </a:r>
            <a:endParaRPr b="1" sz="2400">
              <a:solidFill>
                <a:srgbClr val="161616"/>
              </a:solidFill>
              <a:highlight>
                <a:srgbClr val="FFFFFF"/>
              </a:highlight>
            </a:endParaRPr>
          </a:p>
          <a:p>
            <a:pPr indent="0" lvl="0" marL="0" rtl="0" algn="l">
              <a:spcBef>
                <a:spcPts val="0"/>
              </a:spcBef>
              <a:spcAft>
                <a:spcPts val="0"/>
              </a:spcAft>
              <a:buNone/>
            </a:pPr>
            <a:r>
              <a:t/>
            </a:r>
            <a:endParaRPr/>
          </a:p>
        </p:txBody>
      </p:sp>
      <p:sp>
        <p:nvSpPr>
          <p:cNvPr id="149" name="Google Shape;149;p29"/>
          <p:cNvSpPr txBox="1"/>
          <p:nvPr>
            <p:ph idx="1" type="body"/>
          </p:nvPr>
        </p:nvSpPr>
        <p:spPr>
          <a:xfrm>
            <a:off x="311700" y="462250"/>
            <a:ext cx="8520600" cy="43989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sz="1100">
                <a:solidFill>
                  <a:schemeClr val="dk1"/>
                </a:solidFill>
              </a:rPr>
              <a:t>It is a </a:t>
            </a:r>
            <a:r>
              <a:rPr lang="en" sz="1100">
                <a:solidFill>
                  <a:schemeClr val="dk1"/>
                </a:solidFill>
              </a:rPr>
              <a:t>relational</a:t>
            </a:r>
            <a:r>
              <a:rPr lang="en" sz="1100">
                <a:solidFill>
                  <a:schemeClr val="dk1"/>
                </a:solidFill>
              </a:rPr>
              <a:t> database </a:t>
            </a:r>
            <a:r>
              <a:rPr lang="en" sz="1100">
                <a:solidFill>
                  <a:schemeClr val="dk1"/>
                </a:solidFill>
                <a:highlight>
                  <a:srgbClr val="FFFFFF"/>
                </a:highlight>
              </a:rPr>
              <a:t>service in the Microsoft cloud based on the </a:t>
            </a:r>
            <a:r>
              <a:rPr lang="en" sz="1100">
                <a:solidFill>
                  <a:schemeClr val="dk1"/>
                </a:solidFill>
                <a:highlight>
                  <a:srgbClr val="FFFFFF"/>
                </a:highlight>
                <a:uFill>
                  <a:noFill/>
                </a:uFill>
                <a:hlinkClick r:id="rId3">
                  <a:extLst>
                    <a:ext uri="{A12FA001-AC4F-418D-AE19-62706E023703}">
                      <ahyp:hlinkClr val="tx"/>
                    </a:ext>
                  </a:extLst>
                </a:hlinkClick>
              </a:rPr>
              <a:t>PostgreSQL open source relational databas</a:t>
            </a:r>
            <a:r>
              <a:rPr lang="en" sz="1100">
                <a:solidFill>
                  <a:schemeClr val="dk1"/>
                </a:solidFill>
              </a:rPr>
              <a:t>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Azure Database for PostgreSQL are available in two deployment model:-</a:t>
            </a:r>
            <a:endParaRPr sz="1100">
              <a:solidFill>
                <a:schemeClr val="dk1"/>
              </a:solidFill>
            </a:endParaRPr>
          </a:p>
          <a:p>
            <a:pPr indent="-317500" lvl="1" marL="914400" rtl="0" algn="l">
              <a:spcBef>
                <a:spcPts val="0"/>
              </a:spcBef>
              <a:spcAft>
                <a:spcPts val="0"/>
              </a:spcAft>
              <a:buClr>
                <a:schemeClr val="dk1"/>
              </a:buClr>
              <a:buSzPts val="1400"/>
              <a:buChar char="○"/>
            </a:pPr>
            <a:r>
              <a:rPr lang="en" sz="1000">
                <a:solidFill>
                  <a:schemeClr val="dk1"/>
                </a:solidFill>
                <a:highlight>
                  <a:srgbClr val="FFFFFF"/>
                </a:highlight>
              </a:rPr>
              <a:t> </a:t>
            </a:r>
            <a:r>
              <a:rPr lang="en" sz="1100">
                <a:solidFill>
                  <a:schemeClr val="dk1"/>
                </a:solidFill>
                <a:highlight>
                  <a:srgbClr val="FFFFFF"/>
                </a:highlight>
              </a:rPr>
              <a:t>Single Server</a:t>
            </a:r>
            <a:endParaRPr sz="1100">
              <a:solidFill>
                <a:schemeClr val="dk1"/>
              </a:solidFill>
              <a:highlight>
                <a:srgbClr val="FFFFFF"/>
              </a:highlight>
            </a:endParaRPr>
          </a:p>
          <a:p>
            <a:pPr indent="-317500" lvl="1" marL="914400" rtl="0" algn="l">
              <a:spcBef>
                <a:spcPts val="0"/>
              </a:spcBef>
              <a:spcAft>
                <a:spcPts val="0"/>
              </a:spcAft>
              <a:buClr>
                <a:schemeClr val="dk1"/>
              </a:buClr>
              <a:buSzPts val="1400"/>
              <a:buChar char="○"/>
            </a:pPr>
            <a:r>
              <a:rPr lang="en" sz="700">
                <a:solidFill>
                  <a:schemeClr val="dk1"/>
                </a:solidFill>
                <a:highlight>
                  <a:srgbClr val="FFFFFF"/>
                </a:highlight>
                <a:latin typeface="Times New Roman"/>
                <a:ea typeface="Times New Roman"/>
                <a:cs typeface="Times New Roman"/>
                <a:sym typeface="Times New Roman"/>
              </a:rPr>
              <a:t>  </a:t>
            </a:r>
            <a:r>
              <a:rPr lang="en" sz="1100">
                <a:solidFill>
                  <a:schemeClr val="dk1"/>
                </a:solidFill>
                <a:highlight>
                  <a:srgbClr val="FFFFFF"/>
                </a:highlight>
              </a:rPr>
              <a:t>Flexible Server</a:t>
            </a:r>
            <a:endParaRPr sz="1100">
              <a:solidFill>
                <a:schemeClr val="dk1"/>
              </a:solidFill>
            </a:endParaRPr>
          </a:p>
          <a:p>
            <a:pPr indent="0" lvl="0" marL="0" rtl="0" algn="l">
              <a:spcBef>
                <a:spcPts val="0"/>
              </a:spcBef>
              <a:spcAft>
                <a:spcPts val="1200"/>
              </a:spcAft>
              <a:buNone/>
            </a:pPr>
            <a:r>
              <a:t/>
            </a:r>
            <a:endParaRPr/>
          </a:p>
        </p:txBody>
      </p:sp>
      <p:graphicFrame>
        <p:nvGraphicFramePr>
          <p:cNvPr id="150" name="Google Shape;150;p29"/>
          <p:cNvGraphicFramePr/>
          <p:nvPr/>
        </p:nvGraphicFramePr>
        <p:xfrm>
          <a:off x="459225" y="1457775"/>
          <a:ext cx="3000000" cy="3000000"/>
        </p:xfrm>
        <a:graphic>
          <a:graphicData uri="http://schemas.openxmlformats.org/drawingml/2006/table">
            <a:tbl>
              <a:tblPr>
                <a:noFill/>
                <a:tableStyleId>{3A5FB8DE-0C1B-42A3-AB61-EA7647B11F12}</a:tableStyleId>
              </a:tblPr>
              <a:tblGrid>
                <a:gridCol w="4112775"/>
                <a:gridCol w="4112775"/>
              </a:tblGrid>
              <a:tr h="295075">
                <a:tc>
                  <a:txBody>
                    <a:bodyPr/>
                    <a:lstStyle/>
                    <a:p>
                      <a:pPr indent="0" lvl="0" marL="0" rtl="0" algn="ctr">
                        <a:spcBef>
                          <a:spcPts val="0"/>
                        </a:spcBef>
                        <a:spcAft>
                          <a:spcPts val="0"/>
                        </a:spcAft>
                        <a:buNone/>
                      </a:pPr>
                      <a:r>
                        <a:rPr b="1" lang="en" sz="1200">
                          <a:solidFill>
                            <a:srgbClr val="161616"/>
                          </a:solidFill>
                        </a:rPr>
                        <a:t>Single Server</a:t>
                      </a:r>
                      <a:endParaRPr sz="1200"/>
                    </a:p>
                  </a:txBody>
                  <a:tcPr marT="91425" marB="91425" marR="91425" marL="91425"/>
                </a:tc>
                <a:tc>
                  <a:txBody>
                    <a:bodyPr/>
                    <a:lstStyle/>
                    <a:p>
                      <a:pPr indent="0" lvl="0" marL="0" rtl="0" algn="ctr">
                        <a:spcBef>
                          <a:spcPts val="0"/>
                        </a:spcBef>
                        <a:spcAft>
                          <a:spcPts val="0"/>
                        </a:spcAft>
                        <a:buNone/>
                      </a:pPr>
                      <a:r>
                        <a:rPr b="1" lang="en" sz="1200">
                          <a:solidFill>
                            <a:srgbClr val="161616"/>
                          </a:solidFill>
                        </a:rPr>
                        <a:t>Flexible Server</a:t>
                      </a:r>
                      <a:endParaRPr sz="1200"/>
                    </a:p>
                  </a:txBody>
                  <a:tcPr marT="91425" marB="91425" marR="91425" marL="91425"/>
                </a:tc>
              </a:tr>
              <a:tr h="2675125">
                <a:tc>
                  <a:txBody>
                    <a:bodyPr/>
                    <a:lstStyle/>
                    <a:p>
                      <a:pPr indent="-298450" lvl="0" marL="457200" rtl="0" algn="l">
                        <a:lnSpc>
                          <a:spcPct val="115000"/>
                        </a:lnSpc>
                        <a:spcBef>
                          <a:spcPts val="1200"/>
                        </a:spcBef>
                        <a:spcAft>
                          <a:spcPts val="0"/>
                        </a:spcAft>
                        <a:buSzPts val="1100"/>
                        <a:buAutoNum type="arabicPeriod"/>
                      </a:pPr>
                      <a:r>
                        <a:rPr lang="en" sz="1100">
                          <a:solidFill>
                            <a:schemeClr val="dk1"/>
                          </a:solidFill>
                        </a:rPr>
                        <a:t>It provide fixed set of resources, as server configuration is </a:t>
                      </a:r>
                      <a:r>
                        <a:rPr lang="en" sz="1100">
                          <a:solidFill>
                            <a:schemeClr val="dk1"/>
                          </a:solidFill>
                        </a:rPr>
                        <a:t>determined</a:t>
                      </a:r>
                      <a:r>
                        <a:rPr lang="en" sz="1100">
                          <a:solidFill>
                            <a:schemeClr val="dk1"/>
                          </a:solidFill>
                        </a:rPr>
                        <a:t> by Microsoft, and we have limited control over it.</a:t>
                      </a:r>
                      <a:endParaRPr sz="1100">
                        <a:solidFill>
                          <a:schemeClr val="dk1"/>
                        </a:solidFill>
                      </a:endParaRPr>
                    </a:p>
                    <a:p>
                      <a:pPr indent="-298450" lvl="0" marL="457200" rtl="0" algn="l">
                        <a:lnSpc>
                          <a:spcPct val="115000"/>
                        </a:lnSpc>
                        <a:spcBef>
                          <a:spcPts val="0"/>
                        </a:spcBef>
                        <a:spcAft>
                          <a:spcPts val="0"/>
                        </a:spcAft>
                        <a:buSzPts val="1100"/>
                        <a:buAutoNum type="arabicPeriod"/>
                      </a:pPr>
                      <a:r>
                        <a:rPr lang="en" sz="1100">
                          <a:solidFill>
                            <a:schemeClr val="dk1"/>
                          </a:solidFill>
                        </a:rPr>
                        <a:t>It </a:t>
                      </a:r>
                      <a:r>
                        <a:rPr lang="en" sz="1100">
                          <a:solidFill>
                            <a:srgbClr val="161616"/>
                          </a:solidFill>
                          <a:highlight>
                            <a:srgbClr val="FFFFFF"/>
                          </a:highlight>
                        </a:rPr>
                        <a:t>is a fully managed database service with automatic patching, update and maintenance.</a:t>
                      </a:r>
                      <a:endParaRPr sz="1100">
                        <a:solidFill>
                          <a:srgbClr val="161616"/>
                        </a:solidFill>
                        <a:highlight>
                          <a:srgbClr val="FFFFFF"/>
                        </a:highlight>
                      </a:endParaRPr>
                    </a:p>
                    <a:p>
                      <a:pPr indent="-298450" lvl="0" marL="457200" rtl="0" algn="l">
                        <a:lnSpc>
                          <a:spcPct val="115000"/>
                        </a:lnSpc>
                        <a:spcBef>
                          <a:spcPts val="0"/>
                        </a:spcBef>
                        <a:spcAft>
                          <a:spcPts val="0"/>
                        </a:spcAft>
                        <a:buClr>
                          <a:srgbClr val="161616"/>
                        </a:buClr>
                        <a:buSzPts val="1100"/>
                        <a:buAutoNum type="arabicPeriod"/>
                      </a:pPr>
                      <a:r>
                        <a:rPr lang="en" sz="1100">
                          <a:solidFill>
                            <a:srgbClr val="161616"/>
                          </a:solidFill>
                          <a:highlight>
                            <a:srgbClr val="FFFFFF"/>
                          </a:highlight>
                        </a:rPr>
                        <a:t>It supports community version of PostgreSQL 9.5, 9,6, 10, and 11. </a:t>
                      </a:r>
                      <a:endParaRPr sz="1100">
                        <a:solidFill>
                          <a:srgbClr val="161616"/>
                        </a:solidFill>
                        <a:highlight>
                          <a:srgbClr val="FFFFFF"/>
                        </a:highlight>
                      </a:endParaRPr>
                    </a:p>
                    <a:p>
                      <a:pPr indent="-298450" lvl="0" marL="457200" rtl="0" algn="l">
                        <a:lnSpc>
                          <a:spcPct val="115000"/>
                        </a:lnSpc>
                        <a:spcBef>
                          <a:spcPts val="0"/>
                        </a:spcBef>
                        <a:spcAft>
                          <a:spcPts val="0"/>
                        </a:spcAft>
                        <a:buClr>
                          <a:srgbClr val="161616"/>
                        </a:buClr>
                        <a:buSzPts val="1100"/>
                        <a:buAutoNum type="arabicPeriod"/>
                      </a:pPr>
                      <a:r>
                        <a:rPr lang="en" sz="1100">
                          <a:solidFill>
                            <a:srgbClr val="161616"/>
                          </a:solidFill>
                          <a:highlight>
                            <a:srgbClr val="FFFFFF"/>
                          </a:highlight>
                        </a:rPr>
                        <a:t>The architecture is optimized for built-in high availability with 99.99% availability on single availability zone. </a:t>
                      </a:r>
                      <a:endParaRPr sz="1100">
                        <a:solidFill>
                          <a:srgbClr val="161616"/>
                        </a:solidFill>
                        <a:highlight>
                          <a:srgbClr val="FFFFFF"/>
                        </a:highlight>
                      </a:endParaRPr>
                    </a:p>
                    <a:p>
                      <a:pPr indent="-298450" lvl="0" marL="457200" rtl="0" algn="l">
                        <a:lnSpc>
                          <a:spcPct val="115000"/>
                        </a:lnSpc>
                        <a:spcBef>
                          <a:spcPts val="0"/>
                        </a:spcBef>
                        <a:spcAft>
                          <a:spcPts val="0"/>
                        </a:spcAft>
                        <a:buClr>
                          <a:srgbClr val="161616"/>
                        </a:buClr>
                        <a:buSzPts val="1100"/>
                        <a:buAutoNum type="arabicPeriod"/>
                      </a:pPr>
                      <a:r>
                        <a:rPr lang="en" sz="1100">
                          <a:solidFill>
                            <a:srgbClr val="161616"/>
                          </a:solidFill>
                          <a:highlight>
                            <a:srgbClr val="FFFFFF"/>
                          </a:highlight>
                        </a:rPr>
                        <a:t>It offers three pricing tiers for deployment: Basic, General Purpose, and Memory Optimized.</a:t>
                      </a:r>
                      <a:endParaRPr/>
                    </a:p>
                  </a:txBody>
                  <a:tcPr marT="91425" marB="91425" marR="91425" marL="91425"/>
                </a:tc>
                <a:tc>
                  <a:txBody>
                    <a:bodyPr/>
                    <a:lstStyle/>
                    <a:p>
                      <a:pPr indent="-298450" lvl="0" marL="457200" rtl="0" algn="l">
                        <a:spcBef>
                          <a:spcPts val="0"/>
                        </a:spcBef>
                        <a:spcAft>
                          <a:spcPts val="0"/>
                        </a:spcAft>
                        <a:buSzPts val="1100"/>
                        <a:buAutoNum type="arabicPeriod"/>
                      </a:pPr>
                      <a:r>
                        <a:rPr lang="en" sz="1100">
                          <a:solidFill>
                            <a:schemeClr val="dk1"/>
                          </a:solidFill>
                        </a:rPr>
                        <a:t>It allows to </a:t>
                      </a:r>
                      <a:r>
                        <a:rPr lang="en" sz="1100">
                          <a:solidFill>
                            <a:schemeClr val="dk1"/>
                          </a:solidFill>
                        </a:rPr>
                        <a:t>configure server setting more flexibly by adjusting CPU, memory and storage to better match application’s need.</a:t>
                      </a:r>
                      <a:endParaRPr sz="1100">
                        <a:solidFill>
                          <a:schemeClr val="dk1"/>
                        </a:solidFill>
                      </a:endParaRPr>
                    </a:p>
                    <a:p>
                      <a:pPr indent="-298450" lvl="0" marL="457200" rtl="0" algn="l">
                        <a:spcBef>
                          <a:spcPts val="0"/>
                        </a:spcBef>
                        <a:spcAft>
                          <a:spcPts val="0"/>
                        </a:spcAft>
                        <a:buSzPts val="1100"/>
                        <a:buAutoNum type="arabicPeriod"/>
                      </a:pPr>
                      <a:r>
                        <a:rPr lang="en" sz="1100">
                          <a:solidFill>
                            <a:schemeClr val="dk1"/>
                          </a:solidFill>
                        </a:rPr>
                        <a:t>It provides more control over when and how patches and updates are applied for specific maintenance requirements.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rgbClr val="161616"/>
                          </a:solidFill>
                          <a:highlight>
                            <a:srgbClr val="FFFFFF"/>
                          </a:highlight>
                        </a:rPr>
                        <a:t>It supports community version of PostgreSQL 11, 12, 13 and 14, with plans to add newer versions soon.</a:t>
                      </a:r>
                      <a:endParaRPr sz="1100">
                        <a:solidFill>
                          <a:schemeClr val="dk1"/>
                        </a:solidFill>
                      </a:endParaRPr>
                    </a:p>
                    <a:p>
                      <a:pPr indent="-298450" lvl="0" marL="457200" rtl="0" algn="l">
                        <a:spcBef>
                          <a:spcPts val="0"/>
                        </a:spcBef>
                        <a:spcAft>
                          <a:spcPts val="0"/>
                        </a:spcAft>
                        <a:buSzPts val="1100"/>
                        <a:buAutoNum type="arabicPeriod"/>
                      </a:pPr>
                      <a:r>
                        <a:rPr lang="en" sz="1100">
                          <a:solidFill>
                            <a:schemeClr val="dk1"/>
                          </a:solidFill>
                        </a:rPr>
                        <a:t>The </a:t>
                      </a:r>
                      <a:r>
                        <a:rPr lang="en" sz="1100">
                          <a:solidFill>
                            <a:srgbClr val="161616"/>
                          </a:solidFill>
                          <a:highlight>
                            <a:srgbClr val="FFFFFF"/>
                          </a:highlight>
                        </a:rPr>
                        <a:t>architecture allows users to opt for high availability within single availability zone and across multiple availability zones.</a:t>
                      </a:r>
                      <a:endParaRPr sz="1100">
                        <a:solidFill>
                          <a:srgbClr val="161616"/>
                        </a:solidFill>
                        <a:highlight>
                          <a:srgbClr val="FFFFFF"/>
                        </a:highlight>
                      </a:endParaRPr>
                    </a:p>
                    <a:p>
                      <a:pPr indent="-298450" lvl="0" marL="457200" rtl="0" algn="l">
                        <a:lnSpc>
                          <a:spcPct val="115000"/>
                        </a:lnSpc>
                        <a:spcBef>
                          <a:spcPts val="0"/>
                        </a:spcBef>
                        <a:spcAft>
                          <a:spcPts val="0"/>
                        </a:spcAft>
                        <a:buClr>
                          <a:srgbClr val="161616"/>
                        </a:buClr>
                        <a:buSzPts val="1100"/>
                        <a:buAutoNum type="arabicPeriod"/>
                      </a:pPr>
                      <a:r>
                        <a:rPr lang="en" sz="1100">
                          <a:solidFill>
                            <a:srgbClr val="161616"/>
                          </a:solidFill>
                          <a:highlight>
                            <a:srgbClr val="FFFFFF"/>
                          </a:highlight>
                        </a:rPr>
                        <a:t>It offers three pricing tiers for deployment: Basic, General Purpose, and Memory Optimized along with better cost optimization control with the ability to stop/start server as needed which is great for applications that don’t require server to run at full power all the time. Additionally, it offers a burstable compute </a:t>
                      </a:r>
                      <a:endParaRPr sz="1100">
                        <a:solidFill>
                          <a:srgbClr val="161616"/>
                        </a:solidFill>
                        <a:highlight>
                          <a:srgbClr val="FFFFFF"/>
                        </a:highlight>
                      </a:endParaRPr>
                    </a:p>
                  </a:txBody>
                  <a:tcPr marT="91425" marB="91425" marR="91425" marL="91425"/>
                </a:tc>
              </a:tr>
            </a:tbl>
          </a:graphicData>
        </a:graphic>
      </p:graphicFrame>
      <p:sp>
        <p:nvSpPr>
          <p:cNvPr id="151" name="Google Shape;151;p29"/>
          <p:cNvSpPr txBox="1"/>
          <p:nvPr/>
        </p:nvSpPr>
        <p:spPr>
          <a:xfrm>
            <a:off x="8191500" y="45050"/>
            <a:ext cx="72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Aakriti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graphicFrame>
        <p:nvGraphicFramePr>
          <p:cNvPr id="156" name="Google Shape;156;p30"/>
          <p:cNvGraphicFramePr/>
          <p:nvPr/>
        </p:nvGraphicFramePr>
        <p:xfrm>
          <a:off x="332800" y="239800"/>
          <a:ext cx="3000000" cy="3000000"/>
        </p:xfrm>
        <a:graphic>
          <a:graphicData uri="http://schemas.openxmlformats.org/drawingml/2006/table">
            <a:tbl>
              <a:tblPr>
                <a:noFill/>
                <a:tableStyleId>{3A5FB8DE-0C1B-42A3-AB61-EA7647B11F12}</a:tableStyleId>
              </a:tblPr>
              <a:tblGrid>
                <a:gridCol w="4235775"/>
                <a:gridCol w="4235775"/>
              </a:tblGrid>
              <a:tr h="392475">
                <a:tc>
                  <a:txBody>
                    <a:bodyPr/>
                    <a:lstStyle/>
                    <a:p>
                      <a:pPr indent="0" lvl="0" marL="0" rtl="0" algn="ctr">
                        <a:spcBef>
                          <a:spcPts val="0"/>
                        </a:spcBef>
                        <a:spcAft>
                          <a:spcPts val="0"/>
                        </a:spcAft>
                        <a:buNone/>
                      </a:pPr>
                      <a:r>
                        <a:rPr b="1" lang="en" sz="1200">
                          <a:solidFill>
                            <a:srgbClr val="161616"/>
                          </a:solidFill>
                        </a:rPr>
                        <a:t>Single Server</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 sz="1200">
                          <a:solidFill>
                            <a:srgbClr val="161616"/>
                          </a:solidFill>
                        </a:rPr>
                        <a:t>Flexible Server</a:t>
                      </a:r>
                      <a:endParaRPr/>
                    </a:p>
                  </a:txBody>
                  <a:tcPr marT="91425" marB="91425" marR="91425" marL="91425"/>
                </a:tc>
              </a:tr>
              <a:tr h="381000">
                <a:tc>
                  <a:txBody>
                    <a:bodyPr/>
                    <a:lstStyle/>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6.    It is best suited for:</a:t>
                      </a:r>
                      <a:endParaRPr sz="1100"/>
                    </a:p>
                    <a:p>
                      <a:pPr indent="0" lvl="0" marL="0" rtl="0" algn="l">
                        <a:spcBef>
                          <a:spcPts val="0"/>
                        </a:spcBef>
                        <a:spcAft>
                          <a:spcPts val="0"/>
                        </a:spcAft>
                        <a:buNone/>
                      </a:pPr>
                      <a:r>
                        <a:rPr lang="en" sz="1100">
                          <a:solidFill>
                            <a:srgbClr val="161616"/>
                          </a:solidFill>
                          <a:highlight>
                            <a:srgbClr val="FFFFFF"/>
                          </a:highlight>
                        </a:rPr>
                        <a:t>       Cloud native applications designed to handle automated </a:t>
                      </a:r>
                      <a:endParaRPr sz="1100">
                        <a:solidFill>
                          <a:srgbClr val="161616"/>
                        </a:solidFill>
                        <a:highlight>
                          <a:srgbClr val="FFFFFF"/>
                        </a:highlight>
                      </a:endParaRPr>
                    </a:p>
                    <a:p>
                      <a:pPr indent="0" lvl="0" marL="0" rtl="0" algn="l">
                        <a:spcBef>
                          <a:spcPts val="0"/>
                        </a:spcBef>
                        <a:spcAft>
                          <a:spcPts val="0"/>
                        </a:spcAft>
                        <a:buNone/>
                      </a:pPr>
                      <a:r>
                        <a:rPr lang="en" sz="1100">
                          <a:solidFill>
                            <a:srgbClr val="161616"/>
                          </a:solidFill>
                          <a:highlight>
                            <a:srgbClr val="FFFFFF"/>
                          </a:highlight>
                        </a:rPr>
                        <a:t>       </a:t>
                      </a:r>
                      <a:r>
                        <a:rPr lang="en" sz="1100">
                          <a:solidFill>
                            <a:srgbClr val="161616"/>
                          </a:solidFill>
                          <a:highlight>
                            <a:srgbClr val="FFFFFF"/>
                          </a:highlight>
                        </a:rPr>
                        <a:t>patching without the need for granular control on the </a:t>
                      </a:r>
                      <a:endParaRPr sz="1100">
                        <a:solidFill>
                          <a:srgbClr val="161616"/>
                        </a:solidFill>
                        <a:highlight>
                          <a:srgbClr val="FFFFFF"/>
                        </a:highlight>
                      </a:endParaRPr>
                    </a:p>
                    <a:p>
                      <a:pPr indent="0" lvl="0" marL="0" rtl="0" algn="l">
                        <a:spcBef>
                          <a:spcPts val="0"/>
                        </a:spcBef>
                        <a:spcAft>
                          <a:spcPts val="0"/>
                        </a:spcAft>
                        <a:buNone/>
                      </a:pPr>
                      <a:r>
                        <a:rPr lang="en" sz="1100">
                          <a:solidFill>
                            <a:srgbClr val="161616"/>
                          </a:solidFill>
                          <a:highlight>
                            <a:srgbClr val="FFFFFF"/>
                          </a:highlight>
                        </a:rPr>
                        <a:t>       patching schedule and custom PostgreSQL configuration                </a:t>
                      </a:r>
                      <a:endParaRPr sz="1100">
                        <a:solidFill>
                          <a:srgbClr val="161616"/>
                        </a:solidFill>
                        <a:highlight>
                          <a:srgbClr val="FFFFFF"/>
                        </a:highlight>
                      </a:endParaRPr>
                    </a:p>
                    <a:p>
                      <a:pPr indent="0" lvl="0" marL="0" rtl="0" algn="l">
                        <a:spcBef>
                          <a:spcPts val="0"/>
                        </a:spcBef>
                        <a:spcAft>
                          <a:spcPts val="0"/>
                        </a:spcAft>
                        <a:buNone/>
                      </a:pPr>
                      <a:r>
                        <a:rPr lang="en" sz="1100">
                          <a:solidFill>
                            <a:srgbClr val="161616"/>
                          </a:solidFill>
                          <a:highlight>
                            <a:srgbClr val="FFFFFF"/>
                          </a:highlight>
                        </a:rPr>
                        <a:t>       </a:t>
                      </a:r>
                      <a:r>
                        <a:rPr lang="en" sz="1100">
                          <a:solidFill>
                            <a:srgbClr val="161616"/>
                          </a:solidFill>
                          <a:highlight>
                            <a:srgbClr val="FFFFFF"/>
                          </a:highlight>
                        </a:rPr>
                        <a:t>settings. Basically, </a:t>
                      </a:r>
                      <a:r>
                        <a:rPr lang="en" sz="1100">
                          <a:solidFill>
                            <a:srgbClr val="374151"/>
                          </a:solidFill>
                          <a:highlight>
                            <a:srgbClr val="F7F7F8"/>
                          </a:highlight>
                        </a:rPr>
                        <a:t>if application can handle automatic </a:t>
                      </a:r>
                      <a:endParaRPr sz="1100">
                        <a:solidFill>
                          <a:srgbClr val="161616"/>
                        </a:solidFill>
                        <a:highlight>
                          <a:srgbClr val="FFFFFF"/>
                        </a:highlight>
                      </a:endParaRPr>
                    </a:p>
                    <a:p>
                      <a:pPr indent="0" lvl="0" marL="0" rtl="0" algn="l">
                        <a:spcBef>
                          <a:spcPts val="0"/>
                        </a:spcBef>
                        <a:spcAft>
                          <a:spcPts val="0"/>
                        </a:spcAft>
                        <a:buNone/>
                      </a:pPr>
                      <a:r>
                        <a:rPr lang="en" sz="1100">
                          <a:solidFill>
                            <a:srgbClr val="161616"/>
                          </a:solidFill>
                          <a:highlight>
                            <a:srgbClr val="FFFFFF"/>
                          </a:highlight>
                        </a:rPr>
                        <a:t>       </a:t>
                      </a:r>
                      <a:r>
                        <a:rPr lang="en" sz="1100">
                          <a:solidFill>
                            <a:srgbClr val="374151"/>
                          </a:solidFill>
                          <a:highlight>
                            <a:srgbClr val="F7F7F8"/>
                          </a:highlight>
                        </a:rPr>
                        <a:t>updates and doesn't need special configurations.</a:t>
                      </a:r>
                      <a:endParaRPr sz="1100">
                        <a:solidFill>
                          <a:srgbClr val="161616"/>
                        </a:solidFill>
                        <a:highlight>
                          <a:srgbClr val="FFFFFF"/>
                        </a:highlight>
                      </a:endParaRPr>
                    </a:p>
                  </a:txBody>
                  <a:tcPr marT="91425" marB="91425" marR="91425" marL="91425"/>
                </a:tc>
                <a:tc>
                  <a:txBody>
                    <a:bodyPr/>
                    <a:lstStyle/>
                    <a:p>
                      <a:pPr indent="0" lvl="0" marL="0" rtl="0" algn="l">
                        <a:lnSpc>
                          <a:spcPct val="115000"/>
                        </a:lnSpc>
                        <a:spcBef>
                          <a:spcPts val="1200"/>
                        </a:spcBef>
                        <a:spcAft>
                          <a:spcPts val="0"/>
                        </a:spcAft>
                        <a:buNone/>
                      </a:pPr>
                      <a:r>
                        <a:rPr lang="en" sz="1100">
                          <a:solidFill>
                            <a:srgbClr val="161616"/>
                          </a:solidFill>
                          <a:highlight>
                            <a:srgbClr val="FFFFFF"/>
                          </a:highlight>
                        </a:rPr>
                        <a:t>tier,which can handle temporary increase in workload without          needing a more expensive, constantly high-powered server. </a:t>
                      </a:r>
                      <a:endParaRPr sz="1100">
                        <a:solidFill>
                          <a:srgbClr val="161616"/>
                        </a:solidFill>
                        <a:highlight>
                          <a:srgbClr val="FFFFFF"/>
                        </a:highlight>
                      </a:endParaRPr>
                    </a:p>
                    <a:p>
                      <a:pPr indent="0" lvl="0" marL="0" rtl="0" algn="l">
                        <a:lnSpc>
                          <a:spcPct val="115000"/>
                        </a:lnSpc>
                        <a:spcBef>
                          <a:spcPts val="1200"/>
                        </a:spcBef>
                        <a:spcAft>
                          <a:spcPts val="0"/>
                        </a:spcAft>
                        <a:buNone/>
                      </a:pPr>
                      <a:r>
                        <a:rPr lang="en" sz="1100">
                          <a:solidFill>
                            <a:srgbClr val="161616"/>
                          </a:solidFill>
                          <a:highlight>
                            <a:srgbClr val="FFFFFF"/>
                          </a:highlight>
                        </a:rPr>
                        <a:t>6.    It is best suited for: </a:t>
                      </a:r>
                      <a:endParaRPr sz="1100">
                        <a:solidFill>
                          <a:srgbClr val="161616"/>
                        </a:solidFill>
                        <a:highlight>
                          <a:srgbClr val="FFFFFF"/>
                        </a:highlight>
                      </a:endParaRPr>
                    </a:p>
                    <a:p>
                      <a:pPr indent="-298450" lvl="0" marL="457200" rtl="0" algn="l">
                        <a:lnSpc>
                          <a:spcPct val="115000"/>
                        </a:lnSpc>
                        <a:spcBef>
                          <a:spcPts val="1200"/>
                        </a:spcBef>
                        <a:spcAft>
                          <a:spcPts val="0"/>
                        </a:spcAft>
                        <a:buClr>
                          <a:srgbClr val="161616"/>
                        </a:buClr>
                        <a:buSzPts val="1100"/>
                        <a:buChar char="●"/>
                      </a:pPr>
                      <a:r>
                        <a:rPr lang="en" sz="1100">
                          <a:solidFill>
                            <a:srgbClr val="161616"/>
                          </a:solidFill>
                          <a:highlight>
                            <a:srgbClr val="FFFFFF"/>
                          </a:highlight>
                        </a:rPr>
                        <a:t>Application developments requiring better control and customizations</a:t>
                      </a:r>
                      <a:endParaRPr sz="1100">
                        <a:solidFill>
                          <a:srgbClr val="161616"/>
                        </a:solidFill>
                        <a:highlight>
                          <a:srgbClr val="FFFFFF"/>
                        </a:highlight>
                      </a:endParaRPr>
                    </a:p>
                    <a:p>
                      <a:pPr indent="-298450" lvl="0" marL="457200" rtl="0" algn="l">
                        <a:lnSpc>
                          <a:spcPct val="115000"/>
                        </a:lnSpc>
                        <a:spcBef>
                          <a:spcPts val="0"/>
                        </a:spcBef>
                        <a:spcAft>
                          <a:spcPts val="0"/>
                        </a:spcAft>
                        <a:buClr>
                          <a:srgbClr val="161616"/>
                        </a:buClr>
                        <a:buSzPts val="1100"/>
                        <a:buChar char="●"/>
                      </a:pPr>
                      <a:r>
                        <a:rPr lang="en" sz="1100">
                          <a:solidFill>
                            <a:srgbClr val="161616"/>
                          </a:solidFill>
                          <a:highlight>
                            <a:srgbClr val="FFFFFF"/>
                          </a:highlight>
                        </a:rPr>
                        <a:t>Cost optimization controls with ability to stop/start server</a:t>
                      </a:r>
                      <a:endParaRPr sz="1100">
                        <a:solidFill>
                          <a:srgbClr val="161616"/>
                        </a:solidFill>
                        <a:highlight>
                          <a:srgbClr val="FFFFFF"/>
                        </a:highlight>
                      </a:endParaRPr>
                    </a:p>
                    <a:p>
                      <a:pPr indent="-298450" lvl="0" marL="457200" rtl="0" algn="l">
                        <a:lnSpc>
                          <a:spcPct val="115000"/>
                        </a:lnSpc>
                        <a:spcBef>
                          <a:spcPts val="0"/>
                        </a:spcBef>
                        <a:spcAft>
                          <a:spcPts val="0"/>
                        </a:spcAft>
                        <a:buClr>
                          <a:srgbClr val="161616"/>
                        </a:buClr>
                        <a:buSzPts val="1100"/>
                        <a:buChar char="●"/>
                      </a:pPr>
                      <a:r>
                        <a:rPr lang="en" sz="1100">
                          <a:solidFill>
                            <a:srgbClr val="161616"/>
                          </a:solidFill>
                          <a:highlight>
                            <a:srgbClr val="FFFFFF"/>
                          </a:highlight>
                        </a:rPr>
                        <a:t>Zone redundant high availability</a:t>
                      </a:r>
                      <a:endParaRPr sz="1100">
                        <a:solidFill>
                          <a:srgbClr val="161616"/>
                        </a:solidFill>
                        <a:highlight>
                          <a:srgbClr val="FFFFFF"/>
                        </a:highlight>
                      </a:endParaRPr>
                    </a:p>
                    <a:p>
                      <a:pPr indent="-298450" lvl="0" marL="457200" rtl="0" algn="l">
                        <a:lnSpc>
                          <a:spcPct val="115000"/>
                        </a:lnSpc>
                        <a:spcBef>
                          <a:spcPts val="0"/>
                        </a:spcBef>
                        <a:spcAft>
                          <a:spcPts val="0"/>
                        </a:spcAft>
                        <a:buClr>
                          <a:srgbClr val="161616"/>
                        </a:buClr>
                        <a:buSzPts val="1100"/>
                        <a:buChar char="●"/>
                      </a:pPr>
                      <a:r>
                        <a:rPr lang="en" sz="1100">
                          <a:solidFill>
                            <a:srgbClr val="161616"/>
                          </a:solidFill>
                          <a:highlight>
                            <a:srgbClr val="FFFFFF"/>
                          </a:highlight>
                        </a:rPr>
                        <a:t>Managed maintenance windows</a:t>
                      </a:r>
                      <a:endParaRPr sz="1100">
                        <a:solidFill>
                          <a:srgbClr val="161616"/>
                        </a:solidFill>
                        <a:highlight>
                          <a:srgbClr val="FFFFFF"/>
                        </a:highlight>
                      </a:endParaRPr>
                    </a:p>
                  </a:txBody>
                  <a:tcPr marT="91425" marB="91425" marR="91425" marL="91425"/>
                </a:tc>
              </a:tr>
            </a:tbl>
          </a:graphicData>
        </a:graphic>
      </p:graphicFrame>
      <p:sp>
        <p:nvSpPr>
          <p:cNvPr id="157" name="Google Shape;157;p30"/>
          <p:cNvSpPr txBox="1"/>
          <p:nvPr/>
        </p:nvSpPr>
        <p:spPr>
          <a:xfrm>
            <a:off x="8208200" y="4652200"/>
            <a:ext cx="76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Aakriti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0"/>
            <a:ext cx="67434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Clr>
                <a:schemeClr val="dk1"/>
              </a:buClr>
              <a:buSzPct val="47826"/>
              <a:buFont typeface="Arial"/>
              <a:buNone/>
            </a:pPr>
            <a:r>
              <a:rPr b="1" lang="en" sz="2300">
                <a:solidFill>
                  <a:srgbClr val="161616"/>
                </a:solidFill>
                <a:highlight>
                  <a:srgbClr val="FFFFFF"/>
                </a:highlight>
              </a:rPr>
              <a:t>Azure Data Explorer</a:t>
            </a:r>
            <a:endParaRPr b="1" sz="2300">
              <a:solidFill>
                <a:srgbClr val="161616"/>
              </a:solidFill>
              <a:highlight>
                <a:srgbClr val="FFFFFF"/>
              </a:highlight>
            </a:endParaRPr>
          </a:p>
          <a:p>
            <a:pPr indent="0" lvl="0" marL="0" rtl="0" algn="l">
              <a:spcBef>
                <a:spcPts val="0"/>
              </a:spcBef>
              <a:spcAft>
                <a:spcPts val="0"/>
              </a:spcAft>
              <a:buNone/>
            </a:pPr>
            <a:r>
              <a:t/>
            </a:r>
            <a:endParaRPr/>
          </a:p>
        </p:txBody>
      </p:sp>
      <p:sp>
        <p:nvSpPr>
          <p:cNvPr id="163" name="Google Shape;163;p31"/>
          <p:cNvSpPr txBox="1"/>
          <p:nvPr>
            <p:ph idx="1" type="body"/>
          </p:nvPr>
        </p:nvSpPr>
        <p:spPr>
          <a:xfrm>
            <a:off x="311700" y="390200"/>
            <a:ext cx="8520600" cy="4705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600">
                <a:solidFill>
                  <a:srgbClr val="161616"/>
                </a:solidFill>
                <a:highlight>
                  <a:srgbClr val="FFFFFF"/>
                </a:highlight>
              </a:rPr>
              <a:t>Azure Data Explorer is a fully managed, high-performance, big data analytics platform that makes it easy to analyze high volumes of data in near real time. </a:t>
            </a:r>
            <a:endParaRPr sz="4600">
              <a:solidFill>
                <a:srgbClr val="161616"/>
              </a:solidFill>
              <a:highlight>
                <a:srgbClr val="FFFFFF"/>
              </a:highlight>
            </a:endParaRPr>
          </a:p>
          <a:p>
            <a:pPr indent="0" lvl="0" marL="0" rtl="0" algn="l">
              <a:spcBef>
                <a:spcPts val="1200"/>
              </a:spcBef>
              <a:spcAft>
                <a:spcPts val="0"/>
              </a:spcAft>
              <a:buNone/>
            </a:pPr>
            <a:r>
              <a:rPr lang="en" sz="4600">
                <a:solidFill>
                  <a:srgbClr val="161616"/>
                </a:solidFill>
                <a:highlight>
                  <a:srgbClr val="FFFFFF"/>
                </a:highlight>
              </a:rPr>
              <a:t>The Azure Data Explorer toolbox gives an end-to-end solution for data ingestion, query, visualization, and management.</a:t>
            </a:r>
            <a:endParaRPr sz="4600">
              <a:solidFill>
                <a:srgbClr val="161616"/>
              </a:solidFill>
              <a:highlight>
                <a:srgbClr val="FFFFFF"/>
              </a:highlight>
            </a:endParaRPr>
          </a:p>
          <a:p>
            <a:pPr indent="0" lvl="0" marL="0" rtl="0" algn="l">
              <a:spcBef>
                <a:spcPts val="1200"/>
              </a:spcBef>
              <a:spcAft>
                <a:spcPts val="0"/>
              </a:spcAft>
              <a:buNone/>
            </a:pPr>
            <a:r>
              <a:rPr b="1" lang="en" sz="4600">
                <a:solidFill>
                  <a:srgbClr val="374151"/>
                </a:solidFill>
                <a:highlight>
                  <a:srgbClr val="F7F7F8"/>
                </a:highlight>
              </a:rPr>
              <a:t>Data ingestion</a:t>
            </a:r>
            <a:r>
              <a:rPr lang="en" sz="4600">
                <a:solidFill>
                  <a:srgbClr val="374151"/>
                </a:solidFill>
                <a:highlight>
                  <a:srgbClr val="F7F7F8"/>
                </a:highlight>
              </a:rPr>
              <a:t> refers to the process of collecting and importing data from various sources into Azure services for storage, processing, analysis, or other purposes.</a:t>
            </a:r>
            <a:endParaRPr sz="4600">
              <a:solidFill>
                <a:srgbClr val="374151"/>
              </a:solidFill>
              <a:highlight>
                <a:srgbClr val="F7F7F8"/>
              </a:highlight>
            </a:endParaRPr>
          </a:p>
          <a:p>
            <a:pPr indent="0" lvl="0" marL="0" rtl="0" algn="l">
              <a:spcBef>
                <a:spcPts val="1200"/>
              </a:spcBef>
              <a:spcAft>
                <a:spcPts val="0"/>
              </a:spcAft>
              <a:buNone/>
            </a:pPr>
            <a:r>
              <a:rPr lang="en" sz="4600">
                <a:solidFill>
                  <a:srgbClr val="161616"/>
                </a:solidFill>
                <a:highlight>
                  <a:srgbClr val="FFFFFF"/>
                </a:highlight>
              </a:rPr>
              <a:t>It uses a traditional relational model, organizing data into tables with strongly-typed schemas. Tables are stored within databases, and a cluster can manage multiple databases.</a:t>
            </a:r>
            <a:endParaRPr sz="4600">
              <a:solidFill>
                <a:srgbClr val="161616"/>
              </a:solidFill>
              <a:highlight>
                <a:srgbClr val="FFFFFF"/>
              </a:highlight>
            </a:endParaRPr>
          </a:p>
          <a:p>
            <a:pPr indent="0" lvl="0" marL="0" rtl="0" algn="l">
              <a:spcBef>
                <a:spcPts val="2400"/>
              </a:spcBef>
              <a:spcAft>
                <a:spcPts val="0"/>
              </a:spcAft>
              <a:buNone/>
            </a:pPr>
            <a:r>
              <a:rPr b="1" lang="en" sz="4600">
                <a:solidFill>
                  <a:srgbClr val="161616"/>
                </a:solidFill>
                <a:highlight>
                  <a:srgbClr val="FFFFFF"/>
                </a:highlight>
              </a:rPr>
              <a:t>When should you use Azure Data Explorer?</a:t>
            </a:r>
            <a:endParaRPr b="1" sz="4600">
              <a:solidFill>
                <a:srgbClr val="161616"/>
              </a:solidFill>
              <a:highlight>
                <a:srgbClr val="FFFFFF"/>
              </a:highlight>
            </a:endParaRPr>
          </a:p>
          <a:p>
            <a:pPr indent="-301625" lvl="0" marL="457200" rtl="0" algn="l">
              <a:spcBef>
                <a:spcPts val="900"/>
              </a:spcBef>
              <a:spcAft>
                <a:spcPts val="0"/>
              </a:spcAft>
              <a:buClr>
                <a:srgbClr val="374151"/>
              </a:buClr>
              <a:buSzPct val="100000"/>
              <a:buChar char="●"/>
            </a:pPr>
            <a:r>
              <a:rPr b="1" lang="en" sz="4600">
                <a:solidFill>
                  <a:srgbClr val="374151"/>
                </a:solidFill>
                <a:highlight>
                  <a:srgbClr val="F7F7F8"/>
                </a:highlight>
              </a:rPr>
              <a:t>Interactive Analytics:</a:t>
            </a:r>
            <a:r>
              <a:rPr lang="en" sz="4600">
                <a:solidFill>
                  <a:srgbClr val="374151"/>
                </a:solidFill>
                <a:highlight>
                  <a:srgbClr val="F7F7F8"/>
                </a:highlight>
              </a:rPr>
              <a:t> Do you need to perform interactive analysis on your data, such as aggregations, finding correlations between data points, or detecting anomalies? Azure Data Explorer is designed for fast and interactive querying and analysis.</a:t>
            </a:r>
            <a:endParaRPr sz="4600">
              <a:solidFill>
                <a:srgbClr val="374151"/>
              </a:solidFill>
              <a:highlight>
                <a:srgbClr val="F7F7F8"/>
              </a:highlight>
            </a:endParaRPr>
          </a:p>
          <a:p>
            <a:pPr indent="-301625" lvl="0" marL="457200" rtl="0" algn="l">
              <a:spcBef>
                <a:spcPts val="0"/>
              </a:spcBef>
              <a:spcAft>
                <a:spcPts val="0"/>
              </a:spcAft>
              <a:buClr>
                <a:srgbClr val="374151"/>
              </a:buClr>
              <a:buSzPct val="100000"/>
              <a:buChar char="●"/>
            </a:pPr>
            <a:r>
              <a:rPr b="1" lang="en" sz="4600">
                <a:solidFill>
                  <a:srgbClr val="374151"/>
                </a:solidFill>
                <a:highlight>
                  <a:srgbClr val="F7F7F8"/>
                </a:highlight>
              </a:rPr>
              <a:t>Variety, Velocity, Volume:</a:t>
            </a:r>
            <a:r>
              <a:rPr lang="en" sz="4600">
                <a:solidFill>
                  <a:srgbClr val="374151"/>
                </a:solidFill>
                <a:highlight>
                  <a:srgbClr val="F7F7F8"/>
                </a:highlight>
              </a:rPr>
              <a:t> Is your data diverse in terms of structure (schema), is it coming in at high speeds (velocity), and do you have a large volume of data to process? Azure Data Explorer is particularly well-suited for ingesting and handling large volumes of diverse and real-time data.</a:t>
            </a:r>
            <a:endParaRPr sz="4600">
              <a:solidFill>
                <a:srgbClr val="374151"/>
              </a:solidFill>
              <a:highlight>
                <a:srgbClr val="F7F7F8"/>
              </a:highlight>
            </a:endParaRPr>
          </a:p>
          <a:p>
            <a:pPr indent="-301625" lvl="0" marL="457200" rtl="0" algn="l">
              <a:spcBef>
                <a:spcPts val="0"/>
              </a:spcBef>
              <a:spcAft>
                <a:spcPts val="0"/>
              </a:spcAft>
              <a:buClr>
                <a:srgbClr val="374151"/>
              </a:buClr>
              <a:buSzPct val="100000"/>
              <a:buChar char="●"/>
            </a:pPr>
            <a:r>
              <a:rPr b="1" lang="en" sz="4600">
                <a:solidFill>
                  <a:srgbClr val="374151"/>
                </a:solidFill>
                <a:highlight>
                  <a:srgbClr val="F7F7F8"/>
                </a:highlight>
              </a:rPr>
              <a:t>Data Organization:</a:t>
            </a:r>
            <a:r>
              <a:rPr lang="en" sz="4600">
                <a:solidFill>
                  <a:srgbClr val="374151"/>
                </a:solidFill>
                <a:highlight>
                  <a:srgbClr val="F7F7F8"/>
                </a:highlight>
              </a:rPr>
              <a:t> Do you want to analyze your data in its raw form without fully structuring it into a traditional data warehousing format like a star schema? Azure Data Explorer allows you to work with raw or semi-structured data efficiently.</a:t>
            </a:r>
            <a:endParaRPr sz="4600">
              <a:solidFill>
                <a:srgbClr val="374151"/>
              </a:solidFill>
              <a:highlight>
                <a:srgbClr val="F7F7F8"/>
              </a:highlight>
            </a:endParaRPr>
          </a:p>
          <a:p>
            <a:pPr indent="-301625" lvl="0" marL="457200" rtl="0" algn="l">
              <a:spcBef>
                <a:spcPts val="0"/>
              </a:spcBef>
              <a:spcAft>
                <a:spcPts val="0"/>
              </a:spcAft>
              <a:buSzPct val="100000"/>
              <a:buChar char="●"/>
            </a:pPr>
            <a:r>
              <a:rPr b="1" lang="en" sz="4600">
                <a:solidFill>
                  <a:schemeClr val="dk1"/>
                </a:solidFill>
                <a:highlight>
                  <a:srgbClr val="F7F7F8"/>
                </a:highlight>
              </a:rPr>
              <a:t>Query Concurrency:  </a:t>
            </a:r>
            <a:r>
              <a:rPr lang="en" sz="4600">
                <a:solidFill>
                  <a:srgbClr val="374151"/>
                </a:solidFill>
                <a:highlight>
                  <a:srgbClr val="F7F7F8"/>
                </a:highlight>
                <a:latin typeface="Roboto"/>
                <a:ea typeface="Roboto"/>
                <a:cs typeface="Roboto"/>
                <a:sym typeface="Roboto"/>
              </a:rPr>
              <a:t>Do you anticipate multiple users or processes needing to run queries and analyses simultaneously on your data?</a:t>
            </a:r>
            <a:r>
              <a:rPr lang="en" sz="4600">
                <a:solidFill>
                  <a:srgbClr val="374151"/>
                </a:solidFill>
                <a:highlight>
                  <a:srgbClr val="F7F7F8"/>
                </a:highlight>
              </a:rPr>
              <a:t>Azure Data Explorer is designed for handling high query concurrency, making it suitable for scenarios where many users are working with the data simultaneously.</a:t>
            </a:r>
            <a:endParaRPr sz="4600">
              <a:solidFill>
                <a:srgbClr val="374151"/>
              </a:solidFill>
              <a:highlight>
                <a:srgbClr val="F7F7F8"/>
              </a:highlight>
            </a:endParaRPr>
          </a:p>
          <a:p>
            <a:pPr indent="-301625" lvl="0" marL="457200" rtl="0" algn="l">
              <a:spcBef>
                <a:spcPts val="0"/>
              </a:spcBef>
              <a:spcAft>
                <a:spcPts val="0"/>
              </a:spcAft>
              <a:buClr>
                <a:srgbClr val="161616"/>
              </a:buClr>
              <a:buSzPct val="100000"/>
              <a:buChar char="●"/>
            </a:pPr>
            <a:r>
              <a:rPr b="1" lang="en" sz="4600">
                <a:solidFill>
                  <a:srgbClr val="161616"/>
                </a:solidFill>
                <a:highlight>
                  <a:srgbClr val="FFFFFF"/>
                </a:highlight>
              </a:rPr>
              <a:t>Build vs Buy</a:t>
            </a:r>
            <a:r>
              <a:rPr lang="en" sz="4600">
                <a:solidFill>
                  <a:srgbClr val="161616"/>
                </a:solidFill>
                <a:highlight>
                  <a:srgbClr val="FFFFFF"/>
                </a:highlight>
              </a:rPr>
              <a:t>: Do you plan on customizing your data platform?</a:t>
            </a:r>
            <a:r>
              <a:rPr lang="en" sz="4600">
                <a:solidFill>
                  <a:srgbClr val="374151"/>
                </a:solidFill>
                <a:highlight>
                  <a:srgbClr val="F7F7F8"/>
                </a:highlight>
                <a:latin typeface="Roboto"/>
                <a:ea typeface="Roboto"/>
                <a:cs typeface="Roboto"/>
                <a:sym typeface="Roboto"/>
              </a:rPr>
              <a:t>Azure Data Explorer provides a platform that you can customize and build upon to create tailored data analytics solutions.</a:t>
            </a:r>
            <a:endParaRPr sz="4600">
              <a:solidFill>
                <a:srgbClr val="161616"/>
              </a:solidFill>
              <a:highlight>
                <a:srgbClr val="FFFFFF"/>
              </a:highlight>
            </a:endParaRPr>
          </a:p>
          <a:p>
            <a:pPr indent="0" lvl="0" marL="0" rtl="0" algn="l">
              <a:spcBef>
                <a:spcPts val="0"/>
              </a:spcBef>
              <a:spcAft>
                <a:spcPts val="0"/>
              </a:spcAft>
              <a:buNone/>
            </a:pPr>
            <a:r>
              <a:t/>
            </a:r>
            <a:endParaRPr sz="4400">
              <a:solidFill>
                <a:srgbClr val="161616"/>
              </a:solidFill>
              <a:highlight>
                <a:srgbClr val="FFFFFF"/>
              </a:highlight>
            </a:endParaRPr>
          </a:p>
          <a:p>
            <a:pPr indent="0" lvl="0" marL="0" rtl="0" algn="l">
              <a:spcBef>
                <a:spcPts val="1200"/>
              </a:spcBef>
              <a:spcAft>
                <a:spcPts val="0"/>
              </a:spcAft>
              <a:buClr>
                <a:schemeClr val="dk1"/>
              </a:buClr>
              <a:buSzPct val="100000"/>
              <a:buFont typeface="Arial"/>
              <a:buNone/>
            </a:pPr>
            <a:r>
              <a:t/>
            </a:r>
            <a:endParaRPr sz="1100">
              <a:solidFill>
                <a:srgbClr val="374151"/>
              </a:solidFill>
              <a:highlight>
                <a:srgbClr val="F7F7F8"/>
              </a:highlight>
            </a:endParaRPr>
          </a:p>
          <a:p>
            <a:pPr indent="0" lvl="0" marL="0" rtl="0" algn="l">
              <a:spcBef>
                <a:spcPts val="1200"/>
              </a:spcBef>
              <a:spcAft>
                <a:spcPts val="0"/>
              </a:spcAft>
              <a:buNone/>
            </a:pPr>
            <a:r>
              <a:t/>
            </a:r>
            <a:endParaRPr sz="1100">
              <a:solidFill>
                <a:srgbClr val="161616"/>
              </a:solidFill>
              <a:highlight>
                <a:srgbClr val="FFFFFF"/>
              </a:highlight>
            </a:endParaRPr>
          </a:p>
          <a:p>
            <a:pPr indent="0" lvl="0" marL="0" rtl="0" algn="l">
              <a:spcBef>
                <a:spcPts val="1200"/>
              </a:spcBef>
              <a:spcAft>
                <a:spcPts val="0"/>
              </a:spcAft>
              <a:buNone/>
            </a:pPr>
            <a:r>
              <a:t/>
            </a:r>
            <a:endParaRPr sz="1100">
              <a:solidFill>
                <a:srgbClr val="161616"/>
              </a:solidFill>
              <a:highlight>
                <a:srgbClr val="FFFFFF"/>
              </a:highlight>
            </a:endParaRPr>
          </a:p>
          <a:p>
            <a:pPr indent="0" lvl="0" marL="0" rtl="0" algn="l">
              <a:spcBef>
                <a:spcPts val="1200"/>
              </a:spcBef>
              <a:spcAft>
                <a:spcPts val="1200"/>
              </a:spcAft>
              <a:buNone/>
            </a:pPr>
            <a:r>
              <a:t/>
            </a:r>
            <a:endParaRPr sz="1100">
              <a:solidFill>
                <a:srgbClr val="161616"/>
              </a:solidFill>
              <a:highlight>
                <a:srgbClr val="FFFFFF"/>
              </a:highlight>
            </a:endParaRPr>
          </a:p>
        </p:txBody>
      </p:sp>
      <p:sp>
        <p:nvSpPr>
          <p:cNvPr id="164" name="Google Shape;164;p31"/>
          <p:cNvSpPr txBox="1"/>
          <p:nvPr/>
        </p:nvSpPr>
        <p:spPr>
          <a:xfrm>
            <a:off x="8308475" y="4785175"/>
            <a:ext cx="72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Aakriti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32975" y="0"/>
            <a:ext cx="8520600" cy="79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4400"/>
              <a:t>Contents</a:t>
            </a:r>
            <a:r>
              <a:rPr lang="en"/>
              <a:t> </a:t>
            </a:r>
            <a:endParaRPr/>
          </a:p>
        </p:txBody>
      </p:sp>
      <p:sp>
        <p:nvSpPr>
          <p:cNvPr id="62" name="Google Shape;62;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graphicFrame>
        <p:nvGraphicFramePr>
          <p:cNvPr id="63" name="Google Shape;63;p14"/>
          <p:cNvGraphicFramePr/>
          <p:nvPr/>
        </p:nvGraphicFramePr>
        <p:xfrm>
          <a:off x="290400" y="891575"/>
          <a:ext cx="3000000" cy="3000000"/>
        </p:xfrm>
        <a:graphic>
          <a:graphicData uri="http://schemas.openxmlformats.org/drawingml/2006/table">
            <a:tbl>
              <a:tblPr>
                <a:noFill/>
                <a:tableStyleId>{3A5FB8DE-0C1B-42A3-AB61-EA7647B11F12}</a:tableStyleId>
              </a:tblPr>
              <a:tblGrid>
                <a:gridCol w="2854400"/>
                <a:gridCol w="2854400"/>
                <a:gridCol w="2854400"/>
              </a:tblGrid>
              <a:tr h="641050">
                <a:tc>
                  <a:txBody>
                    <a:bodyPr/>
                    <a:lstStyle/>
                    <a:p>
                      <a:pPr indent="0" lvl="0" marL="0" rtl="0" algn="l">
                        <a:spcBef>
                          <a:spcPts val="0"/>
                        </a:spcBef>
                        <a:spcAft>
                          <a:spcPts val="0"/>
                        </a:spcAft>
                        <a:buNone/>
                      </a:pPr>
                      <a:r>
                        <a:rPr lang="en"/>
                        <a:t>Azure Web Apps</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Azure SQL Database</a:t>
                      </a:r>
                      <a:r>
                        <a:rPr lang="en" sz="2800" u="sng">
                          <a:solidFill>
                            <a:schemeClr val="dk1"/>
                          </a:solidFill>
                        </a:rPr>
                        <a:t>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Cosmos DB</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641050">
                <a:tc>
                  <a:txBody>
                    <a:bodyPr/>
                    <a:lstStyle/>
                    <a:p>
                      <a:pPr indent="0" lvl="0" marL="0" rtl="0" algn="l">
                        <a:spcBef>
                          <a:spcPts val="0"/>
                        </a:spcBef>
                        <a:spcAft>
                          <a:spcPts val="0"/>
                        </a:spcAft>
                        <a:buNone/>
                      </a:pPr>
                      <a:r>
                        <a:rPr lang="en"/>
                        <a:t>Azure DevOps Server</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Azure Functions</a:t>
                      </a:r>
                      <a:endParaRPr>
                        <a:solidFill>
                          <a:schemeClr val="dk1"/>
                        </a:solidFill>
                      </a:endParaRPr>
                    </a:p>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Azure Data Explorer</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53950">
                <a:tc>
                  <a:txBody>
                    <a:bodyPr/>
                    <a:lstStyle/>
                    <a:p>
                      <a:pPr indent="0" lvl="0" marL="0" rtl="0" algn="l">
                        <a:spcBef>
                          <a:spcPts val="0"/>
                        </a:spcBef>
                        <a:spcAft>
                          <a:spcPts val="0"/>
                        </a:spcAft>
                        <a:buNone/>
                      </a:pPr>
                      <a:r>
                        <a:rPr lang="en"/>
                        <a:t>Azure Stream Analytics</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Redis</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Postgre SQL</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89300">
                <a:tc>
                  <a:txBody>
                    <a:bodyPr/>
                    <a:lstStyle/>
                    <a:p>
                      <a:pPr indent="0" lvl="0" marL="0" rtl="0" algn="l">
                        <a:spcBef>
                          <a:spcPts val="0"/>
                        </a:spcBef>
                        <a:spcAft>
                          <a:spcPts val="0"/>
                        </a:spcAft>
                        <a:buNone/>
                      </a:pPr>
                      <a:r>
                        <a:rPr lang="en"/>
                        <a:t>Azure Data Lake</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lnSpc>
                          <a:spcPct val="130000"/>
                        </a:lnSpc>
                        <a:spcBef>
                          <a:spcPts val="400"/>
                        </a:spcBef>
                        <a:spcAft>
                          <a:spcPts val="600"/>
                        </a:spcAft>
                        <a:buNone/>
                      </a:pPr>
                      <a:r>
                        <a:rPr lang="en">
                          <a:solidFill>
                            <a:schemeClr val="dk1"/>
                          </a:solidFill>
                          <a:highlight>
                            <a:schemeClr val="lt1"/>
                          </a:highlight>
                        </a:rPr>
                        <a:t>API Apps and API Management</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Azure Virtual Desktop</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70200">
                <a:tc>
                  <a:txBody>
                    <a:bodyPr/>
                    <a:lstStyle/>
                    <a:p>
                      <a:pPr indent="0" lvl="0" marL="0" rtl="0" algn="l">
                        <a:spcBef>
                          <a:spcPts val="0"/>
                        </a:spcBef>
                        <a:spcAft>
                          <a:spcPts val="0"/>
                        </a:spcAft>
                        <a:buNone/>
                      </a:pPr>
                      <a:r>
                        <a:rPr lang="en"/>
                        <a:t>Microsoft Entra ID</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Analysis Services</a:t>
                      </a:r>
                      <a:endParaRPr>
                        <a:solidFill>
                          <a:schemeClr val="dk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ExpressRoute</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641050">
                <a:tc>
                  <a:txBody>
                    <a:bodyPr/>
                    <a:lstStyle/>
                    <a:p>
                      <a:pPr indent="0" lvl="0" marL="0" rtl="0" algn="l">
                        <a:spcBef>
                          <a:spcPts val="0"/>
                        </a:spcBef>
                        <a:spcAft>
                          <a:spcPts val="0"/>
                        </a:spcAft>
                        <a:buNone/>
                      </a:pPr>
                      <a:r>
                        <a:rPr lang="en"/>
                        <a:t>Spring Framework</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610B4B"/>
                          </a:solidFill>
                        </a:rPr>
                        <a:t>Active Directory</a:t>
                      </a:r>
                      <a:endParaRPr>
                        <a:solidFill>
                          <a:srgbClr val="610B4B"/>
                        </a:solidFill>
                      </a:endParaRPr>
                    </a:p>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Azure Cognitive Search</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641050">
                <a:tc>
                  <a:txBody>
                    <a:bodyPr/>
                    <a:lstStyle/>
                    <a:p>
                      <a:pPr indent="0" lvl="0" marL="0" rtl="0" algn="l">
                        <a:spcBef>
                          <a:spcPts val="0"/>
                        </a:spcBef>
                        <a:spcAft>
                          <a:spcPts val="0"/>
                        </a:spcAft>
                        <a:buNone/>
                      </a:pPr>
                      <a:r>
                        <a:rPr lang="en"/>
                        <a:t>Databricks</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Apache Cassandra</a:t>
                      </a:r>
                      <a:endParaRPr>
                        <a:solidFill>
                          <a:schemeClr val="dk1"/>
                        </a:solidFill>
                      </a:endParaRPr>
                    </a:p>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OpenShift</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mc:AlternateContent>
    <mc:Choice Requires="p14">
      <p:transition spd="med">
        <p14:prism dir="l"/>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idx="1" type="body"/>
          </p:nvPr>
        </p:nvSpPr>
        <p:spPr>
          <a:xfrm>
            <a:off x="311700" y="129375"/>
            <a:ext cx="8520600" cy="4924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b="1" lang="en" sz="4600">
                <a:solidFill>
                  <a:srgbClr val="161616"/>
                </a:solidFill>
                <a:highlight>
                  <a:schemeClr val="lt1"/>
                </a:highlight>
              </a:rPr>
              <a:t>What are some of Azure Data Explorer's key features?</a:t>
            </a:r>
            <a:endParaRPr b="1" sz="4600">
              <a:solidFill>
                <a:srgbClr val="161616"/>
              </a:solidFill>
              <a:highlight>
                <a:schemeClr val="lt1"/>
              </a:highlight>
            </a:endParaRPr>
          </a:p>
          <a:p>
            <a:pPr indent="0" lvl="0" marL="0" rtl="0" algn="l">
              <a:spcBef>
                <a:spcPts val="0"/>
              </a:spcBef>
              <a:spcAft>
                <a:spcPts val="0"/>
              </a:spcAft>
              <a:buClr>
                <a:schemeClr val="dk1"/>
              </a:buClr>
              <a:buSzPts val="275"/>
              <a:buFont typeface="Arial"/>
              <a:buNone/>
            </a:pPr>
            <a:r>
              <a:t/>
            </a:r>
            <a:endParaRPr b="1" sz="4600">
              <a:solidFill>
                <a:srgbClr val="161616"/>
              </a:solidFill>
              <a:highlight>
                <a:schemeClr val="lt1"/>
              </a:highlight>
            </a:endParaRPr>
          </a:p>
          <a:p>
            <a:pPr indent="-301625" lvl="0" marL="457200" rtl="0" algn="l">
              <a:spcBef>
                <a:spcPts val="0"/>
              </a:spcBef>
              <a:spcAft>
                <a:spcPts val="0"/>
              </a:spcAft>
              <a:buClr>
                <a:srgbClr val="161616"/>
              </a:buClr>
              <a:buSzPct val="100000"/>
              <a:buChar char="●"/>
            </a:pPr>
            <a:r>
              <a:rPr b="1" lang="en" sz="4600">
                <a:solidFill>
                  <a:srgbClr val="161616"/>
                </a:solidFill>
                <a:highlight>
                  <a:schemeClr val="lt1"/>
                </a:highlight>
              </a:rPr>
              <a:t>Data velocity, variety, and volume</a:t>
            </a:r>
            <a:endParaRPr b="1" sz="4600">
              <a:solidFill>
                <a:srgbClr val="161616"/>
              </a:solidFill>
              <a:highlight>
                <a:schemeClr val="lt1"/>
              </a:highlight>
            </a:endParaRPr>
          </a:p>
          <a:p>
            <a:pPr indent="0" lvl="0" marL="457200" rtl="0" algn="l">
              <a:spcBef>
                <a:spcPts val="0"/>
              </a:spcBef>
              <a:spcAft>
                <a:spcPts val="0"/>
              </a:spcAft>
              <a:buClr>
                <a:schemeClr val="dk1"/>
              </a:buClr>
              <a:buSzPts val="275"/>
              <a:buFont typeface="Arial"/>
              <a:buNone/>
            </a:pPr>
            <a:r>
              <a:rPr lang="en" sz="4600">
                <a:solidFill>
                  <a:srgbClr val="161616"/>
                </a:solidFill>
                <a:highlight>
                  <a:schemeClr val="lt1"/>
                </a:highlight>
              </a:rPr>
              <a:t>Azure Data Explorer can ingest terabytes of data in minutes in batch or streaming mode. It can query petabytes of data and return results within milliseconds to seconds. This capacity allows for the high velocity (millions of events per second), low latency (seconds), and linear scale ingestion of raw data. This raw data can be ingested in different formats and structures and it can flow in from various pipelines and sources.</a:t>
            </a:r>
            <a:endParaRPr sz="4600">
              <a:solidFill>
                <a:srgbClr val="161616"/>
              </a:solidFill>
              <a:highlight>
                <a:schemeClr val="lt1"/>
              </a:highlight>
            </a:endParaRPr>
          </a:p>
          <a:p>
            <a:pPr indent="-301625" lvl="0" marL="457200" rtl="0" algn="l">
              <a:spcBef>
                <a:spcPts val="0"/>
              </a:spcBef>
              <a:spcAft>
                <a:spcPts val="0"/>
              </a:spcAft>
              <a:buClr>
                <a:srgbClr val="161616"/>
              </a:buClr>
              <a:buSzPct val="100000"/>
              <a:buChar char="●"/>
            </a:pPr>
            <a:r>
              <a:rPr b="1" lang="en" sz="4600">
                <a:solidFill>
                  <a:srgbClr val="161616"/>
                </a:solidFill>
                <a:highlight>
                  <a:schemeClr val="lt1"/>
                </a:highlight>
              </a:rPr>
              <a:t>User-friendly query language</a:t>
            </a:r>
            <a:endParaRPr b="1" sz="4600">
              <a:solidFill>
                <a:srgbClr val="161616"/>
              </a:solidFill>
              <a:highlight>
                <a:schemeClr val="lt1"/>
              </a:highlight>
            </a:endParaRPr>
          </a:p>
          <a:p>
            <a:pPr indent="0" lvl="0" marL="457200" rtl="0" algn="l">
              <a:spcBef>
                <a:spcPts val="0"/>
              </a:spcBef>
              <a:spcAft>
                <a:spcPts val="0"/>
              </a:spcAft>
              <a:buClr>
                <a:schemeClr val="dk1"/>
              </a:buClr>
              <a:buSzPts val="275"/>
              <a:buFont typeface="Arial"/>
              <a:buNone/>
            </a:pPr>
            <a:r>
              <a:rPr lang="en" sz="4600">
                <a:solidFill>
                  <a:srgbClr val="161616"/>
                </a:solidFill>
                <a:highlight>
                  <a:schemeClr val="lt1"/>
                </a:highlight>
              </a:rPr>
              <a:t>Azure Data explorer uses the Kusto Query Language (KQL), an open-source language initially invented by the team. The language is simple to understand and learn, and highly productive. You can use simple operators and advanced analytics.</a:t>
            </a:r>
            <a:endParaRPr sz="4600">
              <a:solidFill>
                <a:srgbClr val="161616"/>
              </a:solidFill>
              <a:highlight>
                <a:schemeClr val="lt1"/>
              </a:highlight>
            </a:endParaRPr>
          </a:p>
          <a:p>
            <a:pPr indent="-301625" lvl="0" marL="457200" rtl="0" algn="l">
              <a:spcBef>
                <a:spcPts val="0"/>
              </a:spcBef>
              <a:spcAft>
                <a:spcPts val="0"/>
              </a:spcAft>
              <a:buClr>
                <a:srgbClr val="161616"/>
              </a:buClr>
              <a:buSzPct val="100000"/>
              <a:buChar char="●"/>
            </a:pPr>
            <a:r>
              <a:rPr b="1" lang="en" sz="4600">
                <a:solidFill>
                  <a:srgbClr val="161616"/>
                </a:solidFill>
                <a:highlight>
                  <a:schemeClr val="lt1"/>
                </a:highlight>
              </a:rPr>
              <a:t>Advanced analytics</a:t>
            </a:r>
            <a:endParaRPr b="1" sz="4600">
              <a:solidFill>
                <a:srgbClr val="161616"/>
              </a:solidFill>
              <a:highlight>
                <a:schemeClr val="lt1"/>
              </a:highlight>
            </a:endParaRPr>
          </a:p>
          <a:p>
            <a:pPr indent="0" lvl="0" marL="457200" rtl="0" algn="l">
              <a:spcBef>
                <a:spcPts val="0"/>
              </a:spcBef>
              <a:spcAft>
                <a:spcPts val="0"/>
              </a:spcAft>
              <a:buClr>
                <a:schemeClr val="dk1"/>
              </a:buClr>
              <a:buSzPts val="275"/>
              <a:buFont typeface="Arial"/>
              <a:buNone/>
            </a:pPr>
            <a:r>
              <a:rPr lang="en" sz="4600">
                <a:solidFill>
                  <a:srgbClr val="161616"/>
                </a:solidFill>
                <a:highlight>
                  <a:schemeClr val="lt1"/>
                </a:highlight>
              </a:rPr>
              <a:t>It allows us to do all sorts of fancy calculations and analysis on data, like figuring out trends over time, finding unusual things, and even drawing maps or predicting future trends.</a:t>
            </a:r>
            <a:endParaRPr sz="4600">
              <a:solidFill>
                <a:srgbClr val="161616"/>
              </a:solidFill>
              <a:highlight>
                <a:schemeClr val="lt1"/>
              </a:highlight>
            </a:endParaRPr>
          </a:p>
          <a:p>
            <a:pPr indent="-301625" lvl="0" marL="457200" rtl="0" algn="l">
              <a:spcBef>
                <a:spcPts val="0"/>
              </a:spcBef>
              <a:spcAft>
                <a:spcPts val="0"/>
              </a:spcAft>
              <a:buClr>
                <a:srgbClr val="161616"/>
              </a:buClr>
              <a:buSzPct val="100000"/>
              <a:buChar char="●"/>
            </a:pPr>
            <a:r>
              <a:rPr b="1" lang="en" sz="4600">
                <a:solidFill>
                  <a:srgbClr val="161616"/>
                </a:solidFill>
                <a:highlight>
                  <a:schemeClr val="lt1"/>
                </a:highlight>
              </a:rPr>
              <a:t>Easy-to-use wizard</a:t>
            </a:r>
            <a:endParaRPr b="1" sz="4600">
              <a:solidFill>
                <a:srgbClr val="161616"/>
              </a:solidFill>
              <a:highlight>
                <a:schemeClr val="lt1"/>
              </a:highlight>
            </a:endParaRPr>
          </a:p>
          <a:p>
            <a:pPr indent="0" lvl="0" marL="457200" rtl="0" algn="l">
              <a:spcBef>
                <a:spcPts val="0"/>
              </a:spcBef>
              <a:spcAft>
                <a:spcPts val="0"/>
              </a:spcAft>
              <a:buClr>
                <a:schemeClr val="dk1"/>
              </a:buClr>
              <a:buSzPts val="275"/>
              <a:buFont typeface="Arial"/>
              <a:buNone/>
            </a:pPr>
            <a:r>
              <a:rPr lang="en" sz="4600">
                <a:solidFill>
                  <a:srgbClr val="161616"/>
                </a:solidFill>
                <a:highlight>
                  <a:schemeClr val="lt1"/>
                </a:highlight>
              </a:rPr>
              <a:t>Azure Data Explorer comes with a wizard that guides you through the process of getting your data in and organized. It’s like having a helpful assistant that makes sure everything is set up right.</a:t>
            </a:r>
            <a:endParaRPr sz="4600">
              <a:solidFill>
                <a:srgbClr val="161616"/>
              </a:solidFill>
              <a:highlight>
                <a:schemeClr val="lt1"/>
              </a:highlight>
            </a:endParaRPr>
          </a:p>
          <a:p>
            <a:pPr indent="-301625" lvl="0" marL="457200" rtl="0" algn="l">
              <a:spcBef>
                <a:spcPts val="0"/>
              </a:spcBef>
              <a:spcAft>
                <a:spcPts val="0"/>
              </a:spcAft>
              <a:buClr>
                <a:srgbClr val="161616"/>
              </a:buClr>
              <a:buSzPct val="100000"/>
              <a:buChar char="●"/>
            </a:pPr>
            <a:r>
              <a:rPr b="1" lang="en" sz="4600">
                <a:solidFill>
                  <a:srgbClr val="161616"/>
                </a:solidFill>
                <a:highlight>
                  <a:schemeClr val="lt1"/>
                </a:highlight>
              </a:rPr>
              <a:t>Versatile data visualization</a:t>
            </a:r>
            <a:endParaRPr b="1" sz="4600">
              <a:solidFill>
                <a:srgbClr val="161616"/>
              </a:solidFill>
              <a:highlight>
                <a:schemeClr val="lt1"/>
              </a:highlight>
            </a:endParaRPr>
          </a:p>
          <a:p>
            <a:pPr indent="0" lvl="0" marL="457200" rtl="0" algn="l">
              <a:spcBef>
                <a:spcPts val="0"/>
              </a:spcBef>
              <a:spcAft>
                <a:spcPts val="0"/>
              </a:spcAft>
              <a:buClr>
                <a:schemeClr val="dk1"/>
              </a:buClr>
              <a:buSzPts val="275"/>
              <a:buFont typeface="Arial"/>
              <a:buNone/>
            </a:pPr>
            <a:r>
              <a:rPr lang="en" sz="4600">
                <a:solidFill>
                  <a:srgbClr val="161616"/>
                </a:solidFill>
                <a:highlight>
                  <a:schemeClr val="lt1"/>
                </a:highlight>
              </a:rPr>
              <a:t>Azure Data Explorer offers built-in visualization and dashboarding which helps to gain important insights with support for various charts and visualizations. It works well with other data visualization tools like Power BI, Tableau e.t.c.</a:t>
            </a:r>
            <a:endParaRPr sz="4600">
              <a:solidFill>
                <a:srgbClr val="161616"/>
              </a:solidFill>
              <a:highlight>
                <a:schemeClr val="lt1"/>
              </a:highlight>
            </a:endParaRPr>
          </a:p>
          <a:p>
            <a:pPr indent="-301625" lvl="0" marL="457200" rtl="0" algn="l">
              <a:spcBef>
                <a:spcPts val="0"/>
              </a:spcBef>
              <a:spcAft>
                <a:spcPts val="0"/>
              </a:spcAft>
              <a:buClr>
                <a:srgbClr val="161616"/>
              </a:buClr>
              <a:buSzPct val="100000"/>
              <a:buChar char="●"/>
            </a:pPr>
            <a:r>
              <a:rPr b="1" lang="en" sz="4600">
                <a:solidFill>
                  <a:srgbClr val="161616"/>
                </a:solidFill>
                <a:highlight>
                  <a:schemeClr val="lt1"/>
                </a:highlight>
              </a:rPr>
              <a:t>Automatic ingest, process, and export</a:t>
            </a:r>
            <a:endParaRPr b="1" sz="4600">
              <a:solidFill>
                <a:srgbClr val="161616"/>
              </a:solidFill>
              <a:highlight>
                <a:schemeClr val="lt1"/>
              </a:highlight>
            </a:endParaRPr>
          </a:p>
          <a:p>
            <a:pPr indent="0" lvl="0" marL="457200" rtl="0" algn="l">
              <a:spcBef>
                <a:spcPts val="0"/>
              </a:spcBef>
              <a:spcAft>
                <a:spcPts val="0"/>
              </a:spcAft>
              <a:buClr>
                <a:schemeClr val="dk1"/>
              </a:buClr>
              <a:buSzPts val="275"/>
              <a:buFont typeface="Arial"/>
              <a:buNone/>
            </a:pPr>
            <a:r>
              <a:rPr lang="en" sz="4600">
                <a:solidFill>
                  <a:srgbClr val="161616"/>
                </a:solidFill>
                <a:highlight>
                  <a:schemeClr val="lt1"/>
                </a:highlight>
              </a:rPr>
              <a:t>Azure Data Explorer can automatically bring in your data, organize it, and send it out to where you need it. It’s like having a data butler that takes care of all the work for you. For example, when new data comes in, it can automatically processed and sent to a storage place.</a:t>
            </a:r>
            <a:endParaRPr sz="4600">
              <a:solidFill>
                <a:srgbClr val="161616"/>
              </a:solidFill>
              <a:highlight>
                <a:schemeClr val="lt1"/>
              </a:highlight>
            </a:endParaRPr>
          </a:p>
          <a:p>
            <a:pPr indent="-301625" lvl="0" marL="457200" rtl="0" algn="l">
              <a:spcBef>
                <a:spcPts val="0"/>
              </a:spcBef>
              <a:spcAft>
                <a:spcPts val="0"/>
              </a:spcAft>
              <a:buClr>
                <a:srgbClr val="161616"/>
              </a:buClr>
              <a:buSzPct val="100000"/>
              <a:buChar char="●"/>
            </a:pPr>
            <a:r>
              <a:rPr b="1" lang="en" sz="4600">
                <a:solidFill>
                  <a:srgbClr val="161616"/>
                </a:solidFill>
                <a:highlight>
                  <a:schemeClr val="lt1"/>
                </a:highlight>
              </a:rPr>
              <a:t>Integration with other services</a:t>
            </a:r>
            <a:endParaRPr b="1" sz="4600">
              <a:solidFill>
                <a:srgbClr val="161616"/>
              </a:solidFill>
              <a:highlight>
                <a:schemeClr val="lt1"/>
              </a:highlight>
            </a:endParaRPr>
          </a:p>
          <a:p>
            <a:pPr indent="0" lvl="0" marL="457200" rtl="0" algn="l">
              <a:spcBef>
                <a:spcPts val="0"/>
              </a:spcBef>
              <a:spcAft>
                <a:spcPts val="0"/>
              </a:spcAft>
              <a:buClr>
                <a:schemeClr val="dk1"/>
              </a:buClr>
              <a:buSzPts val="275"/>
              <a:buFont typeface="Arial"/>
              <a:buNone/>
            </a:pPr>
            <a:r>
              <a:rPr lang="en" sz="4600">
                <a:solidFill>
                  <a:srgbClr val="161616"/>
                </a:solidFill>
                <a:highlight>
                  <a:schemeClr val="lt1"/>
                </a:highlight>
              </a:rPr>
              <a:t>Integrate easily and seamlessly with other tools in all aspects of your workflow, such as Ingestion, Visualization, Orchestration, and Monitoring.</a:t>
            </a:r>
            <a:endParaRPr sz="4600">
              <a:solidFill>
                <a:srgbClr val="161616"/>
              </a:solidFill>
              <a:highlight>
                <a:schemeClr val="lt1"/>
              </a:highlight>
            </a:endParaRPr>
          </a:p>
          <a:p>
            <a:pPr indent="0" lvl="0" marL="0" rtl="0" algn="l">
              <a:spcBef>
                <a:spcPts val="0"/>
              </a:spcBef>
              <a:spcAft>
                <a:spcPts val="1200"/>
              </a:spcAft>
              <a:buNone/>
            </a:pPr>
            <a:r>
              <a:t/>
            </a:r>
            <a:endParaRPr/>
          </a:p>
        </p:txBody>
      </p:sp>
      <p:sp>
        <p:nvSpPr>
          <p:cNvPr id="170" name="Google Shape;170;p32"/>
          <p:cNvSpPr txBox="1"/>
          <p:nvPr/>
        </p:nvSpPr>
        <p:spPr>
          <a:xfrm>
            <a:off x="8416800" y="4743300"/>
            <a:ext cx="72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Aakriti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Clr>
                <a:schemeClr val="dk1"/>
              </a:buClr>
              <a:buSzPct val="47826"/>
              <a:buFont typeface="Arial"/>
              <a:buNone/>
            </a:pPr>
            <a:r>
              <a:rPr b="1" lang="en" sz="2300">
                <a:solidFill>
                  <a:srgbClr val="161616"/>
                </a:solidFill>
                <a:highlight>
                  <a:srgbClr val="FFFFFF"/>
                </a:highlight>
              </a:rPr>
              <a:t>Azure Virtual Desktop</a:t>
            </a:r>
            <a:endParaRPr b="1" sz="2300">
              <a:solidFill>
                <a:srgbClr val="161616"/>
              </a:solidFill>
              <a:highlight>
                <a:srgbClr val="FFFFFF"/>
              </a:highlight>
            </a:endParaRPr>
          </a:p>
          <a:p>
            <a:pPr indent="0" lvl="0" marL="0" rtl="0" algn="l">
              <a:spcBef>
                <a:spcPts val="0"/>
              </a:spcBef>
              <a:spcAft>
                <a:spcPts val="0"/>
              </a:spcAft>
              <a:buNone/>
            </a:pPr>
            <a:r>
              <a:t/>
            </a:r>
            <a:endParaRPr/>
          </a:p>
        </p:txBody>
      </p:sp>
      <p:sp>
        <p:nvSpPr>
          <p:cNvPr id="176" name="Google Shape;176;p33"/>
          <p:cNvSpPr txBox="1"/>
          <p:nvPr>
            <p:ph idx="1" type="body"/>
          </p:nvPr>
        </p:nvSpPr>
        <p:spPr>
          <a:xfrm>
            <a:off x="311700" y="411075"/>
            <a:ext cx="8520600" cy="45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61616"/>
                </a:solidFill>
                <a:highlight>
                  <a:srgbClr val="FFFFFF"/>
                </a:highlight>
              </a:rPr>
              <a:t>Azure Virtual Desktop is a desktop and app virtualization service that runs on the cloud.</a:t>
            </a:r>
            <a:endParaRPr sz="1200">
              <a:solidFill>
                <a:srgbClr val="161616"/>
              </a:solidFill>
              <a:highlight>
                <a:srgbClr val="FFFFFF"/>
              </a:highlight>
            </a:endParaRPr>
          </a:p>
          <a:p>
            <a:pPr indent="0" lvl="0" marL="0" rtl="0" algn="l">
              <a:lnSpc>
                <a:spcPct val="130000"/>
              </a:lnSpc>
              <a:spcBef>
                <a:spcPts val="1200"/>
              </a:spcBef>
              <a:spcAft>
                <a:spcPts val="0"/>
              </a:spcAft>
              <a:buNone/>
            </a:pPr>
            <a:r>
              <a:rPr b="1" lang="en" sz="1200">
                <a:solidFill>
                  <a:srgbClr val="161616"/>
                </a:solidFill>
                <a:highlight>
                  <a:srgbClr val="FFFFFF"/>
                </a:highlight>
              </a:rPr>
              <a:t>Terminology</a:t>
            </a:r>
            <a:endParaRPr b="1" sz="1200">
              <a:solidFill>
                <a:srgbClr val="161616"/>
              </a:solidFill>
              <a:highlight>
                <a:srgbClr val="FFFFFF"/>
              </a:highlight>
            </a:endParaRPr>
          </a:p>
          <a:p>
            <a:pPr indent="0" lvl="0" marL="0" rtl="0" algn="l">
              <a:lnSpc>
                <a:spcPct val="130000"/>
              </a:lnSpc>
              <a:spcBef>
                <a:spcPts val="0"/>
              </a:spcBef>
              <a:spcAft>
                <a:spcPts val="0"/>
              </a:spcAft>
              <a:buNone/>
            </a:pPr>
            <a:r>
              <a:rPr b="1" lang="en" sz="1200">
                <a:solidFill>
                  <a:srgbClr val="161616"/>
                </a:solidFill>
                <a:highlight>
                  <a:srgbClr val="FFFFFF"/>
                </a:highlight>
              </a:rPr>
              <a:t>Host pools:</a:t>
            </a:r>
            <a:endParaRPr b="1" sz="1200">
              <a:solidFill>
                <a:srgbClr val="161616"/>
              </a:solidFill>
              <a:highlight>
                <a:srgbClr val="FFFFFF"/>
              </a:highlight>
            </a:endParaRPr>
          </a:p>
          <a:p>
            <a:pPr indent="-304800" lvl="0" marL="457200" rtl="0" algn="l">
              <a:lnSpc>
                <a:spcPct val="130000"/>
              </a:lnSpc>
              <a:spcBef>
                <a:spcPts val="0"/>
              </a:spcBef>
              <a:spcAft>
                <a:spcPts val="0"/>
              </a:spcAft>
              <a:buClr>
                <a:srgbClr val="161616"/>
              </a:buClr>
              <a:buSzPts val="1200"/>
              <a:buChar char="●"/>
            </a:pPr>
            <a:r>
              <a:rPr lang="en" sz="1200">
                <a:solidFill>
                  <a:srgbClr val="161616"/>
                </a:solidFill>
                <a:highlight>
                  <a:srgbClr val="FFFFFF"/>
                </a:highlight>
              </a:rPr>
              <a:t>It is</a:t>
            </a:r>
            <a:r>
              <a:rPr b="1" lang="en" sz="1200">
                <a:solidFill>
                  <a:srgbClr val="161616"/>
                </a:solidFill>
                <a:highlight>
                  <a:srgbClr val="FFFFFF"/>
                </a:highlight>
              </a:rPr>
              <a:t> </a:t>
            </a:r>
            <a:r>
              <a:rPr lang="en" sz="1200">
                <a:solidFill>
                  <a:srgbClr val="161616"/>
                </a:solidFill>
                <a:highlight>
                  <a:srgbClr val="FFFFFF"/>
                </a:highlight>
              </a:rPr>
              <a:t>a collection of Azure virtual machines that register to Azure Virtual Desktop as session hosts when you run the Azure Virtual Desktop agent. </a:t>
            </a:r>
            <a:endParaRPr sz="1200">
              <a:solidFill>
                <a:srgbClr val="161616"/>
              </a:solidFill>
              <a:highlight>
                <a:srgbClr val="FFFFFF"/>
              </a:highlight>
            </a:endParaRPr>
          </a:p>
          <a:p>
            <a:pPr indent="-304800" lvl="0" marL="457200" rtl="0" algn="l">
              <a:lnSpc>
                <a:spcPct val="130000"/>
              </a:lnSpc>
              <a:spcBef>
                <a:spcPts val="0"/>
              </a:spcBef>
              <a:spcAft>
                <a:spcPts val="0"/>
              </a:spcAft>
              <a:buClr>
                <a:srgbClr val="161616"/>
              </a:buClr>
              <a:buSzPts val="1200"/>
              <a:buChar char="●"/>
            </a:pPr>
            <a:r>
              <a:rPr lang="en" sz="1200">
                <a:solidFill>
                  <a:srgbClr val="161616"/>
                </a:solidFill>
                <a:highlight>
                  <a:srgbClr val="FFFFFF"/>
                </a:highlight>
              </a:rPr>
              <a:t>All session host virtual machines in a host pool should be sourced from the same image (basically all these session host are made from the same </a:t>
            </a:r>
            <a:r>
              <a:rPr lang="en" sz="1200">
                <a:solidFill>
                  <a:srgbClr val="161616"/>
                </a:solidFill>
                <a:highlight>
                  <a:srgbClr val="FFFFFF"/>
                </a:highlight>
              </a:rPr>
              <a:t>starting “blueprint”)</a:t>
            </a:r>
            <a:r>
              <a:rPr lang="en" sz="1200">
                <a:solidFill>
                  <a:srgbClr val="161616"/>
                </a:solidFill>
                <a:highlight>
                  <a:srgbClr val="FFFFFF"/>
                </a:highlight>
              </a:rPr>
              <a:t> for a consistent user experience. </a:t>
            </a:r>
            <a:endParaRPr sz="1200">
              <a:solidFill>
                <a:srgbClr val="161616"/>
              </a:solidFill>
              <a:highlight>
                <a:srgbClr val="FFFFFF"/>
              </a:highlight>
            </a:endParaRPr>
          </a:p>
          <a:p>
            <a:pPr indent="-304800" lvl="0" marL="457200" rtl="0" algn="l">
              <a:lnSpc>
                <a:spcPct val="130000"/>
              </a:lnSpc>
              <a:spcBef>
                <a:spcPts val="0"/>
              </a:spcBef>
              <a:spcAft>
                <a:spcPts val="0"/>
              </a:spcAft>
              <a:buClr>
                <a:srgbClr val="161616"/>
              </a:buClr>
              <a:buSzPts val="1200"/>
              <a:buChar char="●"/>
            </a:pPr>
            <a:r>
              <a:rPr lang="en" sz="1200">
                <a:solidFill>
                  <a:srgbClr val="161616"/>
                </a:solidFill>
                <a:highlight>
                  <a:srgbClr val="FFFFFF"/>
                </a:highlight>
              </a:rPr>
              <a:t>We can control the resources published to users through application groups.</a:t>
            </a:r>
            <a:endParaRPr sz="1200">
              <a:solidFill>
                <a:srgbClr val="161616"/>
              </a:solidFill>
              <a:highlight>
                <a:srgbClr val="FFFFFF"/>
              </a:highlight>
            </a:endParaRPr>
          </a:p>
          <a:p>
            <a:pPr indent="0" lvl="0" marL="457200" rtl="0" algn="l">
              <a:lnSpc>
                <a:spcPct val="130000"/>
              </a:lnSpc>
              <a:spcBef>
                <a:spcPts val="0"/>
              </a:spcBef>
              <a:spcAft>
                <a:spcPts val="0"/>
              </a:spcAft>
              <a:buNone/>
            </a:pPr>
            <a:r>
              <a:rPr lang="en" sz="1200">
                <a:solidFill>
                  <a:srgbClr val="85200C"/>
                </a:solidFill>
                <a:highlight>
                  <a:srgbClr val="FFFFFF"/>
                </a:highlight>
              </a:rPr>
              <a:t>A host pool can be one of two types:-</a:t>
            </a:r>
            <a:endParaRPr sz="1200">
              <a:solidFill>
                <a:srgbClr val="85200C"/>
              </a:solidFill>
              <a:highlight>
                <a:srgbClr val="FFFFFF"/>
              </a:highlight>
            </a:endParaRPr>
          </a:p>
          <a:p>
            <a:pPr indent="-304800" lvl="0" marL="457200" rtl="0" algn="l">
              <a:lnSpc>
                <a:spcPct val="130000"/>
              </a:lnSpc>
              <a:spcBef>
                <a:spcPts val="0"/>
              </a:spcBef>
              <a:spcAft>
                <a:spcPts val="0"/>
              </a:spcAft>
              <a:buClr>
                <a:srgbClr val="161616"/>
              </a:buClr>
              <a:buSzPts val="1200"/>
              <a:buChar char="●"/>
            </a:pPr>
            <a:r>
              <a:rPr b="1" lang="en" sz="1200">
                <a:solidFill>
                  <a:srgbClr val="161616"/>
                </a:solidFill>
                <a:highlight>
                  <a:srgbClr val="FFFFFF"/>
                </a:highlight>
              </a:rPr>
              <a:t>Personal</a:t>
            </a:r>
            <a:r>
              <a:rPr lang="en" sz="1200">
                <a:solidFill>
                  <a:srgbClr val="161616"/>
                </a:solidFill>
                <a:highlight>
                  <a:srgbClr val="FFFFFF"/>
                </a:highlight>
              </a:rPr>
              <a:t>, where each session host is assigned to an individual user. It provide dedicated desktops to end-users that optimize environments for performance and data separation.</a:t>
            </a:r>
            <a:endParaRPr sz="1200">
              <a:solidFill>
                <a:srgbClr val="161616"/>
              </a:solidFill>
              <a:highlight>
                <a:srgbClr val="FFFFFF"/>
              </a:highlight>
            </a:endParaRPr>
          </a:p>
          <a:p>
            <a:pPr indent="-304800" lvl="0" marL="457200" rtl="0" algn="l">
              <a:lnSpc>
                <a:spcPct val="130000"/>
              </a:lnSpc>
              <a:spcBef>
                <a:spcPts val="0"/>
              </a:spcBef>
              <a:spcAft>
                <a:spcPts val="0"/>
              </a:spcAft>
              <a:buClr>
                <a:srgbClr val="161616"/>
              </a:buClr>
              <a:buSzPts val="1200"/>
              <a:buChar char="●"/>
            </a:pPr>
            <a:r>
              <a:rPr b="1" lang="en" sz="1200">
                <a:solidFill>
                  <a:srgbClr val="161616"/>
                </a:solidFill>
                <a:highlight>
                  <a:srgbClr val="FFFFFF"/>
                </a:highlight>
              </a:rPr>
              <a:t>Pooled</a:t>
            </a:r>
            <a:r>
              <a:rPr lang="en" sz="1200">
                <a:solidFill>
                  <a:srgbClr val="161616"/>
                </a:solidFill>
                <a:highlight>
                  <a:srgbClr val="FFFFFF"/>
                </a:highlight>
              </a:rPr>
              <a:t>, where there can be multiple different users on a single session host at the same time. It provide a shared remote experience to end-users, which ensures lower costs and greater efficiency.</a:t>
            </a:r>
            <a:endParaRPr b="1" sz="1200">
              <a:solidFill>
                <a:srgbClr val="161616"/>
              </a:solidFill>
              <a:highlight>
                <a:srgbClr val="FFFFFF"/>
              </a:highlight>
            </a:endParaRPr>
          </a:p>
          <a:p>
            <a:pPr indent="0" lvl="0" marL="0" rtl="0" algn="l">
              <a:lnSpc>
                <a:spcPct val="130000"/>
              </a:lnSpc>
              <a:spcBef>
                <a:spcPts val="0"/>
              </a:spcBef>
              <a:spcAft>
                <a:spcPts val="0"/>
              </a:spcAft>
              <a:buNone/>
            </a:pPr>
            <a:r>
              <a:rPr b="1" lang="en" sz="1200">
                <a:solidFill>
                  <a:srgbClr val="161616"/>
                </a:solidFill>
                <a:highlight>
                  <a:srgbClr val="FFFFFF"/>
                </a:highlight>
              </a:rPr>
              <a:t>Application groups</a:t>
            </a:r>
            <a:endParaRPr b="1" sz="1200">
              <a:solidFill>
                <a:srgbClr val="161616"/>
              </a:solidFill>
              <a:highlight>
                <a:srgbClr val="FFFFFF"/>
              </a:highlight>
            </a:endParaRPr>
          </a:p>
          <a:p>
            <a:pPr indent="-304800" lvl="0" marL="457200" rtl="0" algn="l">
              <a:spcBef>
                <a:spcPts val="0"/>
              </a:spcBef>
              <a:spcAft>
                <a:spcPts val="0"/>
              </a:spcAft>
              <a:buClr>
                <a:srgbClr val="161616"/>
              </a:buClr>
              <a:buSzPts val="1200"/>
              <a:buChar char="●"/>
            </a:pPr>
            <a:r>
              <a:rPr lang="en" sz="1200">
                <a:solidFill>
                  <a:srgbClr val="161616"/>
                </a:solidFill>
                <a:highlight>
                  <a:srgbClr val="FFFFFF"/>
                </a:highlight>
              </a:rPr>
              <a:t>It is a logical container that holds a collection of applications and desktops that we want to make available to users or groups of users.</a:t>
            </a:r>
            <a:endParaRPr sz="1200">
              <a:solidFill>
                <a:srgbClr val="161616"/>
              </a:solidFill>
              <a:highlight>
                <a:srgbClr val="FFFFFF"/>
              </a:highlight>
            </a:endParaRPr>
          </a:p>
          <a:p>
            <a:pPr indent="-304800" lvl="0" marL="457200" rtl="0" algn="l">
              <a:spcBef>
                <a:spcPts val="0"/>
              </a:spcBef>
              <a:spcAft>
                <a:spcPts val="0"/>
              </a:spcAft>
              <a:buClr>
                <a:srgbClr val="161616"/>
              </a:buClr>
              <a:buSzPts val="1200"/>
              <a:buChar char="●"/>
            </a:pPr>
            <a:r>
              <a:rPr lang="en" sz="1200">
                <a:solidFill>
                  <a:srgbClr val="161616"/>
                </a:solidFill>
                <a:highlight>
                  <a:srgbClr val="FFFFFF"/>
                </a:highlight>
              </a:rPr>
              <a:t>An application group can be of two types:-</a:t>
            </a:r>
            <a:endParaRPr sz="1200">
              <a:solidFill>
                <a:srgbClr val="161616"/>
              </a:solidFill>
              <a:highlight>
                <a:srgbClr val="FFFFFF"/>
              </a:highlight>
            </a:endParaRPr>
          </a:p>
        </p:txBody>
      </p:sp>
      <p:sp>
        <p:nvSpPr>
          <p:cNvPr id="177" name="Google Shape;177;p33"/>
          <p:cNvSpPr txBox="1"/>
          <p:nvPr/>
        </p:nvSpPr>
        <p:spPr>
          <a:xfrm>
            <a:off x="8341900" y="4743300"/>
            <a:ext cx="72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Aakriti</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idx="1" type="body"/>
          </p:nvPr>
        </p:nvSpPr>
        <p:spPr>
          <a:xfrm>
            <a:off x="311700" y="98075"/>
            <a:ext cx="8520600" cy="4845000"/>
          </a:xfrm>
          <a:prstGeom prst="rect">
            <a:avLst/>
          </a:prstGeom>
        </p:spPr>
        <p:txBody>
          <a:bodyPr anchorCtr="0" anchor="t" bIns="91425" lIns="91425" spcFirstLastPara="1" rIns="91425" wrap="square" tIns="91425">
            <a:noAutofit/>
          </a:bodyPr>
          <a:lstStyle/>
          <a:p>
            <a:pPr indent="-304800" lvl="0" marL="825500" rtl="0" algn="l">
              <a:spcBef>
                <a:spcPts val="1200"/>
              </a:spcBef>
              <a:spcAft>
                <a:spcPts val="0"/>
              </a:spcAft>
              <a:buClr>
                <a:srgbClr val="161616"/>
              </a:buClr>
              <a:buSzPts val="1200"/>
              <a:buChar char="●"/>
            </a:pPr>
            <a:r>
              <a:rPr b="1" lang="en" sz="1200">
                <a:solidFill>
                  <a:srgbClr val="161616"/>
                </a:solidFill>
                <a:highlight>
                  <a:srgbClr val="FFFFFF"/>
                </a:highlight>
              </a:rPr>
              <a:t>RemoteApp</a:t>
            </a:r>
            <a:r>
              <a:rPr lang="en" sz="1200">
                <a:solidFill>
                  <a:srgbClr val="161616"/>
                </a:solidFill>
                <a:highlight>
                  <a:srgbClr val="FFFFFF"/>
                </a:highlight>
              </a:rPr>
              <a:t>, where users access the applications you individually select and publish to the application group. Available with pooled host pools only.</a:t>
            </a:r>
            <a:endParaRPr sz="1200">
              <a:solidFill>
                <a:srgbClr val="161616"/>
              </a:solidFill>
              <a:highlight>
                <a:srgbClr val="FFFFFF"/>
              </a:highlight>
            </a:endParaRPr>
          </a:p>
          <a:p>
            <a:pPr indent="-304800" lvl="0" marL="825500" rtl="0" algn="l">
              <a:spcBef>
                <a:spcPts val="0"/>
              </a:spcBef>
              <a:spcAft>
                <a:spcPts val="0"/>
              </a:spcAft>
              <a:buClr>
                <a:srgbClr val="161616"/>
              </a:buClr>
              <a:buSzPts val="1200"/>
              <a:buChar char="●"/>
            </a:pPr>
            <a:r>
              <a:rPr b="1" lang="en" sz="1200">
                <a:solidFill>
                  <a:srgbClr val="161616"/>
                </a:solidFill>
                <a:highlight>
                  <a:srgbClr val="FFFFFF"/>
                </a:highlight>
              </a:rPr>
              <a:t>Desktop</a:t>
            </a:r>
            <a:r>
              <a:rPr lang="en" sz="1200">
                <a:solidFill>
                  <a:srgbClr val="161616"/>
                </a:solidFill>
                <a:highlight>
                  <a:srgbClr val="FFFFFF"/>
                </a:highlight>
              </a:rPr>
              <a:t>, where users access the full desktop. Available with pooled or personal host pools.</a:t>
            </a:r>
            <a:endParaRPr sz="1200">
              <a:solidFill>
                <a:srgbClr val="161616"/>
              </a:solidFill>
              <a:highlight>
                <a:srgbClr val="FFFFFF"/>
              </a:highlight>
            </a:endParaRPr>
          </a:p>
          <a:p>
            <a:pPr indent="-304800" lvl="0" marL="457200" rtl="0" algn="l">
              <a:spcBef>
                <a:spcPts val="0"/>
              </a:spcBef>
              <a:spcAft>
                <a:spcPts val="0"/>
              </a:spcAft>
              <a:buClr>
                <a:srgbClr val="161616"/>
              </a:buClr>
              <a:buSzPts val="1200"/>
              <a:buChar char="➔"/>
            </a:pPr>
            <a:r>
              <a:rPr lang="en" sz="1200">
                <a:solidFill>
                  <a:srgbClr val="161616"/>
                </a:solidFill>
                <a:highlight>
                  <a:srgbClr val="FFFFFF"/>
                </a:highlight>
              </a:rPr>
              <a:t>By default, Azure Virtual Desktop automatically creates a Desktop application group with the friendly name Default Desktop whenever you create a host pool and sets the host pool's preferred application group type to Desktop. </a:t>
            </a:r>
            <a:endParaRPr sz="1200">
              <a:solidFill>
                <a:srgbClr val="161616"/>
              </a:solidFill>
              <a:highlight>
                <a:srgbClr val="FFFFFF"/>
              </a:highlight>
            </a:endParaRPr>
          </a:p>
          <a:p>
            <a:pPr indent="-304800" lvl="0" marL="457200" rtl="0" algn="l">
              <a:spcBef>
                <a:spcPts val="0"/>
              </a:spcBef>
              <a:spcAft>
                <a:spcPts val="0"/>
              </a:spcAft>
              <a:buClr>
                <a:srgbClr val="161616"/>
              </a:buClr>
              <a:buSzPts val="1200"/>
              <a:buChar char="➔"/>
            </a:pPr>
            <a:r>
              <a:rPr lang="en" sz="1200">
                <a:solidFill>
                  <a:srgbClr val="161616"/>
                </a:solidFill>
                <a:highlight>
                  <a:srgbClr val="FFFFFF"/>
                </a:highlight>
              </a:rPr>
              <a:t>If you want your users to only see applications in their feed, you should set the preferred application group type value to RemoteApp.</a:t>
            </a:r>
            <a:endParaRPr sz="1200">
              <a:solidFill>
                <a:srgbClr val="161616"/>
              </a:solidFill>
              <a:highlight>
                <a:srgbClr val="FFFFFF"/>
              </a:highlight>
            </a:endParaRPr>
          </a:p>
          <a:p>
            <a:pPr indent="-304800" lvl="0" marL="457200" rtl="0" algn="l">
              <a:spcBef>
                <a:spcPts val="0"/>
              </a:spcBef>
              <a:spcAft>
                <a:spcPts val="0"/>
              </a:spcAft>
              <a:buClr>
                <a:srgbClr val="161616"/>
              </a:buClr>
              <a:buSzPts val="1200"/>
              <a:buChar char="➔"/>
            </a:pPr>
            <a:r>
              <a:rPr lang="en" sz="1200">
                <a:solidFill>
                  <a:srgbClr val="161616"/>
                </a:solidFill>
                <a:highlight>
                  <a:srgbClr val="FFFFFF"/>
                </a:highlight>
              </a:rPr>
              <a:t>If you want your users to only see session desktops in their feed, you should set the preferred application group type value to Desktop.</a:t>
            </a:r>
            <a:endParaRPr sz="1200">
              <a:solidFill>
                <a:srgbClr val="161616"/>
              </a:solidFill>
              <a:highlight>
                <a:srgbClr val="FFFFFF"/>
              </a:highlight>
            </a:endParaRPr>
          </a:p>
          <a:p>
            <a:pPr indent="-304800" lvl="0" marL="457200" rtl="0" algn="l">
              <a:spcBef>
                <a:spcPts val="0"/>
              </a:spcBef>
              <a:spcAft>
                <a:spcPts val="0"/>
              </a:spcAft>
              <a:buClr>
                <a:srgbClr val="161616"/>
              </a:buClr>
              <a:buSzPts val="1200"/>
              <a:buChar char="➔"/>
            </a:pPr>
            <a:r>
              <a:rPr lang="en" sz="1200">
                <a:solidFill>
                  <a:srgbClr val="161616"/>
                </a:solidFill>
                <a:highlight>
                  <a:srgbClr val="FFFFFF"/>
                </a:highlight>
              </a:rPr>
              <a:t>You can't create another Desktop application group in a host pool while a Desktop application group exists.</a:t>
            </a:r>
            <a:endParaRPr sz="1200">
              <a:solidFill>
                <a:srgbClr val="161616"/>
              </a:solidFill>
              <a:highlight>
                <a:srgbClr val="FFFFFF"/>
              </a:highlight>
            </a:endParaRPr>
          </a:p>
          <a:p>
            <a:pPr indent="-304800" lvl="0" marL="457200" rtl="0" algn="l">
              <a:spcBef>
                <a:spcPts val="0"/>
              </a:spcBef>
              <a:spcAft>
                <a:spcPts val="0"/>
              </a:spcAft>
              <a:buClr>
                <a:srgbClr val="161616"/>
              </a:buClr>
              <a:buSzPts val="1200"/>
              <a:buChar char="➔"/>
            </a:pPr>
            <a:r>
              <a:rPr lang="en" sz="1200">
                <a:solidFill>
                  <a:srgbClr val="161616"/>
                </a:solidFill>
                <a:highlight>
                  <a:srgbClr val="FFFFFF"/>
                </a:highlight>
              </a:rPr>
              <a:t>A user can be assigned to multiple application groups within the same host pool, and their feed will be an accumulation of both application groups.</a:t>
            </a:r>
            <a:endParaRPr sz="1200">
              <a:solidFill>
                <a:srgbClr val="161616"/>
              </a:solidFill>
              <a:highlight>
                <a:srgbClr val="FFFFFF"/>
              </a:highlight>
            </a:endParaRPr>
          </a:p>
          <a:p>
            <a:pPr indent="0" lvl="0" marL="0" rtl="0" algn="l">
              <a:lnSpc>
                <a:spcPct val="130000"/>
              </a:lnSpc>
              <a:spcBef>
                <a:spcPts val="2400"/>
              </a:spcBef>
              <a:spcAft>
                <a:spcPts val="0"/>
              </a:spcAft>
              <a:buNone/>
            </a:pPr>
            <a:r>
              <a:rPr b="1" lang="en" sz="1200">
                <a:solidFill>
                  <a:srgbClr val="161616"/>
                </a:solidFill>
                <a:highlight>
                  <a:srgbClr val="FFFFFF"/>
                </a:highlight>
              </a:rPr>
              <a:t>Workspaces</a:t>
            </a:r>
            <a:endParaRPr b="1" sz="1200">
              <a:solidFill>
                <a:srgbClr val="161616"/>
              </a:solidFill>
              <a:highlight>
                <a:srgbClr val="FFFFFF"/>
              </a:highlight>
            </a:endParaRPr>
          </a:p>
          <a:p>
            <a:pPr indent="-304800" lvl="0" marL="457200" rtl="0" algn="l">
              <a:spcBef>
                <a:spcPts val="1200"/>
              </a:spcBef>
              <a:spcAft>
                <a:spcPts val="0"/>
              </a:spcAft>
              <a:buClr>
                <a:srgbClr val="161616"/>
              </a:buClr>
              <a:buSzPts val="1200"/>
              <a:buChar char="●"/>
            </a:pPr>
            <a:r>
              <a:rPr lang="en" sz="1200">
                <a:solidFill>
                  <a:srgbClr val="161616"/>
                </a:solidFill>
                <a:highlight>
                  <a:srgbClr val="FFFFFF"/>
                </a:highlight>
              </a:rPr>
              <a:t>A workspace is a logical grouping of application groups in Azure Virtual Desktop. </a:t>
            </a:r>
            <a:endParaRPr sz="1200">
              <a:solidFill>
                <a:srgbClr val="161616"/>
              </a:solidFill>
              <a:highlight>
                <a:srgbClr val="FFFFFF"/>
              </a:highlight>
            </a:endParaRPr>
          </a:p>
          <a:p>
            <a:pPr indent="-304800" lvl="0" marL="457200" rtl="0" algn="l">
              <a:spcBef>
                <a:spcPts val="0"/>
              </a:spcBef>
              <a:spcAft>
                <a:spcPts val="0"/>
              </a:spcAft>
              <a:buClr>
                <a:srgbClr val="161616"/>
              </a:buClr>
              <a:buSzPts val="1200"/>
              <a:buChar char="●"/>
            </a:pPr>
            <a:r>
              <a:rPr lang="en" sz="1200">
                <a:solidFill>
                  <a:srgbClr val="161616"/>
                </a:solidFill>
                <a:highlight>
                  <a:srgbClr val="FFFFFF"/>
                </a:highlight>
              </a:rPr>
              <a:t>Each Azure Virtual Desktop application group must be associated with a workspace for users to see the desktops and applications published to them.</a:t>
            </a:r>
            <a:endParaRPr sz="1200">
              <a:solidFill>
                <a:srgbClr val="161616"/>
              </a:solidFill>
              <a:highlight>
                <a:srgbClr val="FFFFFF"/>
              </a:highlight>
            </a:endParaRPr>
          </a:p>
          <a:p>
            <a:pPr indent="0" lvl="0" marL="0" rtl="0" algn="l">
              <a:spcBef>
                <a:spcPts val="1200"/>
              </a:spcBef>
              <a:spcAft>
                <a:spcPts val="0"/>
              </a:spcAft>
              <a:buNone/>
            </a:pPr>
            <a:r>
              <a:rPr b="1" lang="en" sz="1200">
                <a:solidFill>
                  <a:srgbClr val="161616"/>
                </a:solidFill>
                <a:highlight>
                  <a:srgbClr val="FFFFFF"/>
                </a:highlight>
              </a:rPr>
              <a:t>User sessions</a:t>
            </a:r>
            <a:endParaRPr b="1" sz="1200">
              <a:solidFill>
                <a:srgbClr val="161616"/>
              </a:solidFill>
              <a:highlight>
                <a:srgbClr val="FFFFFF"/>
              </a:highlight>
            </a:endParaRPr>
          </a:p>
          <a:p>
            <a:pPr indent="0" lvl="0" marL="0" rtl="0" algn="l">
              <a:spcBef>
                <a:spcPts val="1200"/>
              </a:spcBef>
              <a:spcAft>
                <a:spcPts val="0"/>
              </a:spcAft>
              <a:buNone/>
            </a:pPr>
            <a:r>
              <a:rPr lang="en" sz="1200">
                <a:solidFill>
                  <a:srgbClr val="161616"/>
                </a:solidFill>
                <a:highlight>
                  <a:srgbClr val="FFFFFF"/>
                </a:highlight>
              </a:rPr>
              <a:t>It is of three type:-</a:t>
            </a:r>
            <a:endParaRPr sz="1200">
              <a:solidFill>
                <a:srgbClr val="161616"/>
              </a:solidFill>
              <a:highlight>
                <a:srgbClr val="FFFFFF"/>
              </a:highlight>
            </a:endParaRPr>
          </a:p>
          <a:p>
            <a:pPr indent="0" lvl="0" marL="0" rtl="0" algn="l">
              <a:lnSpc>
                <a:spcPct val="130000"/>
              </a:lnSpc>
              <a:spcBef>
                <a:spcPts val="2300"/>
              </a:spcBef>
              <a:spcAft>
                <a:spcPts val="0"/>
              </a:spcAft>
              <a:buNone/>
            </a:pPr>
            <a:r>
              <a:t/>
            </a:r>
            <a:endParaRPr sz="1100">
              <a:solidFill>
                <a:srgbClr val="161616"/>
              </a:solidFill>
              <a:highlight>
                <a:srgbClr val="FFFFFF"/>
              </a:highlight>
            </a:endParaRPr>
          </a:p>
          <a:p>
            <a:pPr indent="0" lvl="0" marL="0" rtl="0" algn="l">
              <a:lnSpc>
                <a:spcPct val="130000"/>
              </a:lnSpc>
              <a:spcBef>
                <a:spcPts val="2300"/>
              </a:spcBef>
              <a:spcAft>
                <a:spcPts val="0"/>
              </a:spcAft>
              <a:buNone/>
            </a:pPr>
            <a:r>
              <a:t/>
            </a:r>
            <a:endParaRPr sz="1100">
              <a:solidFill>
                <a:srgbClr val="161616"/>
              </a:solidFill>
              <a:highlight>
                <a:srgbClr val="FFFFFF"/>
              </a:highlight>
            </a:endParaRPr>
          </a:p>
          <a:p>
            <a:pPr indent="0" lvl="0" marL="0" rtl="0" algn="l">
              <a:lnSpc>
                <a:spcPct val="130000"/>
              </a:lnSpc>
              <a:spcBef>
                <a:spcPts val="2300"/>
              </a:spcBef>
              <a:spcAft>
                <a:spcPts val="0"/>
              </a:spcAft>
              <a:buClr>
                <a:schemeClr val="dk1"/>
              </a:buClr>
              <a:buSzPts val="1100"/>
              <a:buFont typeface="Arial"/>
              <a:buNone/>
            </a:pPr>
            <a:r>
              <a:t/>
            </a:r>
            <a:endParaRPr sz="1100">
              <a:solidFill>
                <a:srgbClr val="161616"/>
              </a:solidFill>
              <a:highlight>
                <a:srgbClr val="FFFFFF"/>
              </a:highlight>
            </a:endParaRPr>
          </a:p>
          <a:p>
            <a:pPr indent="0" lvl="0" marL="0" rtl="0" algn="l">
              <a:spcBef>
                <a:spcPts val="1400"/>
              </a:spcBef>
              <a:spcAft>
                <a:spcPts val="0"/>
              </a:spcAft>
              <a:buNone/>
            </a:pPr>
            <a:r>
              <a:t/>
            </a:r>
            <a:endParaRPr b="1" sz="1100">
              <a:solidFill>
                <a:srgbClr val="161616"/>
              </a:solidFill>
              <a:highlight>
                <a:srgbClr val="FFFFFF"/>
              </a:highlight>
            </a:endParaRPr>
          </a:p>
          <a:p>
            <a:pPr indent="0" lvl="0" marL="0" rtl="0" algn="l">
              <a:spcBef>
                <a:spcPts val="1200"/>
              </a:spcBef>
              <a:spcAft>
                <a:spcPts val="0"/>
              </a:spcAft>
              <a:buNone/>
            </a:pPr>
            <a:r>
              <a:t/>
            </a:r>
            <a:endParaRPr sz="1100">
              <a:solidFill>
                <a:srgbClr val="161616"/>
              </a:solidFill>
              <a:highlight>
                <a:srgbClr val="FFFFFF"/>
              </a:highlight>
            </a:endParaRPr>
          </a:p>
          <a:p>
            <a:pPr indent="0" lvl="0" marL="0" rtl="0" algn="l">
              <a:spcBef>
                <a:spcPts val="1200"/>
              </a:spcBef>
              <a:spcAft>
                <a:spcPts val="1200"/>
              </a:spcAft>
              <a:buNone/>
            </a:pPr>
            <a:r>
              <a:t/>
            </a:r>
            <a:endParaRPr sz="1100"/>
          </a:p>
        </p:txBody>
      </p:sp>
      <p:sp>
        <p:nvSpPr>
          <p:cNvPr id="183" name="Google Shape;183;p34"/>
          <p:cNvSpPr txBox="1"/>
          <p:nvPr/>
        </p:nvSpPr>
        <p:spPr>
          <a:xfrm>
            <a:off x="8291775" y="4743300"/>
            <a:ext cx="72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Aakriti</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idx="1" type="body"/>
          </p:nvPr>
        </p:nvSpPr>
        <p:spPr>
          <a:xfrm>
            <a:off x="311700" y="129375"/>
            <a:ext cx="8520600" cy="4903500"/>
          </a:xfrm>
          <a:prstGeom prst="rect">
            <a:avLst/>
          </a:prstGeom>
        </p:spPr>
        <p:txBody>
          <a:bodyPr anchorCtr="0" anchor="t" bIns="91425" lIns="91425" spcFirstLastPara="1" rIns="91425" wrap="square" tIns="91425">
            <a:normAutofit/>
          </a:bodyPr>
          <a:lstStyle/>
          <a:p>
            <a:pPr indent="-304800" lvl="0" marL="457200" rtl="0" algn="l">
              <a:lnSpc>
                <a:spcPct val="130000"/>
              </a:lnSpc>
              <a:spcBef>
                <a:spcPts val="2300"/>
              </a:spcBef>
              <a:spcAft>
                <a:spcPts val="0"/>
              </a:spcAft>
              <a:buClr>
                <a:srgbClr val="161616"/>
              </a:buClr>
              <a:buSzPts val="1200"/>
              <a:buChar char="●"/>
            </a:pPr>
            <a:r>
              <a:rPr b="1" lang="en" sz="1200">
                <a:solidFill>
                  <a:srgbClr val="161616"/>
                </a:solidFill>
                <a:highlight>
                  <a:srgbClr val="FFFFFF"/>
                </a:highlight>
              </a:rPr>
              <a:t>Active user session: </a:t>
            </a:r>
            <a:r>
              <a:rPr lang="en" sz="1200">
                <a:solidFill>
                  <a:srgbClr val="161616"/>
                </a:solidFill>
                <a:highlight>
                  <a:srgbClr val="FFFFFF"/>
                </a:highlight>
              </a:rPr>
              <a:t>A user session is considered </a:t>
            </a:r>
            <a:r>
              <a:rPr i="1" lang="en" sz="1200">
                <a:solidFill>
                  <a:srgbClr val="161616"/>
                </a:solidFill>
                <a:highlight>
                  <a:srgbClr val="FFFFFF"/>
                </a:highlight>
              </a:rPr>
              <a:t>active</a:t>
            </a:r>
            <a:r>
              <a:rPr lang="en" sz="1200">
                <a:solidFill>
                  <a:srgbClr val="161616"/>
                </a:solidFill>
                <a:highlight>
                  <a:srgbClr val="FFFFFF"/>
                </a:highlight>
              </a:rPr>
              <a:t> when a user signs in and connects to their desktop or RemoteApp resource.</a:t>
            </a:r>
            <a:endParaRPr sz="1200">
              <a:solidFill>
                <a:srgbClr val="161616"/>
              </a:solidFill>
              <a:highlight>
                <a:srgbClr val="FFFFFF"/>
              </a:highlight>
            </a:endParaRPr>
          </a:p>
          <a:p>
            <a:pPr indent="-304800" lvl="0" marL="457200" rtl="0" algn="l">
              <a:lnSpc>
                <a:spcPct val="130000"/>
              </a:lnSpc>
              <a:spcBef>
                <a:spcPts val="0"/>
              </a:spcBef>
              <a:spcAft>
                <a:spcPts val="0"/>
              </a:spcAft>
              <a:buClr>
                <a:srgbClr val="161616"/>
              </a:buClr>
              <a:buSzPts val="1200"/>
              <a:buChar char="●"/>
            </a:pPr>
            <a:r>
              <a:rPr b="1" lang="en" sz="1200">
                <a:solidFill>
                  <a:srgbClr val="161616"/>
                </a:solidFill>
                <a:highlight>
                  <a:srgbClr val="FFFFFF"/>
                </a:highlight>
              </a:rPr>
              <a:t>Disconnected user session: </a:t>
            </a:r>
            <a:r>
              <a:rPr lang="en" sz="1200">
                <a:solidFill>
                  <a:srgbClr val="161616"/>
                </a:solidFill>
                <a:highlight>
                  <a:srgbClr val="FFFFFF"/>
                </a:highlight>
              </a:rPr>
              <a:t>When a user closes the remote session window without signing out, the session becomes disconnected. When a user reconnects to their remote resources, they'll be redirected to their disconnected session on the session host they were working on. At this point, the disconnected session becomes an active session again.</a:t>
            </a:r>
            <a:endParaRPr sz="1200">
              <a:solidFill>
                <a:srgbClr val="161616"/>
              </a:solidFill>
              <a:highlight>
                <a:srgbClr val="FFFFFF"/>
              </a:highlight>
            </a:endParaRPr>
          </a:p>
          <a:p>
            <a:pPr indent="-304800" lvl="0" marL="457200" rtl="0" algn="l">
              <a:lnSpc>
                <a:spcPct val="130000"/>
              </a:lnSpc>
              <a:spcBef>
                <a:spcPts val="0"/>
              </a:spcBef>
              <a:spcAft>
                <a:spcPts val="0"/>
              </a:spcAft>
              <a:buClr>
                <a:srgbClr val="161616"/>
              </a:buClr>
              <a:buSzPts val="1200"/>
              <a:buChar char="●"/>
            </a:pPr>
            <a:r>
              <a:rPr b="1" lang="en" sz="1200">
                <a:solidFill>
                  <a:srgbClr val="161616"/>
                </a:solidFill>
                <a:highlight>
                  <a:srgbClr val="FFFFFF"/>
                </a:highlight>
              </a:rPr>
              <a:t>Pending user session: </a:t>
            </a:r>
            <a:r>
              <a:rPr lang="en" sz="1200">
                <a:solidFill>
                  <a:srgbClr val="161616"/>
                </a:solidFill>
                <a:highlight>
                  <a:srgbClr val="FFFFFF"/>
                </a:highlight>
              </a:rPr>
              <a:t>A pending user session is a placeholder session that reserves a spot on the load-balanced virtual machine for the user. Because the sign-in process can take anywhere from 30 seconds to five minutes depending on the user profile, this placeholder session ensures that the user won't be kicked out of their session if another user completes their sign-in process first.</a:t>
            </a:r>
            <a:endParaRPr sz="1200">
              <a:solidFill>
                <a:srgbClr val="161616"/>
              </a:solidFill>
              <a:highlight>
                <a:srgbClr val="FFFFFF"/>
              </a:highlight>
            </a:endParaRPr>
          </a:p>
          <a:p>
            <a:pPr indent="0" lvl="0" marL="0" rtl="0" algn="l">
              <a:lnSpc>
                <a:spcPct val="130000"/>
              </a:lnSpc>
              <a:spcBef>
                <a:spcPts val="2300"/>
              </a:spcBef>
              <a:spcAft>
                <a:spcPts val="0"/>
              </a:spcAft>
              <a:buNone/>
            </a:pPr>
            <a:r>
              <a:rPr b="1" lang="en" sz="1200">
                <a:solidFill>
                  <a:srgbClr val="161616"/>
                </a:solidFill>
                <a:highlight>
                  <a:srgbClr val="FFFFFF"/>
                </a:highlight>
              </a:rPr>
              <a:t>Key capabilities of Azure Virtual Desktop</a:t>
            </a:r>
            <a:endParaRPr b="1" sz="1200">
              <a:solidFill>
                <a:srgbClr val="161616"/>
              </a:solidFill>
              <a:highlight>
                <a:srgbClr val="FFFFFF"/>
              </a:highlight>
            </a:endParaRPr>
          </a:p>
          <a:p>
            <a:pPr indent="-304800" lvl="0" marL="825500" rtl="0" algn="l">
              <a:spcBef>
                <a:spcPts val="1400"/>
              </a:spcBef>
              <a:spcAft>
                <a:spcPts val="0"/>
              </a:spcAft>
              <a:buClr>
                <a:srgbClr val="161616"/>
              </a:buClr>
              <a:buSzPts val="1200"/>
              <a:buChar char="●"/>
            </a:pPr>
            <a:r>
              <a:rPr lang="en" sz="1200">
                <a:solidFill>
                  <a:srgbClr val="161616"/>
                </a:solidFill>
                <a:highlight>
                  <a:srgbClr val="FFFFFF"/>
                </a:highlight>
              </a:rPr>
              <a:t>Set up a multi-session Windows 11 or Windows 10 deployment that delivers a full Windows experience with scalability</a:t>
            </a:r>
            <a:endParaRPr sz="1200">
              <a:solidFill>
                <a:srgbClr val="161616"/>
              </a:solidFill>
              <a:highlight>
                <a:srgbClr val="FFFFFF"/>
              </a:highlight>
            </a:endParaRPr>
          </a:p>
          <a:p>
            <a:pPr indent="-304800" lvl="0" marL="825500" rtl="0" algn="l">
              <a:spcBef>
                <a:spcPts val="0"/>
              </a:spcBef>
              <a:spcAft>
                <a:spcPts val="0"/>
              </a:spcAft>
              <a:buClr>
                <a:srgbClr val="161616"/>
              </a:buClr>
              <a:buSzPts val="1200"/>
              <a:buChar char="●"/>
            </a:pPr>
            <a:r>
              <a:rPr lang="en" sz="1200">
                <a:solidFill>
                  <a:srgbClr val="161616"/>
                </a:solidFill>
                <a:highlight>
                  <a:srgbClr val="FFFFFF"/>
                </a:highlight>
              </a:rPr>
              <a:t>Present Microsoft 365 Apps for enterprise and optimize it to run in multi-user virtual scenarios</a:t>
            </a:r>
            <a:endParaRPr sz="1200">
              <a:solidFill>
                <a:srgbClr val="161616"/>
              </a:solidFill>
              <a:highlight>
                <a:srgbClr val="FFFFFF"/>
              </a:highlight>
            </a:endParaRPr>
          </a:p>
          <a:p>
            <a:pPr indent="-304800" lvl="0" marL="825500" rtl="0" algn="l">
              <a:spcBef>
                <a:spcPts val="0"/>
              </a:spcBef>
              <a:spcAft>
                <a:spcPts val="0"/>
              </a:spcAft>
              <a:buClr>
                <a:srgbClr val="161616"/>
              </a:buClr>
              <a:buSzPts val="1200"/>
              <a:buChar char="●"/>
            </a:pPr>
            <a:r>
              <a:rPr lang="en" sz="1200">
                <a:solidFill>
                  <a:srgbClr val="161616"/>
                </a:solidFill>
                <a:highlight>
                  <a:srgbClr val="FFFFFF"/>
                </a:highlight>
              </a:rPr>
              <a:t>Bring your existing Remote Desktop Services (RDS) and Windows Server desktops and apps to any computer</a:t>
            </a:r>
            <a:endParaRPr sz="1200">
              <a:solidFill>
                <a:srgbClr val="161616"/>
              </a:solidFill>
              <a:highlight>
                <a:srgbClr val="FFFFFF"/>
              </a:highlight>
            </a:endParaRPr>
          </a:p>
          <a:p>
            <a:pPr indent="-304800" lvl="0" marL="825500" rtl="0" algn="l">
              <a:spcBef>
                <a:spcPts val="0"/>
              </a:spcBef>
              <a:spcAft>
                <a:spcPts val="0"/>
              </a:spcAft>
              <a:buClr>
                <a:srgbClr val="161616"/>
              </a:buClr>
              <a:buSzPts val="1200"/>
              <a:buChar char="●"/>
            </a:pPr>
            <a:r>
              <a:rPr lang="en" sz="1200">
                <a:solidFill>
                  <a:srgbClr val="161616"/>
                </a:solidFill>
                <a:highlight>
                  <a:srgbClr val="FFFFFF"/>
                </a:highlight>
              </a:rPr>
              <a:t>Virtualize both desktops and apps</a:t>
            </a:r>
            <a:endParaRPr sz="1200">
              <a:solidFill>
                <a:srgbClr val="161616"/>
              </a:solidFill>
              <a:highlight>
                <a:srgbClr val="FFFFFF"/>
              </a:highlight>
            </a:endParaRPr>
          </a:p>
          <a:p>
            <a:pPr indent="-304800" lvl="0" marL="825500" rtl="0" algn="l">
              <a:spcBef>
                <a:spcPts val="0"/>
              </a:spcBef>
              <a:spcAft>
                <a:spcPts val="0"/>
              </a:spcAft>
              <a:buClr>
                <a:srgbClr val="161616"/>
              </a:buClr>
              <a:buSzPts val="1200"/>
              <a:buChar char="●"/>
            </a:pPr>
            <a:r>
              <a:rPr lang="en" sz="1200">
                <a:solidFill>
                  <a:srgbClr val="161616"/>
                </a:solidFill>
                <a:highlight>
                  <a:srgbClr val="FFFFFF"/>
                </a:highlight>
              </a:rPr>
              <a:t>Manage desktops and apps from different Windows and Windows Server operating systems with a unified management experience</a:t>
            </a:r>
            <a:endParaRPr sz="1200"/>
          </a:p>
        </p:txBody>
      </p:sp>
      <p:sp>
        <p:nvSpPr>
          <p:cNvPr id="189" name="Google Shape;189;p35"/>
          <p:cNvSpPr txBox="1"/>
          <p:nvPr/>
        </p:nvSpPr>
        <p:spPr>
          <a:xfrm>
            <a:off x="8416800" y="4743300"/>
            <a:ext cx="72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Aakriti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254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Azure App Services</a:t>
            </a:r>
            <a:endParaRPr b="1" u="sng"/>
          </a:p>
        </p:txBody>
      </p:sp>
      <p:sp>
        <p:nvSpPr>
          <p:cNvPr id="195" name="Google Shape;195;p36"/>
          <p:cNvSpPr txBox="1"/>
          <p:nvPr>
            <p:ph idx="1" type="body"/>
          </p:nvPr>
        </p:nvSpPr>
        <p:spPr>
          <a:xfrm>
            <a:off x="311700" y="1051600"/>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It </a:t>
            </a:r>
            <a:r>
              <a:rPr lang="en" sz="1300">
                <a:solidFill>
                  <a:srgbClr val="161616"/>
                </a:solidFill>
                <a:highlight>
                  <a:srgbClr val="FFFFFF"/>
                </a:highlight>
              </a:rPr>
              <a:t>is an HTTP-based service for hosting web applications, REST APIs, and mobile back ends.</a:t>
            </a:r>
            <a:endParaRPr sz="1300">
              <a:solidFill>
                <a:srgbClr val="161616"/>
              </a:solidFill>
              <a:highlight>
                <a:srgbClr val="FFFFFF"/>
              </a:highlight>
            </a:endParaRPr>
          </a:p>
          <a:p>
            <a:pPr indent="-311150" lvl="0" marL="457200" rtl="0" algn="l">
              <a:spcBef>
                <a:spcPts val="0"/>
              </a:spcBef>
              <a:spcAft>
                <a:spcPts val="0"/>
              </a:spcAft>
              <a:buSzPts val="1300"/>
              <a:buChar char="●"/>
            </a:pPr>
            <a:r>
              <a:rPr lang="en" sz="1300">
                <a:solidFill>
                  <a:srgbClr val="161616"/>
                </a:solidFill>
                <a:highlight>
                  <a:srgbClr val="FFFFFF"/>
                </a:highlight>
              </a:rPr>
              <a:t>It can be developed in any language, be it .NET, .NET Core, Java, Node.js, PHP or  Python.</a:t>
            </a:r>
            <a:endParaRPr sz="1300">
              <a:solidFill>
                <a:srgbClr val="161616"/>
              </a:solidFill>
              <a:highlight>
                <a:srgbClr val="FFFFFF"/>
              </a:highlight>
            </a:endParaRPr>
          </a:p>
          <a:p>
            <a:pPr indent="-311150" lvl="0" marL="457200" rtl="0" algn="l">
              <a:spcBef>
                <a:spcPts val="0"/>
              </a:spcBef>
              <a:spcAft>
                <a:spcPts val="0"/>
              </a:spcAft>
              <a:buClr>
                <a:srgbClr val="161616"/>
              </a:buClr>
              <a:buSzPts val="1300"/>
              <a:buChar char="●"/>
            </a:pPr>
            <a:r>
              <a:rPr lang="en" sz="1300">
                <a:solidFill>
                  <a:srgbClr val="161616"/>
                </a:solidFill>
                <a:highlight>
                  <a:srgbClr val="FFFFFF"/>
                </a:highlight>
              </a:rPr>
              <a:t>Applications operate seamlessly and can be efficiently scaled in both Windows and Linux environments.</a:t>
            </a:r>
            <a:endParaRPr sz="1300">
              <a:solidFill>
                <a:srgbClr val="161616"/>
              </a:solidFill>
              <a:highlight>
                <a:srgbClr val="FFFFFF"/>
              </a:highlight>
            </a:endParaRPr>
          </a:p>
          <a:p>
            <a:pPr indent="-311150" lvl="0" marL="457200" rtl="0" algn="l">
              <a:spcBef>
                <a:spcPts val="0"/>
              </a:spcBef>
              <a:spcAft>
                <a:spcPts val="0"/>
              </a:spcAft>
              <a:buClr>
                <a:srgbClr val="161616"/>
              </a:buClr>
              <a:buSzPts val="1300"/>
              <a:buChar char="●"/>
            </a:pPr>
            <a:r>
              <a:rPr lang="en" sz="1300">
                <a:solidFill>
                  <a:srgbClr val="161616"/>
                </a:solidFill>
                <a:highlight>
                  <a:srgbClr val="FFFFFF"/>
                </a:highlight>
              </a:rPr>
              <a:t>When we use App Service, we're including the capabilities of Microsoft Azure in our application, which are as follows:</a:t>
            </a:r>
            <a:br>
              <a:rPr lang="en" sz="1300">
                <a:solidFill>
                  <a:srgbClr val="161616"/>
                </a:solidFill>
                <a:highlight>
                  <a:srgbClr val="FFFFFF"/>
                </a:highlight>
              </a:rPr>
            </a:br>
            <a:r>
              <a:rPr lang="en" sz="1300">
                <a:solidFill>
                  <a:srgbClr val="161616"/>
                </a:solidFill>
                <a:highlight>
                  <a:srgbClr val="FFFFFF"/>
                </a:highlight>
              </a:rPr>
              <a:t>a. </a:t>
            </a:r>
            <a:r>
              <a:rPr b="1" lang="en" sz="1300">
                <a:solidFill>
                  <a:srgbClr val="161616"/>
                </a:solidFill>
                <a:highlight>
                  <a:srgbClr val="FFFFFF"/>
                </a:highlight>
              </a:rPr>
              <a:t>Security </a:t>
            </a:r>
            <a:r>
              <a:rPr lang="en" sz="1300">
                <a:solidFill>
                  <a:srgbClr val="161616"/>
                </a:solidFill>
                <a:highlight>
                  <a:srgbClr val="FFFFFF"/>
                </a:highlight>
              </a:rPr>
              <a:t>: App Service provides robust security features to help protect our application and its data. This may include features like authentication, authorization, and encryption.</a:t>
            </a:r>
            <a:br>
              <a:rPr lang="en" sz="1300">
                <a:solidFill>
                  <a:srgbClr val="161616"/>
                </a:solidFill>
                <a:highlight>
                  <a:srgbClr val="FFFFFF"/>
                </a:highlight>
              </a:rPr>
            </a:br>
            <a:r>
              <a:rPr lang="en" sz="1300">
                <a:solidFill>
                  <a:srgbClr val="161616"/>
                </a:solidFill>
                <a:highlight>
                  <a:srgbClr val="FFFFFF"/>
                </a:highlight>
              </a:rPr>
              <a:t>b. </a:t>
            </a:r>
            <a:r>
              <a:rPr b="1" lang="en" sz="1300">
                <a:solidFill>
                  <a:srgbClr val="161616"/>
                </a:solidFill>
                <a:highlight>
                  <a:srgbClr val="FFFFFF"/>
                </a:highlight>
              </a:rPr>
              <a:t>Load Balancing </a:t>
            </a:r>
            <a:r>
              <a:rPr lang="en" sz="1300">
                <a:solidFill>
                  <a:srgbClr val="161616"/>
                </a:solidFill>
                <a:highlight>
                  <a:srgbClr val="FFFFFF"/>
                </a:highlight>
              </a:rPr>
              <a:t>: App Service includes load balancing, which distributes incoming traffic across multiple instances of our application to ensure optimal performance and high availability.</a:t>
            </a:r>
            <a:br>
              <a:rPr lang="en" sz="1300">
                <a:solidFill>
                  <a:srgbClr val="161616"/>
                </a:solidFill>
                <a:highlight>
                  <a:srgbClr val="FFFFFF"/>
                </a:highlight>
              </a:rPr>
            </a:br>
            <a:r>
              <a:rPr lang="en" sz="1300">
                <a:solidFill>
                  <a:srgbClr val="161616"/>
                </a:solidFill>
                <a:highlight>
                  <a:srgbClr val="FFFFFF"/>
                </a:highlight>
              </a:rPr>
              <a:t>c. </a:t>
            </a:r>
            <a:r>
              <a:rPr b="1" lang="en" sz="1300">
                <a:solidFill>
                  <a:srgbClr val="161616"/>
                </a:solidFill>
                <a:highlight>
                  <a:srgbClr val="FFFFFF"/>
                </a:highlight>
              </a:rPr>
              <a:t>Autoscaling</a:t>
            </a:r>
            <a:r>
              <a:rPr lang="en" sz="1300">
                <a:solidFill>
                  <a:srgbClr val="161616"/>
                </a:solidFill>
                <a:highlight>
                  <a:srgbClr val="FFFFFF"/>
                </a:highlight>
              </a:rPr>
              <a:t> : With autoscaling, our application can automatically adjust its capacity based on demand. When there is increased traffic, App Service can scale up our application to handle it, and it can scale down during periods of lower demand, helping us to optimize costs.</a:t>
            </a:r>
            <a:br>
              <a:rPr lang="en" sz="1300">
                <a:solidFill>
                  <a:srgbClr val="161616"/>
                </a:solidFill>
                <a:highlight>
                  <a:srgbClr val="FFFFFF"/>
                </a:highlight>
              </a:rPr>
            </a:br>
            <a:r>
              <a:rPr lang="en" sz="1300">
                <a:solidFill>
                  <a:srgbClr val="161616"/>
                </a:solidFill>
                <a:highlight>
                  <a:srgbClr val="FFFFFF"/>
                </a:highlight>
              </a:rPr>
              <a:t>d. </a:t>
            </a:r>
            <a:r>
              <a:rPr b="1" lang="en" sz="1300">
                <a:solidFill>
                  <a:srgbClr val="161616"/>
                </a:solidFill>
                <a:highlight>
                  <a:srgbClr val="FFFFFF"/>
                </a:highlight>
              </a:rPr>
              <a:t>Automated Management</a:t>
            </a:r>
            <a:r>
              <a:rPr lang="en" sz="1300">
                <a:solidFill>
                  <a:srgbClr val="161616"/>
                </a:solidFill>
                <a:highlight>
                  <a:srgbClr val="FFFFFF"/>
                </a:highlight>
              </a:rPr>
              <a:t> : App Service simplifies the management of our application. It automates various tasks, such as deployment, updates, and monitoring, making it easier for us  to operate and maintain our application.</a:t>
            </a:r>
            <a:endParaRPr sz="1300">
              <a:solidFill>
                <a:srgbClr val="161616"/>
              </a:solidFill>
              <a:highlight>
                <a:srgbClr val="FFFFFF"/>
              </a:highlight>
            </a:endParaRPr>
          </a:p>
          <a:p>
            <a:pPr indent="0" lvl="0" marL="0" rtl="0" algn="l">
              <a:spcBef>
                <a:spcPts val="1200"/>
              </a:spcBef>
              <a:spcAft>
                <a:spcPts val="1200"/>
              </a:spcAft>
              <a:buNone/>
            </a:pPr>
            <a:r>
              <a:t/>
            </a:r>
            <a:endParaRPr sz="1300">
              <a:solidFill>
                <a:srgbClr val="161616"/>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2754600" y="-854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t>
            </a:r>
            <a:endParaRPr/>
          </a:p>
        </p:txBody>
      </p:sp>
      <p:sp>
        <p:nvSpPr>
          <p:cNvPr id="201" name="Google Shape;201;p37"/>
          <p:cNvSpPr txBox="1"/>
          <p:nvPr>
            <p:ph idx="1" type="body"/>
          </p:nvPr>
        </p:nvSpPr>
        <p:spPr>
          <a:xfrm>
            <a:off x="311700" y="284625"/>
            <a:ext cx="8520600" cy="4284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solidFill>
                  <a:srgbClr val="343541"/>
                </a:solidFill>
                <a:latin typeface="Roboto"/>
                <a:ea typeface="Roboto"/>
                <a:cs typeface="Roboto"/>
                <a:sym typeface="Roboto"/>
              </a:rPr>
              <a:t>Additionally, we can take advantage of its DevOps capabilities (features that will help us develop and deploy our application more smoothly), such as continuous deployment from Azure DevOps, GitHub, Docker Hub, and other sources, package management, staging environments, custom domain, and TLS/SSL certificates. Each of which is explained below :</a:t>
            </a:r>
            <a:br>
              <a:rPr lang="en" sz="1300">
                <a:solidFill>
                  <a:srgbClr val="343541"/>
                </a:solidFill>
                <a:latin typeface="Roboto"/>
                <a:ea typeface="Roboto"/>
                <a:cs typeface="Roboto"/>
                <a:sym typeface="Roboto"/>
              </a:rPr>
            </a:br>
            <a:br>
              <a:rPr lang="en" sz="1300">
                <a:solidFill>
                  <a:srgbClr val="343541"/>
                </a:solidFill>
                <a:latin typeface="Roboto"/>
                <a:ea typeface="Roboto"/>
                <a:cs typeface="Roboto"/>
                <a:sym typeface="Roboto"/>
              </a:rPr>
            </a:br>
            <a:r>
              <a:rPr lang="en" sz="1300">
                <a:solidFill>
                  <a:srgbClr val="343541"/>
                </a:solidFill>
                <a:latin typeface="Roboto"/>
                <a:ea typeface="Roboto"/>
                <a:cs typeface="Roboto"/>
                <a:sym typeface="Roboto"/>
              </a:rPr>
              <a:t>A. </a:t>
            </a:r>
            <a:r>
              <a:rPr b="1" lang="en" sz="1300">
                <a:solidFill>
                  <a:srgbClr val="343541"/>
                </a:solidFill>
                <a:latin typeface="Roboto"/>
                <a:ea typeface="Roboto"/>
                <a:cs typeface="Roboto"/>
                <a:sym typeface="Roboto"/>
              </a:rPr>
              <a:t>Continuous Deployment</a:t>
            </a:r>
            <a:r>
              <a:rPr lang="en" sz="1300">
                <a:solidFill>
                  <a:srgbClr val="343541"/>
                </a:solidFill>
                <a:latin typeface="Roboto"/>
                <a:ea typeface="Roboto"/>
                <a:cs typeface="Roboto"/>
                <a:sym typeface="Roboto"/>
              </a:rPr>
              <a:t>: We can set up our application to automatically update whenever we make changes in places like Azure DevOps, GitHub, or Docker Hub. This means wecan quickly improve our app without a lot of manual work.</a:t>
            </a:r>
            <a:br>
              <a:rPr lang="en" sz="1300">
                <a:solidFill>
                  <a:srgbClr val="343541"/>
                </a:solidFill>
                <a:latin typeface="Roboto"/>
                <a:ea typeface="Roboto"/>
                <a:cs typeface="Roboto"/>
                <a:sym typeface="Roboto"/>
              </a:rPr>
            </a:br>
            <a:r>
              <a:rPr lang="en" sz="1300">
                <a:solidFill>
                  <a:srgbClr val="343541"/>
                </a:solidFill>
                <a:latin typeface="Roboto"/>
                <a:ea typeface="Roboto"/>
                <a:cs typeface="Roboto"/>
                <a:sym typeface="Roboto"/>
              </a:rPr>
              <a:t>B. </a:t>
            </a:r>
            <a:r>
              <a:rPr b="1" lang="en" sz="1300">
                <a:solidFill>
                  <a:srgbClr val="343541"/>
                </a:solidFill>
                <a:latin typeface="Roboto"/>
                <a:ea typeface="Roboto"/>
                <a:cs typeface="Roboto"/>
                <a:sym typeface="Roboto"/>
              </a:rPr>
              <a:t>Package Management</a:t>
            </a:r>
            <a:r>
              <a:rPr lang="en" sz="1300">
                <a:solidFill>
                  <a:srgbClr val="343541"/>
                </a:solidFill>
                <a:latin typeface="Roboto"/>
                <a:ea typeface="Roboto"/>
                <a:cs typeface="Roboto"/>
                <a:sym typeface="Roboto"/>
              </a:rPr>
              <a:t>: We can easily manage and organize the different parts of your application.</a:t>
            </a:r>
            <a:br>
              <a:rPr lang="en" sz="1300">
                <a:solidFill>
                  <a:srgbClr val="343541"/>
                </a:solidFill>
                <a:latin typeface="Roboto"/>
                <a:ea typeface="Roboto"/>
                <a:cs typeface="Roboto"/>
                <a:sym typeface="Roboto"/>
              </a:rPr>
            </a:br>
            <a:r>
              <a:rPr lang="en" sz="1300">
                <a:solidFill>
                  <a:srgbClr val="343541"/>
                </a:solidFill>
                <a:latin typeface="Roboto"/>
                <a:ea typeface="Roboto"/>
                <a:cs typeface="Roboto"/>
                <a:sym typeface="Roboto"/>
              </a:rPr>
              <a:t>C. </a:t>
            </a:r>
            <a:r>
              <a:rPr b="1" lang="en" sz="1300">
                <a:solidFill>
                  <a:srgbClr val="343541"/>
                </a:solidFill>
                <a:latin typeface="Roboto"/>
                <a:ea typeface="Roboto"/>
                <a:cs typeface="Roboto"/>
                <a:sym typeface="Roboto"/>
              </a:rPr>
              <a:t>Staging Environments</a:t>
            </a:r>
            <a:r>
              <a:rPr lang="en" sz="1300">
                <a:solidFill>
                  <a:srgbClr val="343541"/>
                </a:solidFill>
                <a:latin typeface="Roboto"/>
                <a:ea typeface="Roboto"/>
                <a:cs typeface="Roboto"/>
                <a:sym typeface="Roboto"/>
              </a:rPr>
              <a:t>: We can create separate areas where we can test new features or updates before they go live to make sure they work correctly.</a:t>
            </a:r>
            <a:br>
              <a:rPr lang="en" sz="1300">
                <a:solidFill>
                  <a:srgbClr val="343541"/>
                </a:solidFill>
                <a:latin typeface="Roboto"/>
                <a:ea typeface="Roboto"/>
                <a:cs typeface="Roboto"/>
                <a:sym typeface="Roboto"/>
              </a:rPr>
            </a:br>
            <a:r>
              <a:rPr lang="en" sz="1300">
                <a:solidFill>
                  <a:srgbClr val="343541"/>
                </a:solidFill>
                <a:latin typeface="Roboto"/>
                <a:ea typeface="Roboto"/>
                <a:cs typeface="Roboto"/>
                <a:sym typeface="Roboto"/>
              </a:rPr>
              <a:t>D. </a:t>
            </a:r>
            <a:r>
              <a:rPr b="1" lang="en" sz="1300">
                <a:solidFill>
                  <a:srgbClr val="343541"/>
                </a:solidFill>
                <a:latin typeface="Roboto"/>
                <a:ea typeface="Roboto"/>
                <a:cs typeface="Roboto"/>
                <a:sym typeface="Roboto"/>
              </a:rPr>
              <a:t>Custom Domain</a:t>
            </a:r>
            <a:r>
              <a:rPr lang="en" sz="1300">
                <a:solidFill>
                  <a:srgbClr val="343541"/>
                </a:solidFill>
                <a:latin typeface="Roboto"/>
                <a:ea typeface="Roboto"/>
                <a:cs typeface="Roboto"/>
                <a:sym typeface="Roboto"/>
              </a:rPr>
              <a:t>: We can use our own website address instead of a generic one.</a:t>
            </a:r>
            <a:br>
              <a:rPr lang="en" sz="1300">
                <a:solidFill>
                  <a:srgbClr val="343541"/>
                </a:solidFill>
                <a:latin typeface="Roboto"/>
                <a:ea typeface="Roboto"/>
                <a:cs typeface="Roboto"/>
                <a:sym typeface="Roboto"/>
              </a:rPr>
            </a:br>
            <a:r>
              <a:rPr lang="en" sz="1300">
                <a:solidFill>
                  <a:srgbClr val="343541"/>
                </a:solidFill>
                <a:latin typeface="Roboto"/>
                <a:ea typeface="Roboto"/>
                <a:cs typeface="Roboto"/>
                <a:sym typeface="Roboto"/>
              </a:rPr>
              <a:t>E. </a:t>
            </a:r>
            <a:r>
              <a:rPr b="1" lang="en" sz="1300">
                <a:solidFill>
                  <a:srgbClr val="343541"/>
                </a:solidFill>
                <a:latin typeface="Roboto"/>
                <a:ea typeface="Roboto"/>
                <a:cs typeface="Roboto"/>
                <a:sym typeface="Roboto"/>
              </a:rPr>
              <a:t>TLS/SSL Certificates</a:t>
            </a:r>
            <a:r>
              <a:rPr lang="en" sz="1300">
                <a:solidFill>
                  <a:srgbClr val="343541"/>
                </a:solidFill>
                <a:latin typeface="Roboto"/>
                <a:ea typeface="Roboto"/>
                <a:cs typeface="Roboto"/>
                <a:sym typeface="Roboto"/>
              </a:rPr>
              <a:t>: These make sure the information between our app and its users is secure.</a:t>
            </a:r>
            <a:br>
              <a:rPr lang="en" sz="1300">
                <a:solidFill>
                  <a:srgbClr val="343541"/>
                </a:solidFill>
                <a:latin typeface="Roboto"/>
                <a:ea typeface="Roboto"/>
                <a:cs typeface="Roboto"/>
                <a:sym typeface="Roboto"/>
              </a:rPr>
            </a:br>
            <a:endParaRPr sz="1300">
              <a:solidFill>
                <a:srgbClr val="343541"/>
              </a:solidFill>
              <a:latin typeface="Roboto"/>
              <a:ea typeface="Roboto"/>
              <a:cs typeface="Roboto"/>
              <a:sym typeface="Roboto"/>
            </a:endParaRPr>
          </a:p>
          <a:p>
            <a:pPr indent="-311150" lvl="0" marL="457200" rtl="0" algn="l">
              <a:spcBef>
                <a:spcPts val="0"/>
              </a:spcBef>
              <a:spcAft>
                <a:spcPts val="0"/>
              </a:spcAft>
              <a:buClr>
                <a:srgbClr val="343541"/>
              </a:buClr>
              <a:buSzPts val="1300"/>
              <a:buFont typeface="Roboto"/>
              <a:buChar char="●"/>
            </a:pPr>
            <a:r>
              <a:rPr lang="en" sz="1300">
                <a:solidFill>
                  <a:srgbClr val="161616"/>
                </a:solidFill>
                <a:highlight>
                  <a:srgbClr val="FFFFFF"/>
                </a:highlight>
              </a:rPr>
              <a:t>With App Service, we only pay for the Azure compute resources that we use. The compute resources we use are determined by the </a:t>
            </a:r>
            <a:r>
              <a:rPr i="1" lang="en" sz="1300">
                <a:solidFill>
                  <a:srgbClr val="161616"/>
                </a:solidFill>
                <a:highlight>
                  <a:srgbClr val="FFFFFF"/>
                </a:highlight>
              </a:rPr>
              <a:t>App Service plan</a:t>
            </a:r>
            <a:r>
              <a:rPr lang="en" sz="1300">
                <a:solidFill>
                  <a:srgbClr val="161616"/>
                </a:solidFill>
                <a:highlight>
                  <a:srgbClr val="FFFFFF"/>
                </a:highlight>
              </a:rPr>
              <a:t> that we run our apps on. </a:t>
            </a:r>
            <a:endParaRPr sz="1300">
              <a:solidFill>
                <a:srgbClr val="34354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2769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u="sng"/>
              <a:t>Why use Azure App Service over others?</a:t>
            </a:r>
            <a:endParaRPr sz="2200" u="sng"/>
          </a:p>
        </p:txBody>
      </p:sp>
      <p:sp>
        <p:nvSpPr>
          <p:cNvPr id="207" name="Google Shape;207;p38"/>
          <p:cNvSpPr txBox="1"/>
          <p:nvPr>
            <p:ph idx="1" type="body"/>
          </p:nvPr>
        </p:nvSpPr>
        <p:spPr>
          <a:xfrm>
            <a:off x="311700" y="849650"/>
            <a:ext cx="8520600" cy="4242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Support for Many Languages: App Service lets you build your app using different programming languages like ASP.NET, Java, Ruby, Node.js, PHP, or Python. You can even use it for running scripts and background services.</a:t>
            </a:r>
            <a:endParaRPr sz="1300"/>
          </a:p>
          <a:p>
            <a:pPr indent="-311150" lvl="0" marL="457200" rtl="0" algn="l">
              <a:spcBef>
                <a:spcPts val="0"/>
              </a:spcBef>
              <a:spcAft>
                <a:spcPts val="0"/>
              </a:spcAft>
              <a:buSzPts val="1300"/>
              <a:buChar char="●"/>
            </a:pPr>
            <a:r>
              <a:rPr lang="en" sz="1300"/>
              <a:t>Easy Management: Azure takes care of maintaining the operating system and language frameworks, so you can focus on creating your app without worrying about the technical stuff.</a:t>
            </a:r>
            <a:endParaRPr sz="1300"/>
          </a:p>
          <a:p>
            <a:pPr indent="-311150" lvl="0" marL="457200" rtl="0" algn="l">
              <a:spcBef>
                <a:spcPts val="0"/>
              </a:spcBef>
              <a:spcAft>
                <a:spcPts val="0"/>
              </a:spcAft>
              <a:buSzPts val="1300"/>
              <a:buChar char="●"/>
            </a:pPr>
            <a:r>
              <a:rPr lang="en" sz="1300"/>
              <a:t>Container Support: You can package your app in a container (like a software package) and run it on App Service. It also supports running multiple containers together. This is handy if you know about Docker.</a:t>
            </a:r>
            <a:endParaRPr sz="1300"/>
          </a:p>
          <a:p>
            <a:pPr indent="-311150" lvl="0" marL="457200" rtl="0" algn="l">
              <a:spcBef>
                <a:spcPts val="0"/>
              </a:spcBef>
              <a:spcAft>
                <a:spcPts val="0"/>
              </a:spcAft>
              <a:buSzPts val="1300"/>
              <a:buChar char="●"/>
            </a:pPr>
            <a:r>
              <a:rPr lang="en" sz="1300"/>
              <a:t>DevOps Tools: You can set up automatic updates for your app using tools like Azure DevOps, GitHub, and others. You can also test your app before making updates live.</a:t>
            </a:r>
            <a:endParaRPr sz="1300"/>
          </a:p>
          <a:p>
            <a:pPr indent="-311150" lvl="0" marL="457200" rtl="0" algn="l">
              <a:spcBef>
                <a:spcPts val="0"/>
              </a:spcBef>
              <a:spcAft>
                <a:spcPts val="0"/>
              </a:spcAft>
              <a:buSzPts val="1300"/>
              <a:buChar char="●"/>
            </a:pPr>
            <a:r>
              <a:rPr lang="en" sz="1300"/>
              <a:t>Scalability: You can make your app bigger or add more instances easily. It can work all around the world and promises to be available most of the time.</a:t>
            </a:r>
            <a:endParaRPr sz="1300"/>
          </a:p>
          <a:p>
            <a:pPr indent="-311150" lvl="0" marL="457200" rtl="0" algn="l">
              <a:spcBef>
                <a:spcPts val="0"/>
              </a:spcBef>
              <a:spcAft>
                <a:spcPts val="0"/>
              </a:spcAft>
              <a:buSzPts val="1300"/>
              <a:buChar char="●"/>
            </a:pPr>
            <a:r>
              <a:rPr lang="en" sz="1300"/>
              <a:t>Connect to Other Services: You can connect your app to various other services and data sources, both on the internet and within your company.</a:t>
            </a:r>
            <a:endParaRPr sz="1300"/>
          </a:p>
          <a:p>
            <a:pPr indent="-311150" lvl="0" marL="457200" rtl="0" algn="l">
              <a:spcBef>
                <a:spcPts val="0"/>
              </a:spcBef>
              <a:spcAft>
                <a:spcPts val="0"/>
              </a:spcAft>
              <a:buSzPts val="1300"/>
              <a:buChar char="●"/>
            </a:pPr>
            <a:r>
              <a:rPr lang="en" sz="1300"/>
              <a:t>Security and Compliance: App Service meets various security standards and lets you control who can access your app. It also helps prevent certain security risks.</a:t>
            </a:r>
            <a:endParaRPr sz="1300"/>
          </a:p>
          <a:p>
            <a:pPr indent="-311150" lvl="0" marL="457200" rtl="0" algn="l">
              <a:spcBef>
                <a:spcPts val="0"/>
              </a:spcBef>
              <a:spcAft>
                <a:spcPts val="0"/>
              </a:spcAft>
              <a:buSzPts val="1300"/>
              <a:buChar char="●"/>
            </a:pPr>
            <a:r>
              <a:rPr lang="en" sz="1300"/>
              <a:t>User Authentication: It provides built-in tools for letting users log in using their Microsoft, Google, Facebook, Twitter, or other accounts.</a:t>
            </a:r>
            <a:endParaRPr sz="1300"/>
          </a:p>
          <a:p>
            <a:pPr indent="0" lvl="0" marL="0" rtl="0" algn="l">
              <a:spcBef>
                <a:spcPts val="1200"/>
              </a:spcBef>
              <a:spcAft>
                <a:spcPts val="1200"/>
              </a:spcAft>
              <a:buNone/>
            </a:pPr>
            <a:r>
              <a:t/>
            </a:r>
            <a:endParaRPr sz="1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2007925" y="-630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3" name="Google Shape;213;p39"/>
          <p:cNvSpPr txBox="1"/>
          <p:nvPr>
            <p:ph idx="1" type="body"/>
          </p:nvPr>
        </p:nvSpPr>
        <p:spPr>
          <a:xfrm>
            <a:off x="311700" y="217400"/>
            <a:ext cx="8520600" cy="4661700"/>
          </a:xfrm>
          <a:prstGeom prst="rect">
            <a:avLst/>
          </a:prstGeom>
        </p:spPr>
        <p:txBody>
          <a:bodyPr anchorCtr="0" anchor="t" bIns="91425" lIns="91425" spcFirstLastPara="1" rIns="91425" wrap="square" tIns="91425">
            <a:normAutofit fontScale="92500" lnSpcReduction="20000"/>
          </a:bodyPr>
          <a:lstStyle/>
          <a:p>
            <a:pPr indent="-316706" lvl="0" marL="457200" rtl="0" algn="l">
              <a:spcBef>
                <a:spcPts val="0"/>
              </a:spcBef>
              <a:spcAft>
                <a:spcPts val="0"/>
              </a:spcAft>
              <a:buSzPct val="100000"/>
              <a:buChar char="●"/>
            </a:pPr>
            <a:r>
              <a:rPr lang="en" sz="1500"/>
              <a:t>Ready-Made Templates: You can start with templates for common apps like WordPress or Joomla.</a:t>
            </a:r>
            <a:endParaRPr sz="1500"/>
          </a:p>
          <a:p>
            <a:pPr indent="-316706" lvl="0" marL="457200" rtl="0" algn="l">
              <a:spcBef>
                <a:spcPts val="0"/>
              </a:spcBef>
              <a:spcAft>
                <a:spcPts val="0"/>
              </a:spcAft>
              <a:buSzPct val="100000"/>
              <a:buChar char="●"/>
            </a:pPr>
            <a:r>
              <a:rPr lang="en" sz="1500"/>
              <a:t>Integration with Development Tools: It works smoothly with popular software development tools like Visual Studio, Visual Studio Code, and Java development tools.</a:t>
            </a:r>
            <a:endParaRPr sz="1500"/>
          </a:p>
          <a:p>
            <a:pPr indent="-316706" lvl="0" marL="457200" rtl="0" algn="l">
              <a:spcBef>
                <a:spcPts val="0"/>
              </a:spcBef>
              <a:spcAft>
                <a:spcPts val="0"/>
              </a:spcAft>
              <a:buSzPct val="100000"/>
              <a:buChar char="●"/>
            </a:pPr>
            <a:r>
              <a:rPr lang="en" sz="1500"/>
              <a:t>API and Mobile Features: It helps with creating RESTful APIs and simplifies making mobile apps, including features like authentication, data syncing, and push notifications.</a:t>
            </a:r>
            <a:endParaRPr sz="1500"/>
          </a:p>
          <a:p>
            <a:pPr indent="-316706" lvl="0" marL="457200" rtl="0" algn="l">
              <a:spcBef>
                <a:spcPts val="0"/>
              </a:spcBef>
              <a:spcAft>
                <a:spcPts val="0"/>
              </a:spcAft>
              <a:buSzPct val="100000"/>
              <a:buChar char="●"/>
            </a:pPr>
            <a:r>
              <a:rPr lang="en" sz="1500"/>
              <a:t>Serverless Code: You can run small pieces of code without managing a whole server. You only pay for the computing power you actually use.</a:t>
            </a:r>
            <a:endParaRPr sz="1500"/>
          </a:p>
          <a:p>
            <a:pPr indent="0" lvl="0" marL="457200" rtl="0" algn="l">
              <a:spcBef>
                <a:spcPts val="1200"/>
              </a:spcBef>
              <a:spcAft>
                <a:spcPts val="0"/>
              </a:spcAft>
              <a:buNone/>
            </a:pPr>
            <a:r>
              <a:t/>
            </a:r>
            <a:endParaRPr sz="1500"/>
          </a:p>
          <a:p>
            <a:pPr indent="0" lvl="0" marL="0" rtl="0" algn="l">
              <a:spcBef>
                <a:spcPts val="1200"/>
              </a:spcBef>
              <a:spcAft>
                <a:spcPts val="0"/>
              </a:spcAft>
              <a:buNone/>
            </a:pPr>
            <a:r>
              <a:rPr b="1" lang="en" sz="2435" u="sng">
                <a:solidFill>
                  <a:schemeClr val="dk1"/>
                </a:solidFill>
              </a:rPr>
              <a:t>Limitations </a:t>
            </a:r>
            <a:r>
              <a:rPr b="1" lang="en" sz="2200" u="sng">
                <a:solidFill>
                  <a:schemeClr val="dk1"/>
                </a:solidFill>
              </a:rPr>
              <a:t>: </a:t>
            </a:r>
            <a:endParaRPr b="1" sz="2200" u="sng">
              <a:solidFill>
                <a:schemeClr val="dk1"/>
              </a:solidFill>
            </a:endParaRPr>
          </a:p>
          <a:p>
            <a:pPr indent="-310832" lvl="0" marL="457200" rtl="0" algn="l">
              <a:spcBef>
                <a:spcPts val="1500"/>
              </a:spcBef>
              <a:spcAft>
                <a:spcPts val="0"/>
              </a:spcAft>
              <a:buClr>
                <a:srgbClr val="374151"/>
              </a:buClr>
              <a:buSzPct val="100000"/>
              <a:buFont typeface="Roboto"/>
              <a:buChar char="●"/>
            </a:pPr>
            <a:r>
              <a:rPr lang="en" sz="1400">
                <a:solidFill>
                  <a:srgbClr val="374151"/>
                </a:solidFill>
                <a:highlight>
                  <a:srgbClr val="F7F7F8"/>
                </a:highlight>
                <a:latin typeface="Roboto"/>
                <a:ea typeface="Roboto"/>
                <a:cs typeface="Roboto"/>
                <a:sym typeface="Roboto"/>
              </a:rPr>
              <a:t>No Shared Pricing for Linux: If you're using App Service on Linux, you can't use the Shared pricing tier. This means you need a different pricing plan.</a:t>
            </a:r>
            <a:endParaRPr sz="1400">
              <a:solidFill>
                <a:srgbClr val="374151"/>
              </a:solidFill>
              <a:highlight>
                <a:srgbClr val="F7F7F8"/>
              </a:highlight>
              <a:latin typeface="Roboto"/>
              <a:ea typeface="Roboto"/>
              <a:cs typeface="Roboto"/>
              <a:sym typeface="Roboto"/>
            </a:endParaRPr>
          </a:p>
          <a:p>
            <a:pPr indent="-310832" lvl="0" marL="457200" rtl="0" algn="l">
              <a:spcBef>
                <a:spcPts val="0"/>
              </a:spcBef>
              <a:spcAft>
                <a:spcPts val="0"/>
              </a:spcAft>
              <a:buClr>
                <a:srgbClr val="374151"/>
              </a:buClr>
              <a:buSzPct val="100000"/>
              <a:buFont typeface="Roboto"/>
              <a:buChar char="●"/>
            </a:pPr>
            <a:r>
              <a:rPr lang="en" sz="1400">
                <a:solidFill>
                  <a:srgbClr val="374151"/>
                </a:solidFill>
                <a:highlight>
                  <a:srgbClr val="F7F7F8"/>
                </a:highlight>
                <a:latin typeface="Roboto"/>
                <a:ea typeface="Roboto"/>
                <a:cs typeface="Roboto"/>
                <a:sym typeface="Roboto"/>
              </a:rPr>
              <a:t>Features in the Portal: The Azure portal only shows you the features that actually work for Linux apps. When they make a new feature available for Linux, they'll put it in the portal.</a:t>
            </a:r>
            <a:endParaRPr sz="1400">
              <a:solidFill>
                <a:srgbClr val="374151"/>
              </a:solidFill>
              <a:highlight>
                <a:srgbClr val="F7F7F8"/>
              </a:highlight>
              <a:latin typeface="Roboto"/>
              <a:ea typeface="Roboto"/>
              <a:cs typeface="Roboto"/>
              <a:sym typeface="Roboto"/>
            </a:endParaRPr>
          </a:p>
          <a:p>
            <a:pPr indent="-310832" lvl="0" marL="457200" rtl="0" algn="l">
              <a:spcBef>
                <a:spcPts val="0"/>
              </a:spcBef>
              <a:spcAft>
                <a:spcPts val="0"/>
              </a:spcAft>
              <a:buClr>
                <a:srgbClr val="374151"/>
              </a:buClr>
              <a:buSzPct val="100000"/>
              <a:buFont typeface="Roboto"/>
              <a:buChar char="●"/>
            </a:pPr>
            <a:r>
              <a:rPr lang="en" sz="1400">
                <a:solidFill>
                  <a:srgbClr val="374151"/>
                </a:solidFill>
                <a:highlight>
                  <a:srgbClr val="F7F7F8"/>
                </a:highlight>
                <a:latin typeface="Roboto"/>
                <a:ea typeface="Roboto"/>
                <a:cs typeface="Roboto"/>
                <a:sym typeface="Roboto"/>
              </a:rPr>
              <a:t>Where Your Files Are Stored: When you deploy your app using the pre-made images, your files are stored on a special storage space provided by Azure. This storage is a bit slower and less predictable than the storage inside the container where your app runs.</a:t>
            </a:r>
            <a:endParaRPr sz="1400">
              <a:solidFill>
                <a:srgbClr val="374151"/>
              </a:solidFill>
              <a:highlight>
                <a:srgbClr val="F7F7F8"/>
              </a:highlight>
              <a:latin typeface="Roboto"/>
              <a:ea typeface="Roboto"/>
              <a:cs typeface="Roboto"/>
              <a:sym typeface="Roboto"/>
            </a:endParaRPr>
          </a:p>
          <a:p>
            <a:pPr indent="-310832" lvl="0" marL="457200" rtl="0" algn="l">
              <a:spcBef>
                <a:spcPts val="0"/>
              </a:spcBef>
              <a:spcAft>
                <a:spcPts val="0"/>
              </a:spcAft>
              <a:buClr>
                <a:srgbClr val="374151"/>
              </a:buClr>
              <a:buSzPct val="100000"/>
              <a:buFont typeface="Roboto"/>
              <a:buChar char="●"/>
            </a:pPr>
            <a:r>
              <a:rPr lang="en" sz="1400">
                <a:solidFill>
                  <a:srgbClr val="374151"/>
                </a:solidFill>
                <a:highlight>
                  <a:srgbClr val="F7F7F8"/>
                </a:highlight>
                <a:latin typeface="Roboto"/>
                <a:ea typeface="Roboto"/>
                <a:cs typeface="Roboto"/>
                <a:sym typeface="Roboto"/>
              </a:rPr>
              <a:t>Custom Container Option: If your app needs to read files frequently, it might be better to use a custom container. This means your files are stored inside the container itself, which can be faster for certain types of apps.</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1200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u="sng"/>
              <a:t>Azure DevOps Server</a:t>
            </a:r>
            <a:endParaRPr b="1" sz="2220" u="sng"/>
          </a:p>
        </p:txBody>
      </p:sp>
      <p:sp>
        <p:nvSpPr>
          <p:cNvPr id="219" name="Google Shape;219;p40"/>
          <p:cNvSpPr txBox="1"/>
          <p:nvPr>
            <p:ph idx="1" type="body"/>
          </p:nvPr>
        </p:nvSpPr>
        <p:spPr>
          <a:xfrm>
            <a:off x="311700" y="535875"/>
            <a:ext cx="8520600" cy="4735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500"/>
              <a:t>Azure DevOps Server, formerly known as Team Foundation Server (TFS), is a Microsoft product that provides a set of tools and capabilities for software development and project management.</a:t>
            </a:r>
            <a:endParaRPr sz="1500"/>
          </a:p>
          <a:p>
            <a:pPr indent="0" lvl="0" marL="0" rtl="0" algn="l">
              <a:spcBef>
                <a:spcPts val="1200"/>
              </a:spcBef>
              <a:spcAft>
                <a:spcPts val="0"/>
              </a:spcAft>
              <a:buNone/>
            </a:pPr>
            <a:r>
              <a:rPr lang="en" sz="1700" u="sng">
                <a:solidFill>
                  <a:schemeClr val="dk1"/>
                </a:solidFill>
              </a:rPr>
              <a:t>Key features of Azure DevOps Server :</a:t>
            </a:r>
            <a:endParaRPr sz="1700" u="sng">
              <a:solidFill>
                <a:schemeClr val="dk1"/>
              </a:solidFill>
            </a:endParaRPr>
          </a:p>
          <a:p>
            <a:pPr indent="-309562" lvl="0" marL="457200" rtl="0" algn="l">
              <a:spcBef>
                <a:spcPts val="1200"/>
              </a:spcBef>
              <a:spcAft>
                <a:spcPts val="0"/>
              </a:spcAft>
              <a:buClr>
                <a:schemeClr val="dk1"/>
              </a:buClr>
              <a:buSzPct val="100000"/>
              <a:buChar char="●"/>
            </a:pPr>
            <a:r>
              <a:rPr b="1" lang="en" sz="1500">
                <a:solidFill>
                  <a:schemeClr val="dk1"/>
                </a:solidFill>
              </a:rPr>
              <a:t>Version Control</a:t>
            </a:r>
            <a:r>
              <a:rPr lang="en" sz="1500">
                <a:solidFill>
                  <a:schemeClr val="dk1"/>
                </a:solidFill>
              </a:rPr>
              <a:t>: It offers version control systems like Team Foundation Version Control (TFVC) and Git, allowing developers to manage and track changes to their codebase.</a:t>
            </a:r>
            <a:endParaRPr sz="1500">
              <a:solidFill>
                <a:schemeClr val="dk1"/>
              </a:solidFill>
            </a:endParaRPr>
          </a:p>
          <a:p>
            <a:pPr indent="-309562" lvl="0" marL="457200" rtl="0" algn="l">
              <a:spcBef>
                <a:spcPts val="0"/>
              </a:spcBef>
              <a:spcAft>
                <a:spcPts val="0"/>
              </a:spcAft>
              <a:buClr>
                <a:schemeClr val="dk1"/>
              </a:buClr>
              <a:buSzPct val="100000"/>
              <a:buChar char="●"/>
            </a:pPr>
            <a:r>
              <a:rPr b="1" lang="en" sz="1500">
                <a:solidFill>
                  <a:schemeClr val="dk1"/>
                </a:solidFill>
              </a:rPr>
              <a:t>Project Management</a:t>
            </a:r>
            <a:r>
              <a:rPr lang="en" sz="1500">
                <a:solidFill>
                  <a:schemeClr val="dk1"/>
                </a:solidFill>
              </a:rPr>
              <a:t>: </a:t>
            </a:r>
            <a:r>
              <a:rPr lang="en" sz="1500">
                <a:solidFill>
                  <a:srgbClr val="374151"/>
                </a:solidFill>
                <a:highlight>
                  <a:srgbClr val="F7F7F8"/>
                </a:highlight>
                <a:latin typeface="Roboto"/>
                <a:ea typeface="Roboto"/>
                <a:cs typeface="Roboto"/>
                <a:sym typeface="Roboto"/>
              </a:rPr>
              <a:t>It helps us organize and plan our software project. Whether we're working in an organized way or a more traditional way.</a:t>
            </a:r>
            <a:endParaRPr sz="1500">
              <a:solidFill>
                <a:schemeClr val="dk1"/>
              </a:solidFill>
            </a:endParaRPr>
          </a:p>
          <a:p>
            <a:pPr indent="-309562" lvl="0" marL="457200" rtl="0" algn="l">
              <a:spcBef>
                <a:spcPts val="0"/>
              </a:spcBef>
              <a:spcAft>
                <a:spcPts val="0"/>
              </a:spcAft>
              <a:buClr>
                <a:schemeClr val="dk1"/>
              </a:buClr>
              <a:buSzPct val="100000"/>
              <a:buChar char="●"/>
            </a:pPr>
            <a:r>
              <a:rPr b="1" lang="en" sz="1500">
                <a:solidFill>
                  <a:schemeClr val="dk1"/>
                </a:solidFill>
              </a:rPr>
              <a:t>Build and Release Management</a:t>
            </a:r>
            <a:r>
              <a:rPr lang="en" sz="1500">
                <a:solidFill>
                  <a:schemeClr val="dk1"/>
                </a:solidFill>
              </a:rPr>
              <a:t>: It supports automated build and release pipelines, allowing developers to automatically compile, test, and deploy their software, which helps maintain code quality and consistency.</a:t>
            </a:r>
            <a:endParaRPr sz="1500">
              <a:solidFill>
                <a:schemeClr val="dk1"/>
              </a:solidFill>
            </a:endParaRPr>
          </a:p>
          <a:p>
            <a:pPr indent="-309562" lvl="0" marL="457200" rtl="0" algn="l">
              <a:spcBef>
                <a:spcPts val="0"/>
              </a:spcBef>
              <a:spcAft>
                <a:spcPts val="0"/>
              </a:spcAft>
              <a:buClr>
                <a:schemeClr val="dk1"/>
              </a:buClr>
              <a:buSzPct val="100000"/>
              <a:buChar char="●"/>
            </a:pPr>
            <a:r>
              <a:rPr b="1" lang="en" sz="1500">
                <a:solidFill>
                  <a:schemeClr val="dk1"/>
                </a:solidFill>
              </a:rPr>
              <a:t>Testing and Quality Assurance</a:t>
            </a:r>
            <a:r>
              <a:rPr lang="en" sz="1500">
                <a:solidFill>
                  <a:schemeClr val="dk1"/>
                </a:solidFill>
              </a:rPr>
              <a:t>: Provides testing tools to ensure software quality through various testing types, such as unit testing, integration testing, and user acceptance testing.</a:t>
            </a:r>
            <a:endParaRPr sz="1500">
              <a:solidFill>
                <a:schemeClr val="dk1"/>
              </a:solidFill>
            </a:endParaRPr>
          </a:p>
          <a:p>
            <a:pPr indent="-309562" lvl="0" marL="457200" rtl="0" algn="l">
              <a:spcBef>
                <a:spcPts val="0"/>
              </a:spcBef>
              <a:spcAft>
                <a:spcPts val="0"/>
              </a:spcAft>
              <a:buClr>
                <a:schemeClr val="dk1"/>
              </a:buClr>
              <a:buSzPct val="100000"/>
              <a:buChar char="●"/>
            </a:pPr>
            <a:r>
              <a:rPr b="1" lang="en" sz="1500">
                <a:solidFill>
                  <a:schemeClr val="dk1"/>
                </a:solidFill>
              </a:rPr>
              <a:t>Reporting and Analytics</a:t>
            </a:r>
            <a:r>
              <a:rPr lang="en" sz="1500">
                <a:solidFill>
                  <a:schemeClr val="dk1"/>
                </a:solidFill>
              </a:rPr>
              <a:t>: Offers reporting and analytics features, enabling teams to track project progress, identify bottlenecks (</a:t>
            </a:r>
            <a:r>
              <a:rPr lang="en" sz="1500">
                <a:solidFill>
                  <a:srgbClr val="374151"/>
                </a:solidFill>
                <a:highlight>
                  <a:srgbClr val="F7F7F8"/>
                </a:highlight>
                <a:latin typeface="Roboto"/>
                <a:ea typeface="Roboto"/>
                <a:cs typeface="Roboto"/>
                <a:sym typeface="Roboto"/>
              </a:rPr>
              <a:t>a point in a process or system where the flow or progress is significantly slowed down or restricted)</a:t>
            </a:r>
            <a:r>
              <a:rPr lang="en" sz="1500">
                <a:solidFill>
                  <a:schemeClr val="dk1"/>
                </a:solidFill>
              </a:rPr>
              <a:t>, and make data-driven decisions.</a:t>
            </a:r>
            <a:endParaRPr sz="1500">
              <a:solidFill>
                <a:schemeClr val="dk1"/>
              </a:solidFill>
            </a:endParaRPr>
          </a:p>
          <a:p>
            <a:pPr indent="-309562" lvl="0" marL="457200" rtl="0" algn="l">
              <a:spcBef>
                <a:spcPts val="0"/>
              </a:spcBef>
              <a:spcAft>
                <a:spcPts val="0"/>
              </a:spcAft>
              <a:buClr>
                <a:schemeClr val="dk1"/>
              </a:buClr>
              <a:buSzPct val="100000"/>
              <a:buChar char="●"/>
            </a:pPr>
            <a:r>
              <a:rPr b="1" lang="en" sz="1500">
                <a:solidFill>
                  <a:schemeClr val="dk1"/>
                </a:solidFill>
              </a:rPr>
              <a:t>Requirements Management</a:t>
            </a:r>
            <a:r>
              <a:rPr lang="en" sz="1500">
                <a:solidFill>
                  <a:schemeClr val="dk1"/>
                </a:solidFill>
              </a:rPr>
              <a:t>: Helps define, track, and manage project requirements, ensuring that the software being developed aligns with the project's objectives.</a:t>
            </a:r>
            <a:endParaRPr sz="1500">
              <a:solidFill>
                <a:schemeClr val="dk1"/>
              </a:solidFill>
            </a:endParaRPr>
          </a:p>
          <a:p>
            <a:pPr indent="-309562" lvl="0" marL="457200" rtl="0" algn="l">
              <a:spcBef>
                <a:spcPts val="0"/>
              </a:spcBef>
              <a:spcAft>
                <a:spcPts val="0"/>
              </a:spcAft>
              <a:buClr>
                <a:schemeClr val="dk1"/>
              </a:buClr>
              <a:buSzPct val="100000"/>
              <a:buChar char="●"/>
            </a:pPr>
            <a:r>
              <a:rPr b="1" lang="en" sz="1500">
                <a:solidFill>
                  <a:schemeClr val="dk1"/>
                </a:solidFill>
              </a:rPr>
              <a:t>Integration with Integrated Development Environments (IDEs)</a:t>
            </a:r>
            <a:r>
              <a:rPr lang="en" sz="1500">
                <a:solidFill>
                  <a:schemeClr val="dk1"/>
                </a:solidFill>
              </a:rPr>
              <a:t>: While it can be used with different IDEs, it's particularly well-integrated with Microsoft Visual Studio and Eclipse.</a:t>
            </a:r>
            <a:endParaRPr sz="1500">
              <a:solidFill>
                <a:schemeClr val="dk1"/>
              </a:solidFill>
            </a:endParaRPr>
          </a:p>
          <a:p>
            <a:pPr indent="-309562" lvl="0" marL="457200" rtl="0" algn="l">
              <a:spcBef>
                <a:spcPts val="0"/>
              </a:spcBef>
              <a:spcAft>
                <a:spcPts val="0"/>
              </a:spcAft>
              <a:buClr>
                <a:schemeClr val="dk1"/>
              </a:buClr>
              <a:buSzPct val="100000"/>
              <a:buChar char="●"/>
            </a:pPr>
            <a:r>
              <a:rPr b="1" lang="en" sz="1500">
                <a:solidFill>
                  <a:schemeClr val="dk1"/>
                </a:solidFill>
              </a:rPr>
              <a:t>Full Software Development Lifecycle</a:t>
            </a:r>
            <a:r>
              <a:rPr lang="en" sz="1500">
                <a:solidFill>
                  <a:schemeClr val="dk1"/>
                </a:solidFill>
              </a:rPr>
              <a:t>: Azure DevOps Server supports the entire software development lifecycle, from the initial planning and coding to testing and deployment</a:t>
            </a:r>
            <a:r>
              <a:rPr lang="en" sz="1500">
                <a:solidFill>
                  <a:srgbClr val="343541"/>
                </a:solidFill>
                <a:highlight>
                  <a:srgbClr val="F7F7F8"/>
                </a:highlight>
                <a:latin typeface="Roboto"/>
                <a:ea typeface="Roboto"/>
                <a:cs typeface="Roboto"/>
                <a:sym typeface="Roboto"/>
              </a:rPr>
              <a:t>, promoting a complete approach to software development.</a:t>
            </a:r>
            <a:endParaRPr sz="15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1268550" y="-1190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5" name="Google Shape;225;p41"/>
          <p:cNvSpPr txBox="1"/>
          <p:nvPr>
            <p:ph idx="1" type="body"/>
          </p:nvPr>
        </p:nvSpPr>
        <p:spPr>
          <a:xfrm>
            <a:off x="311700" y="65775"/>
            <a:ext cx="8520600" cy="431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rgbClr val="202122"/>
                </a:solidFill>
                <a:highlight>
                  <a:srgbClr val="FFFFFF"/>
                </a:highlight>
              </a:rPr>
              <a:t>Azure DevOps is available in two different forms: on-premises ("Server") and online ("Services").</a:t>
            </a:r>
            <a:r>
              <a:rPr lang="en" sz="1300">
                <a:solidFill>
                  <a:srgbClr val="374151"/>
                </a:solidFill>
                <a:highlight>
                  <a:srgbClr val="F7F7F8"/>
                </a:highlight>
                <a:latin typeface="Roboto"/>
                <a:ea typeface="Roboto"/>
                <a:cs typeface="Roboto"/>
                <a:sym typeface="Roboto"/>
              </a:rPr>
              <a:t>Here are the key differences between on-premises and online Azure DevOps :</a:t>
            </a:r>
            <a:br>
              <a:rPr lang="en" sz="1300">
                <a:solidFill>
                  <a:srgbClr val="374151"/>
                </a:solidFill>
                <a:highlight>
                  <a:srgbClr val="F7F7F8"/>
                </a:highlight>
                <a:latin typeface="Roboto"/>
                <a:ea typeface="Roboto"/>
                <a:cs typeface="Roboto"/>
                <a:sym typeface="Roboto"/>
              </a:rPr>
            </a:br>
            <a:endParaRPr sz="1300">
              <a:solidFill>
                <a:srgbClr val="374151"/>
              </a:solidFill>
              <a:highlight>
                <a:srgbClr val="F7F7F8"/>
              </a:highlight>
              <a:latin typeface="Roboto"/>
              <a:ea typeface="Roboto"/>
              <a:cs typeface="Roboto"/>
              <a:sym typeface="Roboto"/>
            </a:endParaRPr>
          </a:p>
        </p:txBody>
      </p:sp>
      <p:graphicFrame>
        <p:nvGraphicFramePr>
          <p:cNvPr id="226" name="Google Shape;226;p41"/>
          <p:cNvGraphicFramePr/>
          <p:nvPr/>
        </p:nvGraphicFramePr>
        <p:xfrm>
          <a:off x="189725" y="627500"/>
          <a:ext cx="3000000" cy="3000000"/>
        </p:xfrm>
        <a:graphic>
          <a:graphicData uri="http://schemas.openxmlformats.org/drawingml/2006/table">
            <a:tbl>
              <a:tblPr>
                <a:noFill/>
                <a:tableStyleId>{3A5FB8DE-0C1B-42A3-AB61-EA7647B11F12}</a:tableStyleId>
              </a:tblPr>
              <a:tblGrid>
                <a:gridCol w="1807225"/>
                <a:gridCol w="3092900"/>
                <a:gridCol w="3827025"/>
              </a:tblGrid>
              <a:tr h="384650">
                <a:tc>
                  <a:txBody>
                    <a:bodyPr/>
                    <a:lstStyle/>
                    <a:p>
                      <a:pPr indent="0" lvl="0" marL="0" rtl="0" algn="ctr">
                        <a:spcBef>
                          <a:spcPts val="0"/>
                        </a:spcBef>
                        <a:spcAft>
                          <a:spcPts val="0"/>
                        </a:spcAft>
                        <a:buNone/>
                      </a:pPr>
                      <a:r>
                        <a:rPr b="1" lang="en" sz="1200">
                          <a:solidFill>
                            <a:srgbClr val="111827"/>
                          </a:solidFill>
                          <a:latin typeface="Roboto"/>
                          <a:ea typeface="Roboto"/>
                          <a:cs typeface="Roboto"/>
                          <a:sym typeface="Roboto"/>
                        </a:rPr>
                        <a:t>Aspect</a:t>
                      </a:r>
                      <a:endParaRPr b="1" sz="1200"/>
                    </a:p>
                  </a:txBody>
                  <a:tcPr marT="91425" marB="91425" marR="91425" marL="91425">
                    <a:lnR cap="flat" cmpd="sng" w="7625">
                      <a:solidFill>
                        <a:srgbClr val="D9D9E3"/>
                      </a:solidFill>
                      <a:prstDash val="solid"/>
                      <a:round/>
                      <a:headEnd len="sm" w="sm" type="none"/>
                      <a:tailEnd len="sm" w="sm" type="none"/>
                    </a:lnR>
                  </a:tcPr>
                </a:tc>
                <a:tc>
                  <a:txBody>
                    <a:bodyPr/>
                    <a:lstStyle/>
                    <a:p>
                      <a:pPr indent="0" lvl="0" marL="0" rtl="0" algn="ctr">
                        <a:lnSpc>
                          <a:spcPct val="171429"/>
                        </a:lnSpc>
                        <a:spcBef>
                          <a:spcPts val="1900"/>
                        </a:spcBef>
                        <a:spcAft>
                          <a:spcPts val="1900"/>
                        </a:spcAft>
                        <a:buClr>
                          <a:schemeClr val="dk1"/>
                        </a:buClr>
                        <a:buSzPts val="1100"/>
                        <a:buFont typeface="Arial"/>
                        <a:buNone/>
                      </a:pPr>
                      <a:r>
                        <a:rPr b="1" lang="en" sz="1200">
                          <a:solidFill>
                            <a:srgbClr val="374151"/>
                          </a:solidFill>
                          <a:highlight>
                            <a:srgbClr val="F7F7F8"/>
                          </a:highlight>
                          <a:latin typeface="Roboto"/>
                          <a:ea typeface="Roboto"/>
                          <a:cs typeface="Roboto"/>
                          <a:sym typeface="Roboto"/>
                        </a:rPr>
                        <a:t>On-Premises Azure DevOps Server</a:t>
                      </a:r>
                      <a:endParaRPr sz="120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111827"/>
                          </a:solidFill>
                          <a:latin typeface="Roboto"/>
                          <a:ea typeface="Roboto"/>
                          <a:cs typeface="Roboto"/>
                          <a:sym typeface="Roboto"/>
                        </a:rPr>
                        <a:t>Online Azure DevOps Server</a:t>
                      </a:r>
                      <a:endParaRPr b="1" sz="1200"/>
                    </a:p>
                  </a:txBody>
                  <a:tcPr marT="91425" marB="91425" marR="91425" marL="91425">
                    <a:lnL cap="flat" cmpd="sng">
                      <a:solidFill>
                        <a:srgbClr val="D9D9E3"/>
                      </a:solidFill>
                      <a:prstDash val="solid"/>
                      <a:round/>
                      <a:headEnd len="sm" w="sm" type="none"/>
                      <a:tailEnd len="sm" w="sm" type="none"/>
                    </a:lnL>
                  </a:tcPr>
                </a:tc>
              </a:tr>
              <a:tr h="564175">
                <a:tc>
                  <a:txBody>
                    <a:bodyPr/>
                    <a:lstStyle/>
                    <a:p>
                      <a:pPr indent="0" lvl="0" marL="0" rtl="0" algn="l">
                        <a:spcBef>
                          <a:spcPts val="0"/>
                        </a:spcBef>
                        <a:spcAft>
                          <a:spcPts val="0"/>
                        </a:spcAft>
                        <a:buNone/>
                      </a:pPr>
                      <a:r>
                        <a:rPr lang="en" sz="1200">
                          <a:solidFill>
                            <a:schemeClr val="dk1"/>
                          </a:solidFill>
                          <a:highlight>
                            <a:srgbClr val="F7F7F8"/>
                          </a:highlight>
                          <a:latin typeface="Roboto"/>
                          <a:ea typeface="Roboto"/>
                          <a:cs typeface="Roboto"/>
                          <a:sym typeface="Roboto"/>
                        </a:rPr>
                        <a:t>Location</a:t>
                      </a:r>
                      <a:endParaRPr sz="1200"/>
                    </a:p>
                  </a:txBody>
                  <a:tcPr marT="91425" marB="91425" marR="91425" marL="91425"/>
                </a:tc>
                <a:tc>
                  <a:txBody>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Installed and managed on our own servers or data centers.</a:t>
                      </a:r>
                      <a:endParaRPr sz="1200"/>
                    </a:p>
                  </a:txBody>
                  <a:tcPr marT="91425" marB="91425" marR="91425" marL="91425">
                    <a:lnT cap="flat" cmpd="sng" w="7625">
                      <a:solidFill>
                        <a:srgbClr val="D9D9E3"/>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Hosted and managed on Microsoft's cloud servers (Azure).</a:t>
                      </a:r>
                      <a:endParaRPr sz="1200"/>
                    </a:p>
                  </a:txBody>
                  <a:tcPr marT="91425" marB="91425" marR="91425" marL="91425"/>
                </a:tc>
              </a:tr>
              <a:tr h="564175">
                <a:tc>
                  <a:txBody>
                    <a:bodyPr/>
                    <a:lstStyle/>
                    <a:p>
                      <a:pPr indent="0" lvl="0" marL="0" rtl="0" algn="l">
                        <a:spcBef>
                          <a:spcPts val="0"/>
                        </a:spcBef>
                        <a:spcAft>
                          <a:spcPts val="0"/>
                        </a:spcAft>
                        <a:buNone/>
                      </a:pPr>
                      <a:r>
                        <a:rPr lang="en" sz="1200">
                          <a:solidFill>
                            <a:schemeClr val="dk1"/>
                          </a:solidFill>
                          <a:highlight>
                            <a:srgbClr val="F7F7F8"/>
                          </a:highlight>
                          <a:latin typeface="Roboto"/>
                          <a:ea typeface="Roboto"/>
                          <a:cs typeface="Roboto"/>
                          <a:sym typeface="Roboto"/>
                        </a:rPr>
                        <a:t>Maintenance</a:t>
                      </a:r>
                      <a:endParaRPr sz="1200"/>
                    </a:p>
                  </a:txBody>
                  <a:tcPr marT="91425" marB="91425" marR="91425" marL="91425"/>
                </a:tc>
                <a:tc>
                  <a:txBody>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Requires IT teams to handle hardware, software, and updates.</a:t>
                      </a:r>
                      <a:endParaRPr sz="1200"/>
                    </a:p>
                  </a:txBody>
                  <a:tcPr marT="91425" marB="91425" marR="91425" marL="91425"/>
                </a:tc>
                <a:tc>
                  <a:txBody>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Microsoft takes care of hardware, software, and updates.</a:t>
                      </a:r>
                      <a:endParaRPr sz="1200"/>
                    </a:p>
                  </a:txBody>
                  <a:tcPr marT="91425" marB="91425" marR="91425" marL="91425"/>
                </a:tc>
              </a:tr>
              <a:tr h="564175">
                <a:tc>
                  <a:txBody>
                    <a:bodyPr/>
                    <a:lstStyle/>
                    <a:p>
                      <a:pPr indent="0" lvl="0" marL="0" rtl="0" algn="l">
                        <a:spcBef>
                          <a:spcPts val="0"/>
                        </a:spcBef>
                        <a:spcAft>
                          <a:spcPts val="0"/>
                        </a:spcAft>
                        <a:buNone/>
                      </a:pPr>
                      <a:r>
                        <a:rPr lang="en" sz="1200">
                          <a:solidFill>
                            <a:schemeClr val="dk1"/>
                          </a:solidFill>
                          <a:highlight>
                            <a:srgbClr val="F7F7F8"/>
                          </a:highlight>
                          <a:latin typeface="Roboto"/>
                          <a:ea typeface="Roboto"/>
                          <a:cs typeface="Roboto"/>
                          <a:sym typeface="Roboto"/>
                        </a:rPr>
                        <a:t>Access</a:t>
                      </a:r>
                      <a:endParaRPr sz="1200"/>
                    </a:p>
                  </a:txBody>
                  <a:tcPr marT="91425" marB="91425" marR="91425" marL="91425"/>
                </a:tc>
                <a:tc>
                  <a:txBody>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Accessible within our organization's network or via VPN.</a:t>
                      </a:r>
                      <a:endParaRPr sz="1200"/>
                    </a:p>
                  </a:txBody>
                  <a:tcPr marT="91425" marB="91425" marR="91425" marL="91425"/>
                </a:tc>
                <a:tc>
                  <a:txBody>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Accessible from anywhere with an internet connection.</a:t>
                      </a:r>
                      <a:endParaRPr sz="1200"/>
                    </a:p>
                  </a:txBody>
                  <a:tcPr marT="91425" marB="91425" marR="91425" marL="91425"/>
                </a:tc>
              </a:tr>
              <a:tr h="548175">
                <a:tc>
                  <a:txBody>
                    <a:bodyPr/>
                    <a:lstStyle/>
                    <a:p>
                      <a:pPr indent="0" lvl="0" marL="0" rtl="0" algn="l">
                        <a:spcBef>
                          <a:spcPts val="0"/>
                        </a:spcBef>
                        <a:spcAft>
                          <a:spcPts val="0"/>
                        </a:spcAft>
                        <a:buNone/>
                      </a:pPr>
                      <a:r>
                        <a:rPr lang="en" sz="1200">
                          <a:solidFill>
                            <a:schemeClr val="dk1"/>
                          </a:solidFill>
                          <a:highlight>
                            <a:srgbClr val="F7F7F8"/>
                          </a:highlight>
                          <a:latin typeface="Roboto"/>
                          <a:ea typeface="Roboto"/>
                          <a:cs typeface="Roboto"/>
                          <a:sym typeface="Roboto"/>
                        </a:rPr>
                        <a:t>Scalability</a:t>
                      </a:r>
                      <a:endParaRPr sz="1200"/>
                    </a:p>
                  </a:txBody>
                  <a:tcPr marT="91425" marB="91425" marR="91425" marL="91425"/>
                </a:tc>
                <a:tc>
                  <a:txBody>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Scalability is limited by our own infrastructure.</a:t>
                      </a:r>
                      <a:endParaRPr sz="1200"/>
                    </a:p>
                  </a:txBody>
                  <a:tcPr marT="91425" marB="91425" marR="91425" marL="91425"/>
                </a:tc>
                <a:tc>
                  <a:txBody>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Easily scalable, based on our subscription needs.</a:t>
                      </a:r>
                      <a:endParaRPr sz="1200"/>
                    </a:p>
                  </a:txBody>
                  <a:tcPr marT="91425" marB="91425" marR="91425" marL="91425"/>
                </a:tc>
              </a:tr>
              <a:tr h="564175">
                <a:tc>
                  <a:txBody>
                    <a:bodyPr/>
                    <a:lstStyle/>
                    <a:p>
                      <a:pPr indent="0" lvl="0" marL="0" rtl="0" algn="l">
                        <a:spcBef>
                          <a:spcPts val="0"/>
                        </a:spcBef>
                        <a:spcAft>
                          <a:spcPts val="0"/>
                        </a:spcAft>
                        <a:buNone/>
                      </a:pPr>
                      <a:r>
                        <a:rPr lang="en" sz="1200">
                          <a:solidFill>
                            <a:schemeClr val="dk1"/>
                          </a:solidFill>
                          <a:highlight>
                            <a:srgbClr val="F7F7F8"/>
                          </a:highlight>
                          <a:latin typeface="Roboto"/>
                          <a:ea typeface="Roboto"/>
                          <a:cs typeface="Roboto"/>
                          <a:sym typeface="Roboto"/>
                        </a:rPr>
                        <a:t>Cost</a:t>
                      </a:r>
                      <a:endParaRPr sz="1200"/>
                    </a:p>
                  </a:txBody>
                  <a:tcPr marT="91425" marB="91425" marR="91425" marL="91425"/>
                </a:tc>
                <a:tc>
                  <a:txBody>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Typically involves higher upfront hardware and maintenance costs.</a:t>
                      </a:r>
                      <a:endParaRPr sz="1200"/>
                    </a:p>
                  </a:txBody>
                  <a:tcPr marT="91425" marB="91425" marR="91425" marL="91425"/>
                </a:tc>
                <a:tc>
                  <a:txBody>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Subscription-based, usually with predictable monthly costs.</a:t>
                      </a:r>
                      <a:endParaRPr sz="1200"/>
                    </a:p>
                  </a:txBody>
                  <a:tcPr marT="91425" marB="91425" marR="91425" marL="91425"/>
                </a:tc>
              </a:tr>
              <a:tr h="564175">
                <a:tc>
                  <a:txBody>
                    <a:bodyPr/>
                    <a:lstStyle/>
                    <a:p>
                      <a:pPr indent="0" lvl="0" marL="0" rtl="0" algn="l">
                        <a:spcBef>
                          <a:spcPts val="0"/>
                        </a:spcBef>
                        <a:spcAft>
                          <a:spcPts val="0"/>
                        </a:spcAft>
                        <a:buNone/>
                      </a:pPr>
                      <a:r>
                        <a:rPr lang="en" sz="1200">
                          <a:solidFill>
                            <a:schemeClr val="dk1"/>
                          </a:solidFill>
                          <a:highlight>
                            <a:srgbClr val="F7F7F8"/>
                          </a:highlight>
                          <a:latin typeface="Roboto"/>
                          <a:ea typeface="Roboto"/>
                          <a:cs typeface="Roboto"/>
                          <a:sym typeface="Roboto"/>
                        </a:rPr>
                        <a:t>Customization</a:t>
                      </a:r>
                      <a:endParaRPr sz="1200"/>
                    </a:p>
                  </a:txBody>
                  <a:tcPr marT="91425" marB="91425" marR="91425" marL="91425"/>
                </a:tc>
                <a:tc>
                  <a:txBody>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Highly customizable and can be tailored to specific needs.</a:t>
                      </a:r>
                      <a:endParaRPr sz="1200"/>
                    </a:p>
                  </a:txBody>
                  <a:tcPr marT="91425" marB="91425" marR="91425" marL="91425"/>
                </a:tc>
                <a:tc>
                  <a:txBody>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Limited customization options compared to on-premises.</a:t>
                      </a:r>
                      <a:endParaRPr sz="1200"/>
                    </a:p>
                  </a:txBody>
                  <a:tcPr marT="91425" marB="91425" marR="91425" marL="91425"/>
                </a:tc>
              </a:tr>
              <a:tr h="564175">
                <a:tc>
                  <a:txBody>
                    <a:bodyPr/>
                    <a:lstStyle/>
                    <a:p>
                      <a:pPr indent="0" lvl="0" marL="0" rtl="0" algn="l">
                        <a:spcBef>
                          <a:spcPts val="0"/>
                        </a:spcBef>
                        <a:spcAft>
                          <a:spcPts val="0"/>
                        </a:spcAft>
                        <a:buNone/>
                      </a:pPr>
                      <a:r>
                        <a:rPr lang="en" sz="1200">
                          <a:solidFill>
                            <a:schemeClr val="dk1"/>
                          </a:solidFill>
                          <a:highlight>
                            <a:srgbClr val="F7F7F8"/>
                          </a:highlight>
                          <a:latin typeface="Roboto"/>
                          <a:ea typeface="Roboto"/>
                          <a:cs typeface="Roboto"/>
                          <a:sym typeface="Roboto"/>
                        </a:rPr>
                        <a:t>Security and Compliance</a:t>
                      </a:r>
                      <a:endParaRPr sz="1200"/>
                    </a:p>
                  </a:txBody>
                  <a:tcPr marT="91425" marB="91425" marR="91425" marL="91425"/>
                </a:tc>
                <a:tc>
                  <a:txBody>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We </a:t>
                      </a:r>
                      <a:r>
                        <a:rPr lang="en" sz="1200">
                          <a:solidFill>
                            <a:srgbClr val="374151"/>
                          </a:solidFill>
                          <a:highlight>
                            <a:srgbClr val="F7F7F8"/>
                          </a:highlight>
                          <a:latin typeface="Roboto"/>
                          <a:ea typeface="Roboto"/>
                          <a:cs typeface="Roboto"/>
                          <a:sym typeface="Roboto"/>
                        </a:rPr>
                        <a:t>have more control over security and compliance measures.</a:t>
                      </a:r>
                      <a:endParaRPr sz="1200"/>
                    </a:p>
                  </a:txBody>
                  <a:tcPr marT="91425" marB="91425" marR="91425" marL="91425"/>
                </a:tc>
                <a:tc>
                  <a:txBody>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Microsoft manages security and compliances but offers various options.</a:t>
                      </a:r>
                      <a:endParaRPr sz="1200"/>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10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Azure SQL Database		</a:t>
            </a:r>
            <a:endParaRPr u="sng"/>
          </a:p>
        </p:txBody>
      </p:sp>
      <p:sp>
        <p:nvSpPr>
          <p:cNvPr id="69" name="Google Shape;69;p15"/>
          <p:cNvSpPr txBox="1"/>
          <p:nvPr>
            <p:ph idx="1" type="body"/>
          </p:nvPr>
        </p:nvSpPr>
        <p:spPr>
          <a:xfrm>
            <a:off x="138750" y="796100"/>
            <a:ext cx="8866500" cy="4547400"/>
          </a:xfrm>
          <a:prstGeom prst="rect">
            <a:avLst/>
          </a:prstGeom>
        </p:spPr>
        <p:txBody>
          <a:bodyPr anchorCtr="0" anchor="t" bIns="91425" lIns="91425" spcFirstLastPara="1" rIns="91425" wrap="square" tIns="91425">
            <a:normAutofit fontScale="62500"/>
          </a:bodyPr>
          <a:lstStyle/>
          <a:p>
            <a:pPr indent="-311943" lvl="0" marL="457200" rtl="0" algn="l">
              <a:lnSpc>
                <a:spcPct val="150000"/>
              </a:lnSpc>
              <a:spcBef>
                <a:spcPts val="0"/>
              </a:spcBef>
              <a:spcAft>
                <a:spcPts val="0"/>
              </a:spcAft>
              <a:buClr>
                <a:srgbClr val="333333"/>
              </a:buClr>
              <a:buSzPct val="100000"/>
              <a:buFont typeface="Roboto"/>
              <a:buAutoNum type="arabicPeriod"/>
            </a:pPr>
            <a:r>
              <a:rPr lang="en" sz="2100">
                <a:solidFill>
                  <a:srgbClr val="333333"/>
                </a:solidFill>
                <a:highlight>
                  <a:srgbClr val="FFFFFF"/>
                </a:highlight>
                <a:latin typeface="Roboto"/>
                <a:ea typeface="Roboto"/>
                <a:cs typeface="Roboto"/>
                <a:sym typeface="Roboto"/>
              </a:rPr>
              <a:t>It is a general-purpose relational database that supports structures like relation data - JSON, spatial, and XML. </a:t>
            </a:r>
            <a:endParaRPr sz="2100">
              <a:solidFill>
                <a:srgbClr val="333333"/>
              </a:solidFill>
              <a:highlight>
                <a:srgbClr val="FFFFFF"/>
              </a:highlight>
              <a:latin typeface="Roboto"/>
              <a:ea typeface="Roboto"/>
              <a:cs typeface="Roboto"/>
              <a:sym typeface="Roboto"/>
            </a:endParaRPr>
          </a:p>
          <a:p>
            <a:pPr indent="-311943" lvl="0" marL="457200" rtl="0" algn="l">
              <a:lnSpc>
                <a:spcPct val="150000"/>
              </a:lnSpc>
              <a:spcBef>
                <a:spcPts val="0"/>
              </a:spcBef>
              <a:spcAft>
                <a:spcPts val="0"/>
              </a:spcAft>
              <a:buClr>
                <a:srgbClr val="333333"/>
              </a:buClr>
              <a:buSzPct val="100000"/>
              <a:buFont typeface="Roboto"/>
              <a:buAutoNum type="arabicPeriod"/>
            </a:pPr>
            <a:r>
              <a:rPr lang="en" sz="2100">
                <a:solidFill>
                  <a:srgbClr val="333333"/>
                </a:solidFill>
                <a:highlight>
                  <a:srgbClr val="FFFFFF"/>
                </a:highlight>
                <a:latin typeface="Roboto"/>
                <a:ea typeface="Roboto"/>
                <a:cs typeface="Roboto"/>
                <a:sym typeface="Roboto"/>
              </a:rPr>
              <a:t>The Azure platform fully manages every Azure SQL Database and </a:t>
            </a:r>
            <a:r>
              <a:rPr lang="en" sz="2100">
                <a:solidFill>
                  <a:srgbClr val="333333"/>
                </a:solidFill>
                <a:highlight>
                  <a:srgbClr val="00FF00"/>
                </a:highlight>
                <a:latin typeface="Roboto"/>
                <a:ea typeface="Roboto"/>
                <a:cs typeface="Roboto"/>
                <a:sym typeface="Roboto"/>
              </a:rPr>
              <a:t>guarantees no data loss and a high percentage of data availability.</a:t>
            </a:r>
            <a:endParaRPr sz="2100">
              <a:solidFill>
                <a:srgbClr val="333333"/>
              </a:solidFill>
              <a:highlight>
                <a:srgbClr val="00FF00"/>
              </a:highlight>
              <a:latin typeface="Roboto"/>
              <a:ea typeface="Roboto"/>
              <a:cs typeface="Roboto"/>
              <a:sym typeface="Roboto"/>
            </a:endParaRPr>
          </a:p>
          <a:p>
            <a:pPr indent="-311943" lvl="0" marL="457200" rtl="0" algn="l">
              <a:lnSpc>
                <a:spcPct val="150000"/>
              </a:lnSpc>
              <a:spcBef>
                <a:spcPts val="0"/>
              </a:spcBef>
              <a:spcAft>
                <a:spcPts val="0"/>
              </a:spcAft>
              <a:buClr>
                <a:srgbClr val="333333"/>
              </a:buClr>
              <a:buSzPct val="100000"/>
              <a:buFont typeface="Roboto"/>
              <a:buAutoNum type="arabicPeriod"/>
            </a:pPr>
            <a:r>
              <a:rPr lang="en" sz="2100">
                <a:solidFill>
                  <a:srgbClr val="333333"/>
                </a:solidFill>
                <a:highlight>
                  <a:srgbClr val="FFFFFF"/>
                </a:highlight>
                <a:latin typeface="Roboto"/>
                <a:ea typeface="Roboto"/>
                <a:cs typeface="Roboto"/>
                <a:sym typeface="Roboto"/>
              </a:rPr>
              <a:t>Azure automatically handles patching, backups, replication, failure detection, underlying potential hardware, software or network failure, deploying bug fixes, failovers, database upgrades, and other maintenance tasks.</a:t>
            </a:r>
            <a:endParaRPr sz="2100">
              <a:solidFill>
                <a:srgbClr val="333333"/>
              </a:solidFill>
              <a:highlight>
                <a:srgbClr val="FFFFFF"/>
              </a:highlight>
              <a:latin typeface="Roboto"/>
              <a:ea typeface="Roboto"/>
              <a:cs typeface="Roboto"/>
              <a:sym typeface="Roboto"/>
            </a:endParaRPr>
          </a:p>
          <a:p>
            <a:pPr indent="-311943" lvl="0" marL="457200" rtl="0" algn="l">
              <a:lnSpc>
                <a:spcPct val="150000"/>
              </a:lnSpc>
              <a:spcBef>
                <a:spcPts val="0"/>
              </a:spcBef>
              <a:spcAft>
                <a:spcPts val="0"/>
              </a:spcAft>
              <a:buClr>
                <a:srgbClr val="610B4B"/>
              </a:buClr>
              <a:buSzPct val="100000"/>
              <a:buFont typeface="Roboto"/>
              <a:buAutoNum type="arabicPeriod"/>
            </a:pPr>
            <a:r>
              <a:rPr b="1" lang="en" sz="2100">
                <a:solidFill>
                  <a:srgbClr val="610B4B"/>
                </a:solidFill>
                <a:highlight>
                  <a:srgbClr val="FFFFFF"/>
                </a:highlight>
                <a:latin typeface="Roboto"/>
                <a:ea typeface="Roboto"/>
                <a:cs typeface="Roboto"/>
                <a:sym typeface="Roboto"/>
              </a:rPr>
              <a:t>There are three ways we can implement our SQL database</a:t>
            </a:r>
            <a:endParaRPr b="1" sz="2100">
              <a:solidFill>
                <a:srgbClr val="610B4B"/>
              </a:solidFill>
              <a:highlight>
                <a:srgbClr val="FFFFFF"/>
              </a:highlight>
              <a:latin typeface="Roboto"/>
              <a:ea typeface="Roboto"/>
              <a:cs typeface="Roboto"/>
              <a:sym typeface="Roboto"/>
            </a:endParaRPr>
          </a:p>
          <a:p>
            <a:pPr indent="-311943" lvl="0" marL="457200" marR="25400" rtl="0" algn="l">
              <a:lnSpc>
                <a:spcPct val="150000"/>
              </a:lnSpc>
              <a:spcBef>
                <a:spcPts val="0"/>
              </a:spcBef>
              <a:spcAft>
                <a:spcPts val="0"/>
              </a:spcAft>
              <a:buClr>
                <a:schemeClr val="dk1"/>
              </a:buClr>
              <a:buSzPct val="100000"/>
              <a:buFont typeface="Roboto"/>
              <a:buChar char="○"/>
            </a:pPr>
            <a:r>
              <a:rPr b="1" lang="en" sz="2100" u="sng">
                <a:solidFill>
                  <a:schemeClr val="dk1"/>
                </a:solidFill>
                <a:highlight>
                  <a:srgbClr val="FFFFFF"/>
                </a:highlight>
                <a:latin typeface="Roboto"/>
                <a:ea typeface="Roboto"/>
                <a:cs typeface="Roboto"/>
                <a:sym typeface="Roboto"/>
              </a:rPr>
              <a:t>Managed Instance</a:t>
            </a:r>
            <a:r>
              <a:rPr b="1" lang="en" sz="2100">
                <a:solidFill>
                  <a:schemeClr val="dk1"/>
                </a:solidFill>
                <a:highlight>
                  <a:srgbClr val="FFFFFF"/>
                </a:highlight>
                <a:latin typeface="Roboto"/>
                <a:ea typeface="Roboto"/>
                <a:cs typeface="Roboto"/>
                <a:sym typeface="Roboto"/>
              </a:rPr>
              <a:t>: </a:t>
            </a:r>
            <a:r>
              <a:rPr lang="en" sz="2100">
                <a:solidFill>
                  <a:schemeClr val="dk1"/>
                </a:solidFill>
                <a:highlight>
                  <a:srgbClr val="FFFFFF"/>
                </a:highlight>
                <a:latin typeface="Roboto"/>
                <a:ea typeface="Roboto"/>
                <a:cs typeface="Roboto"/>
                <a:sym typeface="Roboto"/>
              </a:rPr>
              <a:t>This is primarily targeted towards on-premises customers. In case, if we already have a SQL server instance in our on-premises data-center and you want to migrate that into Azure with minimum changes to our application and the maximum compatibility. Then new will go for the managed instance.</a:t>
            </a:r>
            <a:endParaRPr sz="2100">
              <a:solidFill>
                <a:schemeClr val="dk1"/>
              </a:solidFill>
              <a:highlight>
                <a:srgbClr val="FFFFFF"/>
              </a:highlight>
              <a:latin typeface="Roboto"/>
              <a:ea typeface="Roboto"/>
              <a:cs typeface="Roboto"/>
              <a:sym typeface="Roboto"/>
            </a:endParaRPr>
          </a:p>
          <a:p>
            <a:pPr indent="-311943" lvl="0" marL="457200" marR="25400" rtl="0" algn="l">
              <a:lnSpc>
                <a:spcPct val="150000"/>
              </a:lnSpc>
              <a:spcBef>
                <a:spcPts val="0"/>
              </a:spcBef>
              <a:spcAft>
                <a:spcPts val="0"/>
              </a:spcAft>
              <a:buClr>
                <a:schemeClr val="dk1"/>
              </a:buClr>
              <a:buSzPct val="100000"/>
              <a:buFont typeface="Roboto"/>
              <a:buChar char="○"/>
            </a:pPr>
            <a:r>
              <a:rPr b="1" lang="en" sz="2100" u="sng">
                <a:solidFill>
                  <a:schemeClr val="dk1"/>
                </a:solidFill>
                <a:highlight>
                  <a:srgbClr val="FFFFFF"/>
                </a:highlight>
                <a:latin typeface="Roboto"/>
                <a:ea typeface="Roboto"/>
                <a:cs typeface="Roboto"/>
                <a:sym typeface="Roboto"/>
              </a:rPr>
              <a:t>Single database</a:t>
            </a:r>
            <a:r>
              <a:rPr b="1" lang="en" sz="2100">
                <a:solidFill>
                  <a:schemeClr val="dk1"/>
                </a:solidFill>
                <a:highlight>
                  <a:srgbClr val="FFFFFF"/>
                </a:highlight>
                <a:latin typeface="Roboto"/>
                <a:ea typeface="Roboto"/>
                <a:cs typeface="Roboto"/>
                <a:sym typeface="Roboto"/>
              </a:rPr>
              <a:t>: </a:t>
            </a:r>
            <a:r>
              <a:rPr lang="en" sz="2100">
                <a:solidFill>
                  <a:schemeClr val="dk1"/>
                </a:solidFill>
                <a:highlight>
                  <a:srgbClr val="FFFFFF"/>
                </a:highlight>
                <a:latin typeface="Roboto"/>
                <a:ea typeface="Roboto"/>
                <a:cs typeface="Roboto"/>
                <a:sym typeface="Roboto"/>
              </a:rPr>
              <a:t>We can deploy a single database on Azure its own set of resources managed via a logical server.</a:t>
            </a:r>
            <a:endParaRPr sz="2100">
              <a:solidFill>
                <a:schemeClr val="dk1"/>
              </a:solidFill>
              <a:highlight>
                <a:srgbClr val="FFFFFF"/>
              </a:highlight>
              <a:latin typeface="Roboto"/>
              <a:ea typeface="Roboto"/>
              <a:cs typeface="Roboto"/>
              <a:sym typeface="Roboto"/>
            </a:endParaRPr>
          </a:p>
          <a:p>
            <a:pPr indent="-311943" lvl="0" marL="457200" marR="25400" rtl="0" algn="l">
              <a:lnSpc>
                <a:spcPct val="150000"/>
              </a:lnSpc>
              <a:spcBef>
                <a:spcPts val="0"/>
              </a:spcBef>
              <a:spcAft>
                <a:spcPts val="0"/>
              </a:spcAft>
              <a:buClr>
                <a:schemeClr val="dk1"/>
              </a:buClr>
              <a:buSzPct val="100000"/>
              <a:buFont typeface="Roboto"/>
              <a:buChar char="○"/>
            </a:pPr>
            <a:r>
              <a:rPr b="1" lang="en" sz="2100" u="sng">
                <a:solidFill>
                  <a:schemeClr val="dk1"/>
                </a:solidFill>
                <a:highlight>
                  <a:srgbClr val="FFFFFF"/>
                </a:highlight>
                <a:latin typeface="Roboto"/>
                <a:ea typeface="Roboto"/>
                <a:cs typeface="Roboto"/>
                <a:sym typeface="Roboto"/>
              </a:rPr>
              <a:t>Elastic pool</a:t>
            </a:r>
            <a:r>
              <a:rPr b="1" lang="en" sz="2100">
                <a:solidFill>
                  <a:schemeClr val="dk1"/>
                </a:solidFill>
                <a:highlight>
                  <a:srgbClr val="FFFFFF"/>
                </a:highlight>
                <a:latin typeface="Roboto"/>
                <a:ea typeface="Roboto"/>
                <a:cs typeface="Roboto"/>
                <a:sym typeface="Roboto"/>
              </a:rPr>
              <a:t>: </a:t>
            </a:r>
            <a:r>
              <a:rPr lang="en" sz="2100">
                <a:solidFill>
                  <a:schemeClr val="dk1"/>
                </a:solidFill>
                <a:highlight>
                  <a:srgbClr val="FFFFFF"/>
                </a:highlight>
                <a:latin typeface="Roboto"/>
                <a:ea typeface="Roboto"/>
                <a:cs typeface="Roboto"/>
                <a:sym typeface="Roboto"/>
              </a:rPr>
              <a:t>We can deploy a pool of databases with a shared set of resources managed via a logical server.</a:t>
            </a:r>
            <a:r>
              <a:rPr lang="en" sz="1400">
                <a:solidFill>
                  <a:schemeClr val="dk1"/>
                </a:solidFill>
                <a:highlight>
                  <a:srgbClr val="FFFFFF"/>
                </a:highlight>
                <a:latin typeface="Roboto"/>
                <a:ea typeface="Roboto"/>
                <a:cs typeface="Roboto"/>
                <a:sym typeface="Roboto"/>
              </a:rPr>
              <a:t>	</a:t>
            </a:r>
            <a:endParaRPr sz="14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b="1" sz="1400">
              <a:solidFill>
                <a:srgbClr val="333333"/>
              </a:solidFill>
              <a:highlight>
                <a:srgbClr val="FFFFFF"/>
              </a:highlight>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781925" y="-824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2" name="Google Shape;232;p42"/>
          <p:cNvSpPr txBox="1"/>
          <p:nvPr>
            <p:ph idx="1" type="body"/>
          </p:nvPr>
        </p:nvSpPr>
        <p:spPr>
          <a:xfrm>
            <a:off x="311700" y="2259525"/>
            <a:ext cx="8520600" cy="260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u="sng">
                <a:solidFill>
                  <a:schemeClr val="dk1"/>
                </a:solidFill>
              </a:rPr>
              <a:t>Architecture</a:t>
            </a:r>
            <a:r>
              <a:rPr lang="en" sz="1900" u="sng">
                <a:solidFill>
                  <a:schemeClr val="dk1"/>
                </a:solidFill>
              </a:rPr>
              <a:t> of</a:t>
            </a:r>
            <a:r>
              <a:rPr lang="en" sz="1900" u="sng">
                <a:solidFill>
                  <a:schemeClr val="dk1"/>
                </a:solidFill>
              </a:rPr>
              <a:t> Azure DevOps Server</a:t>
            </a:r>
            <a:r>
              <a:rPr lang="en" sz="1900" u="sng">
                <a:solidFill>
                  <a:schemeClr val="dk1"/>
                </a:solidFill>
              </a:rPr>
              <a:t> : </a:t>
            </a:r>
            <a:endParaRPr sz="1900" u="sng">
              <a:solidFill>
                <a:schemeClr val="dk1"/>
              </a:solidFill>
            </a:endParaRPr>
          </a:p>
          <a:p>
            <a:pPr indent="0" lvl="0" marL="0" rtl="0" algn="l">
              <a:spcBef>
                <a:spcPts val="1200"/>
              </a:spcBef>
              <a:spcAft>
                <a:spcPts val="1200"/>
              </a:spcAft>
              <a:buNone/>
            </a:pPr>
            <a:br>
              <a:rPr lang="en" sz="800" u="sng">
                <a:solidFill>
                  <a:schemeClr val="dk1"/>
                </a:solidFill>
              </a:rPr>
            </a:br>
            <a:r>
              <a:rPr lang="en" sz="1300">
                <a:solidFill>
                  <a:srgbClr val="343541"/>
                </a:solidFill>
                <a:latin typeface="Roboto"/>
                <a:ea typeface="Roboto"/>
                <a:cs typeface="Roboto"/>
                <a:sym typeface="Roboto"/>
              </a:rPr>
              <a:t>Azure DevOps is built on multi-tier, scalable architecture. The primary structure consists of an application tier responsible for processing logic and maintaining the web application portal (referred to as Team Web Access or TWA). Azure DevOps is built using Windows Communication Foundation web services. These may be consumed by any client, although the client object model is recommended.</a:t>
            </a:r>
            <a:br>
              <a:rPr lang="en" sz="1300">
                <a:solidFill>
                  <a:srgbClr val="343541"/>
                </a:solidFill>
                <a:latin typeface="Roboto"/>
                <a:ea typeface="Roboto"/>
                <a:cs typeface="Roboto"/>
                <a:sym typeface="Roboto"/>
              </a:rPr>
            </a:br>
            <a:r>
              <a:rPr b="1" lang="en" sz="1300">
                <a:solidFill>
                  <a:srgbClr val="374151"/>
                </a:solidFill>
                <a:highlight>
                  <a:srgbClr val="F7F7F8"/>
                </a:highlight>
                <a:latin typeface="Roboto"/>
                <a:ea typeface="Roboto"/>
                <a:cs typeface="Roboto"/>
                <a:sym typeface="Roboto"/>
              </a:rPr>
              <a:t>The Client Object Model</a:t>
            </a:r>
            <a:r>
              <a:rPr lang="en" sz="1300">
                <a:solidFill>
                  <a:srgbClr val="374151"/>
                </a:solidFill>
                <a:highlight>
                  <a:srgbClr val="F7F7F8"/>
                </a:highlight>
                <a:latin typeface="Roboto"/>
                <a:ea typeface="Roboto"/>
                <a:cs typeface="Roboto"/>
                <a:sym typeface="Roboto"/>
              </a:rPr>
              <a:t> allows external programs, such as custom applications or scripts, to communicate with and manipulate data stored in the services. It provides a way for the programs to perform actions like reading, creating, updating, or deleting data within the service.</a:t>
            </a:r>
            <a:endParaRPr sz="1300" u="sng">
              <a:solidFill>
                <a:schemeClr val="dk1"/>
              </a:solidFill>
            </a:endParaRPr>
          </a:p>
        </p:txBody>
      </p:sp>
      <p:graphicFrame>
        <p:nvGraphicFramePr>
          <p:cNvPr id="233" name="Google Shape;233;p42"/>
          <p:cNvGraphicFramePr/>
          <p:nvPr/>
        </p:nvGraphicFramePr>
        <p:xfrm>
          <a:off x="311700" y="275175"/>
          <a:ext cx="3000000" cy="3000000"/>
        </p:xfrm>
        <a:graphic>
          <a:graphicData uri="http://schemas.openxmlformats.org/drawingml/2006/table">
            <a:tbl>
              <a:tblPr>
                <a:noFill/>
                <a:tableStyleId>{3A5FB8DE-0C1B-42A3-AB61-EA7647B11F12}</a:tableStyleId>
              </a:tblPr>
              <a:tblGrid>
                <a:gridCol w="2869525"/>
                <a:gridCol w="2869525"/>
                <a:gridCol w="2869525"/>
              </a:tblGrid>
              <a:tr h="497575">
                <a:tc>
                  <a:txBody>
                    <a:bodyPr/>
                    <a:lstStyle/>
                    <a:p>
                      <a:pPr indent="0" lvl="0" marL="0" rtl="0" algn="l">
                        <a:spcBef>
                          <a:spcPts val="0"/>
                        </a:spcBef>
                        <a:spcAft>
                          <a:spcPts val="0"/>
                        </a:spcAft>
                        <a:buNone/>
                      </a:pPr>
                      <a:r>
                        <a:rPr lang="en" sz="1300">
                          <a:solidFill>
                            <a:schemeClr val="dk1"/>
                          </a:solidFill>
                          <a:highlight>
                            <a:srgbClr val="F7F7F8"/>
                          </a:highlight>
                          <a:latin typeface="Roboto"/>
                          <a:ea typeface="Roboto"/>
                          <a:cs typeface="Roboto"/>
                          <a:sym typeface="Roboto"/>
                        </a:rPr>
                        <a:t>Updates and Features</a:t>
                      </a:r>
                      <a:endParaRPr sz="1300"/>
                    </a:p>
                  </a:txBody>
                  <a:tcPr marT="91425" marB="91425" marR="91425" marL="91425"/>
                </a:tc>
                <a:tc>
                  <a:txBody>
                    <a:bodyPr/>
                    <a:lstStyle/>
                    <a:p>
                      <a:pPr indent="0" lvl="0" marL="0" rtl="0" algn="l">
                        <a:spcBef>
                          <a:spcPts val="0"/>
                        </a:spcBef>
                        <a:spcAft>
                          <a:spcPts val="0"/>
                        </a:spcAft>
                        <a:buNone/>
                      </a:pPr>
                      <a:r>
                        <a:rPr lang="en" sz="1300">
                          <a:solidFill>
                            <a:srgbClr val="374151"/>
                          </a:solidFill>
                          <a:highlight>
                            <a:srgbClr val="F7F7F8"/>
                          </a:highlight>
                          <a:latin typeface="Roboto"/>
                          <a:ea typeface="Roboto"/>
                          <a:cs typeface="Roboto"/>
                          <a:sym typeface="Roboto"/>
                        </a:rPr>
                        <a:t>We control when and how updates are applied.</a:t>
                      </a:r>
                      <a:endParaRPr sz="1300"/>
                    </a:p>
                  </a:txBody>
                  <a:tcPr marT="91425" marB="91425" marR="91425" marL="91425"/>
                </a:tc>
                <a:tc>
                  <a:txBody>
                    <a:bodyPr/>
                    <a:lstStyle/>
                    <a:p>
                      <a:pPr indent="0" lvl="0" marL="0" rtl="0" algn="l">
                        <a:spcBef>
                          <a:spcPts val="0"/>
                        </a:spcBef>
                        <a:spcAft>
                          <a:spcPts val="0"/>
                        </a:spcAft>
                        <a:buNone/>
                      </a:pPr>
                      <a:r>
                        <a:rPr lang="en" sz="1300">
                          <a:solidFill>
                            <a:srgbClr val="374151"/>
                          </a:solidFill>
                          <a:highlight>
                            <a:srgbClr val="F7F7F8"/>
                          </a:highlight>
                          <a:latin typeface="Roboto"/>
                          <a:ea typeface="Roboto"/>
                          <a:cs typeface="Roboto"/>
                          <a:sym typeface="Roboto"/>
                        </a:rPr>
                        <a:t>Microsoft automatically updates and adds new features regularly.</a:t>
                      </a:r>
                      <a:endParaRPr sz="1300"/>
                    </a:p>
                  </a:txBody>
                  <a:tcPr marT="91425" marB="91425" marR="91425" marL="91425"/>
                </a:tc>
              </a:tr>
              <a:tr h="497575">
                <a:tc>
                  <a:txBody>
                    <a:bodyPr/>
                    <a:lstStyle/>
                    <a:p>
                      <a:pPr indent="0" lvl="0" marL="0" rtl="0" algn="l">
                        <a:spcBef>
                          <a:spcPts val="0"/>
                        </a:spcBef>
                        <a:spcAft>
                          <a:spcPts val="0"/>
                        </a:spcAft>
                        <a:buNone/>
                      </a:pPr>
                      <a:r>
                        <a:rPr lang="en" sz="1300">
                          <a:solidFill>
                            <a:schemeClr val="dk1"/>
                          </a:solidFill>
                          <a:highlight>
                            <a:srgbClr val="F7F7F8"/>
                          </a:highlight>
                          <a:latin typeface="Roboto"/>
                          <a:ea typeface="Roboto"/>
                          <a:cs typeface="Roboto"/>
                          <a:sym typeface="Roboto"/>
                        </a:rPr>
                        <a:t>Internet Dependency</a:t>
                      </a:r>
                      <a:endParaRPr sz="1300"/>
                    </a:p>
                  </a:txBody>
                  <a:tcPr marT="91425" marB="91425" marR="91425" marL="91425"/>
                </a:tc>
                <a:tc>
                  <a:txBody>
                    <a:bodyPr/>
                    <a:lstStyle/>
                    <a:p>
                      <a:pPr indent="0" lvl="0" marL="0" rtl="0" algn="l">
                        <a:spcBef>
                          <a:spcPts val="0"/>
                        </a:spcBef>
                        <a:spcAft>
                          <a:spcPts val="0"/>
                        </a:spcAft>
                        <a:buNone/>
                      </a:pPr>
                      <a:r>
                        <a:rPr lang="en" sz="1300">
                          <a:solidFill>
                            <a:srgbClr val="374151"/>
                          </a:solidFill>
                          <a:highlight>
                            <a:srgbClr val="F7F7F8"/>
                          </a:highlight>
                          <a:latin typeface="Roboto"/>
                          <a:ea typeface="Roboto"/>
                          <a:cs typeface="Roboto"/>
                          <a:sym typeface="Roboto"/>
                        </a:rPr>
                        <a:t>Less reliant on internet connectivity.</a:t>
                      </a:r>
                      <a:endParaRPr sz="1300"/>
                    </a:p>
                  </a:txBody>
                  <a:tcPr marT="91425" marB="91425" marR="91425" marL="91425"/>
                </a:tc>
                <a:tc>
                  <a:txBody>
                    <a:bodyPr/>
                    <a:lstStyle/>
                    <a:p>
                      <a:pPr indent="0" lvl="0" marL="0" rtl="0" algn="l">
                        <a:spcBef>
                          <a:spcPts val="0"/>
                        </a:spcBef>
                        <a:spcAft>
                          <a:spcPts val="0"/>
                        </a:spcAft>
                        <a:buNone/>
                      </a:pPr>
                      <a:r>
                        <a:rPr lang="en" sz="1300">
                          <a:solidFill>
                            <a:srgbClr val="374151"/>
                          </a:solidFill>
                          <a:highlight>
                            <a:srgbClr val="F7F7F8"/>
                          </a:highlight>
                          <a:latin typeface="Roboto"/>
                          <a:ea typeface="Roboto"/>
                          <a:cs typeface="Roboto"/>
                          <a:sym typeface="Roboto"/>
                        </a:rPr>
                        <a:t>Requires a reliable internet connection.</a:t>
                      </a:r>
                      <a:endParaRPr sz="1300"/>
                    </a:p>
                  </a:txBody>
                  <a:tcPr marT="91425" marB="91425" marR="91425" marL="91425"/>
                </a:tc>
              </a:tr>
              <a:tr h="497575">
                <a:tc>
                  <a:txBody>
                    <a:bodyPr/>
                    <a:lstStyle/>
                    <a:p>
                      <a:pPr indent="0" lvl="0" marL="0" rtl="0" algn="l">
                        <a:spcBef>
                          <a:spcPts val="0"/>
                        </a:spcBef>
                        <a:spcAft>
                          <a:spcPts val="0"/>
                        </a:spcAft>
                        <a:buNone/>
                      </a:pPr>
                      <a:r>
                        <a:rPr lang="en" sz="1300">
                          <a:solidFill>
                            <a:schemeClr val="dk1"/>
                          </a:solidFill>
                          <a:highlight>
                            <a:srgbClr val="F7F7F8"/>
                          </a:highlight>
                          <a:latin typeface="Roboto"/>
                          <a:ea typeface="Roboto"/>
                          <a:cs typeface="Roboto"/>
                          <a:sym typeface="Roboto"/>
                        </a:rPr>
                        <a:t>Setup and Deployment</a:t>
                      </a:r>
                      <a:endParaRPr sz="1300"/>
                    </a:p>
                  </a:txBody>
                  <a:tcPr marT="91425" marB="91425" marR="91425" marL="91425"/>
                </a:tc>
                <a:tc>
                  <a:txBody>
                    <a:bodyPr/>
                    <a:lstStyle/>
                    <a:p>
                      <a:pPr indent="0" lvl="0" marL="0" rtl="0" algn="l">
                        <a:spcBef>
                          <a:spcPts val="0"/>
                        </a:spcBef>
                        <a:spcAft>
                          <a:spcPts val="0"/>
                        </a:spcAft>
                        <a:buNone/>
                      </a:pPr>
                      <a:r>
                        <a:rPr lang="en" sz="1300">
                          <a:solidFill>
                            <a:srgbClr val="374151"/>
                          </a:solidFill>
                          <a:highlight>
                            <a:srgbClr val="F7F7F8"/>
                          </a:highlight>
                          <a:latin typeface="Roboto"/>
                          <a:ea typeface="Roboto"/>
                          <a:cs typeface="Roboto"/>
                          <a:sym typeface="Roboto"/>
                        </a:rPr>
                        <a:t>Typically requires more time and effort for setup and maintenance.</a:t>
                      </a:r>
                      <a:endParaRPr sz="1300"/>
                    </a:p>
                  </a:txBody>
                  <a:tcPr marT="91425" marB="91425" marR="91425" marL="91425"/>
                </a:tc>
                <a:tc>
                  <a:txBody>
                    <a:bodyPr/>
                    <a:lstStyle/>
                    <a:p>
                      <a:pPr indent="0" lvl="0" marL="0" rtl="0" algn="l">
                        <a:spcBef>
                          <a:spcPts val="0"/>
                        </a:spcBef>
                        <a:spcAft>
                          <a:spcPts val="0"/>
                        </a:spcAft>
                        <a:buNone/>
                      </a:pPr>
                      <a:r>
                        <a:rPr lang="en" sz="1300">
                          <a:solidFill>
                            <a:srgbClr val="374151"/>
                          </a:solidFill>
                          <a:highlight>
                            <a:srgbClr val="F7F7F8"/>
                          </a:highlight>
                          <a:latin typeface="Roboto"/>
                          <a:ea typeface="Roboto"/>
                          <a:cs typeface="Roboto"/>
                          <a:sym typeface="Roboto"/>
                        </a:rPr>
                        <a:t>Quick setup and easier deployment due to the hosted nature.</a:t>
                      </a:r>
                      <a:endParaRPr sz="1300"/>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3"/>
          <p:cNvSpPr txBox="1"/>
          <p:nvPr>
            <p:ph type="title"/>
          </p:nvPr>
        </p:nvSpPr>
        <p:spPr>
          <a:xfrm>
            <a:off x="311700" y="2862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Clr>
                <a:schemeClr val="dk1"/>
              </a:buClr>
              <a:buSzPct val="45622"/>
              <a:buFont typeface="Arial"/>
              <a:buNone/>
            </a:pPr>
            <a:r>
              <a:rPr b="1" lang="en" sz="2411" u="sng">
                <a:solidFill>
                  <a:srgbClr val="161616"/>
                </a:solidFill>
                <a:highlight>
                  <a:srgbClr val="FFFFFF"/>
                </a:highlight>
              </a:rPr>
              <a:t>Azure Stream Analytics</a:t>
            </a:r>
            <a:endParaRPr b="1" sz="2411" u="sng">
              <a:solidFill>
                <a:srgbClr val="161616"/>
              </a:solidFill>
              <a:highlight>
                <a:srgbClr val="FFFFFF"/>
              </a:highlight>
            </a:endParaRPr>
          </a:p>
          <a:p>
            <a:pPr indent="0" lvl="0" marL="0" rtl="0" algn="l">
              <a:spcBef>
                <a:spcPts val="0"/>
              </a:spcBef>
              <a:spcAft>
                <a:spcPts val="0"/>
              </a:spcAft>
              <a:buNone/>
            </a:pPr>
            <a:r>
              <a:t/>
            </a:r>
            <a:endParaRPr/>
          </a:p>
        </p:txBody>
      </p:sp>
      <p:sp>
        <p:nvSpPr>
          <p:cNvPr id="239" name="Google Shape;239;p43"/>
          <p:cNvSpPr txBox="1"/>
          <p:nvPr>
            <p:ph idx="1" type="body"/>
          </p:nvPr>
        </p:nvSpPr>
        <p:spPr>
          <a:xfrm>
            <a:off x="311700" y="944575"/>
            <a:ext cx="8520600" cy="3928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Azure Stream Analytics is like a super-smart system that can quickly make sense of lots of data that's coming in as it happens. This data could be from apps, devices, sensors, what people are clicking online, or what they're saying on social media.</a:t>
            </a:r>
            <a:endParaRPr sz="1400"/>
          </a:p>
          <a:p>
            <a:pPr indent="-317500" lvl="0" marL="457200" rtl="0" algn="l">
              <a:spcBef>
                <a:spcPts val="0"/>
              </a:spcBef>
              <a:spcAft>
                <a:spcPts val="0"/>
              </a:spcAft>
              <a:buSzPts val="1400"/>
              <a:buChar char="●"/>
            </a:pPr>
            <a:r>
              <a:rPr lang="en" sz="1400"/>
              <a:t>What's special about it is that it can quickly figure out patterns and connections in this data. For example, it can see if a bunch of people are talking about the same topic on social media. When it notices these patterns, it can do things like send an alert, provide data for reports, or save the important data for later.</a:t>
            </a:r>
            <a:endParaRPr sz="1400"/>
          </a:p>
          <a:p>
            <a:pPr indent="-317500" lvl="0" marL="457200" rtl="0" algn="l">
              <a:spcBef>
                <a:spcPts val="0"/>
              </a:spcBef>
              <a:spcAft>
                <a:spcPts val="0"/>
              </a:spcAft>
              <a:buSzPts val="1400"/>
              <a:buChar char="●"/>
            </a:pPr>
            <a:r>
              <a:rPr lang="en" sz="1400">
                <a:solidFill>
                  <a:srgbClr val="374151"/>
                </a:solidFill>
                <a:highlight>
                  <a:srgbClr val="F7F7F8"/>
                </a:highlight>
                <a:latin typeface="Roboto"/>
                <a:ea typeface="Roboto"/>
                <a:cs typeface="Roboto"/>
                <a:sym typeface="Roboto"/>
              </a:rPr>
              <a:t>It's not just for big computers either; it can also work on small, specialized devices like those used in the Internet of Things (IoT).</a:t>
            </a:r>
            <a:endParaRPr sz="1400">
              <a:solidFill>
                <a:srgbClr val="374151"/>
              </a:solidFill>
              <a:highlight>
                <a:srgbClr val="F7F7F8"/>
              </a:highlight>
              <a:latin typeface="Roboto"/>
              <a:ea typeface="Roboto"/>
              <a:cs typeface="Roboto"/>
              <a:sym typeface="Roboto"/>
            </a:endParaRPr>
          </a:p>
          <a:p>
            <a:pPr indent="-317500" lvl="0" marL="457200" rtl="0" algn="l">
              <a:spcBef>
                <a:spcPts val="0"/>
              </a:spcBef>
              <a:spcAft>
                <a:spcPts val="0"/>
              </a:spcAft>
              <a:buClr>
                <a:srgbClr val="374151"/>
              </a:buClr>
              <a:buSzPts val="1400"/>
              <a:buFont typeface="Roboto"/>
              <a:buChar char="●"/>
            </a:pPr>
            <a:r>
              <a:rPr lang="en" sz="1400">
                <a:solidFill>
                  <a:srgbClr val="374151"/>
                </a:solidFill>
                <a:highlight>
                  <a:srgbClr val="F7F7F8"/>
                </a:highlight>
                <a:latin typeface="Roboto"/>
                <a:ea typeface="Roboto"/>
                <a:cs typeface="Roboto"/>
                <a:sym typeface="Roboto"/>
              </a:rPr>
              <a:t>in simple terms, Azure Stream Analytics is a tool that helps organizations make sense of lots of data that's constantly coming in, and it can do smart things based on what it finds. It's like a digital detective that spots important stuff in a sea of information.</a:t>
            </a:r>
            <a:endParaRPr sz="1400">
              <a:solidFill>
                <a:srgbClr val="374151"/>
              </a:solidFill>
              <a:highlight>
                <a:srgbClr val="F7F7F8"/>
              </a:highlight>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ph idx="1" type="body"/>
          </p:nvPr>
        </p:nvSpPr>
        <p:spPr>
          <a:xfrm>
            <a:off x="311700" y="207625"/>
            <a:ext cx="8520600" cy="4603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2626" u="sng">
                <a:solidFill>
                  <a:schemeClr val="dk1"/>
                </a:solidFill>
              </a:rPr>
              <a:t>T</a:t>
            </a:r>
            <a:r>
              <a:rPr lang="en" sz="2626" u="sng">
                <a:solidFill>
                  <a:schemeClr val="dk1"/>
                </a:solidFill>
              </a:rPr>
              <a:t>he key capabilities and benefits of Azure Stream Analytics are :</a:t>
            </a:r>
            <a:endParaRPr sz="2626" u="sng">
              <a:solidFill>
                <a:schemeClr val="dk1"/>
              </a:solidFill>
            </a:endParaRPr>
          </a:p>
          <a:p>
            <a:pPr indent="-310832" lvl="0" marL="457200" rtl="0" algn="l">
              <a:spcBef>
                <a:spcPts val="1200"/>
              </a:spcBef>
              <a:spcAft>
                <a:spcPts val="0"/>
              </a:spcAft>
              <a:buSzPct val="100000"/>
              <a:buChar char="●"/>
            </a:pPr>
            <a:r>
              <a:rPr lang="en" sz="1850">
                <a:solidFill>
                  <a:srgbClr val="374151"/>
                </a:solidFill>
                <a:highlight>
                  <a:srgbClr val="F7F7F8"/>
                </a:highlight>
                <a:latin typeface="Roboto"/>
                <a:ea typeface="Roboto"/>
                <a:cs typeface="Roboto"/>
                <a:sym typeface="Roboto"/>
              </a:rPr>
              <a:t>It can process data as it arrives, providing insights and actions in real-time.</a:t>
            </a:r>
            <a:endParaRPr sz="1850"/>
          </a:p>
          <a:p>
            <a:pPr indent="-310832" lvl="0" marL="457200" rtl="0" algn="l">
              <a:spcBef>
                <a:spcPts val="0"/>
              </a:spcBef>
              <a:spcAft>
                <a:spcPts val="0"/>
              </a:spcAft>
              <a:buSzPct val="100000"/>
              <a:buChar char="●"/>
            </a:pPr>
            <a:r>
              <a:rPr lang="en" sz="1850"/>
              <a:t>It's easy to set up and connect to various data sources and destinations (like databases or storage).</a:t>
            </a:r>
            <a:endParaRPr sz="1850"/>
          </a:p>
          <a:p>
            <a:pPr indent="-310832" lvl="0" marL="457200" rtl="0" algn="l">
              <a:spcBef>
                <a:spcPts val="0"/>
              </a:spcBef>
              <a:spcAft>
                <a:spcPts val="0"/>
              </a:spcAft>
              <a:buSzPct val="100000"/>
              <a:buChar char="●"/>
            </a:pPr>
            <a:r>
              <a:rPr lang="en" sz="1850"/>
              <a:t>We can combine streaming data with old and already stored data for a complete picture.</a:t>
            </a:r>
            <a:endParaRPr sz="1850"/>
          </a:p>
          <a:p>
            <a:pPr indent="-310832" lvl="0" marL="457200" rtl="0" algn="l">
              <a:spcBef>
                <a:spcPts val="0"/>
              </a:spcBef>
              <a:spcAft>
                <a:spcPts val="0"/>
              </a:spcAft>
              <a:buSzPct val="100000"/>
              <a:buChar char="●"/>
            </a:pPr>
            <a:r>
              <a:rPr lang="en" sz="1850"/>
              <a:t>It doesn't require us to write a lot of code; we can use a no-code editor with drag-and-drop features to create data processing pipelines.</a:t>
            </a:r>
            <a:endParaRPr sz="1850"/>
          </a:p>
          <a:p>
            <a:pPr indent="-310832" lvl="0" marL="457200" rtl="0" algn="l">
              <a:spcBef>
                <a:spcPts val="0"/>
              </a:spcBef>
              <a:spcAft>
                <a:spcPts val="0"/>
              </a:spcAft>
              <a:buSzPct val="100000"/>
              <a:buChar char="●"/>
            </a:pPr>
            <a:r>
              <a:rPr lang="en" sz="1850"/>
              <a:t>We </a:t>
            </a:r>
            <a:r>
              <a:rPr lang="en" sz="1850"/>
              <a:t>can use SQL-like queries with additional features to analyze data as it flows in.</a:t>
            </a:r>
            <a:endParaRPr sz="1850"/>
          </a:p>
          <a:p>
            <a:pPr indent="-310832" lvl="0" marL="457200" rtl="0" algn="l">
              <a:spcBef>
                <a:spcPts val="0"/>
              </a:spcBef>
              <a:spcAft>
                <a:spcPts val="0"/>
              </a:spcAft>
              <a:buSzPct val="100000"/>
              <a:buChar char="●"/>
            </a:pPr>
            <a:r>
              <a:rPr lang="en" sz="1850"/>
              <a:t>Developers can use tools like Azure PowerShell, Azure CLI, or Visual Studio to create data processing jobs.</a:t>
            </a:r>
            <a:endParaRPr sz="1850"/>
          </a:p>
          <a:p>
            <a:pPr indent="-310832" lvl="0" marL="457200" rtl="0" algn="l">
              <a:spcBef>
                <a:spcPts val="0"/>
              </a:spcBef>
              <a:spcAft>
                <a:spcPts val="0"/>
              </a:spcAft>
              <a:buSzPct val="100000"/>
              <a:buChar char="●"/>
            </a:pPr>
            <a:r>
              <a:rPr lang="en" sz="1850"/>
              <a:t>The query language offers a wide range of functions for analyzing data, including things like pattern matching and anomaly detection.</a:t>
            </a:r>
            <a:endParaRPr sz="1850"/>
          </a:p>
          <a:p>
            <a:pPr indent="-310832" lvl="0" marL="457200" rtl="0" algn="l">
              <a:spcBef>
                <a:spcPts val="0"/>
              </a:spcBef>
              <a:spcAft>
                <a:spcPts val="0"/>
              </a:spcAft>
              <a:buSzPct val="100000"/>
              <a:buChar char="●"/>
            </a:pPr>
            <a:r>
              <a:rPr lang="en" sz="1850"/>
              <a:t>We </a:t>
            </a:r>
            <a:r>
              <a:rPr lang="en" sz="1850"/>
              <a:t>don't need to worry about setting up servers or managing infrastructure; Azure takes care of that.</a:t>
            </a:r>
            <a:endParaRPr sz="1850"/>
          </a:p>
          <a:p>
            <a:pPr indent="-310832" lvl="0" marL="457200" rtl="0" algn="l">
              <a:spcBef>
                <a:spcPts val="0"/>
              </a:spcBef>
              <a:spcAft>
                <a:spcPts val="0"/>
              </a:spcAft>
              <a:buSzPct val="100000"/>
              <a:buChar char="●"/>
            </a:pPr>
            <a:r>
              <a:rPr lang="en" sz="1850"/>
              <a:t>We can focus on our data and analysis, not on the technical details.</a:t>
            </a:r>
            <a:endParaRPr sz="1850"/>
          </a:p>
          <a:p>
            <a:pPr indent="-310832" lvl="0" marL="457200" rtl="0" algn="l">
              <a:spcBef>
                <a:spcPts val="0"/>
              </a:spcBef>
              <a:spcAft>
                <a:spcPts val="0"/>
              </a:spcAft>
              <a:buSzPct val="100000"/>
              <a:buChar char="●"/>
            </a:pPr>
            <a:r>
              <a:rPr lang="en" sz="1850"/>
              <a:t>It can work in the cloud for big data analysis, or on smaller devices (like IoT devices) for very fast data analysis.</a:t>
            </a:r>
            <a:endParaRPr sz="1850"/>
          </a:p>
          <a:p>
            <a:pPr indent="-310832" lvl="0" marL="457200" rtl="0" algn="l">
              <a:spcBef>
                <a:spcPts val="0"/>
              </a:spcBef>
              <a:spcAft>
                <a:spcPts val="0"/>
              </a:spcAft>
              <a:buSzPct val="100000"/>
              <a:buChar char="●"/>
            </a:pPr>
            <a:r>
              <a:rPr lang="en" sz="1850"/>
              <a:t>We </a:t>
            </a:r>
            <a:r>
              <a:rPr lang="en" sz="1850"/>
              <a:t>only pay for what you use; there are no upfront costs.</a:t>
            </a:r>
            <a:endParaRPr sz="1850"/>
          </a:p>
          <a:p>
            <a:pPr indent="-310832" lvl="0" marL="457200" rtl="0" algn="l">
              <a:spcBef>
                <a:spcPts val="0"/>
              </a:spcBef>
              <a:spcAft>
                <a:spcPts val="0"/>
              </a:spcAft>
              <a:buSzPct val="100000"/>
              <a:buChar char="●"/>
            </a:pPr>
            <a:r>
              <a:rPr lang="en" sz="1850"/>
              <a:t>We can easily scale up or down as our needs change.</a:t>
            </a:r>
            <a:endParaRPr sz="1850"/>
          </a:p>
          <a:p>
            <a:pPr indent="-310832" lvl="0" marL="457200" rtl="0" algn="l">
              <a:spcBef>
                <a:spcPts val="0"/>
              </a:spcBef>
              <a:spcAft>
                <a:spcPts val="0"/>
              </a:spcAft>
              <a:buSzPct val="100000"/>
              <a:buChar char="●"/>
            </a:pPr>
            <a:r>
              <a:rPr lang="en" sz="1850"/>
              <a:t>It's designed to handle important tasks reliably, securely, and in compliance with requirements.</a:t>
            </a:r>
            <a:endParaRPr sz="1850"/>
          </a:p>
          <a:p>
            <a:pPr indent="-310832" lvl="0" marL="457200" rtl="0" algn="l">
              <a:spcBef>
                <a:spcPts val="0"/>
              </a:spcBef>
              <a:spcAft>
                <a:spcPts val="0"/>
              </a:spcAft>
              <a:buSzPct val="100000"/>
              <a:buChar char="●"/>
            </a:pPr>
            <a:r>
              <a:rPr lang="en" sz="1850"/>
              <a:t>It guarantees that no data is lost and provides security features like encryption.</a:t>
            </a:r>
            <a:endParaRPr sz="1850"/>
          </a:p>
          <a:p>
            <a:pPr indent="-310832" lvl="0" marL="457200" rtl="0" algn="l">
              <a:spcBef>
                <a:spcPts val="0"/>
              </a:spcBef>
              <a:spcAft>
                <a:spcPts val="0"/>
              </a:spcAft>
              <a:buSzPct val="100000"/>
              <a:buChar char="●"/>
            </a:pPr>
            <a:r>
              <a:rPr lang="en" sz="1850"/>
              <a:t>It can process a huge amount of data very quickly.</a:t>
            </a:r>
            <a:endParaRPr sz="1850"/>
          </a:p>
          <a:p>
            <a:pPr indent="-310832" lvl="0" marL="457200" rtl="0" algn="l">
              <a:spcBef>
                <a:spcPts val="0"/>
              </a:spcBef>
              <a:spcAft>
                <a:spcPts val="0"/>
              </a:spcAft>
              <a:buSzPct val="100000"/>
              <a:buChar char="●"/>
            </a:pPr>
            <a:r>
              <a:rPr lang="en" sz="1850">
                <a:solidFill>
                  <a:srgbClr val="374151"/>
                </a:solidFill>
                <a:highlight>
                  <a:srgbClr val="F7F7F8"/>
                </a:highlight>
                <a:latin typeface="Roboto"/>
                <a:ea typeface="Roboto"/>
                <a:cs typeface="Roboto"/>
                <a:sym typeface="Roboto"/>
              </a:rPr>
              <a:t>We can also integrate machine learning models for advanced analytics and predictions.</a:t>
            </a:r>
            <a:endParaRPr sz="185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5"/>
          <p:cNvSpPr txBox="1"/>
          <p:nvPr>
            <p:ph type="title"/>
          </p:nvPr>
        </p:nvSpPr>
        <p:spPr>
          <a:xfrm>
            <a:off x="155850" y="1424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520" u="sng"/>
              <a:t>Azure Data Lake</a:t>
            </a:r>
            <a:endParaRPr b="1" sz="2520" u="sng"/>
          </a:p>
        </p:txBody>
      </p:sp>
      <p:sp>
        <p:nvSpPr>
          <p:cNvPr id="250" name="Google Shape;250;p45"/>
          <p:cNvSpPr txBox="1"/>
          <p:nvPr>
            <p:ph idx="1" type="body"/>
          </p:nvPr>
        </p:nvSpPr>
        <p:spPr>
          <a:xfrm>
            <a:off x="155850" y="793600"/>
            <a:ext cx="8832300" cy="4258200"/>
          </a:xfrm>
          <a:prstGeom prst="rect">
            <a:avLst/>
          </a:prstGeom>
        </p:spPr>
        <p:txBody>
          <a:bodyPr anchorCtr="0" anchor="t" bIns="91425" lIns="91425" spcFirstLastPara="1" rIns="91425" wrap="square" tIns="91425">
            <a:normAutofit lnSpcReduction="20000"/>
          </a:bodyPr>
          <a:lstStyle/>
          <a:p>
            <a:pPr indent="-330200" lvl="0" marL="457200" rtl="0" algn="l">
              <a:spcBef>
                <a:spcPts val="1500"/>
              </a:spcBef>
              <a:spcAft>
                <a:spcPts val="0"/>
              </a:spcAft>
              <a:buSzPts val="1600"/>
              <a:buChar char="●"/>
            </a:pPr>
            <a:r>
              <a:rPr lang="en" sz="1300">
                <a:solidFill>
                  <a:srgbClr val="374151"/>
                </a:solidFill>
                <a:highlight>
                  <a:srgbClr val="F7F7F8"/>
                </a:highlight>
                <a:latin typeface="Roboto"/>
                <a:ea typeface="Roboto"/>
                <a:cs typeface="Roboto"/>
                <a:sym typeface="Roboto"/>
              </a:rPr>
              <a:t>Azure Data Lake Storage is like a gigantic warehouse for all our data, no matter how big, small, or fast it comes in. It's a place where we can keep all your data together, and we can use it for different types of analysis.</a:t>
            </a:r>
            <a:endParaRPr sz="1300">
              <a:solidFill>
                <a:srgbClr val="374151"/>
              </a:solidFill>
              <a:highlight>
                <a:srgbClr val="F7F7F8"/>
              </a:highlight>
              <a:latin typeface="Roboto"/>
              <a:ea typeface="Roboto"/>
              <a:cs typeface="Roboto"/>
              <a:sym typeface="Roboto"/>
            </a:endParaRPr>
          </a:p>
          <a:p>
            <a:pPr indent="-330200" lvl="0" marL="457200" rtl="0" algn="l">
              <a:spcBef>
                <a:spcPts val="0"/>
              </a:spcBef>
              <a:spcAft>
                <a:spcPts val="0"/>
              </a:spcAft>
              <a:buSzPts val="1600"/>
              <a:buChar char="●"/>
            </a:pPr>
            <a:r>
              <a:rPr lang="en" sz="1300">
                <a:solidFill>
                  <a:srgbClr val="374151"/>
                </a:solidFill>
                <a:highlight>
                  <a:srgbClr val="F7F7F8"/>
                </a:highlight>
                <a:latin typeface="Roboto"/>
                <a:ea typeface="Roboto"/>
                <a:cs typeface="Roboto"/>
                <a:sym typeface="Roboto"/>
              </a:rPr>
              <a:t>It can be imagined as a huge storage room where we can put everything - from tiny pieces of information to massive data chunks, whether we want to use it for everyday operations or to explore and learn from it.</a:t>
            </a:r>
            <a:endParaRPr sz="13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rPr lang="en" sz="1700" u="sng">
                <a:solidFill>
                  <a:schemeClr val="dk1"/>
                </a:solidFill>
                <a:highlight>
                  <a:srgbClr val="F7F7F8"/>
                </a:highlight>
                <a:latin typeface="Roboto"/>
                <a:ea typeface="Roboto"/>
                <a:cs typeface="Roboto"/>
                <a:sym typeface="Roboto"/>
              </a:rPr>
              <a:t>Azure Blob Storage : </a:t>
            </a:r>
            <a:endParaRPr sz="1700" u="sng">
              <a:solidFill>
                <a:schemeClr val="dk1"/>
              </a:solidFill>
              <a:highlight>
                <a:srgbClr val="F7F7F8"/>
              </a:highlight>
              <a:latin typeface="Roboto"/>
              <a:ea typeface="Roboto"/>
              <a:cs typeface="Roboto"/>
              <a:sym typeface="Roboto"/>
            </a:endParaRPr>
          </a:p>
          <a:p>
            <a:pPr indent="-311150" lvl="0" marL="457200" rtl="0" algn="l">
              <a:spcBef>
                <a:spcPts val="1500"/>
              </a:spcBef>
              <a:spcAft>
                <a:spcPts val="0"/>
              </a:spcAft>
              <a:buSzPts val="1300"/>
              <a:buFont typeface="Roboto"/>
              <a:buChar char="●"/>
            </a:pPr>
            <a:r>
              <a:rPr lang="en" sz="1300">
                <a:solidFill>
                  <a:schemeClr val="dk1"/>
                </a:solidFill>
                <a:highlight>
                  <a:srgbClr val="F7F7F8"/>
                </a:highlight>
                <a:latin typeface="Roboto"/>
                <a:ea typeface="Roboto"/>
                <a:cs typeface="Roboto"/>
                <a:sym typeface="Roboto"/>
              </a:rPr>
              <a:t>Azure Blob Storage is Microsoft's cloud-based object storage service within the Azure platform. It is designed to store and manage unstructured data, making it an excellent choice for a wide range of data types, including documents, images, videos, backups, and large data sets. </a:t>
            </a:r>
            <a:endParaRPr sz="1300">
              <a:solidFill>
                <a:schemeClr val="dk1"/>
              </a:solidFill>
              <a:highlight>
                <a:srgbClr val="F7F7F8"/>
              </a:highlight>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solidFill>
                  <a:schemeClr val="dk1"/>
                </a:solidFill>
                <a:highlight>
                  <a:srgbClr val="F7F7F8"/>
                </a:highlight>
                <a:latin typeface="Roboto"/>
                <a:ea typeface="Roboto"/>
                <a:cs typeface="Roboto"/>
                <a:sym typeface="Roboto"/>
              </a:rPr>
              <a:t>We </a:t>
            </a:r>
            <a:r>
              <a:rPr lang="en" sz="1300">
                <a:solidFill>
                  <a:srgbClr val="374151"/>
                </a:solidFill>
                <a:highlight>
                  <a:srgbClr val="F7F7F8"/>
                </a:highlight>
                <a:latin typeface="Roboto"/>
                <a:ea typeface="Roboto"/>
                <a:cs typeface="Roboto"/>
                <a:sym typeface="Roboto"/>
              </a:rPr>
              <a:t>can store files and objects in it without needing a specific structure or format. </a:t>
            </a:r>
            <a:endParaRPr sz="1300">
              <a:solidFill>
                <a:srgbClr val="374151"/>
              </a:solidFill>
              <a:highlight>
                <a:srgbClr val="F7F7F8"/>
              </a:highlight>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solidFill>
                  <a:srgbClr val="374151"/>
                </a:solidFill>
                <a:highlight>
                  <a:srgbClr val="F7F7F8"/>
                </a:highlight>
                <a:latin typeface="Roboto"/>
                <a:ea typeface="Roboto"/>
                <a:cs typeface="Roboto"/>
                <a:sym typeface="Roboto"/>
              </a:rPr>
              <a:t>It provides virtually unlimited scalability. We can store as much data as we need and easily expand our storage capacity as our requirements grow. </a:t>
            </a:r>
            <a:endParaRPr sz="1300">
              <a:solidFill>
                <a:srgbClr val="374151"/>
              </a:solidFill>
              <a:highlight>
                <a:srgbClr val="F7F7F8"/>
              </a:highlight>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solidFill>
                  <a:srgbClr val="374151"/>
                </a:solidFill>
                <a:highlight>
                  <a:srgbClr val="F7F7F8"/>
                </a:highlight>
                <a:latin typeface="Roboto"/>
                <a:ea typeface="Roboto"/>
                <a:cs typeface="Roboto"/>
                <a:sym typeface="Roboto"/>
              </a:rPr>
              <a:t>It enables us to access your data from anywhere with an internet connection. </a:t>
            </a:r>
            <a:endParaRPr sz="1300">
              <a:solidFill>
                <a:srgbClr val="374151"/>
              </a:solidFill>
              <a:highlight>
                <a:srgbClr val="F7F7F8"/>
              </a:highlight>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solidFill>
                  <a:srgbClr val="374151"/>
                </a:solidFill>
                <a:highlight>
                  <a:srgbClr val="F7F7F8"/>
                </a:highlight>
                <a:latin typeface="Roboto"/>
                <a:ea typeface="Roboto"/>
                <a:cs typeface="Roboto"/>
                <a:sym typeface="Roboto"/>
              </a:rPr>
              <a:t>It offers robust security features, including authentication, authorization, and encryption, to protect our data. We can control who can access our stored objects.</a:t>
            </a:r>
            <a:br>
              <a:rPr lang="en" sz="1300">
                <a:solidFill>
                  <a:srgbClr val="374151"/>
                </a:solidFill>
                <a:highlight>
                  <a:srgbClr val="F7F7F8"/>
                </a:highlight>
                <a:latin typeface="Roboto"/>
                <a:ea typeface="Roboto"/>
                <a:cs typeface="Roboto"/>
                <a:sym typeface="Roboto"/>
              </a:rPr>
            </a:br>
            <a:endParaRPr sz="1300">
              <a:solidFill>
                <a:srgbClr val="374151"/>
              </a:solidFill>
              <a:highlight>
                <a:srgbClr val="F7F7F8"/>
              </a:highlight>
              <a:latin typeface="Roboto"/>
              <a:ea typeface="Roboto"/>
              <a:cs typeface="Roboto"/>
              <a:sym typeface="Roboto"/>
            </a:endParaRPr>
          </a:p>
          <a:p>
            <a:pPr indent="-323850" lvl="0" marL="457200" rtl="0" algn="l">
              <a:spcBef>
                <a:spcPts val="0"/>
              </a:spcBef>
              <a:spcAft>
                <a:spcPts val="0"/>
              </a:spcAft>
              <a:buClr>
                <a:schemeClr val="dk1"/>
              </a:buClr>
              <a:buSzPts val="1500"/>
              <a:buChar char="❖"/>
            </a:pPr>
            <a:r>
              <a:rPr lang="en" sz="1500">
                <a:solidFill>
                  <a:schemeClr val="dk1"/>
                </a:solidFill>
              </a:rPr>
              <a:t>Although both of these sound alike, </a:t>
            </a:r>
            <a:r>
              <a:rPr lang="en" sz="1500">
                <a:solidFill>
                  <a:schemeClr val="dk1"/>
                </a:solidFill>
                <a:highlight>
                  <a:srgbClr val="F7F7F8"/>
                </a:highlight>
                <a:latin typeface="Roboto"/>
                <a:ea typeface="Roboto"/>
                <a:cs typeface="Roboto"/>
                <a:sym typeface="Roboto"/>
              </a:rPr>
              <a:t>Blob storage is suitable for general-purpose object storage, while Data Lake Storage is designed for more structured and analytics-driven workloads, especially when dealing with large and diverse data sets.</a:t>
            </a:r>
            <a:endParaRPr sz="15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6"/>
          <p:cNvSpPr txBox="1"/>
          <p:nvPr>
            <p:ph type="title"/>
          </p:nvPr>
        </p:nvSpPr>
        <p:spPr>
          <a:xfrm>
            <a:off x="-2949200" y="-1191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6" name="Google Shape;256;p46"/>
          <p:cNvSpPr txBox="1"/>
          <p:nvPr>
            <p:ph idx="1" type="body"/>
          </p:nvPr>
        </p:nvSpPr>
        <p:spPr>
          <a:xfrm>
            <a:off x="125500" y="199675"/>
            <a:ext cx="8863800" cy="4892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500">
                <a:solidFill>
                  <a:srgbClr val="161616"/>
                </a:solidFill>
                <a:highlight>
                  <a:srgbClr val="FFFFFF"/>
                </a:highlight>
              </a:rPr>
              <a:t>Azure Data Lake Storage Gen2</a:t>
            </a:r>
            <a:r>
              <a:rPr lang="en" sz="1500">
                <a:solidFill>
                  <a:srgbClr val="161616"/>
                </a:solidFill>
                <a:highlight>
                  <a:srgbClr val="FFFFFF"/>
                </a:highlight>
              </a:rPr>
              <a:t> converges the capabilities of </a:t>
            </a:r>
            <a:r>
              <a:rPr b="1" lang="en" sz="1500">
                <a:solidFill>
                  <a:srgbClr val="161616"/>
                </a:solidFill>
                <a:highlight>
                  <a:srgbClr val="FFFFFF"/>
                </a:highlight>
              </a:rPr>
              <a:t>Azure Data Lake Storage </a:t>
            </a:r>
            <a:r>
              <a:rPr lang="en" sz="1500">
                <a:solidFill>
                  <a:srgbClr val="161616"/>
                </a:solidFill>
                <a:highlight>
                  <a:srgbClr val="FFFFFF"/>
                </a:highlight>
              </a:rPr>
              <a:t>with </a:t>
            </a:r>
            <a:r>
              <a:rPr b="1" lang="en" sz="1500">
                <a:solidFill>
                  <a:srgbClr val="161616"/>
                </a:solidFill>
                <a:highlight>
                  <a:srgbClr val="FFFFFF"/>
                </a:highlight>
              </a:rPr>
              <a:t>Azure Blob Storage.</a:t>
            </a:r>
            <a:br>
              <a:rPr b="1" lang="en" sz="1500">
                <a:solidFill>
                  <a:srgbClr val="161616"/>
                </a:solidFill>
                <a:highlight>
                  <a:srgbClr val="FFFFFF"/>
                </a:highlight>
              </a:rPr>
            </a:br>
            <a:r>
              <a:rPr lang="en" sz="1500">
                <a:solidFill>
                  <a:srgbClr val="161616"/>
                </a:solidFill>
                <a:highlight>
                  <a:srgbClr val="FFFFFF"/>
                </a:highlight>
              </a:rPr>
              <a:t>It refers to the current implementation of Azure's Data Lake Storage solution. The previous implementation will be retired on February 29, 2024.</a:t>
            </a:r>
            <a:endParaRPr sz="1500">
              <a:solidFill>
                <a:srgbClr val="161616"/>
              </a:solidFill>
              <a:highlight>
                <a:srgbClr val="FFFFFF"/>
              </a:highlight>
            </a:endParaRPr>
          </a:p>
          <a:p>
            <a:pPr indent="0" lvl="0" marL="0" rtl="0" algn="l">
              <a:lnSpc>
                <a:spcPct val="130000"/>
              </a:lnSpc>
              <a:spcBef>
                <a:spcPts val="2400"/>
              </a:spcBef>
              <a:spcAft>
                <a:spcPts val="0"/>
              </a:spcAft>
              <a:buClr>
                <a:schemeClr val="dk1"/>
              </a:buClr>
              <a:buSzPct val="61111"/>
              <a:buFont typeface="Arial"/>
              <a:buNone/>
            </a:pPr>
            <a:r>
              <a:rPr lang="en" u="sng">
                <a:solidFill>
                  <a:srgbClr val="161616"/>
                </a:solidFill>
                <a:highlight>
                  <a:srgbClr val="FFFFFF"/>
                </a:highlight>
              </a:rPr>
              <a:t>What does a Data Lake actually mean?</a:t>
            </a:r>
            <a:endParaRPr u="sng">
              <a:solidFill>
                <a:srgbClr val="161616"/>
              </a:solidFill>
              <a:highlight>
                <a:srgbClr val="FFFFFF"/>
              </a:highlight>
            </a:endParaRPr>
          </a:p>
          <a:p>
            <a:pPr indent="0" lvl="0" marL="0" rtl="0" algn="l">
              <a:spcBef>
                <a:spcPts val="1200"/>
              </a:spcBef>
              <a:spcAft>
                <a:spcPts val="0"/>
              </a:spcAft>
              <a:buClr>
                <a:schemeClr val="dk1"/>
              </a:buClr>
              <a:buSzPct val="78571"/>
              <a:buFont typeface="Arial"/>
              <a:buNone/>
            </a:pPr>
            <a:r>
              <a:rPr lang="en" sz="1400">
                <a:solidFill>
                  <a:srgbClr val="161616"/>
                </a:solidFill>
                <a:highlight>
                  <a:srgbClr val="FFFFFF"/>
                </a:highlight>
              </a:rPr>
              <a:t>A </a:t>
            </a:r>
            <a:r>
              <a:rPr b="1" lang="en" sz="1400">
                <a:solidFill>
                  <a:srgbClr val="161616"/>
                </a:solidFill>
                <a:highlight>
                  <a:srgbClr val="FFFFFF"/>
                </a:highlight>
              </a:rPr>
              <a:t>data lake</a:t>
            </a:r>
            <a:r>
              <a:rPr lang="en" sz="1400">
                <a:solidFill>
                  <a:srgbClr val="161616"/>
                </a:solidFill>
                <a:highlight>
                  <a:srgbClr val="FFFFFF"/>
                </a:highlight>
              </a:rPr>
              <a:t> is a single, centralized repository where we can store all our data, both structured and unstructured. A data lake enables our organization to quickly and more easily store, access, and analyze a wide variety of data in a single location. With a data lake, we don't need to conform our data to fit an existing structure. Instead, we can store our data in its raw or native format, usually as files or as binary large objects (blobs).</a:t>
            </a:r>
            <a:endParaRPr sz="1400">
              <a:solidFill>
                <a:srgbClr val="161616"/>
              </a:solidFill>
              <a:highlight>
                <a:srgbClr val="FFFFFF"/>
              </a:highlight>
            </a:endParaRPr>
          </a:p>
          <a:p>
            <a:pPr indent="0" lvl="0" marL="0" rtl="0" algn="l">
              <a:spcBef>
                <a:spcPts val="0"/>
              </a:spcBef>
              <a:spcAft>
                <a:spcPts val="0"/>
              </a:spcAft>
              <a:buNone/>
            </a:pPr>
            <a:r>
              <a:t/>
            </a:r>
            <a:endParaRPr sz="1400">
              <a:solidFill>
                <a:srgbClr val="161616"/>
              </a:solidFill>
              <a:highlight>
                <a:srgbClr val="FFFFFF"/>
              </a:highlight>
            </a:endParaRPr>
          </a:p>
          <a:p>
            <a:pPr indent="0" lvl="0" marL="0" rtl="0" algn="l">
              <a:spcBef>
                <a:spcPts val="1200"/>
              </a:spcBef>
              <a:spcAft>
                <a:spcPts val="0"/>
              </a:spcAft>
              <a:buNone/>
            </a:pPr>
            <a:r>
              <a:rPr lang="en" u="sng">
                <a:solidFill>
                  <a:srgbClr val="161616"/>
                </a:solidFill>
                <a:highlight>
                  <a:srgbClr val="FFFFFF"/>
                </a:highlight>
              </a:rPr>
              <a:t>The key features of </a:t>
            </a:r>
            <a:r>
              <a:rPr lang="en" u="sng">
                <a:solidFill>
                  <a:srgbClr val="161616"/>
                </a:solidFill>
                <a:highlight>
                  <a:srgbClr val="FFFFFF"/>
                </a:highlight>
              </a:rPr>
              <a:t>Azure Data Lake Storage Gen2 are :</a:t>
            </a:r>
            <a:br>
              <a:rPr lang="en" sz="100" u="sng">
                <a:solidFill>
                  <a:srgbClr val="161616"/>
                </a:solidFill>
                <a:highlight>
                  <a:srgbClr val="FFFFFF"/>
                </a:highlight>
              </a:rPr>
            </a:br>
            <a:endParaRPr sz="700" u="sng">
              <a:solidFill>
                <a:srgbClr val="161616"/>
              </a:solidFill>
              <a:highlight>
                <a:srgbClr val="FFFFFF"/>
              </a:highlight>
            </a:endParaRPr>
          </a:p>
          <a:p>
            <a:pPr indent="0" lvl="0" marL="0" rtl="0" algn="l">
              <a:spcBef>
                <a:spcPts val="1500"/>
              </a:spcBef>
              <a:spcAft>
                <a:spcPts val="0"/>
              </a:spcAft>
              <a:buClr>
                <a:schemeClr val="dk1"/>
              </a:buClr>
              <a:buSzPct val="78571"/>
              <a:buFont typeface="Arial"/>
              <a:buNone/>
            </a:pPr>
            <a:r>
              <a:rPr b="1" lang="en" sz="1400">
                <a:solidFill>
                  <a:srgbClr val="374151"/>
                </a:solidFill>
                <a:highlight>
                  <a:srgbClr val="F7F7F8"/>
                </a:highlight>
                <a:latin typeface="Roboto"/>
                <a:ea typeface="Roboto"/>
                <a:cs typeface="Roboto"/>
                <a:sym typeface="Roboto"/>
              </a:rPr>
              <a:t>Hadoop-Compatible Access:</a:t>
            </a:r>
            <a:endParaRPr b="1" sz="1400">
              <a:solidFill>
                <a:srgbClr val="374151"/>
              </a:solidFill>
              <a:highlight>
                <a:srgbClr val="F7F7F8"/>
              </a:highlight>
              <a:latin typeface="Roboto"/>
              <a:ea typeface="Roboto"/>
              <a:cs typeface="Roboto"/>
              <a:sym typeface="Roboto"/>
            </a:endParaRPr>
          </a:p>
          <a:p>
            <a:pPr indent="-310832" lvl="0" marL="457200" rtl="0" algn="l">
              <a:spcBef>
                <a:spcPts val="1500"/>
              </a:spcBef>
              <a:spcAft>
                <a:spcPts val="0"/>
              </a:spcAft>
              <a:buClr>
                <a:srgbClr val="374151"/>
              </a:buClr>
              <a:buSzPct val="100000"/>
              <a:buFont typeface="Roboto"/>
              <a:buChar char="●"/>
            </a:pPr>
            <a:r>
              <a:rPr lang="en" sz="1400">
                <a:solidFill>
                  <a:srgbClr val="374151"/>
                </a:solidFill>
                <a:highlight>
                  <a:srgbClr val="F7F7F8"/>
                </a:highlight>
                <a:latin typeface="Roboto"/>
                <a:ea typeface="Roboto"/>
                <a:cs typeface="Roboto"/>
                <a:sym typeface="Roboto"/>
              </a:rPr>
              <a:t>It's designed to work seamlessly with Hadoop(a popular data analysis tool) and frameworks using HDFS(</a:t>
            </a:r>
            <a:r>
              <a:rPr lang="en" sz="1400">
                <a:solidFill>
                  <a:srgbClr val="343541"/>
                </a:solidFill>
                <a:latin typeface="Roboto"/>
                <a:ea typeface="Roboto"/>
                <a:cs typeface="Roboto"/>
                <a:sym typeface="Roboto"/>
              </a:rPr>
              <a:t>Hadoop Distributed File System)</a:t>
            </a:r>
            <a:r>
              <a:rPr lang="en" sz="1400">
                <a:solidFill>
                  <a:srgbClr val="374151"/>
                </a:solidFill>
                <a:highlight>
                  <a:srgbClr val="F7F7F8"/>
                </a:highlight>
                <a:latin typeface="Roboto"/>
                <a:ea typeface="Roboto"/>
                <a:cs typeface="Roboto"/>
                <a:sym typeface="Roboto"/>
              </a:rPr>
              <a:t>.</a:t>
            </a:r>
            <a:endParaRPr sz="1400">
              <a:solidFill>
                <a:srgbClr val="374151"/>
              </a:solidFill>
              <a:highlight>
                <a:srgbClr val="F7F7F8"/>
              </a:highlight>
              <a:latin typeface="Roboto"/>
              <a:ea typeface="Roboto"/>
              <a:cs typeface="Roboto"/>
              <a:sym typeface="Roboto"/>
            </a:endParaRPr>
          </a:p>
          <a:p>
            <a:pPr indent="-310832" lvl="0" marL="457200" rtl="0" algn="l">
              <a:spcBef>
                <a:spcPts val="0"/>
              </a:spcBef>
              <a:spcAft>
                <a:spcPts val="0"/>
              </a:spcAft>
              <a:buClr>
                <a:srgbClr val="374151"/>
              </a:buClr>
              <a:buSzPct val="100000"/>
              <a:buFont typeface="Roboto"/>
              <a:buChar char="●"/>
            </a:pPr>
            <a:r>
              <a:rPr lang="en" sz="1400">
                <a:solidFill>
                  <a:srgbClr val="374151"/>
                </a:solidFill>
                <a:highlight>
                  <a:srgbClr val="F7F7F8"/>
                </a:highlight>
                <a:latin typeface="Roboto"/>
                <a:ea typeface="Roboto"/>
                <a:cs typeface="Roboto"/>
                <a:sym typeface="Roboto"/>
              </a:rPr>
              <a:t>Many data analysis tools, like Apache Spark and Presto SQL, can access data directly in Azure Data Lake Storage Gen2.</a:t>
            </a:r>
            <a:endParaRPr sz="1400">
              <a:solidFill>
                <a:srgbClr val="374151"/>
              </a:solidFill>
              <a:highlight>
                <a:srgbClr val="F7F7F8"/>
              </a:highlight>
              <a:latin typeface="Roboto"/>
              <a:ea typeface="Roboto"/>
              <a:cs typeface="Roboto"/>
              <a:sym typeface="Roboto"/>
            </a:endParaRPr>
          </a:p>
          <a:p>
            <a:pPr indent="-310832" lvl="0" marL="457200" rtl="0" algn="l">
              <a:spcBef>
                <a:spcPts val="0"/>
              </a:spcBef>
              <a:spcAft>
                <a:spcPts val="0"/>
              </a:spcAft>
              <a:buClr>
                <a:srgbClr val="374151"/>
              </a:buClr>
              <a:buSzPct val="100000"/>
              <a:buFont typeface="Roboto"/>
              <a:buChar char="●"/>
            </a:pPr>
            <a:r>
              <a:rPr lang="en" sz="1400">
                <a:solidFill>
                  <a:srgbClr val="374151"/>
                </a:solidFill>
                <a:highlight>
                  <a:srgbClr val="F7F7F8"/>
                </a:highlight>
                <a:latin typeface="Roboto"/>
                <a:ea typeface="Roboto"/>
                <a:cs typeface="Roboto"/>
                <a:sym typeface="Roboto"/>
              </a:rPr>
              <a:t>This makes it easier for big data analytics.</a:t>
            </a: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7"/>
          <p:cNvSpPr txBox="1"/>
          <p:nvPr>
            <p:ph type="title"/>
          </p:nvPr>
        </p:nvSpPr>
        <p:spPr>
          <a:xfrm>
            <a:off x="-482050" y="-428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262" name="Google Shape;262;p47"/>
          <p:cNvSpPr txBox="1"/>
          <p:nvPr>
            <p:ph idx="1" type="body"/>
          </p:nvPr>
        </p:nvSpPr>
        <p:spPr>
          <a:xfrm>
            <a:off x="0" y="242650"/>
            <a:ext cx="8832300" cy="4900800"/>
          </a:xfrm>
          <a:prstGeom prst="rect">
            <a:avLst/>
          </a:prstGeom>
        </p:spPr>
        <p:txBody>
          <a:bodyPr anchorCtr="0" anchor="t" bIns="91425" lIns="91425" spcFirstLastPara="1" rIns="91425" wrap="square" tIns="91425">
            <a:normAutofit fontScale="70000" lnSpcReduction="20000"/>
          </a:bodyPr>
          <a:lstStyle/>
          <a:p>
            <a:pPr indent="0" lvl="0" marL="457200" rtl="0" algn="l">
              <a:spcBef>
                <a:spcPts val="1500"/>
              </a:spcBef>
              <a:spcAft>
                <a:spcPts val="0"/>
              </a:spcAft>
              <a:buNone/>
            </a:pPr>
            <a:r>
              <a:rPr b="1" lang="en"/>
              <a:t>Hierarchical Directory Structure:</a:t>
            </a:r>
            <a:endParaRPr b="1"/>
          </a:p>
          <a:p>
            <a:pPr indent="-308610" lvl="0" marL="457200" rtl="0" algn="l">
              <a:spcBef>
                <a:spcPts val="1500"/>
              </a:spcBef>
              <a:spcAft>
                <a:spcPts val="0"/>
              </a:spcAft>
              <a:buSzPct val="100000"/>
              <a:buChar char="●"/>
            </a:pPr>
            <a:r>
              <a:rPr lang="en"/>
              <a:t>It organizes our data in a structured way, similar to how we organize files on our computer.</a:t>
            </a:r>
            <a:endParaRPr/>
          </a:p>
          <a:p>
            <a:pPr indent="-308610" lvl="0" marL="457200" rtl="0" algn="l">
              <a:spcBef>
                <a:spcPts val="0"/>
              </a:spcBef>
              <a:spcAft>
                <a:spcPts val="0"/>
              </a:spcAft>
              <a:buSzPct val="100000"/>
              <a:buChar char="●"/>
            </a:pPr>
            <a:r>
              <a:rPr lang="en"/>
              <a:t>We can create directories and subdirectories to keep things neat.</a:t>
            </a:r>
            <a:endParaRPr/>
          </a:p>
          <a:p>
            <a:pPr indent="-308610" lvl="0" marL="457200" rtl="0" algn="l">
              <a:spcBef>
                <a:spcPts val="0"/>
              </a:spcBef>
              <a:spcAft>
                <a:spcPts val="0"/>
              </a:spcAft>
              <a:buSzPct val="100000"/>
              <a:buChar char="●"/>
            </a:pPr>
            <a:r>
              <a:rPr lang="en"/>
              <a:t>Operations like renaming or deleting directories are efficient, even if there are many files inside.</a:t>
            </a:r>
            <a:endParaRPr/>
          </a:p>
          <a:p>
            <a:pPr indent="0" lvl="0" marL="457200" rtl="0" algn="l">
              <a:spcBef>
                <a:spcPts val="1500"/>
              </a:spcBef>
              <a:spcAft>
                <a:spcPts val="0"/>
              </a:spcAft>
              <a:buNone/>
            </a:pPr>
            <a:r>
              <a:rPr b="1" lang="en"/>
              <a:t>Optimized Cost and Performance:</a:t>
            </a:r>
            <a:endParaRPr b="1"/>
          </a:p>
          <a:p>
            <a:pPr indent="-308610" lvl="0" marL="457200" rtl="0" algn="l">
              <a:spcBef>
                <a:spcPts val="1500"/>
              </a:spcBef>
              <a:spcAft>
                <a:spcPts val="0"/>
              </a:spcAft>
              <a:buSzPct val="100000"/>
              <a:buChar char="●"/>
            </a:pPr>
            <a:r>
              <a:rPr lang="en"/>
              <a:t>It's cost-effective, priced similarly to Azure Blob Storage.</a:t>
            </a:r>
            <a:endParaRPr/>
          </a:p>
          <a:p>
            <a:pPr indent="-308610" lvl="0" marL="457200" rtl="0" algn="l">
              <a:spcBef>
                <a:spcPts val="0"/>
              </a:spcBef>
              <a:spcAft>
                <a:spcPts val="0"/>
              </a:spcAft>
              <a:buSzPct val="100000"/>
              <a:buChar char="●"/>
            </a:pPr>
            <a:r>
              <a:rPr lang="en"/>
              <a:t>We don't need to copy or transform data before analyzing it, which saves time and resources.</a:t>
            </a:r>
            <a:endParaRPr/>
          </a:p>
          <a:p>
            <a:pPr indent="-308610" lvl="0" marL="457200" rtl="0" algn="l">
              <a:spcBef>
                <a:spcPts val="0"/>
              </a:spcBef>
              <a:spcAft>
                <a:spcPts val="0"/>
              </a:spcAft>
              <a:buSzPct val="100000"/>
              <a:buChar char="●"/>
            </a:pPr>
            <a:r>
              <a:rPr lang="en"/>
              <a:t>The directory structure makes data access faster and more cost-efficient.</a:t>
            </a:r>
            <a:endParaRPr/>
          </a:p>
          <a:p>
            <a:pPr indent="0" lvl="0" marL="457200" rtl="0" algn="l">
              <a:spcBef>
                <a:spcPts val="1500"/>
              </a:spcBef>
              <a:spcAft>
                <a:spcPts val="0"/>
              </a:spcAft>
              <a:buNone/>
            </a:pPr>
            <a:r>
              <a:rPr b="1" lang="en"/>
              <a:t>Finer-Grained Security:</a:t>
            </a:r>
            <a:endParaRPr b="1"/>
          </a:p>
          <a:p>
            <a:pPr indent="-308610" lvl="0" marL="457200" rtl="0" algn="l">
              <a:spcBef>
                <a:spcPts val="1500"/>
              </a:spcBef>
              <a:spcAft>
                <a:spcPts val="0"/>
              </a:spcAft>
              <a:buSzPct val="100000"/>
              <a:buChar char="●"/>
            </a:pPr>
            <a:r>
              <a:rPr lang="en"/>
              <a:t>It offers advanced security controls.</a:t>
            </a:r>
            <a:endParaRPr/>
          </a:p>
          <a:p>
            <a:pPr indent="-308610" lvl="0" marL="457200" rtl="0" algn="l">
              <a:spcBef>
                <a:spcPts val="0"/>
              </a:spcBef>
              <a:spcAft>
                <a:spcPts val="0"/>
              </a:spcAft>
              <a:buSzPct val="100000"/>
              <a:buChar char="●"/>
            </a:pPr>
            <a:r>
              <a:rPr lang="en"/>
              <a:t>We can set permissions at both the directory and file levels.</a:t>
            </a:r>
            <a:endParaRPr/>
          </a:p>
          <a:p>
            <a:pPr indent="-308610" lvl="0" marL="457200" rtl="0" algn="l">
              <a:spcBef>
                <a:spcPts val="0"/>
              </a:spcBef>
              <a:spcAft>
                <a:spcPts val="0"/>
              </a:spcAft>
              <a:buSzPct val="100000"/>
              <a:buChar char="●"/>
            </a:pPr>
            <a:r>
              <a:rPr lang="en"/>
              <a:t>All data is encrypted when stored, so it's well-protected.</a:t>
            </a:r>
            <a:endParaRPr/>
          </a:p>
          <a:p>
            <a:pPr indent="0" lvl="0" marL="457200" rtl="0" algn="l">
              <a:spcBef>
                <a:spcPts val="1500"/>
              </a:spcBef>
              <a:spcAft>
                <a:spcPts val="0"/>
              </a:spcAft>
              <a:buNone/>
            </a:pPr>
            <a:r>
              <a:rPr b="1" lang="en"/>
              <a:t>Massive Scalability:</a:t>
            </a:r>
            <a:endParaRPr b="1"/>
          </a:p>
          <a:p>
            <a:pPr indent="-308610" lvl="0" marL="457200" rtl="0" algn="l">
              <a:spcBef>
                <a:spcPts val="1500"/>
              </a:spcBef>
              <a:spcAft>
                <a:spcPts val="0"/>
              </a:spcAft>
              <a:buSzPct val="100000"/>
              <a:buChar char="●"/>
            </a:pPr>
            <a:r>
              <a:rPr lang="en"/>
              <a:t>It can handle enormous amounts of data and supports various data types for analytics.</a:t>
            </a:r>
            <a:endParaRPr/>
          </a:p>
          <a:p>
            <a:pPr indent="-308610" lvl="0" marL="457200" rtl="0" algn="l">
              <a:spcBef>
                <a:spcPts val="0"/>
              </a:spcBef>
              <a:spcAft>
                <a:spcPts val="0"/>
              </a:spcAft>
              <a:buSzPct val="100000"/>
              <a:buChar char="●"/>
            </a:pPr>
            <a:r>
              <a:rPr lang="en"/>
              <a:t>There are no strict limits on account or file sizes, and individual files can be as small as kilobytes or as large as petabytes.</a:t>
            </a:r>
            <a:endParaRPr/>
          </a:p>
          <a:p>
            <a:pPr indent="-308610" lvl="0" marL="457200" rtl="0" algn="l">
              <a:spcBef>
                <a:spcPts val="0"/>
              </a:spcBef>
              <a:spcAft>
                <a:spcPts val="0"/>
              </a:spcAft>
              <a:buSzPct val="100000"/>
              <a:buChar char="●"/>
            </a:pPr>
            <a:r>
              <a:rPr lang="en"/>
              <a:t>It can quickly scale up to handle high workloads and scale down as and when needed.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8"/>
          <p:cNvSpPr txBox="1"/>
          <p:nvPr>
            <p:ph type="title"/>
          </p:nvPr>
        </p:nvSpPr>
        <p:spPr>
          <a:xfrm>
            <a:off x="149675" y="93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Microsoft Entra ID </a:t>
            </a:r>
            <a:endParaRPr b="1" u="sng"/>
          </a:p>
        </p:txBody>
      </p:sp>
      <p:sp>
        <p:nvSpPr>
          <p:cNvPr id="268" name="Google Shape;268;p48"/>
          <p:cNvSpPr txBox="1"/>
          <p:nvPr>
            <p:ph idx="1" type="body"/>
          </p:nvPr>
        </p:nvSpPr>
        <p:spPr>
          <a:xfrm>
            <a:off x="155400" y="666200"/>
            <a:ext cx="8833200" cy="506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In the modern world, our digital and physical lives are more intertwined than ever with the apps, services, and devices we rely on. This digital transformation has brought new opportunities, enabling us to connect with a wide range of companies and individuals.</a:t>
            </a:r>
            <a:br>
              <a:rPr lang="en" sz="1400"/>
            </a:br>
            <a:r>
              <a:rPr lang="en" sz="1400"/>
              <a:t>However, this increased connectivity also raises the risk of identity theft and data breaches, which can have serious consequences for both our personal and professional lives. Microsoft is collaborating with a diverse community to develop a </a:t>
            </a:r>
            <a:r>
              <a:rPr b="1" lang="en" sz="1400"/>
              <a:t>Decentralized Identity</a:t>
            </a:r>
            <a:r>
              <a:rPr lang="en" sz="1400"/>
              <a:t> solution that empowers individuals to take control of their digital identities. This solution is called </a:t>
            </a:r>
            <a:r>
              <a:rPr b="1" lang="en" sz="1400"/>
              <a:t>Microsoft Entra ID</a:t>
            </a:r>
            <a:r>
              <a:rPr lang="en" sz="1400"/>
              <a:t> and it offers a secure and private means of managing identity data.</a:t>
            </a:r>
            <a:endParaRPr sz="1400"/>
          </a:p>
          <a:p>
            <a:pPr indent="0" lvl="0" marL="0" rtl="0" algn="l">
              <a:spcBef>
                <a:spcPts val="1200"/>
              </a:spcBef>
              <a:spcAft>
                <a:spcPts val="0"/>
              </a:spcAft>
              <a:buClr>
                <a:schemeClr val="dk1"/>
              </a:buClr>
              <a:buSzPts val="1100"/>
              <a:buFont typeface="Arial"/>
              <a:buNone/>
            </a:pPr>
            <a:r>
              <a:rPr lang="en" sz="1991" u="sng">
                <a:solidFill>
                  <a:schemeClr val="dk1"/>
                </a:solidFill>
              </a:rPr>
              <a:t>What is Decentralized Identity? Why do we need it?</a:t>
            </a:r>
            <a:endParaRPr sz="1991" u="sng">
              <a:solidFill>
                <a:schemeClr val="dk1"/>
              </a:solidFill>
            </a:endParaRPr>
          </a:p>
          <a:p>
            <a:pPr indent="0" lvl="0" marL="0" rtl="0" algn="l">
              <a:spcBef>
                <a:spcPts val="1200"/>
              </a:spcBef>
              <a:spcAft>
                <a:spcPts val="1200"/>
              </a:spcAft>
              <a:buNone/>
            </a:pPr>
            <a:r>
              <a:rPr lang="en" sz="1400">
                <a:solidFill>
                  <a:schemeClr val="dk1"/>
                </a:solidFill>
              </a:rPr>
              <a:t>Decentralized identity is a concept that gives individuals more control over their digital identities. In traditional identity systems, personal information is typically stored and managed by centralized authorities, such as governments, corporations, or social media platforms. Decentralized identity shifts this control to the individual. It is needed because it give users and organizations greater control over their data and deliver a higher degree of trust and security for apps, devices, and service providers.</a:t>
            </a:r>
            <a:endParaRPr sz="1400" u="sng">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274" name="Google Shape;274;p49"/>
          <p:cNvSpPr txBox="1"/>
          <p:nvPr>
            <p:ph idx="1" type="body"/>
          </p:nvPr>
        </p:nvSpPr>
        <p:spPr>
          <a:xfrm>
            <a:off x="311700" y="159550"/>
            <a:ext cx="8520600" cy="4833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29120"/>
              <a:buFont typeface="Arial"/>
              <a:buNone/>
            </a:pPr>
            <a:r>
              <a:rPr b="1" lang="en" sz="3777" u="sng">
                <a:solidFill>
                  <a:schemeClr val="dk1"/>
                </a:solidFill>
              </a:rPr>
              <a:t>What are DIDs?</a:t>
            </a:r>
            <a:endParaRPr b="1" sz="3777" u="sng">
              <a:solidFill>
                <a:schemeClr val="dk1"/>
              </a:solidFill>
            </a:endParaRPr>
          </a:p>
          <a:p>
            <a:pPr indent="0" lvl="0" marL="0" rtl="0" algn="l">
              <a:spcBef>
                <a:spcPts val="1200"/>
              </a:spcBef>
              <a:spcAft>
                <a:spcPts val="0"/>
              </a:spcAft>
              <a:buNone/>
            </a:pPr>
            <a:r>
              <a:rPr lang="en" sz="2589">
                <a:solidFill>
                  <a:schemeClr val="dk1"/>
                </a:solidFill>
              </a:rPr>
              <a:t>DIDs are </a:t>
            </a:r>
            <a:r>
              <a:rPr b="1" lang="en" sz="2589">
                <a:solidFill>
                  <a:schemeClr val="dk1"/>
                </a:solidFill>
              </a:rPr>
              <a:t>user-generated</a:t>
            </a:r>
            <a:r>
              <a:rPr lang="en" sz="2589">
                <a:solidFill>
                  <a:schemeClr val="dk1"/>
                </a:solidFill>
              </a:rPr>
              <a:t>, </a:t>
            </a:r>
            <a:r>
              <a:rPr b="1" lang="en" sz="2589">
                <a:solidFill>
                  <a:schemeClr val="dk1"/>
                </a:solidFill>
              </a:rPr>
              <a:t>self-owned, globally unique</a:t>
            </a:r>
            <a:r>
              <a:rPr lang="en" sz="2589">
                <a:solidFill>
                  <a:schemeClr val="dk1"/>
                </a:solidFill>
              </a:rPr>
              <a:t> identifiers rooted in decentralized systems trust systems. They possess unique characteristics, like </a:t>
            </a:r>
            <a:r>
              <a:rPr b="1" lang="en" sz="2589">
                <a:solidFill>
                  <a:schemeClr val="dk1"/>
                </a:solidFill>
              </a:rPr>
              <a:t>greater assurance of immutability</a:t>
            </a:r>
            <a:r>
              <a:rPr lang="en" sz="2589">
                <a:solidFill>
                  <a:schemeClr val="dk1"/>
                </a:solidFill>
              </a:rPr>
              <a:t>, </a:t>
            </a:r>
            <a:r>
              <a:rPr b="1" lang="en" sz="2589">
                <a:solidFill>
                  <a:schemeClr val="dk1"/>
                </a:solidFill>
              </a:rPr>
              <a:t>censorship resistance, and tamper evasiveness.</a:t>
            </a:r>
            <a:r>
              <a:rPr lang="en" sz="2589">
                <a:solidFill>
                  <a:schemeClr val="dk1"/>
                </a:solidFill>
              </a:rPr>
              <a:t> </a:t>
            </a:r>
            <a:endParaRPr sz="2589">
              <a:solidFill>
                <a:schemeClr val="dk1"/>
              </a:solidFill>
            </a:endParaRPr>
          </a:p>
          <a:p>
            <a:pPr indent="-319028" lvl="0" marL="457200" rtl="0" algn="l">
              <a:spcBef>
                <a:spcPts val="1200"/>
              </a:spcBef>
              <a:spcAft>
                <a:spcPts val="0"/>
              </a:spcAft>
              <a:buClr>
                <a:schemeClr val="dk1"/>
              </a:buClr>
              <a:buSzPct val="100000"/>
              <a:buChar char="●"/>
            </a:pPr>
            <a:r>
              <a:rPr b="1" lang="en" sz="2589">
                <a:solidFill>
                  <a:schemeClr val="dk1"/>
                </a:solidFill>
              </a:rPr>
              <a:t>Immutability</a:t>
            </a:r>
            <a:r>
              <a:rPr lang="en" sz="2589">
                <a:solidFill>
                  <a:schemeClr val="dk1"/>
                </a:solidFill>
              </a:rPr>
              <a:t>: DIDs offer a high level of assurance when it comes to immutability. Once created, they are difficult to change or manipulate. This is crucial for maintaining the integrity of digital identities.</a:t>
            </a:r>
            <a:endParaRPr sz="2589">
              <a:solidFill>
                <a:schemeClr val="dk1"/>
              </a:solidFill>
            </a:endParaRPr>
          </a:p>
          <a:p>
            <a:pPr indent="-319028" lvl="0" marL="457200" rtl="0" algn="l">
              <a:spcBef>
                <a:spcPts val="0"/>
              </a:spcBef>
              <a:spcAft>
                <a:spcPts val="0"/>
              </a:spcAft>
              <a:buClr>
                <a:schemeClr val="dk1"/>
              </a:buClr>
              <a:buSzPct val="100000"/>
              <a:buChar char="●"/>
            </a:pPr>
            <a:r>
              <a:rPr b="1" lang="en" sz="2589">
                <a:solidFill>
                  <a:schemeClr val="dk1"/>
                </a:solidFill>
              </a:rPr>
              <a:t>Censorship Resistance</a:t>
            </a:r>
            <a:r>
              <a:rPr lang="en" sz="2589">
                <a:solidFill>
                  <a:schemeClr val="dk1"/>
                </a:solidFill>
              </a:rPr>
              <a:t>: DIDs are designed to resist censorship. No one, including centralized authorities, can easily control or restrict one’s digital identity.</a:t>
            </a:r>
            <a:endParaRPr sz="2589">
              <a:solidFill>
                <a:schemeClr val="dk1"/>
              </a:solidFill>
            </a:endParaRPr>
          </a:p>
          <a:p>
            <a:pPr indent="-325378" lvl="0" marL="457200" rtl="0" algn="l">
              <a:spcBef>
                <a:spcPts val="0"/>
              </a:spcBef>
              <a:spcAft>
                <a:spcPts val="0"/>
              </a:spcAft>
              <a:buClr>
                <a:schemeClr val="dk1"/>
              </a:buClr>
              <a:buSzPct val="107022"/>
              <a:buChar char="●"/>
            </a:pPr>
            <a:r>
              <a:rPr b="1" lang="en" sz="2589">
                <a:solidFill>
                  <a:schemeClr val="dk1"/>
                </a:solidFill>
              </a:rPr>
              <a:t>Tamper Evasiveness</a:t>
            </a:r>
            <a:r>
              <a:rPr lang="en" sz="2589">
                <a:solidFill>
                  <a:schemeClr val="dk1"/>
                </a:solidFill>
              </a:rPr>
              <a:t>: DIDs are tamper-evasive, meaning they are resistant to unauthorized alterations. Any changes to a DID are recorded in a tamper-evident way, ensuring that any suspicious activity can be detected.</a:t>
            </a:r>
            <a:endParaRPr sz="2771">
              <a:solidFill>
                <a:schemeClr val="dk1"/>
              </a:solidFill>
            </a:endParaRPr>
          </a:p>
          <a:p>
            <a:pPr indent="0" lvl="0" marL="0" rtl="0" algn="l">
              <a:spcBef>
                <a:spcPts val="1200"/>
              </a:spcBef>
              <a:spcAft>
                <a:spcPts val="0"/>
              </a:spcAft>
              <a:buNone/>
            </a:pPr>
            <a:r>
              <a:rPr lang="en" sz="3694" u="sng">
                <a:solidFill>
                  <a:schemeClr val="dk1"/>
                </a:solidFill>
              </a:rPr>
              <a:t>Why Microsoft Entra ID over other ways to manage identity data?</a:t>
            </a:r>
            <a:endParaRPr sz="3694" u="sng">
              <a:solidFill>
                <a:schemeClr val="dk1"/>
              </a:solidFill>
            </a:endParaRPr>
          </a:p>
          <a:p>
            <a:pPr indent="-310673" lvl="0" marL="457200" rtl="0" algn="l">
              <a:spcBef>
                <a:spcPts val="1200"/>
              </a:spcBef>
              <a:spcAft>
                <a:spcPts val="0"/>
              </a:spcAft>
              <a:buSzPct val="100000"/>
              <a:buChar char="➔"/>
            </a:pPr>
            <a:r>
              <a:rPr lang="en" sz="2350">
                <a:solidFill>
                  <a:schemeClr val="dk1"/>
                </a:solidFill>
              </a:rPr>
              <a:t>Access to IDs like Email </a:t>
            </a:r>
            <a:r>
              <a:rPr lang="en" sz="2350">
                <a:solidFill>
                  <a:schemeClr val="dk1"/>
                </a:solidFill>
              </a:rPr>
              <a:t>addresses</a:t>
            </a:r>
            <a:r>
              <a:rPr lang="en" sz="2350">
                <a:solidFill>
                  <a:schemeClr val="dk1"/>
                </a:solidFill>
              </a:rPr>
              <a:t> and social network IDs </a:t>
            </a:r>
            <a:r>
              <a:rPr lang="en" sz="2350">
                <a:solidFill>
                  <a:srgbClr val="161616"/>
                </a:solidFill>
                <a:highlight>
                  <a:srgbClr val="FFFFFF"/>
                </a:highlight>
              </a:rPr>
              <a:t>could be removed at any time but </a:t>
            </a:r>
            <a:r>
              <a:rPr lang="en" sz="2350">
                <a:solidFill>
                  <a:schemeClr val="dk1"/>
                </a:solidFill>
              </a:rPr>
              <a:t>the </a:t>
            </a:r>
            <a:r>
              <a:rPr lang="en" sz="2350">
                <a:solidFill>
                  <a:schemeClr val="dk1"/>
                </a:solidFill>
              </a:rPr>
              <a:t>attributes possessed by DIDs are critical for any ID system intended to provide self-ownership and user control.</a:t>
            </a:r>
            <a:endParaRPr sz="2350">
              <a:solidFill>
                <a:schemeClr val="dk1"/>
              </a:solidFill>
            </a:endParaRPr>
          </a:p>
          <a:p>
            <a:pPr indent="0" lvl="0" marL="0" rtl="0" algn="l">
              <a:spcBef>
                <a:spcPts val="1200"/>
              </a:spcBef>
              <a:spcAft>
                <a:spcPts val="1200"/>
              </a:spcAft>
              <a:buNone/>
            </a:pPr>
            <a:r>
              <a:rPr lang="en" sz="2472">
                <a:solidFill>
                  <a:srgbClr val="161616"/>
                </a:solidFill>
                <a:highlight>
                  <a:srgbClr val="FFFFFF"/>
                </a:highlight>
              </a:rPr>
              <a:t>Microsoft’s </a:t>
            </a:r>
            <a:r>
              <a:rPr b="1" lang="en" sz="2472">
                <a:solidFill>
                  <a:srgbClr val="161616"/>
                </a:solidFill>
                <a:highlight>
                  <a:srgbClr val="FFFFFF"/>
                </a:highlight>
              </a:rPr>
              <a:t>verifiable credential</a:t>
            </a:r>
            <a:r>
              <a:rPr lang="en" sz="2472">
                <a:solidFill>
                  <a:srgbClr val="161616"/>
                </a:solidFill>
                <a:highlight>
                  <a:srgbClr val="FFFFFF"/>
                </a:highlight>
              </a:rPr>
              <a:t> solution uses </a:t>
            </a:r>
            <a:r>
              <a:rPr b="1" lang="en" sz="2472">
                <a:solidFill>
                  <a:srgbClr val="161616"/>
                </a:solidFill>
                <a:highlight>
                  <a:srgbClr val="FFFFFF"/>
                </a:highlight>
              </a:rPr>
              <a:t>decentralized credentials (DIDs)</a:t>
            </a:r>
            <a:r>
              <a:rPr lang="en" sz="2472">
                <a:solidFill>
                  <a:srgbClr val="161616"/>
                </a:solidFill>
                <a:highlight>
                  <a:srgbClr val="FFFFFF"/>
                </a:highlight>
              </a:rPr>
              <a:t> to cryptographically sign as proof that a relying party (verifier) is attesting to information proving they are the owners of a verifiable credential.</a:t>
            </a:r>
            <a:endParaRPr sz="3622">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280" name="Google Shape;280;p50"/>
          <p:cNvSpPr txBox="1"/>
          <p:nvPr>
            <p:ph idx="1" type="body"/>
          </p:nvPr>
        </p:nvSpPr>
        <p:spPr>
          <a:xfrm>
            <a:off x="311700" y="64300"/>
            <a:ext cx="8520600" cy="5143500"/>
          </a:xfrm>
          <a:prstGeom prst="rect">
            <a:avLst/>
          </a:prstGeom>
        </p:spPr>
        <p:txBody>
          <a:bodyPr anchorCtr="0" anchor="t" bIns="91425" lIns="91425" spcFirstLastPara="1" rIns="91425" wrap="square" tIns="91425">
            <a:normAutofit lnSpcReduction="10000"/>
          </a:bodyPr>
          <a:lstStyle/>
          <a:p>
            <a:pPr indent="0" lvl="0" marL="0" rtl="0" algn="l">
              <a:lnSpc>
                <a:spcPct val="130000"/>
              </a:lnSpc>
              <a:spcBef>
                <a:spcPts val="2400"/>
              </a:spcBef>
              <a:spcAft>
                <a:spcPts val="0"/>
              </a:spcAft>
              <a:buClr>
                <a:schemeClr val="dk1"/>
              </a:buClr>
              <a:buSzPts val="1100"/>
              <a:buFont typeface="Arial"/>
              <a:buNone/>
            </a:pPr>
            <a:r>
              <a:rPr lang="en" sz="1900" u="sng">
                <a:solidFill>
                  <a:srgbClr val="161616"/>
                </a:solidFill>
                <a:highlight>
                  <a:srgbClr val="FFFFFF"/>
                </a:highlight>
              </a:rPr>
              <a:t>What are Verifiable Credentials?</a:t>
            </a:r>
            <a:endParaRPr sz="1900" u="sng">
              <a:solidFill>
                <a:srgbClr val="161616"/>
              </a:solidFill>
              <a:highlight>
                <a:srgbClr val="FFFFFF"/>
              </a:highlight>
            </a:endParaRPr>
          </a:p>
          <a:p>
            <a:pPr indent="0" lvl="0" marL="0" rtl="0" algn="l">
              <a:spcBef>
                <a:spcPts val="900"/>
              </a:spcBef>
              <a:spcAft>
                <a:spcPts val="0"/>
              </a:spcAft>
              <a:buNone/>
            </a:pPr>
            <a:r>
              <a:rPr lang="en" sz="1300">
                <a:solidFill>
                  <a:schemeClr val="dk1"/>
                </a:solidFill>
                <a:highlight>
                  <a:srgbClr val="F7F7F8"/>
                </a:highlight>
                <a:latin typeface="Roboto"/>
                <a:ea typeface="Roboto"/>
                <a:cs typeface="Roboto"/>
                <a:sym typeface="Roboto"/>
              </a:rPr>
              <a:t>Verifiable Credentials</a:t>
            </a:r>
            <a:r>
              <a:rPr lang="en" sz="1300">
                <a:solidFill>
                  <a:srgbClr val="374151"/>
                </a:solidFill>
                <a:highlight>
                  <a:srgbClr val="F7F7F8"/>
                </a:highlight>
                <a:latin typeface="Roboto"/>
                <a:ea typeface="Roboto"/>
                <a:cs typeface="Roboto"/>
                <a:sym typeface="Roboto"/>
              </a:rPr>
              <a:t> are like digital certificates that contain information about us, with statements (claims) issued by a trusted entity (the issuer) about us (the subject). These credentials are formatted according to specific rules (schema) and include a digital signature (DID) from the issuer to prove their authenticity. They provide a secure way to share and verify information without revealing more than necessary.</a:t>
            </a:r>
            <a:endParaRPr sz="13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rPr lang="en" u="sng">
                <a:solidFill>
                  <a:srgbClr val="374151"/>
                </a:solidFill>
                <a:highlight>
                  <a:srgbClr val="F7F7F8"/>
                </a:highlight>
                <a:latin typeface="Roboto"/>
                <a:ea typeface="Roboto"/>
                <a:cs typeface="Roboto"/>
                <a:sym typeface="Roboto"/>
              </a:rPr>
              <a:t>Key terminologies:</a:t>
            </a:r>
            <a:endParaRPr u="sng">
              <a:solidFill>
                <a:srgbClr val="374151"/>
              </a:solidFill>
              <a:highlight>
                <a:srgbClr val="F7F7F8"/>
              </a:highlight>
              <a:latin typeface="Roboto"/>
              <a:ea typeface="Roboto"/>
              <a:cs typeface="Roboto"/>
              <a:sym typeface="Roboto"/>
            </a:endParaRPr>
          </a:p>
          <a:p>
            <a:pPr indent="-311150" lvl="0" marL="457200" rtl="0" algn="l">
              <a:spcBef>
                <a:spcPts val="1500"/>
              </a:spcBef>
              <a:spcAft>
                <a:spcPts val="0"/>
              </a:spcAft>
              <a:buClr>
                <a:srgbClr val="374151"/>
              </a:buClr>
              <a:buSzPts val="1300"/>
              <a:buFont typeface="Roboto"/>
              <a:buChar char="●"/>
            </a:pPr>
            <a:r>
              <a:rPr b="1" lang="en" sz="1300">
                <a:solidFill>
                  <a:srgbClr val="374151"/>
                </a:solidFill>
                <a:highlight>
                  <a:srgbClr val="F7F7F8"/>
                </a:highlight>
                <a:latin typeface="Roboto"/>
                <a:ea typeface="Roboto"/>
                <a:cs typeface="Roboto"/>
                <a:sym typeface="Roboto"/>
              </a:rPr>
              <a:t>Decentralized Identifiers (DIDs)</a:t>
            </a:r>
            <a:r>
              <a:rPr lang="en" sz="1300">
                <a:solidFill>
                  <a:srgbClr val="374151"/>
                </a:solidFill>
                <a:highlight>
                  <a:srgbClr val="F7F7F8"/>
                </a:highlight>
                <a:latin typeface="Roboto"/>
                <a:ea typeface="Roboto"/>
                <a:cs typeface="Roboto"/>
                <a:sym typeface="Roboto"/>
              </a:rPr>
              <a:t>: These are unique IDs created by individuals, not controlled by any organization or government. They're like digital passports and contain information, which are used for secure communication.</a:t>
            </a:r>
            <a:endParaRPr sz="1300">
              <a:solidFill>
                <a:srgbClr val="374151"/>
              </a:solidFill>
              <a:highlight>
                <a:srgbClr val="F7F7F8"/>
              </a:highlight>
              <a:latin typeface="Roboto"/>
              <a:ea typeface="Roboto"/>
              <a:cs typeface="Roboto"/>
              <a:sym typeface="Roboto"/>
            </a:endParaRPr>
          </a:p>
          <a:p>
            <a:pPr indent="-311150" lvl="0" marL="457200" rtl="0" algn="l">
              <a:spcBef>
                <a:spcPts val="0"/>
              </a:spcBef>
              <a:spcAft>
                <a:spcPts val="0"/>
              </a:spcAft>
              <a:buClr>
                <a:srgbClr val="374151"/>
              </a:buClr>
              <a:buSzPts val="1300"/>
              <a:buFont typeface="Roboto"/>
              <a:buChar char="●"/>
            </a:pPr>
            <a:r>
              <a:rPr b="1" lang="en" sz="1300">
                <a:solidFill>
                  <a:srgbClr val="374151"/>
                </a:solidFill>
                <a:highlight>
                  <a:srgbClr val="F7F7F8"/>
                </a:highlight>
                <a:latin typeface="Roboto"/>
                <a:ea typeface="Roboto"/>
                <a:cs typeface="Roboto"/>
                <a:sym typeface="Roboto"/>
              </a:rPr>
              <a:t>Trust System</a:t>
            </a:r>
            <a:r>
              <a:rPr lang="en" sz="1300">
                <a:solidFill>
                  <a:srgbClr val="374151"/>
                </a:solidFill>
                <a:highlight>
                  <a:srgbClr val="F7F7F8"/>
                </a:highlight>
                <a:latin typeface="Roboto"/>
                <a:ea typeface="Roboto"/>
                <a:cs typeface="Roboto"/>
                <a:sym typeface="Roboto"/>
              </a:rPr>
              <a:t>: DIDs need to be stored somewhere for others to find and trust them. Microsoft uses a trust system called DID:Web, which is based on web domains' reputation. This system ensures the DIDs are reliable.</a:t>
            </a:r>
            <a:endParaRPr sz="1300">
              <a:solidFill>
                <a:srgbClr val="374151"/>
              </a:solidFill>
              <a:highlight>
                <a:srgbClr val="F7F7F8"/>
              </a:highlight>
              <a:latin typeface="Roboto"/>
              <a:ea typeface="Roboto"/>
              <a:cs typeface="Roboto"/>
              <a:sym typeface="Roboto"/>
            </a:endParaRPr>
          </a:p>
          <a:p>
            <a:pPr indent="-311150" lvl="0" marL="457200" rtl="0" algn="l">
              <a:spcBef>
                <a:spcPts val="0"/>
              </a:spcBef>
              <a:spcAft>
                <a:spcPts val="0"/>
              </a:spcAft>
              <a:buClr>
                <a:srgbClr val="374151"/>
              </a:buClr>
              <a:buSzPts val="1300"/>
              <a:buFont typeface="Roboto"/>
              <a:buChar char="●"/>
            </a:pPr>
            <a:r>
              <a:rPr b="1" lang="en" sz="1300">
                <a:solidFill>
                  <a:srgbClr val="374151"/>
                </a:solidFill>
                <a:highlight>
                  <a:srgbClr val="F7F7F8"/>
                </a:highlight>
                <a:latin typeface="Roboto"/>
                <a:ea typeface="Roboto"/>
                <a:cs typeface="Roboto"/>
                <a:sym typeface="Roboto"/>
              </a:rPr>
              <a:t>DID User Agent/Wallet (Microsoft Authenticator App)</a:t>
            </a:r>
            <a:r>
              <a:rPr lang="en" sz="1300">
                <a:solidFill>
                  <a:srgbClr val="374151"/>
                </a:solidFill>
                <a:highlight>
                  <a:srgbClr val="F7F7F8"/>
                </a:highlight>
                <a:latin typeface="Roboto"/>
                <a:ea typeface="Roboto"/>
                <a:cs typeface="Roboto"/>
                <a:sym typeface="Roboto"/>
              </a:rPr>
              <a:t>: It can be thought of  as a digital ID manager. It helps regular people use their decentralized IDs and share credentials securely. It also keeps a backup of our digital ID in an encrypted file.</a:t>
            </a:r>
            <a:endParaRPr sz="1300">
              <a:solidFill>
                <a:srgbClr val="374151"/>
              </a:solidFill>
              <a:highlight>
                <a:srgbClr val="F7F7F8"/>
              </a:highlight>
              <a:latin typeface="Roboto"/>
              <a:ea typeface="Roboto"/>
              <a:cs typeface="Roboto"/>
              <a:sym typeface="Roboto"/>
            </a:endParaRPr>
          </a:p>
          <a:p>
            <a:pPr indent="-311150" lvl="0" marL="457200" rtl="0" algn="l">
              <a:spcBef>
                <a:spcPts val="0"/>
              </a:spcBef>
              <a:spcAft>
                <a:spcPts val="0"/>
              </a:spcAft>
              <a:buClr>
                <a:srgbClr val="374151"/>
              </a:buClr>
              <a:buSzPts val="1300"/>
              <a:buFont typeface="Roboto"/>
              <a:buChar char="●"/>
            </a:pPr>
            <a:r>
              <a:rPr b="1" lang="en" sz="1300">
                <a:solidFill>
                  <a:srgbClr val="374151"/>
                </a:solidFill>
                <a:highlight>
                  <a:srgbClr val="F7F7F8"/>
                </a:highlight>
                <a:latin typeface="Roboto"/>
                <a:ea typeface="Roboto"/>
                <a:cs typeface="Roboto"/>
                <a:sym typeface="Roboto"/>
              </a:rPr>
              <a:t>Microsoft Resolver:</a:t>
            </a:r>
            <a:r>
              <a:rPr lang="en" sz="1300">
                <a:solidFill>
                  <a:srgbClr val="374151"/>
                </a:solidFill>
                <a:highlight>
                  <a:srgbClr val="F7F7F8"/>
                </a:highlight>
                <a:latin typeface="Roboto"/>
                <a:ea typeface="Roboto"/>
                <a:cs typeface="Roboto"/>
                <a:sym typeface="Roboto"/>
              </a:rPr>
              <a:t> This is like a search engine for DIDs. It looks up and finds DIDs using specific methods, and then provides the information linked to those DIDs, like service details.</a:t>
            </a:r>
            <a:endParaRPr sz="1300">
              <a:solidFill>
                <a:srgbClr val="374151"/>
              </a:solidFill>
              <a:highlight>
                <a:srgbClr val="F7F7F8"/>
              </a:highlight>
              <a:latin typeface="Roboto"/>
              <a:ea typeface="Roboto"/>
              <a:cs typeface="Roboto"/>
              <a:sym typeface="Roboto"/>
            </a:endParaRPr>
          </a:p>
          <a:p>
            <a:pPr indent="-311150" lvl="0" marL="457200" rtl="0" algn="l">
              <a:spcBef>
                <a:spcPts val="0"/>
              </a:spcBef>
              <a:spcAft>
                <a:spcPts val="0"/>
              </a:spcAft>
              <a:buClr>
                <a:srgbClr val="374151"/>
              </a:buClr>
              <a:buSzPts val="1300"/>
              <a:buFont typeface="Roboto"/>
              <a:buChar char="●"/>
            </a:pPr>
            <a:r>
              <a:rPr b="1" lang="en" sz="1300">
                <a:solidFill>
                  <a:srgbClr val="374151"/>
                </a:solidFill>
                <a:highlight>
                  <a:srgbClr val="F7F7F8"/>
                </a:highlight>
                <a:latin typeface="Roboto"/>
                <a:ea typeface="Roboto"/>
                <a:cs typeface="Roboto"/>
                <a:sym typeface="Roboto"/>
              </a:rPr>
              <a:t>Microsoft Entra Verified ID Service</a:t>
            </a:r>
            <a:r>
              <a:rPr lang="en" sz="1300">
                <a:solidFill>
                  <a:srgbClr val="374151"/>
                </a:solidFill>
                <a:highlight>
                  <a:srgbClr val="F7F7F8"/>
                </a:highlight>
                <a:latin typeface="Roboto"/>
                <a:ea typeface="Roboto"/>
                <a:cs typeface="Roboto"/>
                <a:sym typeface="Roboto"/>
              </a:rPr>
              <a:t>: This is a service in Azure that helps with creating and verifying digital claims (like age or address) in a trustworthy way. It's the foundation of trust in these systems and ensures that users can rely on the information shared.</a:t>
            </a:r>
            <a:endParaRPr sz="1900" u="sng">
              <a:solidFill>
                <a:srgbClr val="374151"/>
              </a:solidFill>
              <a:highlight>
                <a:srgbClr val="F7F7F8"/>
              </a:highlight>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286" name="Google Shape;286;p51"/>
          <p:cNvSpPr txBox="1"/>
          <p:nvPr>
            <p:ph idx="1" type="body"/>
          </p:nvPr>
        </p:nvSpPr>
        <p:spPr>
          <a:xfrm>
            <a:off x="311700" y="246375"/>
            <a:ext cx="8520600" cy="4322400"/>
          </a:xfrm>
          <a:prstGeom prst="rect">
            <a:avLst/>
          </a:prstGeom>
        </p:spPr>
        <p:txBody>
          <a:bodyPr anchorCtr="0" anchor="t" bIns="91425" lIns="91425" spcFirstLastPara="1" rIns="91425" wrap="square" tIns="91425">
            <a:normAutofit lnSpcReduction="10000"/>
          </a:bodyPr>
          <a:lstStyle/>
          <a:p>
            <a:pPr indent="0" lvl="0" marL="0" rtl="0" algn="l">
              <a:lnSpc>
                <a:spcPct val="130000"/>
              </a:lnSpc>
              <a:spcBef>
                <a:spcPts val="2400"/>
              </a:spcBef>
              <a:spcAft>
                <a:spcPts val="0"/>
              </a:spcAft>
              <a:buClr>
                <a:schemeClr val="dk1"/>
              </a:buClr>
              <a:buSzPts val="1100"/>
              <a:buFont typeface="Arial"/>
              <a:buNone/>
            </a:pPr>
            <a:r>
              <a:rPr b="1" lang="en" u="sng">
                <a:solidFill>
                  <a:srgbClr val="161616"/>
                </a:solidFill>
                <a:highlight>
                  <a:srgbClr val="FFFFFF"/>
                </a:highlight>
              </a:rPr>
              <a:t>Roles in a verifiable credential solution</a:t>
            </a:r>
            <a:endParaRPr b="1" u="sng">
              <a:solidFill>
                <a:srgbClr val="161616"/>
              </a:solidFill>
              <a:highlight>
                <a:srgbClr val="FFFFFF"/>
              </a:highlight>
            </a:endParaRPr>
          </a:p>
          <a:p>
            <a:pPr indent="0" lvl="0" marL="0" rtl="0" algn="l">
              <a:spcBef>
                <a:spcPts val="1200"/>
              </a:spcBef>
              <a:spcAft>
                <a:spcPts val="0"/>
              </a:spcAft>
              <a:buClr>
                <a:schemeClr val="dk1"/>
              </a:buClr>
              <a:buSzPts val="1100"/>
              <a:buFont typeface="Arial"/>
              <a:buNone/>
            </a:pPr>
            <a:r>
              <a:rPr lang="en" sz="1300">
                <a:solidFill>
                  <a:srgbClr val="161616"/>
                </a:solidFill>
                <a:highlight>
                  <a:srgbClr val="FFFFFF"/>
                </a:highlight>
              </a:rPr>
              <a:t>There are three primary actors in the verifiable credential solution:</a:t>
            </a:r>
            <a:endParaRPr sz="1300">
              <a:solidFill>
                <a:srgbClr val="161616"/>
              </a:solidFill>
              <a:highlight>
                <a:srgbClr val="FFFFFF"/>
              </a:highlight>
            </a:endParaRPr>
          </a:p>
          <a:p>
            <a:pPr indent="-311150" lvl="0" marL="825500" rtl="0" algn="l">
              <a:spcBef>
                <a:spcPts val="1200"/>
              </a:spcBef>
              <a:spcAft>
                <a:spcPts val="0"/>
              </a:spcAft>
              <a:buClr>
                <a:srgbClr val="161616"/>
              </a:buClr>
              <a:buSzPts val="1300"/>
              <a:buChar char="●"/>
            </a:pPr>
            <a:r>
              <a:rPr lang="en" sz="1300">
                <a:solidFill>
                  <a:srgbClr val="161616"/>
                </a:solidFill>
                <a:highlight>
                  <a:srgbClr val="FFFFFF"/>
                </a:highlight>
              </a:rPr>
              <a:t>The user requests a verifiable credential from an issuer.</a:t>
            </a:r>
            <a:endParaRPr sz="1300">
              <a:solidFill>
                <a:srgbClr val="161616"/>
              </a:solidFill>
              <a:highlight>
                <a:srgbClr val="FFFFFF"/>
              </a:highlight>
            </a:endParaRPr>
          </a:p>
          <a:p>
            <a:pPr indent="-311150" lvl="0" marL="825500" rtl="0" algn="l">
              <a:spcBef>
                <a:spcPts val="0"/>
              </a:spcBef>
              <a:spcAft>
                <a:spcPts val="0"/>
              </a:spcAft>
              <a:buClr>
                <a:srgbClr val="161616"/>
              </a:buClr>
              <a:buSzPts val="1300"/>
              <a:buChar char="●"/>
            </a:pPr>
            <a:r>
              <a:rPr lang="en" sz="1300">
                <a:solidFill>
                  <a:srgbClr val="161616"/>
                </a:solidFill>
                <a:highlight>
                  <a:srgbClr val="FFFFFF"/>
                </a:highlight>
              </a:rPr>
              <a:t>The issuer of the credential attests that the proof the user provided is accurate and creates a verifiable credential signed with their DID for which the user’s DID is the subject.</a:t>
            </a:r>
            <a:endParaRPr sz="1300">
              <a:solidFill>
                <a:srgbClr val="161616"/>
              </a:solidFill>
              <a:highlight>
                <a:srgbClr val="FFFFFF"/>
              </a:highlight>
            </a:endParaRPr>
          </a:p>
          <a:p>
            <a:pPr indent="-311150" lvl="0" marL="825500" rtl="0" algn="l">
              <a:spcBef>
                <a:spcPts val="0"/>
              </a:spcBef>
              <a:spcAft>
                <a:spcPts val="0"/>
              </a:spcAft>
              <a:buClr>
                <a:srgbClr val="161616"/>
              </a:buClr>
              <a:buSzPts val="1300"/>
              <a:buChar char="●"/>
            </a:pPr>
            <a:r>
              <a:rPr lang="en" sz="1300">
                <a:solidFill>
                  <a:srgbClr val="161616"/>
                </a:solidFill>
                <a:highlight>
                  <a:srgbClr val="FFFFFF"/>
                </a:highlight>
              </a:rPr>
              <a:t>The user signs a verifiable presentation (VP) with their DID and sends it to the verifier. The verifier then validates the credential by matching it against the public key placed in the DPKI(</a:t>
            </a:r>
            <a:r>
              <a:rPr lang="en" sz="1300">
                <a:solidFill>
                  <a:srgbClr val="374151"/>
                </a:solidFill>
                <a:highlight>
                  <a:srgbClr val="F7F7F8"/>
                </a:highlight>
                <a:latin typeface="Roboto"/>
                <a:ea typeface="Roboto"/>
                <a:cs typeface="Roboto"/>
                <a:sym typeface="Roboto"/>
              </a:rPr>
              <a:t>Decentralized Public Key Infrastructure. It's a framework that helps manage digital keys for secure communication in decentralized identity systems, allowing individuals to control their own digital identities and their use in secure online interactions)</a:t>
            </a:r>
            <a:r>
              <a:rPr lang="en" sz="1300">
                <a:solidFill>
                  <a:srgbClr val="161616"/>
                </a:solidFill>
                <a:highlight>
                  <a:srgbClr val="FFFFFF"/>
                </a:highlight>
              </a:rPr>
              <a:t>.</a:t>
            </a:r>
            <a:endParaRPr sz="1300">
              <a:solidFill>
                <a:srgbClr val="161616"/>
              </a:solidFill>
              <a:highlight>
                <a:srgbClr val="FFFFFF"/>
              </a:highlight>
            </a:endParaRPr>
          </a:p>
          <a:p>
            <a:pPr indent="0" lvl="0" marL="0" rtl="0" algn="l">
              <a:spcBef>
                <a:spcPts val="1200"/>
              </a:spcBef>
              <a:spcAft>
                <a:spcPts val="0"/>
              </a:spcAft>
              <a:buNone/>
            </a:pPr>
            <a:r>
              <a:rPr lang="en" sz="1300">
                <a:solidFill>
                  <a:srgbClr val="161616"/>
                </a:solidFill>
                <a:highlight>
                  <a:srgbClr val="FFFFFF"/>
                </a:highlight>
              </a:rPr>
              <a:t>The roles in this scenario are:</a:t>
            </a:r>
            <a:br>
              <a:rPr lang="en" sz="1300">
                <a:solidFill>
                  <a:srgbClr val="161616"/>
                </a:solidFill>
                <a:highlight>
                  <a:srgbClr val="FFFFFF"/>
                </a:highlight>
              </a:rPr>
            </a:br>
            <a:r>
              <a:rPr b="1" lang="en" sz="1300">
                <a:solidFill>
                  <a:srgbClr val="161616"/>
                </a:solidFill>
                <a:highlight>
                  <a:srgbClr val="FFFFFF"/>
                </a:highlight>
              </a:rPr>
              <a:t>Issuer: </a:t>
            </a:r>
            <a:r>
              <a:rPr lang="en" sz="1300">
                <a:solidFill>
                  <a:srgbClr val="161616"/>
                </a:solidFill>
                <a:highlight>
                  <a:srgbClr val="FFFFFF"/>
                </a:highlight>
              </a:rPr>
              <a:t>The issuer is an organization that creates an issuance solution requesting information from a user. The information is used to verify the user’s identity.</a:t>
            </a:r>
            <a:br>
              <a:rPr lang="en" sz="1300">
                <a:solidFill>
                  <a:srgbClr val="161616"/>
                </a:solidFill>
                <a:highlight>
                  <a:srgbClr val="FFFFFF"/>
                </a:highlight>
              </a:rPr>
            </a:br>
            <a:r>
              <a:rPr b="1" lang="en" sz="1300">
                <a:solidFill>
                  <a:srgbClr val="161616"/>
                </a:solidFill>
                <a:highlight>
                  <a:srgbClr val="FFFFFF"/>
                </a:highlight>
              </a:rPr>
              <a:t>User: </a:t>
            </a:r>
            <a:r>
              <a:rPr lang="en" sz="1300">
                <a:solidFill>
                  <a:srgbClr val="161616"/>
                </a:solidFill>
                <a:highlight>
                  <a:srgbClr val="FFFFFF"/>
                </a:highlight>
              </a:rPr>
              <a:t>The user is the person or entity that is requesting a VC.</a:t>
            </a:r>
            <a:br>
              <a:rPr lang="en" sz="1300">
                <a:solidFill>
                  <a:srgbClr val="161616"/>
                </a:solidFill>
                <a:highlight>
                  <a:srgbClr val="FFFFFF"/>
                </a:highlight>
              </a:rPr>
            </a:br>
            <a:r>
              <a:rPr b="1" lang="en" sz="1300">
                <a:solidFill>
                  <a:srgbClr val="161616"/>
                </a:solidFill>
                <a:highlight>
                  <a:srgbClr val="FFFFFF"/>
                </a:highlight>
              </a:rPr>
              <a:t>Verifier: </a:t>
            </a:r>
            <a:r>
              <a:rPr lang="en" sz="1300">
                <a:solidFill>
                  <a:srgbClr val="161616"/>
                </a:solidFill>
                <a:highlight>
                  <a:srgbClr val="FFFFFF"/>
                </a:highlight>
              </a:rPr>
              <a:t>The verifier is a company or entity who needs to verify claims from one or more issuers they trust.</a:t>
            </a:r>
            <a:endParaRPr sz="1300">
              <a:solidFill>
                <a:srgbClr val="161616"/>
              </a:solidFill>
              <a:highlight>
                <a:srgbClr val="FFFFFF"/>
              </a:highlight>
            </a:endParaRPr>
          </a:p>
          <a:p>
            <a:pPr indent="0" lvl="0" marL="0" rtl="0" algn="l">
              <a:spcBef>
                <a:spcPts val="1200"/>
              </a:spcBef>
              <a:spcAft>
                <a:spcPts val="1200"/>
              </a:spcAft>
              <a:buNone/>
            </a:pPr>
            <a:r>
              <a:t/>
            </a:r>
            <a:endParaRPr sz="1200">
              <a:solidFill>
                <a:srgbClr val="161616"/>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263975" y="111750"/>
            <a:ext cx="8745300" cy="4920000"/>
          </a:xfrm>
          <a:prstGeom prst="rect">
            <a:avLst/>
          </a:prstGeom>
        </p:spPr>
        <p:txBody>
          <a:bodyPr anchorCtr="0" anchor="t" bIns="91425" lIns="91425" spcFirstLastPara="1" rIns="91425" wrap="square" tIns="91425">
            <a:normAutofit fontScale="62500" lnSpcReduction="20000"/>
          </a:bodyPr>
          <a:lstStyle/>
          <a:p>
            <a:pPr indent="0" lvl="0" marL="0" rtl="0" algn="just">
              <a:lnSpc>
                <a:spcPct val="120000"/>
              </a:lnSpc>
              <a:spcBef>
                <a:spcPts val="500"/>
              </a:spcBef>
              <a:spcAft>
                <a:spcPts val="0"/>
              </a:spcAft>
              <a:buNone/>
            </a:pPr>
            <a:r>
              <a:rPr lang="en" sz="2500">
                <a:solidFill>
                  <a:srgbClr val="610B4B"/>
                </a:solidFill>
                <a:highlight>
                  <a:srgbClr val="FFFFFF"/>
                </a:highlight>
              </a:rPr>
              <a:t>5. </a:t>
            </a:r>
            <a:r>
              <a:rPr b="1" lang="en" sz="2200">
                <a:solidFill>
                  <a:srgbClr val="610B4B"/>
                </a:solidFill>
                <a:highlight>
                  <a:srgbClr val="FFFFFF"/>
                </a:highlight>
              </a:rPr>
              <a:t>Azure SQL Database service tiers:</a:t>
            </a:r>
            <a:endParaRPr b="1" sz="2200">
              <a:solidFill>
                <a:srgbClr val="610B4B"/>
              </a:solidFill>
              <a:highlight>
                <a:srgbClr val="FFFFFF"/>
              </a:highlight>
            </a:endParaRPr>
          </a:p>
          <a:p>
            <a:pPr indent="-315912" lvl="0" marL="914400" rtl="0" algn="just">
              <a:lnSpc>
                <a:spcPct val="120000"/>
              </a:lnSpc>
              <a:spcBef>
                <a:spcPts val="500"/>
              </a:spcBef>
              <a:spcAft>
                <a:spcPts val="0"/>
              </a:spcAft>
              <a:buClr>
                <a:srgbClr val="610B4B"/>
              </a:buClr>
              <a:buSzPct val="100000"/>
              <a:buChar char="●"/>
            </a:pPr>
            <a:r>
              <a:rPr lang="en" sz="2200">
                <a:solidFill>
                  <a:schemeClr val="dk1"/>
                </a:solidFill>
                <a:highlight>
                  <a:srgbClr val="FFFFFF"/>
                </a:highlight>
                <a:latin typeface="Roboto"/>
                <a:ea typeface="Roboto"/>
                <a:cs typeface="Roboto"/>
                <a:sym typeface="Roboto"/>
              </a:rPr>
              <a:t>General Purpose/ Standard model</a:t>
            </a:r>
            <a:endParaRPr sz="2200">
              <a:solidFill>
                <a:schemeClr val="dk1"/>
              </a:solidFill>
              <a:highlight>
                <a:srgbClr val="FFFFFF"/>
              </a:highlight>
              <a:latin typeface="Roboto"/>
              <a:ea typeface="Roboto"/>
              <a:cs typeface="Roboto"/>
              <a:sym typeface="Roboto"/>
            </a:endParaRPr>
          </a:p>
          <a:p>
            <a:pPr indent="-315912" lvl="0" marL="914400" rtl="0" algn="just">
              <a:lnSpc>
                <a:spcPct val="120000"/>
              </a:lnSpc>
              <a:spcBef>
                <a:spcPts val="500"/>
              </a:spcBef>
              <a:spcAft>
                <a:spcPts val="0"/>
              </a:spcAft>
              <a:buClr>
                <a:schemeClr val="dk1"/>
              </a:buClr>
              <a:buSzPct val="100000"/>
              <a:buFont typeface="Roboto"/>
              <a:buChar char="●"/>
            </a:pPr>
            <a:r>
              <a:rPr lang="en" sz="2200">
                <a:solidFill>
                  <a:schemeClr val="dk1"/>
                </a:solidFill>
                <a:highlight>
                  <a:srgbClr val="FFFFFF"/>
                </a:highlight>
                <a:latin typeface="Roboto"/>
                <a:ea typeface="Roboto"/>
                <a:cs typeface="Roboto"/>
                <a:sym typeface="Roboto"/>
              </a:rPr>
              <a:t>Business Critical/ Premium service tier model</a:t>
            </a:r>
            <a:endParaRPr sz="2200">
              <a:solidFill>
                <a:schemeClr val="dk1"/>
              </a:solidFill>
              <a:highlight>
                <a:srgbClr val="FFFFFF"/>
              </a:highlight>
              <a:latin typeface="Roboto"/>
              <a:ea typeface="Roboto"/>
              <a:cs typeface="Roboto"/>
              <a:sym typeface="Roboto"/>
            </a:endParaRPr>
          </a:p>
          <a:p>
            <a:pPr indent="-315912" lvl="0" marL="914400" rtl="0" algn="just">
              <a:lnSpc>
                <a:spcPct val="120000"/>
              </a:lnSpc>
              <a:spcBef>
                <a:spcPts val="500"/>
              </a:spcBef>
              <a:spcAft>
                <a:spcPts val="0"/>
              </a:spcAft>
              <a:buClr>
                <a:schemeClr val="dk1"/>
              </a:buClr>
              <a:buSzPct val="100000"/>
              <a:buFont typeface="Roboto"/>
              <a:buChar char="●"/>
            </a:pPr>
            <a:r>
              <a:rPr lang="en" sz="2200">
                <a:solidFill>
                  <a:schemeClr val="dk1"/>
                </a:solidFill>
                <a:highlight>
                  <a:srgbClr val="FFFFFF"/>
                </a:highlight>
                <a:latin typeface="Roboto"/>
                <a:ea typeface="Roboto"/>
                <a:cs typeface="Roboto"/>
                <a:sym typeface="Roboto"/>
              </a:rPr>
              <a:t>Hyperscale service tier model</a:t>
            </a:r>
            <a:endParaRPr sz="2200">
              <a:solidFill>
                <a:schemeClr val="dk1"/>
              </a:solidFill>
              <a:highlight>
                <a:srgbClr val="FFFFFF"/>
              </a:highlight>
              <a:latin typeface="Roboto"/>
              <a:ea typeface="Roboto"/>
              <a:cs typeface="Roboto"/>
              <a:sym typeface="Roboto"/>
            </a:endParaRPr>
          </a:p>
          <a:p>
            <a:pPr indent="0" lvl="0" marL="0" rtl="0" algn="just">
              <a:lnSpc>
                <a:spcPct val="120000"/>
              </a:lnSpc>
              <a:spcBef>
                <a:spcPts val="500"/>
              </a:spcBef>
              <a:spcAft>
                <a:spcPts val="0"/>
              </a:spcAft>
              <a:buNone/>
            </a:pPr>
            <a:r>
              <a:rPr lang="en" sz="2350">
                <a:solidFill>
                  <a:schemeClr val="dk1"/>
                </a:solidFill>
                <a:highlight>
                  <a:srgbClr val="FFFFFF"/>
                </a:highlight>
                <a:latin typeface="Roboto"/>
                <a:ea typeface="Roboto"/>
                <a:cs typeface="Roboto"/>
                <a:sym typeface="Roboto"/>
              </a:rPr>
              <a:t>6. </a:t>
            </a:r>
            <a:r>
              <a:rPr b="1" lang="en" sz="2200">
                <a:solidFill>
                  <a:srgbClr val="610B4B"/>
                </a:solidFill>
                <a:highlight>
                  <a:srgbClr val="FFFFFF"/>
                </a:highlight>
              </a:rPr>
              <a:t>SQL database logical server</a:t>
            </a:r>
            <a:endParaRPr b="1" sz="2200">
              <a:solidFill>
                <a:srgbClr val="610B4B"/>
              </a:solidFill>
              <a:highlight>
                <a:srgbClr val="FFFFFF"/>
              </a:highlight>
            </a:endParaRPr>
          </a:p>
          <a:p>
            <a:pPr indent="-315912" lvl="0" marL="457200" rtl="0" algn="just">
              <a:lnSpc>
                <a:spcPct val="120000"/>
              </a:lnSpc>
              <a:spcBef>
                <a:spcPts val="500"/>
              </a:spcBef>
              <a:spcAft>
                <a:spcPts val="0"/>
              </a:spcAft>
              <a:buClr>
                <a:schemeClr val="dk1"/>
              </a:buClr>
              <a:buSzPct val="100000"/>
              <a:buFont typeface="Roboto"/>
              <a:buChar char="○"/>
            </a:pPr>
            <a:r>
              <a:rPr lang="en" sz="2200">
                <a:solidFill>
                  <a:schemeClr val="dk1"/>
                </a:solidFill>
                <a:highlight>
                  <a:srgbClr val="FFFFFF"/>
                </a:highlight>
                <a:latin typeface="Roboto"/>
                <a:ea typeface="Roboto"/>
                <a:cs typeface="Roboto"/>
                <a:sym typeface="Roboto"/>
              </a:rPr>
              <a:t>It acts as a central administrative point for multiple single or pooled database logins, firewall rules, auditing rules, threat detection policies, and failover groups.</a:t>
            </a:r>
            <a:endParaRPr sz="2200">
              <a:solidFill>
                <a:schemeClr val="dk1"/>
              </a:solidFill>
              <a:highlight>
                <a:srgbClr val="FFFFFF"/>
              </a:highlight>
              <a:latin typeface="Roboto"/>
              <a:ea typeface="Roboto"/>
              <a:cs typeface="Roboto"/>
              <a:sym typeface="Roboto"/>
            </a:endParaRPr>
          </a:p>
          <a:p>
            <a:pPr indent="-315912" lvl="0" marL="457200" marR="25400" rtl="0" algn="l">
              <a:lnSpc>
                <a:spcPct val="120000"/>
              </a:lnSpc>
              <a:spcBef>
                <a:spcPts val="500"/>
              </a:spcBef>
              <a:spcAft>
                <a:spcPts val="0"/>
              </a:spcAft>
              <a:buClr>
                <a:schemeClr val="dk1"/>
              </a:buClr>
              <a:buSzPct val="100000"/>
              <a:buFont typeface="Roboto"/>
              <a:buChar char="○"/>
            </a:pPr>
            <a:r>
              <a:rPr lang="en" sz="2200">
                <a:solidFill>
                  <a:schemeClr val="dk1"/>
                </a:solidFill>
                <a:highlight>
                  <a:srgbClr val="FFFFFF"/>
                </a:highlight>
                <a:latin typeface="Roboto"/>
                <a:ea typeface="Roboto"/>
                <a:cs typeface="Roboto"/>
                <a:sym typeface="Roboto"/>
              </a:rPr>
              <a:t>It must exist before we can create the Azure SQL database. All databases on a server are created within the same region as the logical server.</a:t>
            </a:r>
            <a:endParaRPr sz="2200">
              <a:solidFill>
                <a:schemeClr val="dk1"/>
              </a:solidFill>
              <a:highlight>
                <a:srgbClr val="FFFFFF"/>
              </a:highlight>
              <a:latin typeface="Roboto"/>
              <a:ea typeface="Roboto"/>
              <a:cs typeface="Roboto"/>
              <a:sym typeface="Roboto"/>
            </a:endParaRPr>
          </a:p>
          <a:p>
            <a:pPr indent="0" lvl="0" marL="0" marR="25400" rtl="0" algn="l">
              <a:lnSpc>
                <a:spcPct val="120000"/>
              </a:lnSpc>
              <a:spcBef>
                <a:spcPts val="500"/>
              </a:spcBef>
              <a:spcAft>
                <a:spcPts val="0"/>
              </a:spcAft>
              <a:buNone/>
            </a:pPr>
            <a:r>
              <a:rPr lang="en" sz="2450">
                <a:solidFill>
                  <a:schemeClr val="dk1"/>
                </a:solidFill>
                <a:highlight>
                  <a:srgbClr val="FFFFFF"/>
                </a:highlight>
                <a:latin typeface="Roboto"/>
                <a:ea typeface="Roboto"/>
                <a:cs typeface="Roboto"/>
                <a:sym typeface="Roboto"/>
              </a:rPr>
              <a:t>7. </a:t>
            </a:r>
            <a:r>
              <a:rPr b="1" lang="en" sz="2450">
                <a:solidFill>
                  <a:srgbClr val="610B4B"/>
                </a:solidFill>
                <a:highlight>
                  <a:srgbClr val="FFFFFF"/>
                </a:highlight>
              </a:rPr>
              <a:t>Elastic pools</a:t>
            </a:r>
            <a:endParaRPr b="1" sz="2450">
              <a:solidFill>
                <a:srgbClr val="610B4B"/>
              </a:solidFill>
              <a:highlight>
                <a:srgbClr val="FFFFFF"/>
              </a:highlight>
            </a:endParaRPr>
          </a:p>
          <a:p>
            <a:pPr indent="-323850" lvl="0" marL="457200" marR="25400" rtl="0" algn="l">
              <a:lnSpc>
                <a:spcPct val="120000"/>
              </a:lnSpc>
              <a:spcBef>
                <a:spcPts val="500"/>
              </a:spcBef>
              <a:spcAft>
                <a:spcPts val="0"/>
              </a:spcAft>
              <a:buClr>
                <a:schemeClr val="dk1"/>
              </a:buClr>
              <a:buSzPct val="100000"/>
              <a:buFont typeface="Roboto"/>
              <a:buChar char="○"/>
            </a:pPr>
            <a:r>
              <a:rPr lang="en" sz="2400">
                <a:solidFill>
                  <a:schemeClr val="dk1"/>
                </a:solidFill>
                <a:highlight>
                  <a:srgbClr val="FFFFFF"/>
                </a:highlight>
                <a:latin typeface="Roboto"/>
                <a:ea typeface="Roboto"/>
                <a:cs typeface="Roboto"/>
                <a:sym typeface="Roboto"/>
              </a:rPr>
              <a:t>It is a simple and cost-effective solution for scaling and managing more than one database. The databases inside an elastic pool are on a single Azure SQL Database server and share a group of resources at a fixed price.</a:t>
            </a:r>
            <a:endParaRPr sz="2400">
              <a:solidFill>
                <a:schemeClr val="dk1"/>
              </a:solidFill>
              <a:highlight>
                <a:srgbClr val="FFFFFF"/>
              </a:highlight>
              <a:latin typeface="Roboto"/>
              <a:ea typeface="Roboto"/>
              <a:cs typeface="Roboto"/>
              <a:sym typeface="Roboto"/>
            </a:endParaRPr>
          </a:p>
          <a:p>
            <a:pPr indent="0" lvl="0" marL="0" marR="25400" rtl="0" algn="l">
              <a:lnSpc>
                <a:spcPct val="120000"/>
              </a:lnSpc>
              <a:spcBef>
                <a:spcPts val="500"/>
              </a:spcBef>
              <a:spcAft>
                <a:spcPts val="0"/>
              </a:spcAft>
              <a:buNone/>
            </a:pPr>
            <a:r>
              <a:rPr lang="en" sz="2400">
                <a:solidFill>
                  <a:schemeClr val="dk1"/>
                </a:solidFill>
                <a:highlight>
                  <a:srgbClr val="FFFFFF"/>
                </a:highlight>
                <a:latin typeface="Roboto"/>
                <a:ea typeface="Roboto"/>
                <a:cs typeface="Roboto"/>
                <a:sym typeface="Roboto"/>
              </a:rPr>
              <a:t>8. </a:t>
            </a:r>
            <a:r>
              <a:rPr b="1" lang="en" sz="2400">
                <a:solidFill>
                  <a:schemeClr val="dk1"/>
                </a:solidFill>
                <a:highlight>
                  <a:srgbClr val="00FFFF"/>
                </a:highlight>
                <a:latin typeface="Roboto"/>
                <a:ea typeface="Roboto"/>
                <a:cs typeface="Roboto"/>
                <a:sym typeface="Roboto"/>
              </a:rPr>
              <a:t>Why Azure Database over other databases?</a:t>
            </a:r>
            <a:endParaRPr b="1" sz="2400">
              <a:solidFill>
                <a:schemeClr val="dk1"/>
              </a:solidFill>
              <a:highlight>
                <a:srgbClr val="00FFFF"/>
              </a:highlight>
              <a:latin typeface="Roboto"/>
              <a:ea typeface="Roboto"/>
              <a:cs typeface="Roboto"/>
              <a:sym typeface="Roboto"/>
            </a:endParaRPr>
          </a:p>
          <a:p>
            <a:pPr indent="0" lvl="0" marL="0" marR="25400" rtl="0" algn="l">
              <a:lnSpc>
                <a:spcPct val="120000"/>
              </a:lnSpc>
              <a:spcBef>
                <a:spcPts val="500"/>
              </a:spcBef>
              <a:spcAft>
                <a:spcPts val="0"/>
              </a:spcAft>
              <a:buNone/>
            </a:pPr>
            <a:r>
              <a:rPr lang="en" sz="2400">
                <a:solidFill>
                  <a:schemeClr val="dk1"/>
                </a:solidFill>
                <a:highlight>
                  <a:srgbClr val="FFFFFF"/>
                </a:highlight>
                <a:latin typeface="Roboto"/>
                <a:ea typeface="Roboto"/>
                <a:cs typeface="Roboto"/>
                <a:sym typeface="Roboto"/>
              </a:rPr>
              <a:t>Due to it’s </a:t>
            </a:r>
            <a:r>
              <a:rPr lang="en" sz="2400">
                <a:solidFill>
                  <a:schemeClr val="dk1"/>
                </a:solidFill>
                <a:highlight>
                  <a:srgbClr val="00FF00"/>
                </a:highlight>
                <a:latin typeface="Roboto"/>
                <a:ea typeface="Roboto"/>
                <a:cs typeface="Roboto"/>
                <a:sym typeface="Roboto"/>
              </a:rPr>
              <a:t>high performance, flexibility and scalability the cloud native allow storage to grow as needed</a:t>
            </a:r>
            <a:r>
              <a:rPr lang="en" sz="2400">
                <a:solidFill>
                  <a:schemeClr val="dk1"/>
                </a:solidFill>
                <a:highlight>
                  <a:srgbClr val="FFFFFF"/>
                </a:highlight>
                <a:latin typeface="Roboto"/>
                <a:ea typeface="Roboto"/>
                <a:cs typeface="Roboto"/>
                <a:sym typeface="Roboto"/>
              </a:rPr>
              <a:t>.</a:t>
            </a:r>
            <a:r>
              <a:rPr lang="en" sz="2400">
                <a:solidFill>
                  <a:srgbClr val="161616"/>
                </a:solidFill>
              </a:rPr>
              <a:t>Azure SQL is a good choice if you want a cloud-based relational data software that is easy to scale and offers flexible pricing.</a:t>
            </a:r>
            <a:endParaRPr sz="2400">
              <a:solidFill>
                <a:srgbClr val="161616"/>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2"/>
          <p:cNvSpPr txBox="1"/>
          <p:nvPr>
            <p:ph type="title"/>
          </p:nvPr>
        </p:nvSpPr>
        <p:spPr>
          <a:xfrm>
            <a:off x="311700" y="1369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u="sng"/>
              <a:t>Spring Framework</a:t>
            </a:r>
            <a:endParaRPr b="1" sz="2320" u="sng"/>
          </a:p>
        </p:txBody>
      </p:sp>
      <p:sp>
        <p:nvSpPr>
          <p:cNvPr id="292" name="Google Shape;292;p52"/>
          <p:cNvSpPr txBox="1"/>
          <p:nvPr>
            <p:ph idx="1" type="body"/>
          </p:nvPr>
        </p:nvSpPr>
        <p:spPr>
          <a:xfrm>
            <a:off x="311700" y="612925"/>
            <a:ext cx="8520600" cy="4530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374151"/>
              </a:buClr>
              <a:buSzPts val="1400"/>
              <a:buFont typeface="Roboto"/>
              <a:buChar char="●"/>
            </a:pPr>
            <a:r>
              <a:rPr lang="en" sz="1400">
                <a:solidFill>
                  <a:srgbClr val="374151"/>
                </a:solidFill>
                <a:highlight>
                  <a:srgbClr val="F7F7F8"/>
                </a:highlight>
                <a:latin typeface="Roboto"/>
                <a:ea typeface="Roboto"/>
                <a:cs typeface="Roboto"/>
                <a:sym typeface="Roboto"/>
              </a:rPr>
              <a:t>The Spring Framework is a comprehensive and popular framework for building enterprise applications in Java. It provides a structured and modular way to develop applications, making it easier to create robust, scalable, and maintainable software.</a:t>
            </a:r>
            <a:endParaRPr sz="1400">
              <a:solidFill>
                <a:srgbClr val="374151"/>
              </a:solidFill>
              <a:highlight>
                <a:srgbClr val="F7F7F8"/>
              </a:highlight>
              <a:latin typeface="Roboto"/>
              <a:ea typeface="Roboto"/>
              <a:cs typeface="Roboto"/>
              <a:sym typeface="Roboto"/>
            </a:endParaRPr>
          </a:p>
          <a:p>
            <a:pPr indent="-317500" lvl="0" marL="457200" rtl="0" algn="l">
              <a:spcBef>
                <a:spcPts val="0"/>
              </a:spcBef>
              <a:spcAft>
                <a:spcPts val="0"/>
              </a:spcAft>
              <a:buClr>
                <a:srgbClr val="374151"/>
              </a:buClr>
              <a:buSzPts val="1400"/>
              <a:buFont typeface="Roboto"/>
              <a:buChar char="●"/>
            </a:pPr>
            <a:r>
              <a:rPr lang="en" sz="1400">
                <a:solidFill>
                  <a:srgbClr val="374151"/>
                </a:solidFill>
                <a:highlight>
                  <a:srgbClr val="F7F7F8"/>
                </a:highlight>
                <a:latin typeface="Roboto"/>
                <a:ea typeface="Roboto"/>
                <a:cs typeface="Roboto"/>
                <a:sym typeface="Roboto"/>
              </a:rPr>
              <a:t>The Spring Framework is like a toolbox for building software, especially web applications. It provides a set of tools and building blocks to make it easier for developers to create complex, reliable, and efficient software.</a:t>
            </a:r>
            <a:endParaRPr sz="1400">
              <a:solidFill>
                <a:srgbClr val="374151"/>
              </a:solidFill>
              <a:highlight>
                <a:srgbClr val="F7F7F8"/>
              </a:highlight>
              <a:latin typeface="Roboto"/>
              <a:ea typeface="Roboto"/>
              <a:cs typeface="Roboto"/>
              <a:sym typeface="Roboto"/>
            </a:endParaRPr>
          </a:p>
          <a:p>
            <a:pPr indent="-317500" lvl="0" marL="457200" rtl="0" algn="l">
              <a:spcBef>
                <a:spcPts val="0"/>
              </a:spcBef>
              <a:spcAft>
                <a:spcPts val="0"/>
              </a:spcAft>
              <a:buClr>
                <a:srgbClr val="374151"/>
              </a:buClr>
              <a:buSzPts val="1400"/>
              <a:buFont typeface="Roboto"/>
              <a:buChar char="●"/>
            </a:pPr>
            <a:r>
              <a:rPr lang="en" sz="1400">
                <a:solidFill>
                  <a:srgbClr val="374151"/>
                </a:solidFill>
                <a:highlight>
                  <a:srgbClr val="F7F7F8"/>
                </a:highlight>
                <a:latin typeface="Roboto"/>
                <a:ea typeface="Roboto"/>
                <a:cs typeface="Roboto"/>
                <a:sym typeface="Roboto"/>
              </a:rPr>
              <a:t>It can be thought of as a collection of tools that help in different aspects of software development, like handling data, making web pages, managing connections to databases, and more. It also helps organize our code neatly.</a:t>
            </a:r>
            <a:endParaRPr sz="1400">
              <a:solidFill>
                <a:srgbClr val="374151"/>
              </a:solidFill>
              <a:highlight>
                <a:srgbClr val="F7F7F8"/>
              </a:highlight>
              <a:latin typeface="Roboto"/>
              <a:ea typeface="Roboto"/>
              <a:cs typeface="Roboto"/>
              <a:sym typeface="Roboto"/>
            </a:endParaRPr>
          </a:p>
          <a:p>
            <a:pPr indent="-317500" lvl="0" marL="457200" rtl="0" algn="l">
              <a:spcBef>
                <a:spcPts val="0"/>
              </a:spcBef>
              <a:spcAft>
                <a:spcPts val="0"/>
              </a:spcAft>
              <a:buClr>
                <a:srgbClr val="374151"/>
              </a:buClr>
              <a:buSzPts val="1400"/>
              <a:buFont typeface="Roboto"/>
              <a:buChar char="●"/>
            </a:pPr>
            <a:r>
              <a:rPr lang="en" sz="1400">
                <a:solidFill>
                  <a:srgbClr val="374151"/>
                </a:solidFill>
                <a:highlight>
                  <a:srgbClr val="F7F7F8"/>
                </a:highlight>
                <a:latin typeface="Roboto"/>
                <a:ea typeface="Roboto"/>
                <a:cs typeface="Roboto"/>
                <a:sym typeface="Roboto"/>
              </a:rPr>
              <a:t>One of the key benefits of Spring is that it makes it easier to manage and test our code, which is important in large and complex software projects. It's like having a trusty set of tools to build a strong and reliable code base.</a:t>
            </a:r>
            <a:br>
              <a:rPr lang="en" sz="1400">
                <a:solidFill>
                  <a:srgbClr val="374151"/>
                </a:solidFill>
                <a:highlight>
                  <a:srgbClr val="F7F7F8"/>
                </a:highlight>
                <a:latin typeface="Roboto"/>
                <a:ea typeface="Roboto"/>
                <a:cs typeface="Roboto"/>
                <a:sym typeface="Roboto"/>
              </a:rPr>
            </a:br>
            <a:endParaRPr sz="1400">
              <a:solidFill>
                <a:srgbClr val="374151"/>
              </a:solidFill>
              <a:highlight>
                <a:srgbClr val="F7F7F8"/>
              </a:highlight>
              <a:latin typeface="Roboto"/>
              <a:ea typeface="Roboto"/>
              <a:cs typeface="Roboto"/>
              <a:sym typeface="Roboto"/>
            </a:endParaRPr>
          </a:p>
          <a:p>
            <a:pPr indent="0" lvl="0" marL="0" rtl="0" algn="l">
              <a:lnSpc>
                <a:spcPct val="130000"/>
              </a:lnSpc>
              <a:spcBef>
                <a:spcPts val="1200"/>
              </a:spcBef>
              <a:spcAft>
                <a:spcPts val="0"/>
              </a:spcAft>
              <a:buNone/>
            </a:pPr>
            <a:r>
              <a:rPr b="1" lang="en" sz="2300" u="sng">
                <a:solidFill>
                  <a:srgbClr val="161616"/>
                </a:solidFill>
                <a:highlight>
                  <a:srgbClr val="FFFFFF"/>
                </a:highlight>
              </a:rPr>
              <a:t>What is Spring Cloud Azure?</a:t>
            </a:r>
            <a:endParaRPr b="1" sz="2300" u="sng">
              <a:solidFill>
                <a:srgbClr val="161616"/>
              </a:solidFill>
              <a:highlight>
                <a:srgbClr val="FFFFFF"/>
              </a:highlight>
            </a:endParaRPr>
          </a:p>
          <a:p>
            <a:pPr indent="0" lvl="0" marL="457200" rtl="0" algn="l">
              <a:spcBef>
                <a:spcPts val="0"/>
              </a:spcBef>
              <a:spcAft>
                <a:spcPts val="1200"/>
              </a:spcAft>
              <a:buNone/>
            </a:pPr>
            <a:r>
              <a:rPr lang="en" sz="1300">
                <a:solidFill>
                  <a:schemeClr val="dk1"/>
                </a:solidFill>
                <a:highlight>
                  <a:srgbClr val="FFFFFF"/>
                </a:highlight>
              </a:rPr>
              <a:t>Spring Cloud Azure is an open source project that helps make it easier to use </a:t>
            </a:r>
            <a:r>
              <a:rPr lang="en" sz="1300">
                <a:solidFill>
                  <a:schemeClr val="dk1"/>
                </a:solidFill>
                <a:highlight>
                  <a:srgbClr val="FFFFFF"/>
                </a:highlight>
                <a:uFill>
                  <a:noFill/>
                </a:uFill>
                <a:hlinkClick r:id="rId3">
                  <a:extLst>
                    <a:ext uri="{A12FA001-AC4F-418D-AE19-62706E023703}">
                      <ahyp:hlinkClr val="tx"/>
                    </a:ext>
                  </a:extLst>
                </a:hlinkClick>
              </a:rPr>
              <a:t>Azure services</a:t>
            </a:r>
            <a:r>
              <a:rPr lang="en" sz="1300">
                <a:solidFill>
                  <a:schemeClr val="dk1"/>
                </a:solidFill>
                <a:highlight>
                  <a:srgbClr val="FFFFFF"/>
                </a:highlight>
              </a:rPr>
              <a:t> in </a:t>
            </a:r>
            <a:r>
              <a:rPr lang="en" sz="1300">
                <a:solidFill>
                  <a:schemeClr val="dk1"/>
                </a:solidFill>
                <a:highlight>
                  <a:srgbClr val="FFFFFF"/>
                </a:highlight>
                <a:uFill>
                  <a:noFill/>
                </a:uFill>
                <a:hlinkClick r:id="rId4">
                  <a:extLst>
                    <a:ext uri="{A12FA001-AC4F-418D-AE19-62706E023703}">
                      <ahyp:hlinkClr val="tx"/>
                    </a:ext>
                  </a:extLst>
                </a:hlinkClick>
              </a:rPr>
              <a:t>Spring</a:t>
            </a:r>
            <a:r>
              <a:rPr lang="en" sz="1300">
                <a:solidFill>
                  <a:schemeClr val="dk1"/>
                </a:solidFill>
                <a:highlight>
                  <a:srgbClr val="FFFFFF"/>
                </a:highlight>
              </a:rPr>
              <a:t> applications.</a:t>
            </a:r>
            <a:endParaRPr sz="13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298" name="Google Shape;298;p53"/>
          <p:cNvSpPr txBox="1"/>
          <p:nvPr>
            <p:ph idx="1" type="body"/>
          </p:nvPr>
        </p:nvSpPr>
        <p:spPr>
          <a:xfrm>
            <a:off x="265800" y="119350"/>
            <a:ext cx="8612400" cy="6022500"/>
          </a:xfrm>
          <a:prstGeom prst="rect">
            <a:avLst/>
          </a:prstGeom>
        </p:spPr>
        <p:txBody>
          <a:bodyPr anchorCtr="0" anchor="t" bIns="91425" lIns="91425" spcFirstLastPara="1" rIns="91425" wrap="square" tIns="91425">
            <a:normAutofit/>
          </a:bodyPr>
          <a:lstStyle/>
          <a:p>
            <a:pPr indent="0" lvl="0" marL="0" rtl="0" algn="l">
              <a:lnSpc>
                <a:spcPct val="130000"/>
              </a:lnSpc>
              <a:spcBef>
                <a:spcPts val="2400"/>
              </a:spcBef>
              <a:spcAft>
                <a:spcPts val="0"/>
              </a:spcAft>
              <a:buClr>
                <a:schemeClr val="dk1"/>
              </a:buClr>
              <a:buSzPts val="1100"/>
              <a:buFont typeface="Arial"/>
              <a:buNone/>
            </a:pPr>
            <a:r>
              <a:rPr b="1" lang="en">
                <a:solidFill>
                  <a:srgbClr val="161616"/>
                </a:solidFill>
                <a:highlight>
                  <a:srgbClr val="FFFFFF"/>
                </a:highlight>
              </a:rPr>
              <a:t>What is Spring Cloud Azure used for?</a:t>
            </a:r>
            <a:br>
              <a:rPr b="1" lang="en">
                <a:solidFill>
                  <a:srgbClr val="161616"/>
                </a:solidFill>
                <a:highlight>
                  <a:srgbClr val="FFFFFF"/>
                </a:highlight>
              </a:rPr>
            </a:br>
            <a:r>
              <a:rPr lang="en" sz="1300">
                <a:solidFill>
                  <a:srgbClr val="161616"/>
                </a:solidFill>
                <a:highlight>
                  <a:srgbClr val="FFFFFF"/>
                </a:highlight>
              </a:rPr>
              <a:t>Spring Cloud Azure can help make it easier to accomplish the following tasks in Spring applications:</a:t>
            </a:r>
            <a:endParaRPr sz="1300">
              <a:solidFill>
                <a:srgbClr val="161616"/>
              </a:solidFill>
              <a:highlight>
                <a:srgbClr val="FFFFFF"/>
              </a:highlight>
            </a:endParaRPr>
          </a:p>
          <a:p>
            <a:pPr indent="-311150" lvl="0" marL="825500" rtl="0" algn="l">
              <a:spcBef>
                <a:spcPts val="1200"/>
              </a:spcBef>
              <a:spcAft>
                <a:spcPts val="0"/>
              </a:spcAft>
              <a:buClr>
                <a:schemeClr val="dk1"/>
              </a:buClr>
              <a:buSzPts val="1300"/>
              <a:buChar char="●"/>
            </a:pPr>
            <a:r>
              <a:rPr lang="en" sz="1300">
                <a:solidFill>
                  <a:schemeClr val="dk1"/>
                </a:solidFill>
                <a:highlight>
                  <a:srgbClr val="FFFFFF"/>
                </a:highlight>
              </a:rPr>
              <a:t>Managing configuration properties with </a:t>
            </a:r>
            <a:r>
              <a:rPr b="1" lang="en" sz="1300">
                <a:solidFill>
                  <a:schemeClr val="dk1"/>
                </a:solidFill>
                <a:highlight>
                  <a:srgbClr val="FFFFFF"/>
                </a:highlight>
                <a:uFill>
                  <a:noFill/>
                </a:uFill>
                <a:hlinkClick r:id="rId3">
                  <a:extLst>
                    <a:ext uri="{A12FA001-AC4F-418D-AE19-62706E023703}">
                      <ahyp:hlinkClr val="tx"/>
                    </a:ext>
                  </a:extLst>
                </a:hlinkClick>
              </a:rPr>
              <a:t>Azure App Configuration</a:t>
            </a:r>
            <a:r>
              <a:rPr lang="en" sz="1300">
                <a:solidFill>
                  <a:schemeClr val="dk1"/>
                </a:solidFill>
                <a:highlight>
                  <a:srgbClr val="FFFFFF"/>
                </a:highlight>
              </a:rPr>
              <a:t>.</a:t>
            </a:r>
            <a:endParaRPr sz="1300">
              <a:solidFill>
                <a:schemeClr val="dk1"/>
              </a:solidFill>
              <a:highlight>
                <a:srgbClr val="FFFFFF"/>
              </a:highlight>
            </a:endParaRPr>
          </a:p>
          <a:p>
            <a:pPr indent="-311150" lvl="0" marL="825500" rtl="0" algn="l">
              <a:spcBef>
                <a:spcPts val="0"/>
              </a:spcBef>
              <a:spcAft>
                <a:spcPts val="0"/>
              </a:spcAft>
              <a:buClr>
                <a:schemeClr val="dk1"/>
              </a:buClr>
              <a:buSzPts val="1300"/>
              <a:buChar char="●"/>
            </a:pPr>
            <a:r>
              <a:rPr lang="en" sz="1300">
                <a:solidFill>
                  <a:schemeClr val="dk1"/>
                </a:solidFill>
                <a:highlight>
                  <a:srgbClr val="FFFFFF"/>
                </a:highlight>
              </a:rPr>
              <a:t>Sending and receiving messages with </a:t>
            </a:r>
            <a:r>
              <a:rPr b="1" lang="en" sz="1300">
                <a:solidFill>
                  <a:schemeClr val="dk1"/>
                </a:solidFill>
                <a:highlight>
                  <a:srgbClr val="FFFFFF"/>
                </a:highlight>
                <a:uFill>
                  <a:noFill/>
                </a:uFill>
                <a:hlinkClick r:id="rId4">
                  <a:extLst>
                    <a:ext uri="{A12FA001-AC4F-418D-AE19-62706E023703}">
                      <ahyp:hlinkClr val="tx"/>
                    </a:ext>
                  </a:extLst>
                </a:hlinkClick>
              </a:rPr>
              <a:t>Azure Event Hubs</a:t>
            </a:r>
            <a:r>
              <a:rPr b="1" lang="en" sz="1300">
                <a:solidFill>
                  <a:schemeClr val="dk1"/>
                </a:solidFill>
                <a:highlight>
                  <a:srgbClr val="FFFFFF"/>
                </a:highlight>
              </a:rPr>
              <a:t>, </a:t>
            </a:r>
            <a:r>
              <a:rPr b="1" lang="en" sz="1300">
                <a:solidFill>
                  <a:schemeClr val="dk1"/>
                </a:solidFill>
                <a:highlight>
                  <a:srgbClr val="FFFFFF"/>
                </a:highlight>
                <a:uFill>
                  <a:noFill/>
                </a:uFill>
                <a:hlinkClick r:id="rId5">
                  <a:extLst>
                    <a:ext uri="{A12FA001-AC4F-418D-AE19-62706E023703}">
                      <ahyp:hlinkClr val="tx"/>
                    </a:ext>
                  </a:extLst>
                </a:hlinkClick>
              </a:rPr>
              <a:t>Azure Service Bus</a:t>
            </a:r>
            <a:r>
              <a:rPr lang="en" sz="1300">
                <a:solidFill>
                  <a:schemeClr val="dk1"/>
                </a:solidFill>
                <a:highlight>
                  <a:srgbClr val="FFFFFF"/>
                </a:highlight>
              </a:rPr>
              <a:t>, and </a:t>
            </a:r>
            <a:r>
              <a:rPr b="1" lang="en" sz="1300">
                <a:solidFill>
                  <a:schemeClr val="dk1"/>
                </a:solidFill>
                <a:highlight>
                  <a:srgbClr val="FFFFFF"/>
                </a:highlight>
                <a:uFill>
                  <a:noFill/>
                </a:uFill>
                <a:hlinkClick r:id="rId6">
                  <a:extLst>
                    <a:ext uri="{A12FA001-AC4F-418D-AE19-62706E023703}">
                      <ahyp:hlinkClr val="tx"/>
                    </a:ext>
                  </a:extLst>
                </a:hlinkClick>
              </a:rPr>
              <a:t>Azure Storage Queue</a:t>
            </a:r>
            <a:r>
              <a:rPr lang="en" sz="1300">
                <a:solidFill>
                  <a:schemeClr val="dk1"/>
                </a:solidFill>
                <a:highlight>
                  <a:srgbClr val="FFFFFF"/>
                </a:highlight>
              </a:rPr>
              <a:t>.</a:t>
            </a:r>
            <a:endParaRPr sz="1300">
              <a:solidFill>
                <a:schemeClr val="dk1"/>
              </a:solidFill>
              <a:highlight>
                <a:srgbClr val="FFFFFF"/>
              </a:highlight>
            </a:endParaRPr>
          </a:p>
          <a:p>
            <a:pPr indent="-311150" lvl="0" marL="825500" rtl="0" algn="l">
              <a:spcBef>
                <a:spcPts val="0"/>
              </a:spcBef>
              <a:spcAft>
                <a:spcPts val="0"/>
              </a:spcAft>
              <a:buClr>
                <a:schemeClr val="dk1"/>
              </a:buClr>
              <a:buSzPts val="1300"/>
              <a:buChar char="●"/>
            </a:pPr>
            <a:r>
              <a:rPr lang="en" sz="1300">
                <a:solidFill>
                  <a:schemeClr val="dk1"/>
                </a:solidFill>
                <a:highlight>
                  <a:srgbClr val="FFFFFF"/>
                </a:highlight>
              </a:rPr>
              <a:t>Managing secrets and certificates with </a:t>
            </a:r>
            <a:r>
              <a:rPr b="1" lang="en" sz="1300">
                <a:solidFill>
                  <a:schemeClr val="dk1"/>
                </a:solidFill>
                <a:highlight>
                  <a:srgbClr val="FFFFFF"/>
                </a:highlight>
                <a:uFill>
                  <a:noFill/>
                </a:uFill>
                <a:hlinkClick r:id="rId7">
                  <a:extLst>
                    <a:ext uri="{A12FA001-AC4F-418D-AE19-62706E023703}">
                      <ahyp:hlinkClr val="tx"/>
                    </a:ext>
                  </a:extLst>
                </a:hlinkClick>
              </a:rPr>
              <a:t>Azure Key Vault</a:t>
            </a:r>
            <a:r>
              <a:rPr b="1" lang="en" sz="1300">
                <a:solidFill>
                  <a:schemeClr val="dk1"/>
                </a:solidFill>
                <a:highlight>
                  <a:srgbClr val="FFFFFF"/>
                </a:highlight>
              </a:rPr>
              <a:t>.</a:t>
            </a:r>
            <a:endParaRPr b="1" sz="1300">
              <a:solidFill>
                <a:schemeClr val="dk1"/>
              </a:solidFill>
              <a:highlight>
                <a:srgbClr val="FFFFFF"/>
              </a:highlight>
            </a:endParaRPr>
          </a:p>
          <a:p>
            <a:pPr indent="-311150" lvl="0" marL="825500" rtl="0" algn="l">
              <a:spcBef>
                <a:spcPts val="0"/>
              </a:spcBef>
              <a:spcAft>
                <a:spcPts val="0"/>
              </a:spcAft>
              <a:buClr>
                <a:schemeClr val="dk1"/>
              </a:buClr>
              <a:buSzPts val="1300"/>
              <a:buChar char="●"/>
            </a:pPr>
            <a:r>
              <a:rPr lang="en" sz="1300">
                <a:solidFill>
                  <a:schemeClr val="dk1"/>
                </a:solidFill>
                <a:highlight>
                  <a:srgbClr val="FFFFFF"/>
                </a:highlight>
              </a:rPr>
              <a:t>Supporting user sign-in with work or school accounts provisioned with </a:t>
            </a:r>
            <a:r>
              <a:rPr b="1" lang="en" sz="1300">
                <a:solidFill>
                  <a:schemeClr val="dk1"/>
                </a:solidFill>
                <a:highlight>
                  <a:srgbClr val="FFFFFF"/>
                </a:highlight>
                <a:uFill>
                  <a:noFill/>
                </a:uFill>
                <a:hlinkClick r:id="rId8">
                  <a:extLst>
                    <a:ext uri="{A12FA001-AC4F-418D-AE19-62706E023703}">
                      <ahyp:hlinkClr val="tx"/>
                    </a:ext>
                  </a:extLst>
                </a:hlinkClick>
              </a:rPr>
              <a:t>Microsoft Entra ID</a:t>
            </a:r>
            <a:r>
              <a:rPr b="1" lang="en" sz="1300">
                <a:solidFill>
                  <a:schemeClr val="dk1"/>
                </a:solidFill>
                <a:highlight>
                  <a:srgbClr val="FFFFFF"/>
                </a:highlight>
              </a:rPr>
              <a:t>.</a:t>
            </a:r>
            <a:endParaRPr b="1" sz="1300">
              <a:solidFill>
                <a:schemeClr val="dk1"/>
              </a:solidFill>
              <a:highlight>
                <a:srgbClr val="FFFFFF"/>
              </a:highlight>
            </a:endParaRPr>
          </a:p>
          <a:p>
            <a:pPr indent="-311150" lvl="0" marL="825500" rtl="0" algn="l">
              <a:spcBef>
                <a:spcPts val="0"/>
              </a:spcBef>
              <a:spcAft>
                <a:spcPts val="0"/>
              </a:spcAft>
              <a:buClr>
                <a:schemeClr val="dk1"/>
              </a:buClr>
              <a:buSzPts val="1300"/>
              <a:buChar char="●"/>
            </a:pPr>
            <a:r>
              <a:rPr lang="en" sz="1300">
                <a:solidFill>
                  <a:schemeClr val="dk1"/>
                </a:solidFill>
                <a:highlight>
                  <a:srgbClr val="FFFFFF"/>
                </a:highlight>
              </a:rPr>
              <a:t>Supporting user sign-in with social accounts like Facebook and Google with </a:t>
            </a:r>
            <a:r>
              <a:rPr b="1" lang="en" sz="1300">
                <a:solidFill>
                  <a:schemeClr val="dk1"/>
                </a:solidFill>
                <a:highlight>
                  <a:srgbClr val="FFFFFF"/>
                </a:highlight>
                <a:uFill>
                  <a:noFill/>
                </a:uFill>
                <a:hlinkClick r:id="rId9">
                  <a:extLst>
                    <a:ext uri="{A12FA001-AC4F-418D-AE19-62706E023703}">
                      <ahyp:hlinkClr val="tx"/>
                    </a:ext>
                  </a:extLst>
                </a:hlinkClick>
              </a:rPr>
              <a:t>Azure Active Directory B2C</a:t>
            </a:r>
            <a:r>
              <a:rPr lang="en" sz="1300">
                <a:solidFill>
                  <a:schemeClr val="dk1"/>
                </a:solidFill>
                <a:highlight>
                  <a:srgbClr val="FFFFFF"/>
                </a:highlight>
              </a:rPr>
              <a:t>.</a:t>
            </a:r>
            <a:endParaRPr sz="1300">
              <a:solidFill>
                <a:schemeClr val="dk1"/>
              </a:solidFill>
              <a:highlight>
                <a:srgbClr val="FFFFFF"/>
              </a:highlight>
            </a:endParaRPr>
          </a:p>
          <a:p>
            <a:pPr indent="-311150" lvl="0" marL="825500" rtl="0" algn="l">
              <a:spcBef>
                <a:spcPts val="0"/>
              </a:spcBef>
              <a:spcAft>
                <a:spcPts val="0"/>
              </a:spcAft>
              <a:buClr>
                <a:schemeClr val="dk1"/>
              </a:buClr>
              <a:buSzPts val="1300"/>
              <a:buChar char="●"/>
            </a:pPr>
            <a:r>
              <a:rPr lang="en" sz="1300">
                <a:solidFill>
                  <a:schemeClr val="dk1"/>
                </a:solidFill>
                <a:highlight>
                  <a:srgbClr val="FFFFFF"/>
                </a:highlight>
              </a:rPr>
              <a:t>Protecting your web APIs and accessing protected APIs like Microsoft Graph to work with your users' and organization's data with </a:t>
            </a:r>
            <a:r>
              <a:rPr b="1" lang="en" sz="1300">
                <a:solidFill>
                  <a:schemeClr val="dk1"/>
                </a:solidFill>
                <a:highlight>
                  <a:srgbClr val="FFFFFF"/>
                </a:highlight>
                <a:uFill>
                  <a:noFill/>
                </a:uFill>
                <a:hlinkClick r:id="rId10">
                  <a:extLst>
                    <a:ext uri="{A12FA001-AC4F-418D-AE19-62706E023703}">
                      <ahyp:hlinkClr val="tx"/>
                    </a:ext>
                  </a:extLst>
                </a:hlinkClick>
              </a:rPr>
              <a:t>Microsoft Entra ID</a:t>
            </a:r>
            <a:r>
              <a:rPr lang="en" sz="1300">
                <a:solidFill>
                  <a:schemeClr val="dk1"/>
                </a:solidFill>
                <a:highlight>
                  <a:srgbClr val="FFFFFF"/>
                </a:highlight>
              </a:rPr>
              <a:t> and </a:t>
            </a:r>
            <a:r>
              <a:rPr b="1" lang="en" sz="1300">
                <a:solidFill>
                  <a:schemeClr val="dk1"/>
                </a:solidFill>
                <a:highlight>
                  <a:srgbClr val="FFFFFF"/>
                </a:highlight>
                <a:uFill>
                  <a:noFill/>
                </a:uFill>
                <a:hlinkClick r:id="rId11">
                  <a:extLst>
                    <a:ext uri="{A12FA001-AC4F-418D-AE19-62706E023703}">
                      <ahyp:hlinkClr val="tx"/>
                    </a:ext>
                  </a:extLst>
                </a:hlinkClick>
              </a:rPr>
              <a:t>Azure Active Directory B2C</a:t>
            </a:r>
            <a:r>
              <a:rPr lang="en" sz="1300">
                <a:solidFill>
                  <a:schemeClr val="dk1"/>
                </a:solidFill>
                <a:highlight>
                  <a:srgbClr val="FFFFFF"/>
                </a:highlight>
              </a:rPr>
              <a:t>.</a:t>
            </a:r>
            <a:endParaRPr sz="1300">
              <a:solidFill>
                <a:schemeClr val="dk1"/>
              </a:solidFill>
              <a:highlight>
                <a:srgbClr val="FFFFFF"/>
              </a:highlight>
            </a:endParaRPr>
          </a:p>
          <a:p>
            <a:pPr indent="-311150" lvl="0" marL="825500" rtl="0" algn="l">
              <a:spcBef>
                <a:spcPts val="0"/>
              </a:spcBef>
              <a:spcAft>
                <a:spcPts val="0"/>
              </a:spcAft>
              <a:buClr>
                <a:schemeClr val="dk1"/>
              </a:buClr>
              <a:buSzPts val="1300"/>
              <a:buChar char="●"/>
            </a:pPr>
            <a:r>
              <a:rPr lang="en" sz="1300">
                <a:solidFill>
                  <a:schemeClr val="dk1"/>
                </a:solidFill>
                <a:highlight>
                  <a:srgbClr val="FFFFFF"/>
                </a:highlight>
              </a:rPr>
              <a:t>Storing structured data with </a:t>
            </a:r>
            <a:r>
              <a:rPr b="1" lang="en" sz="1300">
                <a:solidFill>
                  <a:schemeClr val="dk1"/>
                </a:solidFill>
                <a:highlight>
                  <a:srgbClr val="FFFFFF"/>
                </a:highlight>
                <a:uFill>
                  <a:noFill/>
                </a:uFill>
                <a:hlinkClick r:id="rId12">
                  <a:extLst>
                    <a:ext uri="{A12FA001-AC4F-418D-AE19-62706E023703}">
                      <ahyp:hlinkClr val="tx"/>
                    </a:ext>
                  </a:extLst>
                </a:hlinkClick>
              </a:rPr>
              <a:t>Azure Cosmos DB</a:t>
            </a:r>
            <a:r>
              <a:rPr lang="en" sz="1300">
                <a:solidFill>
                  <a:schemeClr val="dk1"/>
                </a:solidFill>
                <a:highlight>
                  <a:srgbClr val="FFFFFF"/>
                </a:highlight>
              </a:rPr>
              <a:t>.</a:t>
            </a:r>
            <a:endParaRPr sz="1300">
              <a:solidFill>
                <a:schemeClr val="dk1"/>
              </a:solidFill>
              <a:highlight>
                <a:srgbClr val="FFFFFF"/>
              </a:highlight>
            </a:endParaRPr>
          </a:p>
          <a:p>
            <a:pPr indent="-311150" lvl="0" marL="825500" rtl="0" algn="l">
              <a:spcBef>
                <a:spcPts val="0"/>
              </a:spcBef>
              <a:spcAft>
                <a:spcPts val="0"/>
              </a:spcAft>
              <a:buClr>
                <a:schemeClr val="dk1"/>
              </a:buClr>
              <a:buSzPts val="1300"/>
              <a:buChar char="●"/>
            </a:pPr>
            <a:r>
              <a:rPr lang="en" sz="1300">
                <a:solidFill>
                  <a:schemeClr val="dk1"/>
                </a:solidFill>
                <a:highlight>
                  <a:srgbClr val="FFFFFF"/>
                </a:highlight>
              </a:rPr>
              <a:t>Storing unstructured data like text or binary data with </a:t>
            </a:r>
            <a:r>
              <a:rPr b="1" lang="en" sz="1300">
                <a:solidFill>
                  <a:schemeClr val="dk1"/>
                </a:solidFill>
                <a:highlight>
                  <a:srgbClr val="FFFFFF"/>
                </a:highlight>
                <a:uFill>
                  <a:noFill/>
                </a:uFill>
                <a:hlinkClick r:id="rId13">
                  <a:extLst>
                    <a:ext uri="{A12FA001-AC4F-418D-AE19-62706E023703}">
                      <ahyp:hlinkClr val="tx"/>
                    </a:ext>
                  </a:extLst>
                </a:hlinkClick>
              </a:rPr>
              <a:t>Azure Blob Storage</a:t>
            </a:r>
            <a:r>
              <a:rPr lang="en" sz="1300">
                <a:solidFill>
                  <a:schemeClr val="dk1"/>
                </a:solidFill>
                <a:highlight>
                  <a:srgbClr val="FFFFFF"/>
                </a:highlight>
              </a:rPr>
              <a:t>.</a:t>
            </a:r>
            <a:endParaRPr sz="1300">
              <a:solidFill>
                <a:schemeClr val="dk1"/>
              </a:solidFill>
              <a:highlight>
                <a:srgbClr val="FFFFFF"/>
              </a:highlight>
            </a:endParaRPr>
          </a:p>
          <a:p>
            <a:pPr indent="-311150" lvl="0" marL="825500" rtl="0" algn="l">
              <a:spcBef>
                <a:spcPts val="0"/>
              </a:spcBef>
              <a:spcAft>
                <a:spcPts val="0"/>
              </a:spcAft>
              <a:buClr>
                <a:schemeClr val="dk1"/>
              </a:buClr>
              <a:buSzPts val="1300"/>
              <a:buChar char="●"/>
            </a:pPr>
            <a:r>
              <a:rPr lang="en" sz="1300">
                <a:solidFill>
                  <a:schemeClr val="dk1"/>
                </a:solidFill>
                <a:highlight>
                  <a:srgbClr val="FFFFFF"/>
                </a:highlight>
              </a:rPr>
              <a:t>Storing files with </a:t>
            </a:r>
            <a:r>
              <a:rPr b="1" lang="en" sz="1300">
                <a:solidFill>
                  <a:schemeClr val="dk1"/>
                </a:solidFill>
                <a:highlight>
                  <a:srgbClr val="FFFFFF"/>
                </a:highlight>
                <a:uFill>
                  <a:noFill/>
                </a:uFill>
                <a:hlinkClick r:id="rId14">
                  <a:extLst>
                    <a:ext uri="{A12FA001-AC4F-418D-AE19-62706E023703}">
                      <ahyp:hlinkClr val="tx"/>
                    </a:ext>
                  </a:extLst>
                </a:hlinkClick>
              </a:rPr>
              <a:t>Azure Files</a:t>
            </a:r>
            <a:r>
              <a:rPr lang="en" sz="1300">
                <a:solidFill>
                  <a:schemeClr val="dk1"/>
                </a:solidFill>
                <a:highlight>
                  <a:srgbClr val="FFFFFF"/>
                </a:highlight>
              </a:rPr>
              <a:t>.</a:t>
            </a:r>
            <a:endParaRPr sz="1300">
              <a:solidFill>
                <a:schemeClr val="dk1"/>
              </a:solidFill>
              <a:highlight>
                <a:srgbClr val="FFFFFF"/>
              </a:highlight>
            </a:endParaRPr>
          </a:p>
          <a:p>
            <a:pPr indent="0" lvl="0" marL="0" rtl="0" algn="l">
              <a:spcBef>
                <a:spcPts val="1200"/>
              </a:spcBef>
              <a:spcAft>
                <a:spcPts val="0"/>
              </a:spcAft>
              <a:buNone/>
            </a:pPr>
            <a:r>
              <a:rPr b="1" lang="en" sz="1700">
                <a:solidFill>
                  <a:schemeClr val="dk1"/>
                </a:solidFill>
                <a:highlight>
                  <a:srgbClr val="FFFFFF"/>
                </a:highlight>
              </a:rPr>
              <a:t>Why Spring Cloud Azure over others?</a:t>
            </a:r>
            <a:br>
              <a:rPr b="1" lang="en" sz="1700">
                <a:solidFill>
                  <a:schemeClr val="dk1"/>
                </a:solidFill>
                <a:highlight>
                  <a:srgbClr val="FFFFFF"/>
                </a:highlight>
              </a:rPr>
            </a:br>
            <a:r>
              <a:rPr lang="en" sz="1200">
                <a:solidFill>
                  <a:srgbClr val="374151"/>
                </a:solidFill>
                <a:highlight>
                  <a:srgbClr val="F7F7F8"/>
                </a:highlight>
                <a:latin typeface="Roboto"/>
                <a:ea typeface="Roboto"/>
                <a:cs typeface="Roboto"/>
                <a:sym typeface="Roboto"/>
              </a:rPr>
              <a:t>Azure Spring Cloud is a top choice for hosting Spring applications because it's fully managed, seamlessly integrates with Spring framework, has a global reach, offers automatic scaling, is developer-friendly, provides strong security and monitoring, and connects with other Azure services. It simplifies Spring application development and is backed by Azure's global reach and support.</a:t>
            </a:r>
            <a:endParaRPr b="1" sz="17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4"/>
          <p:cNvSpPr txBox="1"/>
          <p:nvPr>
            <p:ph type="title"/>
          </p:nvPr>
        </p:nvSpPr>
        <p:spPr>
          <a:xfrm>
            <a:off x="311700" y="158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Azure Databricks </a:t>
            </a:r>
            <a:endParaRPr b="1" u="sng"/>
          </a:p>
        </p:txBody>
      </p:sp>
      <p:sp>
        <p:nvSpPr>
          <p:cNvPr id="304" name="Google Shape;304;p54"/>
          <p:cNvSpPr txBox="1"/>
          <p:nvPr>
            <p:ph idx="1" type="body"/>
          </p:nvPr>
        </p:nvSpPr>
        <p:spPr>
          <a:xfrm>
            <a:off x="311700" y="730950"/>
            <a:ext cx="8520600" cy="372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rgbClr val="374151"/>
                </a:solidFill>
                <a:highlight>
                  <a:srgbClr val="F7F7F8"/>
                </a:highlight>
                <a:latin typeface="Roboto"/>
                <a:ea typeface="Roboto"/>
                <a:cs typeface="Roboto"/>
                <a:sym typeface="Roboto"/>
              </a:rPr>
              <a:t>Azure Databricks is a cloud-based big data analytics and machine learning platform provided by Microsoft in collaboration with Databricks Inc. It's designed to help organizations process and analyze large volumes of data, perform advanced analytics, and build machine learning models. It's built for the cloud and is designed to help organizations process and analyze large volumes of data, gain insights, and build machine learning models.</a:t>
            </a:r>
            <a:endParaRPr sz="14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rPr lang="en" sz="2000" u="sng">
                <a:solidFill>
                  <a:schemeClr val="dk1"/>
                </a:solidFill>
              </a:rPr>
              <a:t>Why this over others?</a:t>
            </a:r>
            <a:endParaRPr sz="2000" u="sng">
              <a:solidFill>
                <a:schemeClr val="dk1"/>
              </a:solidFill>
            </a:endParaRPr>
          </a:p>
          <a:p>
            <a:pPr indent="0" lvl="0" marL="0" rtl="0" algn="l">
              <a:spcBef>
                <a:spcPts val="1200"/>
              </a:spcBef>
              <a:spcAft>
                <a:spcPts val="1200"/>
              </a:spcAft>
              <a:buNone/>
            </a:pPr>
            <a:r>
              <a:rPr lang="en" sz="1400">
                <a:solidFill>
                  <a:srgbClr val="374151"/>
                </a:solidFill>
                <a:highlight>
                  <a:srgbClr val="F7F7F8"/>
                </a:highlight>
                <a:latin typeface="Roboto"/>
                <a:ea typeface="Roboto"/>
                <a:cs typeface="Roboto"/>
                <a:sym typeface="Roboto"/>
              </a:rPr>
              <a:t>Azure Databricks is favored for big data analytics and machine learning due to its </a:t>
            </a:r>
            <a:r>
              <a:rPr b="1" lang="en" sz="1400">
                <a:solidFill>
                  <a:srgbClr val="374151"/>
                </a:solidFill>
                <a:highlight>
                  <a:srgbClr val="F7F7F8"/>
                </a:highlight>
                <a:latin typeface="Roboto"/>
                <a:ea typeface="Roboto"/>
                <a:cs typeface="Roboto"/>
                <a:sym typeface="Roboto"/>
              </a:rPr>
              <a:t>seamless integration with Azure services, unified platform for collaboration, auto-scaling, managed service model, robust security, simplified machine learning, efficient resource utilization, real-time data processing, and cost-effectiveness</a:t>
            </a:r>
            <a:r>
              <a:rPr lang="en" sz="1400">
                <a:solidFill>
                  <a:srgbClr val="374151"/>
                </a:solidFill>
                <a:highlight>
                  <a:srgbClr val="F7F7F8"/>
                </a:highlight>
                <a:latin typeface="Roboto"/>
                <a:ea typeface="Roboto"/>
                <a:cs typeface="Roboto"/>
                <a:sym typeface="Roboto"/>
              </a:rPr>
              <a:t>. These advantages make it a strong choice for organizations looking to leverage data-driven insights and streamline their data workflows.</a:t>
            </a:r>
            <a:endParaRPr sz="1400" u="sng">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310" name="Google Shape;310;p55"/>
          <p:cNvSpPr txBox="1"/>
          <p:nvPr>
            <p:ph idx="1" type="body"/>
          </p:nvPr>
        </p:nvSpPr>
        <p:spPr>
          <a:xfrm>
            <a:off x="71150" y="65425"/>
            <a:ext cx="8980200" cy="5143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solidFill>
                  <a:schemeClr val="dk1"/>
                </a:solidFill>
              </a:rPr>
              <a:t>Some key features and advantages:</a:t>
            </a:r>
            <a:endParaRPr u="sng">
              <a:solidFill>
                <a:schemeClr val="dk1"/>
              </a:solidFill>
            </a:endParaRPr>
          </a:p>
          <a:p>
            <a:pPr indent="-304800" lvl="0" marL="457200" rtl="0" algn="l">
              <a:spcBef>
                <a:spcPts val="1500"/>
              </a:spcBef>
              <a:spcAft>
                <a:spcPts val="0"/>
              </a:spcAft>
              <a:buClr>
                <a:srgbClr val="374151"/>
              </a:buClr>
              <a:buSzPts val="1200"/>
              <a:buFont typeface="Roboto"/>
              <a:buChar char="●"/>
            </a:pPr>
            <a:r>
              <a:rPr b="1" lang="en" sz="1200">
                <a:solidFill>
                  <a:srgbClr val="374151"/>
                </a:solidFill>
                <a:highlight>
                  <a:srgbClr val="F7F7F8"/>
                </a:highlight>
                <a:latin typeface="Roboto"/>
                <a:ea typeface="Roboto"/>
                <a:cs typeface="Roboto"/>
                <a:sym typeface="Roboto"/>
              </a:rPr>
              <a:t>Unified Analytics</a:t>
            </a:r>
            <a:r>
              <a:rPr lang="en" sz="1200">
                <a:solidFill>
                  <a:srgbClr val="374151"/>
                </a:solidFill>
                <a:highlight>
                  <a:srgbClr val="F7F7F8"/>
                </a:highlight>
                <a:latin typeface="Roboto"/>
                <a:ea typeface="Roboto"/>
                <a:cs typeface="Roboto"/>
                <a:sym typeface="Roboto"/>
              </a:rPr>
              <a:t>: Azure Databricks provides a unified platform for data engineering, data science, and business analytics. This means data engineers, data scientists, and analysts can collaborate seamlessly in one environment.</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 sz="1200">
                <a:solidFill>
                  <a:srgbClr val="374151"/>
                </a:solidFill>
                <a:highlight>
                  <a:srgbClr val="F7F7F8"/>
                </a:highlight>
                <a:latin typeface="Roboto"/>
                <a:ea typeface="Roboto"/>
                <a:cs typeface="Roboto"/>
                <a:sym typeface="Roboto"/>
              </a:rPr>
              <a:t>Collaboration</a:t>
            </a:r>
            <a:r>
              <a:rPr lang="en" sz="1200">
                <a:solidFill>
                  <a:srgbClr val="374151"/>
                </a:solidFill>
                <a:highlight>
                  <a:srgbClr val="F7F7F8"/>
                </a:highlight>
                <a:latin typeface="Roboto"/>
                <a:ea typeface="Roboto"/>
                <a:cs typeface="Roboto"/>
                <a:sym typeface="Roboto"/>
              </a:rPr>
              <a:t>: Multiple team members can collaborate on data projects in real-time. This collaborative workspace enhances productivity and knowledge sharing.</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 sz="1200">
                <a:solidFill>
                  <a:srgbClr val="374151"/>
                </a:solidFill>
                <a:highlight>
                  <a:srgbClr val="F7F7F8"/>
                </a:highlight>
                <a:latin typeface="Roboto"/>
                <a:ea typeface="Roboto"/>
                <a:cs typeface="Roboto"/>
                <a:sym typeface="Roboto"/>
              </a:rPr>
              <a:t>Scalability</a:t>
            </a:r>
            <a:r>
              <a:rPr lang="en" sz="1200">
                <a:solidFill>
                  <a:srgbClr val="374151"/>
                </a:solidFill>
                <a:highlight>
                  <a:srgbClr val="F7F7F8"/>
                </a:highlight>
                <a:latin typeface="Roboto"/>
                <a:ea typeface="Roboto"/>
                <a:cs typeface="Roboto"/>
                <a:sym typeface="Roboto"/>
              </a:rPr>
              <a:t>: Azure Databricks can handle data processing and analytics workloads of any size. It can scale up or down to meet the demands of the project.</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 sz="1200">
                <a:solidFill>
                  <a:srgbClr val="374151"/>
                </a:solidFill>
                <a:highlight>
                  <a:srgbClr val="F7F7F8"/>
                </a:highlight>
                <a:latin typeface="Roboto"/>
                <a:ea typeface="Roboto"/>
                <a:cs typeface="Roboto"/>
                <a:sym typeface="Roboto"/>
              </a:rPr>
              <a:t>Integration</a:t>
            </a:r>
            <a:r>
              <a:rPr lang="en" sz="1200">
                <a:solidFill>
                  <a:srgbClr val="374151"/>
                </a:solidFill>
                <a:highlight>
                  <a:srgbClr val="F7F7F8"/>
                </a:highlight>
                <a:latin typeface="Roboto"/>
                <a:ea typeface="Roboto"/>
                <a:cs typeface="Roboto"/>
                <a:sym typeface="Roboto"/>
              </a:rPr>
              <a:t>: It seamlessly integrates with other Azure services, allowing users to combine data from various sources and leverage the Azure ecosystem for a wide range of capabilities.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 sz="1200">
                <a:solidFill>
                  <a:srgbClr val="374151"/>
                </a:solidFill>
                <a:highlight>
                  <a:srgbClr val="F7F7F8"/>
                </a:highlight>
                <a:latin typeface="Roboto"/>
                <a:ea typeface="Roboto"/>
                <a:cs typeface="Roboto"/>
                <a:sym typeface="Roboto"/>
              </a:rPr>
              <a:t>Auto-</a:t>
            </a:r>
            <a:r>
              <a:rPr b="1" lang="en" sz="1200">
                <a:solidFill>
                  <a:srgbClr val="374151"/>
                </a:solidFill>
                <a:highlight>
                  <a:srgbClr val="F7F7F8"/>
                </a:highlight>
                <a:latin typeface="Roboto"/>
                <a:ea typeface="Roboto"/>
                <a:cs typeface="Roboto"/>
                <a:sym typeface="Roboto"/>
              </a:rPr>
              <a:t>Scaling</a:t>
            </a:r>
            <a:r>
              <a:rPr lang="en" sz="1200">
                <a:solidFill>
                  <a:srgbClr val="374151"/>
                </a:solidFill>
                <a:highlight>
                  <a:srgbClr val="F7F7F8"/>
                </a:highlight>
                <a:latin typeface="Roboto"/>
                <a:ea typeface="Roboto"/>
                <a:cs typeface="Roboto"/>
                <a:sym typeface="Roboto"/>
              </a:rPr>
              <a:t>: Databricks offers auto-scaling capabilities, which means it automatically adjusts the computing resources to match the workload, ensuring efficient resource utilization.</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 sz="1200">
                <a:solidFill>
                  <a:srgbClr val="374151"/>
                </a:solidFill>
                <a:highlight>
                  <a:srgbClr val="F7F7F8"/>
                </a:highlight>
                <a:latin typeface="Roboto"/>
                <a:ea typeface="Roboto"/>
                <a:cs typeface="Roboto"/>
                <a:sym typeface="Roboto"/>
              </a:rPr>
              <a:t>Machine Learning</a:t>
            </a:r>
            <a:r>
              <a:rPr lang="en" sz="1200">
                <a:solidFill>
                  <a:srgbClr val="374151"/>
                </a:solidFill>
                <a:highlight>
                  <a:srgbClr val="F7F7F8"/>
                </a:highlight>
                <a:latin typeface="Roboto"/>
                <a:ea typeface="Roboto"/>
                <a:cs typeface="Roboto"/>
                <a:sym typeface="Roboto"/>
              </a:rPr>
              <a:t>: Azure Databricks provides tools and libraries for building and deploying machine learning models. It simplifies the process of developing and using ML in data projects. This helps organizations automate predictions and make data-driven recommendations.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 sz="1200">
                <a:solidFill>
                  <a:schemeClr val="dk1"/>
                </a:solidFill>
                <a:highlight>
                  <a:srgbClr val="F7F7F8"/>
                </a:highlight>
                <a:latin typeface="Roboto"/>
                <a:ea typeface="Roboto"/>
                <a:cs typeface="Roboto"/>
                <a:sym typeface="Roboto"/>
              </a:rPr>
              <a:t>Data Processing</a:t>
            </a:r>
            <a:r>
              <a:rPr lang="en" sz="1200">
                <a:solidFill>
                  <a:srgbClr val="374151"/>
                </a:solidFill>
                <a:highlight>
                  <a:srgbClr val="F7F7F8"/>
                </a:highlight>
                <a:latin typeface="Roboto"/>
                <a:ea typeface="Roboto"/>
                <a:cs typeface="Roboto"/>
                <a:sym typeface="Roboto"/>
              </a:rPr>
              <a:t>: It can handle vast amounts of data and perform data processing tasks like cleaning, transforming, and aggregating data. This is especially useful for organizations with massive datasets.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 sz="1200">
                <a:solidFill>
                  <a:srgbClr val="374151"/>
                </a:solidFill>
                <a:highlight>
                  <a:srgbClr val="F7F7F8"/>
                </a:highlight>
                <a:latin typeface="Roboto"/>
                <a:ea typeface="Roboto"/>
                <a:cs typeface="Roboto"/>
                <a:sym typeface="Roboto"/>
              </a:rPr>
              <a:t>Security</a:t>
            </a:r>
            <a:r>
              <a:rPr lang="en" sz="1200">
                <a:solidFill>
                  <a:srgbClr val="374151"/>
                </a:solidFill>
                <a:highlight>
                  <a:srgbClr val="F7F7F8"/>
                </a:highlight>
                <a:latin typeface="Roboto"/>
                <a:ea typeface="Roboto"/>
                <a:cs typeface="Roboto"/>
                <a:sym typeface="Roboto"/>
              </a:rPr>
              <a:t>: It offers robust security features, including Azure Active Directory integration, role-based access control, and encryption to protect data and ensure compliance.</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 sz="1200">
                <a:solidFill>
                  <a:srgbClr val="374151"/>
                </a:solidFill>
                <a:highlight>
                  <a:srgbClr val="F7F7F8"/>
                </a:highlight>
                <a:latin typeface="Roboto"/>
                <a:ea typeface="Roboto"/>
                <a:cs typeface="Roboto"/>
                <a:sym typeface="Roboto"/>
              </a:rPr>
              <a:t>Streaming Analytics:</a:t>
            </a:r>
            <a:r>
              <a:rPr lang="en" sz="1200">
                <a:solidFill>
                  <a:srgbClr val="374151"/>
                </a:solidFill>
                <a:highlight>
                  <a:srgbClr val="F7F7F8"/>
                </a:highlight>
                <a:latin typeface="Roboto"/>
                <a:ea typeface="Roboto"/>
                <a:cs typeface="Roboto"/>
                <a:sym typeface="Roboto"/>
              </a:rPr>
              <a:t> Azure Databricks supports real-time data processing and streaming analytics, making it suitable for applications that require immediate insights from data streams.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 sz="1200">
                <a:solidFill>
                  <a:srgbClr val="374151"/>
                </a:solidFill>
                <a:highlight>
                  <a:srgbClr val="F7F7F8"/>
                </a:highlight>
                <a:latin typeface="Roboto"/>
                <a:ea typeface="Roboto"/>
                <a:cs typeface="Roboto"/>
                <a:sym typeface="Roboto"/>
              </a:rPr>
              <a:t>Managed Service</a:t>
            </a:r>
            <a:r>
              <a:rPr lang="en" sz="1200">
                <a:solidFill>
                  <a:srgbClr val="374151"/>
                </a:solidFill>
                <a:highlight>
                  <a:srgbClr val="F7F7F8"/>
                </a:highlight>
                <a:latin typeface="Roboto"/>
                <a:ea typeface="Roboto"/>
                <a:cs typeface="Roboto"/>
                <a:sym typeface="Roboto"/>
              </a:rPr>
              <a:t>: As an Azure service, it's fully managed, meaning Microsoft takes care of infrastructure management, updates, and maintenance, allowing users to focus on data analysis and insights.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 sz="1200">
                <a:solidFill>
                  <a:srgbClr val="374151"/>
                </a:solidFill>
                <a:highlight>
                  <a:srgbClr val="F7F7F8"/>
                </a:highlight>
                <a:latin typeface="Roboto"/>
                <a:ea typeface="Roboto"/>
                <a:cs typeface="Roboto"/>
                <a:sym typeface="Roboto"/>
              </a:rPr>
              <a:t>Interactive Workspace</a:t>
            </a:r>
            <a:r>
              <a:rPr lang="en" sz="1200">
                <a:solidFill>
                  <a:srgbClr val="374151"/>
                </a:solidFill>
                <a:highlight>
                  <a:srgbClr val="F7F7F8"/>
                </a:highlight>
                <a:latin typeface="Roboto"/>
                <a:ea typeface="Roboto"/>
                <a:cs typeface="Roboto"/>
                <a:sym typeface="Roboto"/>
              </a:rPr>
              <a:t>: Databricks provides an interactive and user-friendly workspace where users can run queries, code, and visualizations, facilitating data exploration and analysis.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 sz="1200">
                <a:solidFill>
                  <a:srgbClr val="374151"/>
                </a:solidFill>
                <a:highlight>
                  <a:srgbClr val="F7F7F8"/>
                </a:highlight>
                <a:latin typeface="Roboto"/>
                <a:ea typeface="Roboto"/>
                <a:cs typeface="Roboto"/>
                <a:sym typeface="Roboto"/>
              </a:rPr>
              <a:t>Machine Learning Lifecycle</a:t>
            </a:r>
            <a:r>
              <a:rPr lang="en" sz="1200">
                <a:solidFill>
                  <a:srgbClr val="374151"/>
                </a:solidFill>
                <a:highlight>
                  <a:srgbClr val="F7F7F8"/>
                </a:highlight>
                <a:latin typeface="Roboto"/>
                <a:ea typeface="Roboto"/>
                <a:cs typeface="Roboto"/>
                <a:sym typeface="Roboto"/>
              </a:rPr>
              <a:t>: It supports the entire machine learning lifecycle, from data preparation to model deployment, helping organizations create and manage machine learning solutions.</a:t>
            </a:r>
            <a:endParaRPr sz="12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6"/>
          <p:cNvSpPr txBox="1"/>
          <p:nvPr>
            <p:ph idx="1" type="body"/>
          </p:nvPr>
        </p:nvSpPr>
        <p:spPr>
          <a:xfrm>
            <a:off x="385925" y="172710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6600">
                <a:solidFill>
                  <a:srgbClr val="CC0000"/>
                </a:solidFill>
              </a:rPr>
              <a:t>Thank You!</a:t>
            </a:r>
            <a:endParaRPr sz="6600">
              <a:solidFill>
                <a:srgbClr val="CC0000"/>
              </a:solidFill>
            </a:endParaRPr>
          </a:p>
        </p:txBody>
      </p:sp>
    </p:spTree>
  </p:cSld>
  <p:clrMapOvr>
    <a:masterClrMapping/>
  </p:clrMapOvr>
  <mc:AlternateContent>
    <mc:Choice Requires="p14">
      <p:transition spd="med">
        <p14:flip dir="l"/>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Azure Functions</a:t>
            </a:r>
            <a:endParaRPr b="1" u="sng"/>
          </a:p>
        </p:txBody>
      </p:sp>
      <p:sp>
        <p:nvSpPr>
          <p:cNvPr id="80" name="Google Shape;80;p17"/>
          <p:cNvSpPr txBox="1"/>
          <p:nvPr>
            <p:ph idx="1" type="body"/>
          </p:nvPr>
        </p:nvSpPr>
        <p:spPr>
          <a:xfrm>
            <a:off x="120900" y="626950"/>
            <a:ext cx="8902200" cy="45678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chemeClr val="dk1"/>
              </a:buClr>
              <a:buSzPts val="1400"/>
              <a:buAutoNum type="arabicPeriod"/>
            </a:pPr>
            <a:r>
              <a:rPr lang="en" sz="1400">
                <a:solidFill>
                  <a:schemeClr val="dk1"/>
                </a:solidFill>
              </a:rPr>
              <a:t>It is an </a:t>
            </a:r>
            <a:r>
              <a:rPr lang="en" sz="1400">
                <a:solidFill>
                  <a:schemeClr val="dk1"/>
                </a:solidFill>
                <a:highlight>
                  <a:srgbClr val="00FF00"/>
                </a:highlight>
              </a:rPr>
              <a:t>event-driven, serverless compute platform that helps you develop more efficiently using the programming language</a:t>
            </a:r>
            <a:r>
              <a:rPr lang="en" sz="1400">
                <a:solidFill>
                  <a:schemeClr val="dk1"/>
                </a:solidFill>
              </a:rPr>
              <a:t> of your choice.</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Focus on core business logic with the highest level of hardware abstraction.</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rgbClr val="333333"/>
                </a:solidFill>
                <a:highlight>
                  <a:srgbClr val="FFFFFF"/>
                </a:highlight>
                <a:latin typeface="Roboto"/>
                <a:ea typeface="Roboto"/>
                <a:cs typeface="Roboto"/>
                <a:sym typeface="Roboto"/>
              </a:rPr>
              <a:t>The "compute on demand" is provided in Azure Functions in two methods as per the need:</a:t>
            </a:r>
            <a:endParaRPr sz="1400">
              <a:solidFill>
                <a:srgbClr val="333333"/>
              </a:solidFill>
              <a:highlight>
                <a:srgbClr val="FFFFFF"/>
              </a:highlight>
              <a:latin typeface="Roboto"/>
              <a:ea typeface="Roboto"/>
              <a:cs typeface="Roboto"/>
              <a:sym typeface="Roboto"/>
            </a:endParaRPr>
          </a:p>
          <a:p>
            <a:pPr indent="-317500" lvl="0" marL="914400" rtl="0" algn="l">
              <a:spcBef>
                <a:spcPts val="0"/>
              </a:spcBef>
              <a:spcAft>
                <a:spcPts val="0"/>
              </a:spcAft>
              <a:buClr>
                <a:srgbClr val="333333"/>
              </a:buClr>
              <a:buSzPts val="1400"/>
              <a:buFont typeface="Roboto"/>
              <a:buChar char="●"/>
            </a:pPr>
            <a:r>
              <a:rPr lang="en" sz="1200">
                <a:solidFill>
                  <a:srgbClr val="333333"/>
                </a:solidFill>
                <a:highlight>
                  <a:srgbClr val="00FF00"/>
                </a:highlight>
                <a:latin typeface="Roboto"/>
                <a:ea typeface="Roboto"/>
                <a:cs typeface="Roboto"/>
                <a:sym typeface="Roboto"/>
              </a:rPr>
              <a:t>Azure Functions enables you to turn your system's logic into easily accessible code chunks. </a:t>
            </a:r>
            <a:r>
              <a:rPr lang="en" sz="1200">
                <a:solidFill>
                  <a:srgbClr val="333333"/>
                </a:solidFill>
                <a:highlight>
                  <a:srgbClr val="FFFFFF"/>
                </a:highlight>
                <a:latin typeface="Roboto"/>
                <a:ea typeface="Roboto"/>
                <a:cs typeface="Roboto"/>
                <a:sym typeface="Roboto"/>
              </a:rPr>
              <a:t>"Functions" are the name for these code blocks. Various functions can be activated at any time when you need to respond to a vital incident.</a:t>
            </a:r>
            <a:endParaRPr sz="1200">
              <a:solidFill>
                <a:srgbClr val="333333"/>
              </a:solidFill>
              <a:highlight>
                <a:srgbClr val="FFFFFF"/>
              </a:highlight>
              <a:latin typeface="Roboto"/>
              <a:ea typeface="Roboto"/>
              <a:cs typeface="Roboto"/>
              <a:sym typeface="Roboto"/>
            </a:endParaRPr>
          </a:p>
          <a:p>
            <a:pPr indent="-304800" lvl="0" marL="914400" rtl="0" algn="l">
              <a:spcBef>
                <a:spcPts val="0"/>
              </a:spcBef>
              <a:spcAft>
                <a:spcPts val="0"/>
              </a:spcAft>
              <a:buClr>
                <a:srgbClr val="333333"/>
              </a:buClr>
              <a:buSzPts val="1200"/>
              <a:buFont typeface="Roboto"/>
              <a:buChar char="●"/>
            </a:pPr>
            <a:r>
              <a:rPr lang="en" sz="1200">
                <a:solidFill>
                  <a:srgbClr val="333333"/>
                </a:solidFill>
                <a:highlight>
                  <a:srgbClr val="00FF00"/>
                </a:highlight>
                <a:latin typeface="Roboto"/>
                <a:ea typeface="Roboto"/>
                <a:cs typeface="Roboto"/>
                <a:sym typeface="Roboto"/>
              </a:rPr>
              <a:t>when demand grows, Azure Functions scales up to provide as many resources and function instances as needed</a:t>
            </a:r>
            <a:r>
              <a:rPr lang="en" sz="1200">
                <a:solidFill>
                  <a:srgbClr val="333333"/>
                </a:solidFill>
                <a:highlight>
                  <a:srgbClr val="FFFFFF"/>
                </a:highlight>
                <a:latin typeface="Roboto"/>
                <a:ea typeface="Roboto"/>
                <a:cs typeface="Roboto"/>
                <a:sym typeface="Roboto"/>
              </a:rPr>
              <a:t> - but only when they're needed. Any surplus resources and application instances are immediately decommissioned as demand decrease.</a:t>
            </a:r>
            <a:endParaRPr sz="1200">
              <a:solidFill>
                <a:srgbClr val="333333"/>
              </a:solidFill>
              <a:highlight>
                <a:srgbClr val="FFFFFF"/>
              </a:highlight>
              <a:latin typeface="Roboto"/>
              <a:ea typeface="Roboto"/>
              <a:cs typeface="Roboto"/>
              <a:sym typeface="Roboto"/>
            </a:endParaRPr>
          </a:p>
          <a:p>
            <a:pPr indent="-317500" lvl="0" marL="457200" rtl="0" algn="just">
              <a:spcBef>
                <a:spcPts val="0"/>
              </a:spcBef>
              <a:spcAft>
                <a:spcPts val="0"/>
              </a:spcAft>
              <a:buClr>
                <a:srgbClr val="333333"/>
              </a:buClr>
              <a:buSzPts val="1400"/>
              <a:buFont typeface="Roboto"/>
              <a:buAutoNum type="arabicPeriod"/>
            </a:pPr>
            <a:r>
              <a:rPr lang="en" sz="1400">
                <a:solidFill>
                  <a:srgbClr val="333333"/>
                </a:solidFill>
                <a:highlight>
                  <a:srgbClr val="FFFFFF"/>
                </a:highlight>
                <a:latin typeface="Roboto"/>
                <a:ea typeface="Roboto"/>
                <a:cs typeface="Roboto"/>
                <a:sym typeface="Roboto"/>
              </a:rPr>
              <a:t>The following options and resources are accessible to you when you develop your functions:</a:t>
            </a:r>
            <a:endParaRPr sz="1400">
              <a:solidFill>
                <a:srgbClr val="333333"/>
              </a:solidFill>
              <a:highlight>
                <a:srgbClr val="FFFFFF"/>
              </a:highlight>
              <a:latin typeface="Roboto"/>
              <a:ea typeface="Roboto"/>
              <a:cs typeface="Roboto"/>
              <a:sym typeface="Roboto"/>
            </a:endParaRPr>
          </a:p>
          <a:p>
            <a:pPr indent="-317500" lvl="1" marL="914400" rtl="0" algn="just">
              <a:spcBef>
                <a:spcPts val="0"/>
              </a:spcBef>
              <a:spcAft>
                <a:spcPts val="0"/>
              </a:spcAft>
              <a:buClr>
                <a:srgbClr val="333333"/>
              </a:buClr>
              <a:buSzPts val="1400"/>
              <a:buFont typeface="Roboto"/>
              <a:buAutoNum type="alphaLcPeriod"/>
            </a:pPr>
            <a:r>
              <a:rPr lang="en">
                <a:solidFill>
                  <a:srgbClr val="333333"/>
                </a:solidFill>
                <a:highlight>
                  <a:srgbClr val="FFFFFF"/>
                </a:highlight>
                <a:latin typeface="Roboto"/>
                <a:ea typeface="Roboto"/>
                <a:cs typeface="Roboto"/>
                <a:sym typeface="Roboto"/>
              </a:rPr>
              <a:t>Use your </a:t>
            </a:r>
            <a:r>
              <a:rPr lang="en">
                <a:solidFill>
                  <a:srgbClr val="333333"/>
                </a:solidFill>
                <a:highlight>
                  <a:srgbClr val="FFFFFF"/>
                </a:highlight>
                <a:latin typeface="Roboto"/>
                <a:ea typeface="Roboto"/>
                <a:cs typeface="Roboto"/>
                <a:sym typeface="Roboto"/>
              </a:rPr>
              <a:t>preferred</a:t>
            </a:r>
            <a:r>
              <a:rPr lang="en">
                <a:solidFill>
                  <a:srgbClr val="333333"/>
                </a:solidFill>
                <a:highlight>
                  <a:srgbClr val="FFFFFF"/>
                </a:highlight>
                <a:latin typeface="Roboto"/>
                <a:ea typeface="Roboto"/>
                <a:cs typeface="Roboto"/>
                <a:sym typeface="Roboto"/>
              </a:rPr>
              <a:t> language</a:t>
            </a:r>
            <a:endParaRPr>
              <a:solidFill>
                <a:srgbClr val="333333"/>
              </a:solidFill>
              <a:highlight>
                <a:srgbClr val="FFFFFF"/>
              </a:highlight>
              <a:latin typeface="Roboto"/>
              <a:ea typeface="Roboto"/>
              <a:cs typeface="Roboto"/>
              <a:sym typeface="Roboto"/>
            </a:endParaRPr>
          </a:p>
          <a:p>
            <a:pPr indent="-317500" lvl="1" marL="914400" rtl="0" algn="just">
              <a:spcBef>
                <a:spcPts val="0"/>
              </a:spcBef>
              <a:spcAft>
                <a:spcPts val="0"/>
              </a:spcAft>
              <a:buClr>
                <a:srgbClr val="333333"/>
              </a:buClr>
              <a:buSzPts val="1400"/>
              <a:buFont typeface="Roboto"/>
              <a:buAutoNum type="alphaLcPeriod"/>
            </a:pPr>
            <a:r>
              <a:rPr lang="en">
                <a:solidFill>
                  <a:srgbClr val="333333"/>
                </a:solidFill>
                <a:highlight>
                  <a:srgbClr val="FFFFFF"/>
                </a:highlight>
                <a:latin typeface="Roboto"/>
                <a:ea typeface="Roboto"/>
                <a:cs typeface="Roboto"/>
                <a:sym typeface="Roboto"/>
              </a:rPr>
              <a:t>Automate Deployment</a:t>
            </a:r>
            <a:endParaRPr>
              <a:solidFill>
                <a:srgbClr val="333333"/>
              </a:solidFill>
              <a:highlight>
                <a:srgbClr val="FFFFFF"/>
              </a:highlight>
              <a:latin typeface="Roboto"/>
              <a:ea typeface="Roboto"/>
              <a:cs typeface="Roboto"/>
              <a:sym typeface="Roboto"/>
            </a:endParaRPr>
          </a:p>
          <a:p>
            <a:pPr indent="-317500" lvl="1" marL="914400" rtl="0" algn="just">
              <a:spcBef>
                <a:spcPts val="0"/>
              </a:spcBef>
              <a:spcAft>
                <a:spcPts val="0"/>
              </a:spcAft>
              <a:buClr>
                <a:srgbClr val="333333"/>
              </a:buClr>
              <a:buSzPts val="1400"/>
              <a:buFont typeface="Roboto"/>
              <a:buAutoNum type="alphaLcPeriod"/>
            </a:pPr>
            <a:r>
              <a:rPr lang="en">
                <a:solidFill>
                  <a:srgbClr val="333333"/>
                </a:solidFill>
                <a:highlight>
                  <a:srgbClr val="FFFFFF"/>
                </a:highlight>
                <a:latin typeface="Roboto"/>
                <a:ea typeface="Roboto"/>
                <a:cs typeface="Roboto"/>
                <a:sym typeface="Roboto"/>
              </a:rPr>
              <a:t>Troubleshoot a Function</a:t>
            </a:r>
            <a:endParaRPr>
              <a:solidFill>
                <a:srgbClr val="333333"/>
              </a:solidFill>
              <a:highlight>
                <a:srgbClr val="FFFFFF"/>
              </a:highlight>
              <a:latin typeface="Roboto"/>
              <a:ea typeface="Roboto"/>
              <a:cs typeface="Roboto"/>
              <a:sym typeface="Roboto"/>
            </a:endParaRPr>
          </a:p>
          <a:p>
            <a:pPr indent="-317500" lvl="1" marL="914400" rtl="0" algn="just">
              <a:spcBef>
                <a:spcPts val="0"/>
              </a:spcBef>
              <a:spcAft>
                <a:spcPts val="0"/>
              </a:spcAft>
              <a:buClr>
                <a:srgbClr val="333333"/>
              </a:buClr>
              <a:buSzPts val="1400"/>
              <a:buFont typeface="Roboto"/>
              <a:buAutoNum type="alphaLcPeriod"/>
            </a:pPr>
            <a:r>
              <a:rPr lang="en">
                <a:solidFill>
                  <a:srgbClr val="333333"/>
                </a:solidFill>
                <a:highlight>
                  <a:srgbClr val="FFFFFF"/>
                </a:highlight>
                <a:latin typeface="Roboto"/>
                <a:ea typeface="Roboto"/>
                <a:cs typeface="Roboto"/>
                <a:sym typeface="Roboto"/>
              </a:rPr>
              <a:t>Flexible Pricing Options</a:t>
            </a:r>
            <a:endParaRPr sz="500">
              <a:solidFill>
                <a:srgbClr val="333333"/>
              </a:solidFill>
              <a:highlight>
                <a:srgbClr val="FFFFFF"/>
              </a:highlight>
              <a:latin typeface="Roboto"/>
              <a:ea typeface="Roboto"/>
              <a:cs typeface="Roboto"/>
              <a:sym typeface="Roboto"/>
            </a:endParaRPr>
          </a:p>
          <a:p>
            <a:pPr indent="-317500" lvl="0" marL="457200" rtl="0" algn="just">
              <a:lnSpc>
                <a:spcPct val="130000"/>
              </a:lnSpc>
              <a:spcBef>
                <a:spcPts val="0"/>
              </a:spcBef>
              <a:spcAft>
                <a:spcPts val="0"/>
              </a:spcAft>
              <a:buClr>
                <a:srgbClr val="610B38"/>
              </a:buClr>
              <a:buSzPts val="1400"/>
              <a:buAutoNum type="arabicPeriod"/>
            </a:pPr>
            <a:r>
              <a:rPr b="1" lang="en" sz="1400">
                <a:solidFill>
                  <a:srgbClr val="610B38"/>
                </a:solidFill>
                <a:highlight>
                  <a:srgbClr val="00FFFF"/>
                </a:highlight>
              </a:rPr>
              <a:t>Why Azure Functions over other Functions?</a:t>
            </a:r>
            <a:endParaRPr b="1" sz="1400">
              <a:solidFill>
                <a:srgbClr val="610B38"/>
              </a:solidFill>
              <a:highlight>
                <a:srgbClr val="00FFFF"/>
              </a:highlight>
            </a:endParaRPr>
          </a:p>
          <a:p>
            <a:pPr indent="0" lvl="0" marL="0" rtl="0" algn="just">
              <a:lnSpc>
                <a:spcPct val="130000"/>
              </a:lnSpc>
              <a:spcBef>
                <a:spcPts val="0"/>
              </a:spcBef>
              <a:spcAft>
                <a:spcPts val="0"/>
              </a:spcAft>
              <a:buNone/>
            </a:pPr>
            <a:r>
              <a:rPr lang="en" sz="1200">
                <a:solidFill>
                  <a:srgbClr val="333333"/>
                </a:solidFill>
                <a:highlight>
                  <a:srgbClr val="FFFFFF"/>
                </a:highlight>
                <a:latin typeface="Roboto"/>
                <a:ea typeface="Roboto"/>
                <a:cs typeface="Roboto"/>
                <a:sym typeface="Roboto"/>
              </a:rPr>
              <a:t>Durable Functions is a serverless computing extension of Azure Functions that allows you to construct stateful functions. Using </a:t>
            </a:r>
            <a:r>
              <a:rPr lang="en" sz="1200">
                <a:solidFill>
                  <a:srgbClr val="333333"/>
                </a:solidFill>
                <a:highlight>
                  <a:srgbClr val="00FF00"/>
                </a:highlight>
                <a:latin typeface="Roboto"/>
                <a:ea typeface="Roboto"/>
                <a:cs typeface="Roboto"/>
                <a:sym typeface="Roboto"/>
              </a:rPr>
              <a:t>the Azure Functions programming model, you can construct stateful workflows by creating orchestrator</a:t>
            </a:r>
            <a:r>
              <a:rPr lang="en" sz="1200">
                <a:solidFill>
                  <a:srgbClr val="333333"/>
                </a:solidFill>
                <a:highlight>
                  <a:srgbClr val="FFFFFF"/>
                </a:highlight>
                <a:latin typeface="Roboto"/>
                <a:ea typeface="Roboto"/>
                <a:cs typeface="Roboto"/>
                <a:sym typeface="Roboto"/>
              </a:rPr>
              <a:t>(</a:t>
            </a:r>
            <a:r>
              <a:rPr lang="en" sz="1200">
                <a:solidFill>
                  <a:schemeClr val="dk1"/>
                </a:solidFill>
              </a:rPr>
              <a:t>define function workflows using procedural code</a:t>
            </a:r>
            <a:r>
              <a:rPr lang="en" sz="1200">
                <a:solidFill>
                  <a:srgbClr val="333333"/>
                </a:solidFill>
                <a:highlight>
                  <a:srgbClr val="FFFFFF"/>
                </a:highlight>
                <a:latin typeface="Roboto"/>
                <a:ea typeface="Roboto"/>
                <a:cs typeface="Roboto"/>
                <a:sym typeface="Roboto"/>
              </a:rPr>
              <a:t>) functions and stateful entities by writing entity functions.</a:t>
            </a: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210050" y="163625"/>
            <a:ext cx="8816700" cy="4884600"/>
          </a:xfrm>
          <a:prstGeom prst="rect">
            <a:avLst/>
          </a:prstGeom>
        </p:spPr>
        <p:txBody>
          <a:bodyPr anchorCtr="0" anchor="t" bIns="91425" lIns="91425" spcFirstLastPara="1" rIns="91425" wrap="square" tIns="91425">
            <a:normAutofit/>
          </a:bodyPr>
          <a:lstStyle/>
          <a:p>
            <a:pPr indent="0" lvl="0" marL="0" rtl="0" algn="just">
              <a:lnSpc>
                <a:spcPct val="130000"/>
              </a:lnSpc>
              <a:spcBef>
                <a:spcPts val="1800"/>
              </a:spcBef>
              <a:spcAft>
                <a:spcPts val="0"/>
              </a:spcAft>
              <a:buNone/>
            </a:pPr>
            <a:r>
              <a:rPr lang="en" sz="1900" u="sng">
                <a:solidFill>
                  <a:srgbClr val="610B38"/>
                </a:solidFill>
                <a:highlight>
                  <a:srgbClr val="FFFFFF"/>
                </a:highlight>
              </a:rPr>
              <a:t>Application Patterns:</a:t>
            </a:r>
            <a:endParaRPr sz="1900" u="sng">
              <a:solidFill>
                <a:srgbClr val="610B38"/>
              </a:solidFill>
              <a:highlight>
                <a:srgbClr val="FFFFFF"/>
              </a:highlight>
            </a:endParaRPr>
          </a:p>
          <a:p>
            <a:pPr indent="-317500" lvl="0" marL="457200" rtl="0" algn="just">
              <a:lnSpc>
                <a:spcPct val="130000"/>
              </a:lnSpc>
              <a:spcBef>
                <a:spcPts val="1800"/>
              </a:spcBef>
              <a:spcAft>
                <a:spcPts val="0"/>
              </a:spcAft>
              <a:buClr>
                <a:srgbClr val="610B38"/>
              </a:buClr>
              <a:buSzPts val="1400"/>
              <a:buAutoNum type="arabicPeriod"/>
            </a:pPr>
            <a:r>
              <a:rPr b="1" lang="en" sz="1400" u="sng">
                <a:solidFill>
                  <a:srgbClr val="610B38"/>
                </a:solidFill>
                <a:highlight>
                  <a:srgbClr val="FFFFFF"/>
                </a:highlight>
              </a:rPr>
              <a:t>Function chaining</a:t>
            </a:r>
            <a:r>
              <a:rPr b="1" lang="en" sz="1400">
                <a:solidFill>
                  <a:srgbClr val="610B38"/>
                </a:solidFill>
                <a:highlight>
                  <a:srgbClr val="FFFFFF"/>
                </a:highlight>
              </a:rPr>
              <a:t>: </a:t>
            </a:r>
            <a:r>
              <a:rPr lang="en" sz="1400">
                <a:solidFill>
                  <a:schemeClr val="dk1"/>
                </a:solidFill>
              </a:rPr>
              <a:t>the pattern of executing a sequence of functions in a particular order</a:t>
            </a:r>
            <a:r>
              <a:rPr lang="en" sz="1400">
                <a:solidFill>
                  <a:srgbClr val="333333"/>
                </a:solidFill>
                <a:highlight>
                  <a:srgbClr val="FFFFFF"/>
                </a:highlight>
                <a:latin typeface="Roboto"/>
                <a:ea typeface="Roboto"/>
                <a:cs typeface="Roboto"/>
                <a:sym typeface="Roboto"/>
              </a:rPr>
              <a:t>. The output of one function is applied to the input of another function in this way.</a:t>
            </a:r>
            <a:endParaRPr sz="1400">
              <a:solidFill>
                <a:srgbClr val="333333"/>
              </a:solidFill>
              <a:highlight>
                <a:srgbClr val="FFFFFF"/>
              </a:highlight>
              <a:latin typeface="Roboto"/>
              <a:ea typeface="Roboto"/>
              <a:cs typeface="Roboto"/>
              <a:sym typeface="Roboto"/>
            </a:endParaRPr>
          </a:p>
          <a:p>
            <a:pPr indent="-317500" lvl="0" marL="457200" rtl="0" algn="just">
              <a:lnSpc>
                <a:spcPct val="130000"/>
              </a:lnSpc>
              <a:spcBef>
                <a:spcPts val="0"/>
              </a:spcBef>
              <a:spcAft>
                <a:spcPts val="0"/>
              </a:spcAft>
              <a:buClr>
                <a:srgbClr val="610B38"/>
              </a:buClr>
              <a:buSzPts val="1400"/>
              <a:buAutoNum type="arabicPeriod"/>
            </a:pPr>
            <a:r>
              <a:rPr b="1" lang="en" sz="1400" u="sng">
                <a:solidFill>
                  <a:srgbClr val="610B4B"/>
                </a:solidFill>
                <a:highlight>
                  <a:srgbClr val="FFFFFF"/>
                </a:highlight>
              </a:rPr>
              <a:t>Fan out/fan in</a:t>
            </a:r>
            <a:r>
              <a:rPr b="1" lang="en" sz="1400">
                <a:solidFill>
                  <a:srgbClr val="610B4B"/>
                </a:solidFill>
                <a:highlight>
                  <a:srgbClr val="FFFFFF"/>
                </a:highlight>
              </a:rPr>
              <a:t>: </a:t>
            </a:r>
            <a:r>
              <a:rPr lang="en" sz="1400">
                <a:solidFill>
                  <a:schemeClr val="dk1"/>
                </a:solidFill>
              </a:rPr>
              <a:t>the pattern of executing multiple functions concurrently and then performing some aggregation on the results</a:t>
            </a:r>
            <a:endParaRPr b="1" sz="1400">
              <a:solidFill>
                <a:schemeClr val="dk1"/>
              </a:solidFill>
              <a:highlight>
                <a:srgbClr val="FFFFFF"/>
              </a:highlight>
            </a:endParaRPr>
          </a:p>
          <a:p>
            <a:pPr indent="-317500" lvl="0" marL="457200" rtl="0" algn="just">
              <a:lnSpc>
                <a:spcPct val="130000"/>
              </a:lnSpc>
              <a:spcBef>
                <a:spcPts val="0"/>
              </a:spcBef>
              <a:spcAft>
                <a:spcPts val="0"/>
              </a:spcAft>
              <a:buClr>
                <a:schemeClr val="dk1"/>
              </a:buClr>
              <a:buSzPts val="1400"/>
              <a:buAutoNum type="arabicPeriod"/>
            </a:pPr>
            <a:r>
              <a:rPr b="1" lang="en" sz="1400" u="sng">
                <a:solidFill>
                  <a:srgbClr val="610B4B"/>
                </a:solidFill>
                <a:highlight>
                  <a:srgbClr val="FFFFFF"/>
                </a:highlight>
              </a:rPr>
              <a:t>Async HTTP APIs</a:t>
            </a:r>
            <a:r>
              <a:rPr lang="en" sz="1400">
                <a:solidFill>
                  <a:srgbClr val="610B4B"/>
                </a:solidFill>
                <a:highlight>
                  <a:srgbClr val="FFFFFF"/>
                </a:highlight>
              </a:rPr>
              <a:t>: </a:t>
            </a:r>
            <a:r>
              <a:rPr lang="en" sz="1400">
                <a:solidFill>
                  <a:schemeClr val="dk1"/>
                </a:solidFill>
              </a:rPr>
              <a:t>addresses the coordination of states in long-running operations that are available to client consumers.On the graph, from an http start trigger some DoWork is executed, and a client can query an API to GetStatus, to identify whether the operation is running, or it has finished.</a:t>
            </a:r>
            <a:endParaRPr sz="1400">
              <a:solidFill>
                <a:srgbClr val="610B4B"/>
              </a:solidFill>
              <a:highlight>
                <a:srgbClr val="FFFFFF"/>
              </a:highlight>
            </a:endParaRPr>
          </a:p>
          <a:p>
            <a:pPr indent="-317500" lvl="0" marL="457200" rtl="0" algn="just">
              <a:lnSpc>
                <a:spcPct val="130000"/>
              </a:lnSpc>
              <a:spcBef>
                <a:spcPts val="0"/>
              </a:spcBef>
              <a:spcAft>
                <a:spcPts val="0"/>
              </a:spcAft>
              <a:buClr>
                <a:srgbClr val="610B38"/>
              </a:buClr>
              <a:buSzPts val="1400"/>
              <a:buAutoNum type="arabicPeriod"/>
            </a:pPr>
            <a:r>
              <a:rPr b="1" lang="en" sz="1400" u="sng">
                <a:solidFill>
                  <a:srgbClr val="610B38"/>
                </a:solidFill>
                <a:highlight>
                  <a:srgbClr val="FFFFFF"/>
                </a:highlight>
              </a:rPr>
              <a:t>Aggregator (Stateful Entities)</a:t>
            </a:r>
            <a:r>
              <a:rPr lang="en" sz="1400">
                <a:solidFill>
                  <a:srgbClr val="610B38"/>
                </a:solidFill>
                <a:highlight>
                  <a:srgbClr val="FFFFFF"/>
                </a:highlight>
              </a:rPr>
              <a:t>: </a:t>
            </a:r>
            <a:r>
              <a:rPr lang="en" sz="1400">
                <a:solidFill>
                  <a:schemeClr val="dk1"/>
                </a:solidFill>
              </a:rPr>
              <a:t>aggregating event data over a period of time into a single, addressable entity.</a:t>
            </a:r>
            <a:endParaRPr sz="1400">
              <a:solidFill>
                <a:schemeClr val="dk1"/>
              </a:solidFill>
            </a:endParaRPr>
          </a:p>
          <a:p>
            <a:pPr indent="-317500" lvl="0" marL="457200" rtl="0" algn="just">
              <a:lnSpc>
                <a:spcPct val="130000"/>
              </a:lnSpc>
              <a:spcBef>
                <a:spcPts val="0"/>
              </a:spcBef>
              <a:spcAft>
                <a:spcPts val="0"/>
              </a:spcAft>
              <a:buClr>
                <a:schemeClr val="dk1"/>
              </a:buClr>
              <a:buSzPts val="1400"/>
              <a:buAutoNum type="arabicPeriod"/>
            </a:pPr>
            <a:r>
              <a:rPr b="1" lang="en" sz="1400" u="sng">
                <a:solidFill>
                  <a:srgbClr val="610B4B"/>
                </a:solidFill>
              </a:rPr>
              <a:t>Monitoring</a:t>
            </a:r>
            <a:r>
              <a:rPr lang="en" sz="1400">
                <a:solidFill>
                  <a:srgbClr val="610B4B"/>
                </a:solidFill>
              </a:rPr>
              <a:t>:</a:t>
            </a:r>
            <a:r>
              <a:rPr lang="en" sz="1400">
                <a:solidFill>
                  <a:schemeClr val="dk1"/>
                </a:solidFill>
              </a:rPr>
              <a:t> A comprehensive Monitoring solution for collecting, analyzing, and responding to monitoring data from your cloud and on-premises environments.To maximize the availability and performance of your applications and services.</a:t>
            </a:r>
            <a:endParaRPr sz="1400">
              <a:solidFill>
                <a:schemeClr val="dk1"/>
              </a:solidFill>
            </a:endParaRPr>
          </a:p>
          <a:p>
            <a:pPr indent="-317500" lvl="0" marL="457200" rtl="0" algn="just">
              <a:lnSpc>
                <a:spcPct val="130000"/>
              </a:lnSpc>
              <a:spcBef>
                <a:spcPts val="0"/>
              </a:spcBef>
              <a:spcAft>
                <a:spcPts val="0"/>
              </a:spcAft>
              <a:buClr>
                <a:srgbClr val="610B4B"/>
              </a:buClr>
              <a:buSzPts val="1400"/>
              <a:buAutoNum type="arabicPeriod"/>
            </a:pPr>
            <a:r>
              <a:rPr b="1" lang="en" sz="1400" u="sng">
                <a:solidFill>
                  <a:srgbClr val="610B4B"/>
                </a:solidFill>
              </a:rPr>
              <a:t>Human Interaction</a:t>
            </a:r>
            <a:r>
              <a:rPr lang="en" sz="1400">
                <a:solidFill>
                  <a:srgbClr val="610B4B"/>
                </a:solidFill>
              </a:rPr>
              <a:t>: Human intervention with workflows.</a:t>
            </a:r>
            <a:endParaRPr sz="1400">
              <a:solidFill>
                <a:srgbClr val="610B4B"/>
              </a:solidFill>
            </a:endParaRPr>
          </a:p>
          <a:p>
            <a:pPr indent="0" lvl="0" marL="0" rtl="0" algn="l">
              <a:spcBef>
                <a:spcPts val="4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200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Redis</a:t>
            </a:r>
            <a:endParaRPr b="1" u="sng"/>
          </a:p>
        </p:txBody>
      </p:sp>
      <p:sp>
        <p:nvSpPr>
          <p:cNvPr id="91" name="Google Shape;91;p19"/>
          <p:cNvSpPr txBox="1"/>
          <p:nvPr>
            <p:ph idx="1" type="body"/>
          </p:nvPr>
        </p:nvSpPr>
        <p:spPr>
          <a:xfrm>
            <a:off x="246675" y="773500"/>
            <a:ext cx="8804700" cy="4140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333333"/>
              </a:buClr>
              <a:buSzPts val="1400"/>
              <a:buFont typeface="Roboto"/>
              <a:buAutoNum type="arabicPeriod"/>
            </a:pPr>
            <a:r>
              <a:rPr lang="en" sz="1400">
                <a:solidFill>
                  <a:srgbClr val="333333"/>
                </a:solidFill>
                <a:highlight>
                  <a:srgbClr val="FFFFFF"/>
                </a:highlight>
                <a:latin typeface="Roboto"/>
                <a:ea typeface="Roboto"/>
                <a:cs typeface="Roboto"/>
                <a:sym typeface="Roboto"/>
              </a:rPr>
              <a:t>Redis is a flexible, open-source (BSD licensed), in-memory data structure store, used as database, cache, and message broker. </a:t>
            </a:r>
            <a:r>
              <a:rPr lang="en" sz="1400">
                <a:solidFill>
                  <a:srgbClr val="333333"/>
                </a:solidFill>
                <a:highlight>
                  <a:srgbClr val="00FF00"/>
                </a:highlight>
                <a:latin typeface="Roboto"/>
                <a:ea typeface="Roboto"/>
                <a:cs typeface="Roboto"/>
                <a:sym typeface="Roboto"/>
              </a:rPr>
              <a:t>Redis is a NoSQL database so it facilitates users to store huge amount of data</a:t>
            </a:r>
            <a:r>
              <a:rPr lang="en" sz="1400">
                <a:solidFill>
                  <a:srgbClr val="333333"/>
                </a:solidFill>
                <a:highlight>
                  <a:srgbClr val="FFFFFF"/>
                </a:highlight>
                <a:latin typeface="Roboto"/>
                <a:ea typeface="Roboto"/>
                <a:cs typeface="Roboto"/>
                <a:sym typeface="Roboto"/>
              </a:rPr>
              <a:t> without the limit of a Relational database.</a:t>
            </a:r>
            <a:endParaRPr sz="1400">
              <a:solidFill>
                <a:srgbClr val="333333"/>
              </a:solidFill>
              <a:highlight>
                <a:srgbClr val="FFFFFF"/>
              </a:highlight>
              <a:latin typeface="Roboto"/>
              <a:ea typeface="Roboto"/>
              <a:cs typeface="Roboto"/>
              <a:sym typeface="Roboto"/>
            </a:endParaRPr>
          </a:p>
          <a:p>
            <a:pPr indent="-317500" lvl="0" marL="457200" rtl="0" algn="l">
              <a:spcBef>
                <a:spcPts val="0"/>
              </a:spcBef>
              <a:spcAft>
                <a:spcPts val="0"/>
              </a:spcAft>
              <a:buClr>
                <a:srgbClr val="333333"/>
              </a:buClr>
              <a:buSzPts val="1400"/>
              <a:buFont typeface="Roboto"/>
              <a:buAutoNum type="arabicPeriod"/>
            </a:pPr>
            <a:r>
              <a:rPr b="1" lang="en" sz="1400">
                <a:solidFill>
                  <a:srgbClr val="333333"/>
                </a:solidFill>
                <a:highlight>
                  <a:srgbClr val="00FFFF"/>
                </a:highlight>
                <a:latin typeface="Roboto"/>
                <a:ea typeface="Roboto"/>
                <a:cs typeface="Roboto"/>
                <a:sym typeface="Roboto"/>
              </a:rPr>
              <a:t>Why Redis over SQL Db?</a:t>
            </a:r>
            <a:endParaRPr b="1" sz="1400">
              <a:solidFill>
                <a:srgbClr val="333333"/>
              </a:solidFill>
              <a:highlight>
                <a:srgbClr val="00FFFF"/>
              </a:highlight>
              <a:latin typeface="Roboto"/>
              <a:ea typeface="Roboto"/>
              <a:cs typeface="Roboto"/>
              <a:sym typeface="Roboto"/>
            </a:endParaRPr>
          </a:p>
          <a:p>
            <a:pPr indent="-317500" lvl="0" marL="914400" rtl="0" algn="l">
              <a:spcBef>
                <a:spcPts val="0"/>
              </a:spcBef>
              <a:spcAft>
                <a:spcPts val="0"/>
              </a:spcAft>
              <a:buClr>
                <a:schemeClr val="dk1"/>
              </a:buClr>
              <a:buSzPts val="1400"/>
              <a:buFont typeface="Roboto"/>
              <a:buChar char="●"/>
            </a:pPr>
            <a:r>
              <a:rPr lang="en" sz="1400">
                <a:solidFill>
                  <a:schemeClr val="dk1"/>
                </a:solidFill>
              </a:rPr>
              <a:t>Redis' built-in commands for manipulating data structures can offer faster and </a:t>
            </a:r>
            <a:r>
              <a:rPr lang="en" sz="1400">
                <a:solidFill>
                  <a:schemeClr val="dk1"/>
                </a:solidFill>
                <a:highlight>
                  <a:srgbClr val="00FF00"/>
                </a:highlight>
              </a:rPr>
              <a:t>more efficient querying </a:t>
            </a:r>
            <a:r>
              <a:rPr lang="en" sz="1400">
                <a:solidFill>
                  <a:schemeClr val="dk1"/>
                </a:solidFill>
              </a:rPr>
              <a:t>than SQL databases</a:t>
            </a:r>
            <a:endParaRPr sz="1400">
              <a:solidFill>
                <a:schemeClr val="dk1"/>
              </a:solidFill>
            </a:endParaRPr>
          </a:p>
          <a:p>
            <a:pPr indent="-317500" lvl="0" marL="914400" rtl="0" algn="l">
              <a:spcBef>
                <a:spcPts val="0"/>
              </a:spcBef>
              <a:spcAft>
                <a:spcPts val="0"/>
              </a:spcAft>
              <a:buClr>
                <a:schemeClr val="dk1"/>
              </a:buClr>
              <a:buSzPts val="1400"/>
              <a:buChar char="●"/>
            </a:pPr>
            <a:r>
              <a:rPr lang="en" sz="1400">
                <a:solidFill>
                  <a:schemeClr val="dk1"/>
                </a:solidFill>
              </a:rPr>
              <a:t>In-Memory Storage, </a:t>
            </a:r>
            <a:r>
              <a:rPr lang="en" sz="1400">
                <a:solidFill>
                  <a:schemeClr val="dk1"/>
                </a:solidFill>
                <a:highlight>
                  <a:srgbClr val="00FF00"/>
                </a:highlight>
              </a:rPr>
              <a:t>faster access time and higher levels of throughput</a:t>
            </a:r>
            <a:r>
              <a:rPr lang="en" sz="1400">
                <a:solidFill>
                  <a:schemeClr val="dk1"/>
                </a:solidFill>
              </a:rPr>
              <a:t> that disk based Dbs</a:t>
            </a:r>
            <a:endParaRPr sz="1400">
              <a:solidFill>
                <a:schemeClr val="dk1"/>
              </a:solidFill>
            </a:endParaRPr>
          </a:p>
          <a:p>
            <a:pPr indent="-317500" lvl="0" marL="914400" rtl="0" algn="l">
              <a:spcBef>
                <a:spcPts val="0"/>
              </a:spcBef>
              <a:spcAft>
                <a:spcPts val="0"/>
              </a:spcAft>
              <a:buClr>
                <a:schemeClr val="dk1"/>
              </a:buClr>
              <a:buSzPts val="1400"/>
              <a:buChar char="●"/>
            </a:pPr>
            <a:r>
              <a:rPr lang="en" sz="1400">
                <a:solidFill>
                  <a:schemeClr val="dk1"/>
                </a:solidFill>
              </a:rPr>
              <a:t>there are no tables, and there's no database-defined or </a:t>
            </a:r>
            <a:r>
              <a:rPr lang="en" sz="1400">
                <a:solidFill>
                  <a:schemeClr val="dk1"/>
                </a:solidFill>
                <a:highlight>
                  <a:srgbClr val="00FF00"/>
                </a:highlight>
              </a:rPr>
              <a:t>no-enforced way of relating data</a:t>
            </a:r>
            <a:r>
              <a:rPr lang="en" sz="1400">
                <a:solidFill>
                  <a:schemeClr val="dk1"/>
                </a:solidFill>
              </a:rPr>
              <a:t> in Redis with other data in Redis.</a:t>
            </a:r>
            <a:endParaRPr sz="1400">
              <a:solidFill>
                <a:schemeClr val="dk1"/>
              </a:solidFill>
            </a:endParaRPr>
          </a:p>
          <a:p>
            <a:pPr indent="-317500" lvl="0" marL="457200" rtl="0" algn="just">
              <a:lnSpc>
                <a:spcPct val="110000"/>
              </a:lnSpc>
              <a:spcBef>
                <a:spcPts val="0"/>
              </a:spcBef>
              <a:spcAft>
                <a:spcPts val="0"/>
              </a:spcAft>
              <a:buClr>
                <a:srgbClr val="610B38"/>
              </a:buClr>
              <a:buSzPts val="1400"/>
              <a:buAutoNum type="arabicPeriod"/>
            </a:pPr>
            <a:r>
              <a:rPr b="1" lang="en" sz="1400" u="sng">
                <a:solidFill>
                  <a:srgbClr val="610B38"/>
                </a:solidFill>
                <a:highlight>
                  <a:srgbClr val="FFFFFF"/>
                </a:highlight>
              </a:rPr>
              <a:t>Redis Architecture</a:t>
            </a:r>
            <a:endParaRPr b="1" sz="1400" u="sng">
              <a:solidFill>
                <a:srgbClr val="610B38"/>
              </a:solidFill>
              <a:highlight>
                <a:srgbClr val="FFFFFF"/>
              </a:highlight>
            </a:endParaRPr>
          </a:p>
          <a:p>
            <a:pPr indent="0" lvl="0" marL="457200" rtl="0" algn="just">
              <a:lnSpc>
                <a:spcPct val="110000"/>
              </a:lnSpc>
              <a:spcBef>
                <a:spcPts val="0"/>
              </a:spcBef>
              <a:spcAft>
                <a:spcPts val="0"/>
              </a:spcAft>
              <a:buNone/>
            </a:pPr>
            <a:r>
              <a:rPr lang="en" sz="1400">
                <a:solidFill>
                  <a:srgbClr val="333333"/>
                </a:solidFill>
                <a:highlight>
                  <a:srgbClr val="FFFFFF"/>
                </a:highlight>
                <a:latin typeface="Roboto"/>
                <a:ea typeface="Roboto"/>
                <a:cs typeface="Roboto"/>
                <a:sym typeface="Roboto"/>
              </a:rPr>
              <a:t>There are two main processes in Redis architecture:</a:t>
            </a:r>
            <a:endParaRPr sz="1400">
              <a:solidFill>
                <a:srgbClr val="333333"/>
              </a:solidFill>
              <a:highlight>
                <a:srgbClr val="FFFFFF"/>
              </a:highlight>
              <a:latin typeface="Roboto"/>
              <a:ea typeface="Roboto"/>
              <a:cs typeface="Roboto"/>
              <a:sym typeface="Roboto"/>
            </a:endParaRPr>
          </a:p>
          <a:p>
            <a:pPr indent="-317500" lvl="0" marL="914400" marR="25400" rtl="0" algn="l">
              <a:lnSpc>
                <a:spcPct val="110000"/>
              </a:lnSpc>
              <a:spcBef>
                <a:spcPts val="0"/>
              </a:spcBef>
              <a:spcAft>
                <a:spcPts val="0"/>
              </a:spcAft>
              <a:buClr>
                <a:schemeClr val="dk1"/>
              </a:buClr>
              <a:buSzPts val="1400"/>
              <a:buFont typeface="Roboto"/>
              <a:buChar char="○"/>
            </a:pPr>
            <a:r>
              <a:rPr b="1" lang="en" sz="1400" u="sng">
                <a:solidFill>
                  <a:schemeClr val="dk1"/>
                </a:solidFill>
                <a:highlight>
                  <a:srgbClr val="FFFFFF"/>
                </a:highlight>
                <a:latin typeface="Roboto"/>
                <a:ea typeface="Roboto"/>
                <a:cs typeface="Roboto"/>
                <a:sym typeface="Roboto"/>
              </a:rPr>
              <a:t>Redis Client</a:t>
            </a:r>
            <a:r>
              <a:rPr lang="en" sz="1400">
                <a:solidFill>
                  <a:schemeClr val="dk1"/>
                </a:solidFill>
                <a:highlight>
                  <a:srgbClr val="FFFFFF"/>
                </a:highlight>
                <a:latin typeface="Roboto"/>
                <a:ea typeface="Roboto"/>
                <a:cs typeface="Roboto"/>
                <a:sym typeface="Roboto"/>
              </a:rPr>
              <a:t>: </a:t>
            </a:r>
            <a:r>
              <a:rPr lang="en" sz="1400">
                <a:solidFill>
                  <a:schemeClr val="dk1"/>
                </a:solidFill>
              </a:rPr>
              <a:t>act as an intermediary between your application and the Redis server</a:t>
            </a:r>
            <a:endParaRPr sz="1400">
              <a:solidFill>
                <a:schemeClr val="dk1"/>
              </a:solidFill>
              <a:highlight>
                <a:srgbClr val="FFFFFF"/>
              </a:highlight>
              <a:latin typeface="Roboto"/>
              <a:ea typeface="Roboto"/>
              <a:cs typeface="Roboto"/>
              <a:sym typeface="Roboto"/>
            </a:endParaRPr>
          </a:p>
          <a:p>
            <a:pPr indent="-317500" lvl="0" marL="914400" marR="25400" rtl="0" algn="l">
              <a:lnSpc>
                <a:spcPct val="110000"/>
              </a:lnSpc>
              <a:spcBef>
                <a:spcPts val="0"/>
              </a:spcBef>
              <a:spcAft>
                <a:spcPts val="0"/>
              </a:spcAft>
              <a:buClr>
                <a:schemeClr val="dk1"/>
              </a:buClr>
              <a:buSzPts val="1400"/>
              <a:buFont typeface="Roboto"/>
              <a:buChar char="○"/>
            </a:pPr>
            <a:r>
              <a:rPr b="1" lang="en" sz="1400" u="sng">
                <a:solidFill>
                  <a:schemeClr val="dk1"/>
                </a:solidFill>
                <a:highlight>
                  <a:srgbClr val="FFFFFF"/>
                </a:highlight>
                <a:latin typeface="Roboto"/>
                <a:ea typeface="Roboto"/>
                <a:cs typeface="Roboto"/>
                <a:sym typeface="Roboto"/>
              </a:rPr>
              <a:t>Redis Server</a:t>
            </a:r>
            <a:r>
              <a:rPr lang="en" sz="1400">
                <a:solidFill>
                  <a:schemeClr val="dk1"/>
                </a:solidFill>
                <a:highlight>
                  <a:srgbClr val="FFFFFF"/>
                </a:highlight>
                <a:latin typeface="Roboto"/>
                <a:ea typeface="Roboto"/>
                <a:cs typeface="Roboto"/>
                <a:sym typeface="Roboto"/>
              </a:rPr>
              <a:t>: </a:t>
            </a:r>
            <a:r>
              <a:rPr lang="en" sz="1200">
                <a:solidFill>
                  <a:srgbClr val="333333"/>
                </a:solidFill>
                <a:highlight>
                  <a:srgbClr val="FFFFFF"/>
                </a:highlight>
                <a:latin typeface="Roboto"/>
                <a:ea typeface="Roboto"/>
                <a:cs typeface="Roboto"/>
                <a:sym typeface="Roboto"/>
              </a:rPr>
              <a:t>Redis server is used to store data in memory . It controls all type of management and forms the main part of the architecture. </a:t>
            </a:r>
            <a:endParaRPr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322375"/>
            <a:ext cx="8520600" cy="4713600"/>
          </a:xfrm>
          <a:prstGeom prst="rect">
            <a:avLst/>
          </a:prstGeom>
        </p:spPr>
        <p:txBody>
          <a:bodyPr anchorCtr="0" anchor="t" bIns="91425" lIns="91425" spcFirstLastPara="1" rIns="91425" wrap="square" tIns="91425">
            <a:normAutofit/>
          </a:bodyPr>
          <a:lstStyle/>
          <a:p>
            <a:pPr indent="0" lvl="0" marL="0" rtl="0" algn="just">
              <a:lnSpc>
                <a:spcPct val="130000"/>
              </a:lnSpc>
              <a:spcBef>
                <a:spcPts val="1800"/>
              </a:spcBef>
              <a:spcAft>
                <a:spcPts val="0"/>
              </a:spcAft>
              <a:buClr>
                <a:schemeClr val="dk1"/>
              </a:buClr>
              <a:buSzPts val="1100"/>
              <a:buFont typeface="Arial"/>
              <a:buNone/>
            </a:pPr>
            <a:r>
              <a:rPr b="1" lang="en" sz="1900" u="sng">
                <a:solidFill>
                  <a:srgbClr val="610B38"/>
                </a:solidFill>
                <a:highlight>
                  <a:srgbClr val="FFFFFF"/>
                </a:highlight>
              </a:rPr>
              <a:t>Features of Redis</a:t>
            </a:r>
            <a:endParaRPr b="1" sz="1900" u="sng">
              <a:solidFill>
                <a:srgbClr val="610B38"/>
              </a:solidFill>
              <a:highlight>
                <a:srgbClr val="FFFFFF"/>
              </a:highlight>
            </a:endParaRPr>
          </a:p>
          <a:p>
            <a:pPr indent="-317500" lvl="0" marL="457200" rtl="0" algn="l">
              <a:spcBef>
                <a:spcPts val="400"/>
              </a:spcBef>
              <a:spcAft>
                <a:spcPts val="0"/>
              </a:spcAft>
              <a:buSzPts val="1400"/>
              <a:buAutoNum type="arabicPeriod"/>
            </a:pPr>
            <a:r>
              <a:rPr b="1" lang="en" sz="1400" u="sng">
                <a:solidFill>
                  <a:srgbClr val="333333"/>
                </a:solidFill>
                <a:highlight>
                  <a:srgbClr val="FFFFFF"/>
                </a:highlight>
                <a:latin typeface="Roboto"/>
                <a:ea typeface="Roboto"/>
                <a:cs typeface="Roboto"/>
                <a:sym typeface="Roboto"/>
              </a:rPr>
              <a:t>Speed</a:t>
            </a:r>
            <a:r>
              <a:rPr b="1" lang="en" sz="1400">
                <a:solidFill>
                  <a:srgbClr val="333333"/>
                </a:solidFill>
                <a:highlight>
                  <a:srgbClr val="FFFFFF"/>
                </a:highlight>
                <a:latin typeface="Roboto"/>
                <a:ea typeface="Roboto"/>
                <a:cs typeface="Roboto"/>
                <a:sym typeface="Roboto"/>
              </a:rPr>
              <a:t>:</a:t>
            </a:r>
            <a:r>
              <a:rPr lang="en" sz="1400">
                <a:solidFill>
                  <a:srgbClr val="333333"/>
                </a:solidFill>
                <a:highlight>
                  <a:srgbClr val="FFFFFF"/>
                </a:highlight>
                <a:latin typeface="Roboto"/>
                <a:ea typeface="Roboto"/>
                <a:cs typeface="Roboto"/>
                <a:sym typeface="Roboto"/>
              </a:rPr>
              <a:t> Redis stores the whole dataset in primary memory that's why it is </a:t>
            </a:r>
            <a:r>
              <a:rPr lang="en" sz="1400">
                <a:solidFill>
                  <a:srgbClr val="333333"/>
                </a:solidFill>
                <a:highlight>
                  <a:srgbClr val="00FF00"/>
                </a:highlight>
                <a:latin typeface="Roboto"/>
                <a:ea typeface="Roboto"/>
                <a:cs typeface="Roboto"/>
                <a:sym typeface="Roboto"/>
              </a:rPr>
              <a:t>extremely fast</a:t>
            </a:r>
            <a:r>
              <a:rPr lang="en" sz="1400">
                <a:solidFill>
                  <a:srgbClr val="333333"/>
                </a:solidFill>
                <a:highlight>
                  <a:srgbClr val="FFFFFF"/>
                </a:highlight>
                <a:latin typeface="Roboto"/>
                <a:ea typeface="Roboto"/>
                <a:cs typeface="Roboto"/>
                <a:sym typeface="Roboto"/>
              </a:rPr>
              <a:t>.</a:t>
            </a:r>
            <a:endParaRPr sz="1400">
              <a:solidFill>
                <a:srgbClr val="333333"/>
              </a:solidFill>
              <a:highlight>
                <a:srgbClr val="00FF00"/>
              </a:highlight>
              <a:latin typeface="Roboto"/>
              <a:ea typeface="Roboto"/>
              <a:cs typeface="Roboto"/>
              <a:sym typeface="Roboto"/>
            </a:endParaRPr>
          </a:p>
          <a:p>
            <a:pPr indent="-304800" lvl="0" marL="457200" rtl="0" algn="l">
              <a:spcBef>
                <a:spcPts val="0"/>
              </a:spcBef>
              <a:spcAft>
                <a:spcPts val="0"/>
              </a:spcAft>
              <a:buClr>
                <a:srgbClr val="333333"/>
              </a:buClr>
              <a:buSzPts val="1200"/>
              <a:buFont typeface="Roboto"/>
              <a:buAutoNum type="arabicPeriod"/>
            </a:pPr>
            <a:r>
              <a:rPr b="1" lang="en" sz="1400" u="sng">
                <a:solidFill>
                  <a:srgbClr val="333333"/>
                </a:solidFill>
                <a:highlight>
                  <a:srgbClr val="FFFFFF"/>
                </a:highlight>
                <a:latin typeface="Roboto"/>
                <a:ea typeface="Roboto"/>
                <a:cs typeface="Roboto"/>
                <a:sym typeface="Roboto"/>
              </a:rPr>
              <a:t>Persistence</a:t>
            </a:r>
            <a:r>
              <a:rPr b="1" lang="en" sz="1400">
                <a:solidFill>
                  <a:srgbClr val="333333"/>
                </a:solidFill>
                <a:highlight>
                  <a:srgbClr val="FFFFFF"/>
                </a:highlight>
                <a:latin typeface="Roboto"/>
                <a:ea typeface="Roboto"/>
                <a:cs typeface="Roboto"/>
                <a:sym typeface="Roboto"/>
              </a:rPr>
              <a:t>:</a:t>
            </a:r>
            <a:r>
              <a:rPr lang="en" sz="1400">
                <a:solidFill>
                  <a:srgbClr val="333333"/>
                </a:solidFill>
                <a:highlight>
                  <a:srgbClr val="FFFFFF"/>
                </a:highlight>
                <a:latin typeface="Roboto"/>
                <a:ea typeface="Roboto"/>
                <a:cs typeface="Roboto"/>
                <a:sym typeface="Roboto"/>
              </a:rPr>
              <a:t> While all the data lives in memory, </a:t>
            </a:r>
            <a:r>
              <a:rPr lang="en" sz="1400">
                <a:solidFill>
                  <a:srgbClr val="333333"/>
                </a:solidFill>
                <a:highlight>
                  <a:srgbClr val="00FF00"/>
                </a:highlight>
                <a:latin typeface="Roboto"/>
                <a:ea typeface="Roboto"/>
                <a:cs typeface="Roboto"/>
                <a:sym typeface="Roboto"/>
              </a:rPr>
              <a:t>changes are asynchronously saved on disk </a:t>
            </a:r>
            <a:r>
              <a:rPr lang="en" sz="1400">
                <a:solidFill>
                  <a:srgbClr val="333333"/>
                </a:solidFill>
                <a:highlight>
                  <a:srgbClr val="FFFFFF"/>
                </a:highlight>
                <a:latin typeface="Roboto"/>
                <a:ea typeface="Roboto"/>
                <a:cs typeface="Roboto"/>
                <a:sym typeface="Roboto"/>
              </a:rPr>
              <a:t>using flexible policies based on elapsed time and/or number of updates since last save.</a:t>
            </a:r>
            <a:endParaRPr sz="1400">
              <a:solidFill>
                <a:srgbClr val="333333"/>
              </a:solidFill>
              <a:highlight>
                <a:srgbClr val="FFFFFF"/>
              </a:highlight>
              <a:latin typeface="Roboto"/>
              <a:ea typeface="Roboto"/>
              <a:cs typeface="Roboto"/>
              <a:sym typeface="Roboto"/>
            </a:endParaRPr>
          </a:p>
          <a:p>
            <a:pPr indent="-317500" lvl="0" marL="457200" rtl="0" algn="just">
              <a:spcBef>
                <a:spcPts val="0"/>
              </a:spcBef>
              <a:spcAft>
                <a:spcPts val="0"/>
              </a:spcAft>
              <a:buClr>
                <a:srgbClr val="333333"/>
              </a:buClr>
              <a:buSzPts val="1400"/>
              <a:buFont typeface="Roboto"/>
              <a:buAutoNum type="arabicPeriod"/>
            </a:pPr>
            <a:r>
              <a:rPr b="1" lang="en" sz="1400" u="sng">
                <a:solidFill>
                  <a:srgbClr val="333333"/>
                </a:solidFill>
                <a:highlight>
                  <a:srgbClr val="FFFFFF"/>
                </a:highlight>
                <a:latin typeface="Roboto"/>
                <a:ea typeface="Roboto"/>
                <a:cs typeface="Roboto"/>
                <a:sym typeface="Roboto"/>
              </a:rPr>
              <a:t>Data Structures</a:t>
            </a:r>
            <a:r>
              <a:rPr b="1" lang="en" sz="1400">
                <a:solidFill>
                  <a:srgbClr val="333333"/>
                </a:solidFill>
                <a:highlight>
                  <a:srgbClr val="FFFFFF"/>
                </a:highlight>
                <a:latin typeface="Roboto"/>
                <a:ea typeface="Roboto"/>
                <a:cs typeface="Roboto"/>
                <a:sym typeface="Roboto"/>
              </a:rPr>
              <a:t>:</a:t>
            </a:r>
            <a:r>
              <a:rPr lang="en" sz="1400">
                <a:solidFill>
                  <a:srgbClr val="333333"/>
                </a:solidFill>
                <a:highlight>
                  <a:srgbClr val="FFFFFF"/>
                </a:highlight>
                <a:latin typeface="Roboto"/>
                <a:ea typeface="Roboto"/>
                <a:cs typeface="Roboto"/>
                <a:sym typeface="Roboto"/>
              </a:rPr>
              <a:t> Redis </a:t>
            </a:r>
            <a:r>
              <a:rPr lang="en" sz="1400">
                <a:solidFill>
                  <a:srgbClr val="333333"/>
                </a:solidFill>
                <a:highlight>
                  <a:srgbClr val="00FF00"/>
                </a:highlight>
                <a:latin typeface="Roboto"/>
                <a:ea typeface="Roboto"/>
                <a:cs typeface="Roboto"/>
                <a:sym typeface="Roboto"/>
              </a:rPr>
              <a:t>supports various types of data structures </a:t>
            </a:r>
            <a:r>
              <a:rPr lang="en" sz="1400">
                <a:solidFill>
                  <a:srgbClr val="333333"/>
                </a:solidFill>
                <a:highlight>
                  <a:srgbClr val="FFFFFF"/>
                </a:highlight>
                <a:latin typeface="Roboto"/>
                <a:ea typeface="Roboto"/>
                <a:cs typeface="Roboto"/>
                <a:sym typeface="Roboto"/>
              </a:rPr>
              <a:t>such as strings, hashes, sets, lists, sorted sets with range queries, bitmaps, hyperloglogs and geospatial indexes with radius queries.</a:t>
            </a:r>
            <a:endParaRPr sz="1400">
              <a:solidFill>
                <a:srgbClr val="333333"/>
              </a:solidFill>
              <a:highlight>
                <a:srgbClr val="FFFFFF"/>
              </a:highlight>
              <a:latin typeface="Roboto"/>
              <a:ea typeface="Roboto"/>
              <a:cs typeface="Roboto"/>
              <a:sym typeface="Roboto"/>
            </a:endParaRPr>
          </a:p>
          <a:p>
            <a:pPr indent="-317500" lvl="0" marL="457200" rtl="0" algn="just">
              <a:spcBef>
                <a:spcPts val="0"/>
              </a:spcBef>
              <a:spcAft>
                <a:spcPts val="0"/>
              </a:spcAft>
              <a:buClr>
                <a:srgbClr val="333333"/>
              </a:buClr>
              <a:buSzPts val="1400"/>
              <a:buFont typeface="Roboto"/>
              <a:buAutoNum type="arabicPeriod"/>
            </a:pPr>
            <a:r>
              <a:rPr b="1" lang="en" sz="1400" u="sng">
                <a:solidFill>
                  <a:srgbClr val="333333"/>
                </a:solidFill>
                <a:highlight>
                  <a:srgbClr val="FFFFFF"/>
                </a:highlight>
                <a:latin typeface="Roboto"/>
                <a:ea typeface="Roboto"/>
                <a:cs typeface="Roboto"/>
                <a:sym typeface="Roboto"/>
              </a:rPr>
              <a:t>Atomic Operations</a:t>
            </a:r>
            <a:r>
              <a:rPr b="1" lang="en" sz="1400">
                <a:solidFill>
                  <a:srgbClr val="333333"/>
                </a:solidFill>
                <a:highlight>
                  <a:srgbClr val="FFFFFF"/>
                </a:highlight>
                <a:latin typeface="Roboto"/>
                <a:ea typeface="Roboto"/>
                <a:cs typeface="Roboto"/>
                <a:sym typeface="Roboto"/>
              </a:rPr>
              <a:t>:</a:t>
            </a:r>
            <a:r>
              <a:rPr lang="en" sz="1400">
                <a:solidFill>
                  <a:srgbClr val="333333"/>
                </a:solidFill>
                <a:highlight>
                  <a:srgbClr val="FFFFFF"/>
                </a:highlight>
                <a:latin typeface="Roboto"/>
                <a:ea typeface="Roboto"/>
                <a:cs typeface="Roboto"/>
                <a:sym typeface="Roboto"/>
              </a:rPr>
              <a:t> Redis operations working on the different </a:t>
            </a:r>
            <a:r>
              <a:rPr lang="en" sz="1400">
                <a:solidFill>
                  <a:srgbClr val="333333"/>
                </a:solidFill>
                <a:highlight>
                  <a:srgbClr val="00FF00"/>
                </a:highlight>
                <a:latin typeface="Roboto"/>
                <a:ea typeface="Roboto"/>
                <a:cs typeface="Roboto"/>
                <a:sym typeface="Roboto"/>
              </a:rPr>
              <a:t>Data Types are atomic</a:t>
            </a:r>
            <a:r>
              <a:rPr lang="en" sz="1400">
                <a:solidFill>
                  <a:srgbClr val="333333"/>
                </a:solidFill>
                <a:highlight>
                  <a:srgbClr val="FFFFFF"/>
                </a:highlight>
                <a:latin typeface="Roboto"/>
                <a:ea typeface="Roboto"/>
                <a:cs typeface="Roboto"/>
                <a:sym typeface="Roboto"/>
              </a:rPr>
              <a:t>, so it is safe to set or increase a key, add and remove elements from a set, increase a counter etc.</a:t>
            </a:r>
            <a:endParaRPr sz="1400">
              <a:solidFill>
                <a:srgbClr val="333333"/>
              </a:solidFill>
              <a:highlight>
                <a:srgbClr val="FFFFFF"/>
              </a:highlight>
              <a:latin typeface="Roboto"/>
              <a:ea typeface="Roboto"/>
              <a:cs typeface="Roboto"/>
              <a:sym typeface="Roboto"/>
            </a:endParaRPr>
          </a:p>
          <a:p>
            <a:pPr indent="-317500" lvl="0" marL="457200" rtl="0" algn="just">
              <a:spcBef>
                <a:spcPts val="0"/>
              </a:spcBef>
              <a:spcAft>
                <a:spcPts val="0"/>
              </a:spcAft>
              <a:buClr>
                <a:srgbClr val="333333"/>
              </a:buClr>
              <a:buSzPts val="1400"/>
              <a:buFont typeface="Roboto"/>
              <a:buAutoNum type="arabicPeriod"/>
            </a:pPr>
            <a:r>
              <a:rPr b="1" lang="en" sz="1400" u="sng">
                <a:solidFill>
                  <a:srgbClr val="333333"/>
                </a:solidFill>
                <a:highlight>
                  <a:srgbClr val="FFFFFF"/>
                </a:highlight>
                <a:latin typeface="Roboto"/>
                <a:ea typeface="Roboto"/>
                <a:cs typeface="Roboto"/>
                <a:sym typeface="Roboto"/>
              </a:rPr>
              <a:t>Supported Languages</a:t>
            </a:r>
            <a:r>
              <a:rPr b="1" lang="en" sz="1400">
                <a:solidFill>
                  <a:srgbClr val="333333"/>
                </a:solidFill>
                <a:highlight>
                  <a:srgbClr val="FFFFFF"/>
                </a:highlight>
                <a:latin typeface="Roboto"/>
                <a:ea typeface="Roboto"/>
                <a:cs typeface="Roboto"/>
                <a:sym typeface="Roboto"/>
              </a:rPr>
              <a:t>:</a:t>
            </a:r>
            <a:r>
              <a:rPr lang="en" sz="1400">
                <a:solidFill>
                  <a:srgbClr val="333333"/>
                </a:solidFill>
                <a:highlight>
                  <a:srgbClr val="FFFFFF"/>
                </a:highlight>
                <a:latin typeface="Roboto"/>
                <a:ea typeface="Roboto"/>
                <a:cs typeface="Roboto"/>
                <a:sym typeface="Roboto"/>
              </a:rPr>
              <a:t> Redis supports a lot of languages such as ActionScript, C, C++, C#, Clojure, Common Lisp, D, Dart, Erlang, Go, Haskell, Haxe, Io, Java, JavaScript (Node.js), Julia, Lua, Objective-C, Perl, PHP, Pure Data, Python, R, Racket, Ruby, Rust, Scala, Smalltalk and Tcl.</a:t>
            </a:r>
            <a:endParaRPr sz="1400">
              <a:solidFill>
                <a:srgbClr val="333333"/>
              </a:solidFill>
              <a:highlight>
                <a:srgbClr val="FFFFFF"/>
              </a:highlight>
              <a:latin typeface="Roboto"/>
              <a:ea typeface="Roboto"/>
              <a:cs typeface="Roboto"/>
              <a:sym typeface="Roboto"/>
            </a:endParaRPr>
          </a:p>
          <a:p>
            <a:pPr indent="-317500" lvl="0" marL="457200" rtl="0" algn="just">
              <a:spcBef>
                <a:spcPts val="0"/>
              </a:spcBef>
              <a:spcAft>
                <a:spcPts val="0"/>
              </a:spcAft>
              <a:buClr>
                <a:srgbClr val="333333"/>
              </a:buClr>
              <a:buSzPts val="1400"/>
              <a:buFont typeface="Roboto"/>
              <a:buAutoNum type="arabicPeriod"/>
            </a:pPr>
            <a:r>
              <a:rPr b="1" lang="en" sz="1400" u="sng">
                <a:solidFill>
                  <a:srgbClr val="333333"/>
                </a:solidFill>
                <a:highlight>
                  <a:srgbClr val="FFFFFF"/>
                </a:highlight>
                <a:latin typeface="Roboto"/>
                <a:ea typeface="Roboto"/>
                <a:cs typeface="Roboto"/>
                <a:sym typeface="Roboto"/>
              </a:rPr>
              <a:t>Master/Slave Replication</a:t>
            </a:r>
            <a:r>
              <a:rPr b="1" lang="en" sz="1400">
                <a:solidFill>
                  <a:srgbClr val="333333"/>
                </a:solidFill>
                <a:highlight>
                  <a:srgbClr val="FFFFFF"/>
                </a:highlight>
                <a:latin typeface="Roboto"/>
                <a:ea typeface="Roboto"/>
                <a:cs typeface="Roboto"/>
                <a:sym typeface="Roboto"/>
              </a:rPr>
              <a:t>:</a:t>
            </a:r>
            <a:r>
              <a:rPr lang="en" sz="1400">
                <a:solidFill>
                  <a:srgbClr val="333333"/>
                </a:solidFill>
                <a:highlight>
                  <a:srgbClr val="FFFFFF"/>
                </a:highlight>
                <a:latin typeface="Roboto"/>
                <a:ea typeface="Roboto"/>
                <a:cs typeface="Roboto"/>
                <a:sym typeface="Roboto"/>
              </a:rPr>
              <a:t> It takes only one line in the configuration file to set it up, and 21 seconds for a Slave to complete the initial sync of 10 MM key set on an Amazon EC2 instance.</a:t>
            </a:r>
            <a:endParaRPr sz="1400">
              <a:solidFill>
                <a:srgbClr val="333333"/>
              </a:solidFill>
              <a:highlight>
                <a:srgbClr val="FFFFFF"/>
              </a:highlight>
              <a:latin typeface="Roboto"/>
              <a:ea typeface="Roboto"/>
              <a:cs typeface="Roboto"/>
              <a:sym typeface="Roboto"/>
            </a:endParaRPr>
          </a:p>
          <a:p>
            <a:pPr indent="-317500" lvl="0" marL="457200" rtl="0" algn="just">
              <a:spcBef>
                <a:spcPts val="0"/>
              </a:spcBef>
              <a:spcAft>
                <a:spcPts val="0"/>
              </a:spcAft>
              <a:buClr>
                <a:srgbClr val="333333"/>
              </a:buClr>
              <a:buSzPts val="1400"/>
              <a:buFont typeface="Roboto"/>
              <a:buAutoNum type="arabicPeriod"/>
            </a:pPr>
            <a:r>
              <a:rPr b="1" lang="en" sz="1400" u="sng">
                <a:solidFill>
                  <a:srgbClr val="333333"/>
                </a:solidFill>
                <a:highlight>
                  <a:srgbClr val="FFFFFF"/>
                </a:highlight>
                <a:latin typeface="Roboto"/>
                <a:ea typeface="Roboto"/>
                <a:cs typeface="Roboto"/>
                <a:sym typeface="Roboto"/>
              </a:rPr>
              <a:t>Sharding</a:t>
            </a:r>
            <a:r>
              <a:rPr b="1" lang="en" sz="1400">
                <a:solidFill>
                  <a:srgbClr val="333333"/>
                </a:solidFill>
                <a:highlight>
                  <a:srgbClr val="FFFFFF"/>
                </a:highlight>
                <a:latin typeface="Roboto"/>
                <a:ea typeface="Roboto"/>
                <a:cs typeface="Roboto"/>
                <a:sym typeface="Roboto"/>
              </a:rPr>
              <a:t>:</a:t>
            </a:r>
            <a:r>
              <a:rPr lang="en" sz="1400">
                <a:solidFill>
                  <a:srgbClr val="333333"/>
                </a:solidFill>
                <a:highlight>
                  <a:srgbClr val="FFFFFF"/>
                </a:highlight>
                <a:latin typeface="Roboto"/>
                <a:ea typeface="Roboto"/>
                <a:cs typeface="Roboto"/>
                <a:sym typeface="Roboto"/>
              </a:rPr>
              <a:t>It is very easy to distribute the dataset across multiple Redis instances, like other key-value store.</a:t>
            </a:r>
            <a:endParaRPr sz="1400">
              <a:solidFill>
                <a:srgbClr val="333333"/>
              </a:solidFill>
              <a:highlight>
                <a:srgbClr val="FFFFFF"/>
              </a:highlight>
              <a:latin typeface="Roboto"/>
              <a:ea typeface="Roboto"/>
              <a:cs typeface="Roboto"/>
              <a:sym typeface="Roboto"/>
            </a:endParaRPr>
          </a:p>
          <a:p>
            <a:pPr indent="-317500" lvl="0" marL="457200" rtl="0" algn="just">
              <a:spcBef>
                <a:spcPts val="0"/>
              </a:spcBef>
              <a:spcAft>
                <a:spcPts val="0"/>
              </a:spcAft>
              <a:buClr>
                <a:srgbClr val="333333"/>
              </a:buClr>
              <a:buSzPts val="1400"/>
              <a:buFont typeface="Roboto"/>
              <a:buAutoNum type="arabicPeriod"/>
            </a:pPr>
            <a:r>
              <a:rPr b="1" lang="en" sz="1400" u="sng">
                <a:solidFill>
                  <a:srgbClr val="333333"/>
                </a:solidFill>
                <a:highlight>
                  <a:srgbClr val="FFFFFF"/>
                </a:highlight>
                <a:latin typeface="Roboto"/>
                <a:ea typeface="Roboto"/>
                <a:cs typeface="Roboto"/>
                <a:sym typeface="Roboto"/>
              </a:rPr>
              <a:t>Portable</a:t>
            </a:r>
            <a:r>
              <a:rPr b="1" lang="en" sz="1400">
                <a:solidFill>
                  <a:srgbClr val="333333"/>
                </a:solidFill>
                <a:highlight>
                  <a:srgbClr val="FFFFFF"/>
                </a:highlight>
                <a:latin typeface="Roboto"/>
                <a:ea typeface="Roboto"/>
                <a:cs typeface="Roboto"/>
                <a:sym typeface="Roboto"/>
              </a:rPr>
              <a:t>:</a:t>
            </a:r>
            <a:r>
              <a:rPr lang="en" sz="1400">
                <a:solidFill>
                  <a:srgbClr val="333333"/>
                </a:solidFill>
                <a:highlight>
                  <a:srgbClr val="FFFFFF"/>
                </a:highlight>
                <a:latin typeface="Roboto"/>
                <a:ea typeface="Roboto"/>
                <a:cs typeface="Roboto"/>
                <a:sym typeface="Roboto"/>
              </a:rPr>
              <a:t> Redis is written in ANSI C and works in most POSIX systems like Linux, BSD, Mac OS X, Solaris, and so on.</a:t>
            </a:r>
            <a:endParaRPr sz="1400">
              <a:solidFill>
                <a:srgbClr val="333333"/>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151950"/>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400"/>
              </a:spcBef>
              <a:spcAft>
                <a:spcPts val="0"/>
              </a:spcAft>
              <a:buClr>
                <a:schemeClr val="dk1"/>
              </a:buClr>
              <a:buSzPct val="50000"/>
              <a:buFont typeface="Arial"/>
              <a:buNone/>
            </a:pPr>
            <a:r>
              <a:rPr lang="en" sz="2200">
                <a:solidFill>
                  <a:srgbClr val="610B38"/>
                </a:solidFill>
                <a:highlight>
                  <a:srgbClr val="FFFFFF"/>
                </a:highlight>
              </a:rPr>
              <a:t> </a:t>
            </a:r>
            <a:r>
              <a:rPr b="1" lang="en" sz="2200" u="sng">
                <a:solidFill>
                  <a:srgbClr val="610B38"/>
                </a:solidFill>
                <a:highlight>
                  <a:srgbClr val="FFFFFF"/>
                </a:highlight>
              </a:rPr>
              <a:t>API Apps and API Management</a:t>
            </a:r>
            <a:endParaRPr b="1" sz="2200" u="sng">
              <a:solidFill>
                <a:srgbClr val="610B38"/>
              </a:solidFill>
              <a:highlight>
                <a:srgbClr val="FFFFFF"/>
              </a:highlight>
            </a:endParaRPr>
          </a:p>
          <a:p>
            <a:pPr indent="0" lvl="0" marL="0" rtl="0" algn="l">
              <a:spcBef>
                <a:spcPts val="600"/>
              </a:spcBef>
              <a:spcAft>
                <a:spcPts val="0"/>
              </a:spcAft>
              <a:buNone/>
            </a:pPr>
            <a:r>
              <a:t/>
            </a:r>
            <a:endParaRPr/>
          </a:p>
        </p:txBody>
      </p:sp>
      <p:sp>
        <p:nvSpPr>
          <p:cNvPr id="102" name="Google Shape;102;p21"/>
          <p:cNvSpPr txBox="1"/>
          <p:nvPr>
            <p:ph idx="1" type="body"/>
          </p:nvPr>
        </p:nvSpPr>
        <p:spPr>
          <a:xfrm>
            <a:off x="311700" y="724650"/>
            <a:ext cx="8727300" cy="42504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AutoNum type="arabicPeriod"/>
            </a:pPr>
            <a:r>
              <a:rPr lang="en" sz="1400">
                <a:solidFill>
                  <a:srgbClr val="333333"/>
                </a:solidFill>
                <a:highlight>
                  <a:srgbClr val="FFFFFF"/>
                </a:highlight>
                <a:latin typeface="Roboto"/>
                <a:ea typeface="Roboto"/>
                <a:cs typeface="Roboto"/>
                <a:sym typeface="Roboto"/>
              </a:rPr>
              <a:t>The API apps features make it easy to develop, host, and consume APIs in the cloud and on-premises. </a:t>
            </a:r>
            <a:endParaRPr sz="1400">
              <a:solidFill>
                <a:srgbClr val="333333"/>
              </a:solidFill>
              <a:highlight>
                <a:srgbClr val="FFFFFF"/>
              </a:highlight>
              <a:latin typeface="Roboto"/>
              <a:ea typeface="Roboto"/>
              <a:cs typeface="Roboto"/>
              <a:sym typeface="Roboto"/>
            </a:endParaRPr>
          </a:p>
          <a:p>
            <a:pPr indent="-317500" lvl="0" marL="457200" rtl="0" algn="l">
              <a:spcBef>
                <a:spcPts val="0"/>
              </a:spcBef>
              <a:spcAft>
                <a:spcPts val="0"/>
              </a:spcAft>
              <a:buClr>
                <a:srgbClr val="333333"/>
              </a:buClr>
              <a:buSzPts val="1400"/>
              <a:buFont typeface="Roboto"/>
              <a:buAutoNum type="arabicPeriod"/>
            </a:pPr>
            <a:r>
              <a:rPr b="1" lang="en" sz="1400">
                <a:solidFill>
                  <a:srgbClr val="333333"/>
                </a:solidFill>
                <a:highlight>
                  <a:srgbClr val="00FFFF"/>
                </a:highlight>
                <a:latin typeface="Roboto"/>
                <a:ea typeface="Roboto"/>
                <a:cs typeface="Roboto"/>
                <a:sym typeface="Roboto"/>
              </a:rPr>
              <a:t>Why Azure API over other APIs?</a:t>
            </a:r>
            <a:endParaRPr b="1" sz="1400">
              <a:solidFill>
                <a:srgbClr val="333333"/>
              </a:solidFill>
              <a:highlight>
                <a:srgbClr val="00FFFF"/>
              </a:highlight>
              <a:latin typeface="Roboto"/>
              <a:ea typeface="Roboto"/>
              <a:cs typeface="Roboto"/>
              <a:sym typeface="Roboto"/>
            </a:endParaRPr>
          </a:p>
          <a:p>
            <a:pPr indent="0" lvl="0" marL="457200" rtl="0" algn="l">
              <a:spcBef>
                <a:spcPts val="500"/>
              </a:spcBef>
              <a:spcAft>
                <a:spcPts val="0"/>
              </a:spcAft>
              <a:buNone/>
            </a:pPr>
            <a:r>
              <a:rPr lang="en" sz="1400">
                <a:solidFill>
                  <a:srgbClr val="333333"/>
                </a:solidFill>
                <a:highlight>
                  <a:srgbClr val="00FF00"/>
                </a:highlight>
                <a:latin typeface="Roboto"/>
                <a:ea typeface="Roboto"/>
                <a:cs typeface="Roboto"/>
                <a:sym typeface="Roboto"/>
              </a:rPr>
              <a:t>The advantage of hosting APIs in Azure API apps is that we will get enterprise-grade security and simple access control</a:t>
            </a:r>
            <a:r>
              <a:rPr lang="en" sz="1400">
                <a:solidFill>
                  <a:srgbClr val="333333"/>
                </a:solidFill>
                <a:highlight>
                  <a:srgbClr val="FFFFFF"/>
                </a:highlight>
                <a:latin typeface="Roboto"/>
                <a:ea typeface="Roboto"/>
                <a:cs typeface="Roboto"/>
                <a:sym typeface="Roboto"/>
              </a:rPr>
              <a:t>, automatic SDK generation, and seamless integration with Logic Apps(Logic Apps are system workflows that you can build within Azure).</a:t>
            </a:r>
            <a:endParaRPr sz="1400">
              <a:solidFill>
                <a:srgbClr val="333333"/>
              </a:solidFill>
              <a:highlight>
                <a:srgbClr val="FFFFFF"/>
              </a:highlight>
              <a:latin typeface="Roboto"/>
              <a:ea typeface="Roboto"/>
              <a:cs typeface="Roboto"/>
              <a:sym typeface="Roboto"/>
            </a:endParaRPr>
          </a:p>
          <a:p>
            <a:pPr indent="-323850" lvl="0" marL="457200" rtl="0" algn="just">
              <a:lnSpc>
                <a:spcPct val="130000"/>
              </a:lnSpc>
              <a:spcBef>
                <a:spcPts val="1800"/>
              </a:spcBef>
              <a:spcAft>
                <a:spcPts val="0"/>
              </a:spcAft>
              <a:buClr>
                <a:srgbClr val="333333"/>
              </a:buClr>
              <a:buSzPts val="1500"/>
              <a:buFont typeface="Roboto"/>
              <a:buAutoNum type="arabicPeriod"/>
            </a:pPr>
            <a:r>
              <a:rPr b="1" lang="en" sz="1500">
                <a:solidFill>
                  <a:srgbClr val="610B4B"/>
                </a:solidFill>
                <a:highlight>
                  <a:srgbClr val="FFFFFF"/>
                </a:highlight>
              </a:rPr>
              <a:t>Features of API apps:</a:t>
            </a:r>
            <a:endParaRPr b="1" sz="1500">
              <a:solidFill>
                <a:srgbClr val="610B4B"/>
              </a:solidFill>
              <a:highlight>
                <a:srgbClr val="FFFFFF"/>
              </a:highlight>
            </a:endParaRPr>
          </a:p>
          <a:p>
            <a:pPr indent="-307975" lvl="1" marL="914400" rtl="0" algn="just">
              <a:lnSpc>
                <a:spcPct val="130000"/>
              </a:lnSpc>
              <a:spcBef>
                <a:spcPts val="0"/>
              </a:spcBef>
              <a:spcAft>
                <a:spcPts val="0"/>
              </a:spcAft>
              <a:buClr>
                <a:srgbClr val="610B4B"/>
              </a:buClr>
              <a:buSzPts val="1250"/>
              <a:buAutoNum type="alphaLcPeriod"/>
            </a:pPr>
            <a:r>
              <a:rPr b="1" lang="en" sz="1250">
                <a:solidFill>
                  <a:schemeClr val="dk1"/>
                </a:solidFill>
                <a:highlight>
                  <a:srgbClr val="FFFFFF"/>
                </a:highlight>
                <a:latin typeface="Roboto"/>
                <a:ea typeface="Roboto"/>
                <a:cs typeface="Roboto"/>
                <a:sym typeface="Roboto"/>
              </a:rPr>
              <a:t>Bring our own existing API as-is</a:t>
            </a:r>
            <a:endParaRPr sz="1250">
              <a:solidFill>
                <a:srgbClr val="610B4B"/>
              </a:solidFill>
              <a:highlight>
                <a:srgbClr val="FFFFFF"/>
              </a:highlight>
            </a:endParaRPr>
          </a:p>
          <a:p>
            <a:pPr indent="-307975" lvl="1" marL="914400" rtl="0" algn="just">
              <a:lnSpc>
                <a:spcPct val="130000"/>
              </a:lnSpc>
              <a:spcBef>
                <a:spcPts val="0"/>
              </a:spcBef>
              <a:spcAft>
                <a:spcPts val="0"/>
              </a:spcAft>
              <a:buClr>
                <a:srgbClr val="610B4B"/>
              </a:buClr>
              <a:buSzPts val="1250"/>
              <a:buAutoNum type="alphaLcPeriod"/>
            </a:pPr>
            <a:r>
              <a:rPr b="1" lang="en" sz="1250">
                <a:solidFill>
                  <a:schemeClr val="dk1"/>
                </a:solidFill>
                <a:highlight>
                  <a:srgbClr val="FFFFFF"/>
                </a:highlight>
                <a:latin typeface="Roboto"/>
                <a:ea typeface="Roboto"/>
                <a:cs typeface="Roboto"/>
                <a:sym typeface="Roboto"/>
              </a:rPr>
              <a:t>Easy Consumption</a:t>
            </a:r>
            <a:endParaRPr b="1" sz="1250">
              <a:solidFill>
                <a:schemeClr val="dk1"/>
              </a:solidFill>
              <a:highlight>
                <a:srgbClr val="FFFFFF"/>
              </a:highlight>
              <a:latin typeface="Roboto"/>
              <a:ea typeface="Roboto"/>
              <a:cs typeface="Roboto"/>
              <a:sym typeface="Roboto"/>
            </a:endParaRPr>
          </a:p>
          <a:p>
            <a:pPr indent="-307975" lvl="1" marL="914400" rtl="0" algn="just">
              <a:lnSpc>
                <a:spcPct val="130000"/>
              </a:lnSpc>
              <a:spcBef>
                <a:spcPts val="0"/>
              </a:spcBef>
              <a:spcAft>
                <a:spcPts val="0"/>
              </a:spcAft>
              <a:buClr>
                <a:schemeClr val="dk1"/>
              </a:buClr>
              <a:buSzPts val="1250"/>
              <a:buFont typeface="Roboto"/>
              <a:buAutoNum type="alphaLcPeriod"/>
            </a:pPr>
            <a:r>
              <a:rPr b="1" lang="en" sz="1250">
                <a:solidFill>
                  <a:schemeClr val="dk1"/>
                </a:solidFill>
                <a:highlight>
                  <a:srgbClr val="FFFFFF"/>
                </a:highlight>
                <a:latin typeface="Roboto"/>
                <a:ea typeface="Roboto"/>
                <a:cs typeface="Roboto"/>
                <a:sym typeface="Roboto"/>
              </a:rPr>
              <a:t>Simple access control</a:t>
            </a:r>
            <a:endParaRPr b="1" sz="1250">
              <a:solidFill>
                <a:schemeClr val="dk1"/>
              </a:solidFill>
              <a:highlight>
                <a:srgbClr val="FFFFFF"/>
              </a:highlight>
              <a:latin typeface="Roboto"/>
              <a:ea typeface="Roboto"/>
              <a:cs typeface="Roboto"/>
              <a:sym typeface="Roboto"/>
            </a:endParaRPr>
          </a:p>
          <a:p>
            <a:pPr indent="-307975" lvl="1" marL="914400" marR="25400" rtl="0" algn="l">
              <a:lnSpc>
                <a:spcPct val="156250"/>
              </a:lnSpc>
              <a:spcBef>
                <a:spcPts val="0"/>
              </a:spcBef>
              <a:spcAft>
                <a:spcPts val="0"/>
              </a:spcAft>
              <a:buClr>
                <a:schemeClr val="dk1"/>
              </a:buClr>
              <a:buSzPts val="1250"/>
              <a:buFont typeface="Roboto"/>
              <a:buAutoNum type="alphaLcPeriod"/>
            </a:pPr>
            <a:r>
              <a:rPr b="1" lang="en" sz="1250">
                <a:solidFill>
                  <a:schemeClr val="dk1"/>
                </a:solidFill>
                <a:highlight>
                  <a:srgbClr val="FFFFFF"/>
                </a:highlight>
                <a:latin typeface="Roboto"/>
                <a:ea typeface="Roboto"/>
                <a:cs typeface="Roboto"/>
                <a:sym typeface="Roboto"/>
              </a:rPr>
              <a:t>Visual Studio Integration</a:t>
            </a:r>
            <a:endParaRPr b="1" sz="1250">
              <a:solidFill>
                <a:schemeClr val="dk1"/>
              </a:solidFill>
              <a:highlight>
                <a:srgbClr val="FFFFFF"/>
              </a:highlight>
              <a:latin typeface="Roboto"/>
              <a:ea typeface="Roboto"/>
              <a:cs typeface="Roboto"/>
              <a:sym typeface="Roboto"/>
            </a:endParaRPr>
          </a:p>
          <a:p>
            <a:pPr indent="-317500" lvl="1" marL="914400" marR="25400" rtl="0" algn="l">
              <a:lnSpc>
                <a:spcPct val="156250"/>
              </a:lnSpc>
              <a:spcBef>
                <a:spcPts val="0"/>
              </a:spcBef>
              <a:spcAft>
                <a:spcPts val="0"/>
              </a:spcAft>
              <a:buClr>
                <a:schemeClr val="dk1"/>
              </a:buClr>
              <a:buSzPts val="1400"/>
              <a:buFont typeface="Roboto"/>
              <a:buAutoNum type="alphaLcPeriod"/>
            </a:pPr>
            <a:r>
              <a:rPr b="1" lang="en" sz="1250">
                <a:solidFill>
                  <a:schemeClr val="dk1"/>
                </a:solidFill>
                <a:highlight>
                  <a:srgbClr val="FFFFFF"/>
                </a:highlight>
                <a:latin typeface="Roboto"/>
                <a:ea typeface="Roboto"/>
                <a:cs typeface="Roboto"/>
                <a:sym typeface="Roboto"/>
              </a:rPr>
              <a:t>Integration with Logic apps</a:t>
            </a:r>
            <a:r>
              <a:rPr b="1" lang="en">
                <a:solidFill>
                  <a:schemeClr val="dk1"/>
                </a:solidFill>
                <a:highlight>
                  <a:srgbClr val="FFFFFF"/>
                </a:highlight>
                <a:latin typeface="Roboto"/>
                <a:ea typeface="Roboto"/>
                <a:cs typeface="Roboto"/>
                <a:sym typeface="Roboto"/>
              </a:rPr>
              <a:t>	</a:t>
            </a:r>
            <a:endParaRPr b="1">
              <a:solidFill>
                <a:schemeClr val="dk1"/>
              </a:solidFill>
              <a:highlight>
                <a:srgbClr val="FFFFFF"/>
              </a:highlight>
              <a:latin typeface="Roboto"/>
              <a:ea typeface="Roboto"/>
              <a:cs typeface="Roboto"/>
              <a:sym typeface="Roboto"/>
            </a:endParaRPr>
          </a:p>
          <a:p>
            <a:pPr indent="0" lvl="0" marL="0" marR="25400" rtl="0" algn="l">
              <a:lnSpc>
                <a:spcPct val="156250"/>
              </a:lnSpc>
              <a:spcBef>
                <a:spcPts val="1500"/>
              </a:spcBef>
              <a:spcAft>
                <a:spcPts val="1200"/>
              </a:spcAft>
              <a:buNone/>
            </a:pPr>
            <a:r>
              <a:rPr b="1" lang="en" sz="1400">
                <a:solidFill>
                  <a:schemeClr val="dk1"/>
                </a:solidFill>
                <a:highlight>
                  <a:srgbClr val="FFFFFF"/>
                </a:highlight>
                <a:latin typeface="Roboto"/>
                <a:ea typeface="Roboto"/>
                <a:cs typeface="Roboto"/>
                <a:sym typeface="Roboto"/>
              </a:rPr>
              <a:t>4.</a:t>
            </a:r>
            <a:r>
              <a:rPr b="1" lang="en" sz="1400">
                <a:solidFill>
                  <a:srgbClr val="610B38"/>
                </a:solidFill>
                <a:highlight>
                  <a:srgbClr val="FFFFFF"/>
                </a:highlight>
              </a:rPr>
              <a:t>API Management: </a:t>
            </a:r>
            <a:r>
              <a:rPr lang="en" sz="1400">
                <a:solidFill>
                  <a:srgbClr val="333333"/>
                </a:solidFill>
                <a:highlight>
                  <a:srgbClr val="FFFFFF"/>
                </a:highlight>
                <a:latin typeface="Roboto"/>
                <a:ea typeface="Roboto"/>
                <a:cs typeface="Roboto"/>
                <a:sym typeface="Roboto"/>
              </a:rPr>
              <a:t>At a very high level, firstly, when http or https request comes. It will come to API management and the API management based on the location of the API. Then it will forward that request to either Azure API apps or on-premises apps. But when it is forwarding that request it can throttle, it can also monitor and manipulate the inputs and outputs.</a:t>
            </a:r>
            <a:endParaRPr b="1" sz="1400">
              <a:solidFill>
                <a:schemeClr val="dk1"/>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