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04BB-6496-45B9-95E2-E0EC14656FA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F15C-3102-4D0C-B0D9-2813D9800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5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04BB-6496-45B9-95E2-E0EC14656FA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F15C-3102-4D0C-B0D9-2813D9800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8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04BB-6496-45B9-95E2-E0EC14656FA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F15C-3102-4D0C-B0D9-2813D9800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49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04BB-6496-45B9-95E2-E0EC14656FA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F15C-3102-4D0C-B0D9-2813D980096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8245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04BB-6496-45B9-95E2-E0EC14656FA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F15C-3102-4D0C-B0D9-2813D9800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53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04BB-6496-45B9-95E2-E0EC14656FA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F15C-3102-4D0C-B0D9-2813D9800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86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04BB-6496-45B9-95E2-E0EC14656FA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F15C-3102-4D0C-B0D9-2813D9800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04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04BB-6496-45B9-95E2-E0EC14656FA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F15C-3102-4D0C-B0D9-2813D9800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32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04BB-6496-45B9-95E2-E0EC14656FA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F15C-3102-4D0C-B0D9-2813D9800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8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04BB-6496-45B9-95E2-E0EC14656FA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F15C-3102-4D0C-B0D9-2813D9800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8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04BB-6496-45B9-95E2-E0EC14656FA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F15C-3102-4D0C-B0D9-2813D9800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7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04BB-6496-45B9-95E2-E0EC14656FA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F15C-3102-4D0C-B0D9-2813D9800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04BB-6496-45B9-95E2-E0EC14656FA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F15C-3102-4D0C-B0D9-2813D9800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9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04BB-6496-45B9-95E2-E0EC14656FA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F15C-3102-4D0C-B0D9-2813D9800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9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04BB-6496-45B9-95E2-E0EC14656FA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F15C-3102-4D0C-B0D9-2813D9800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04BB-6496-45B9-95E2-E0EC14656FA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F15C-3102-4D0C-B0D9-2813D9800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0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04BB-6496-45B9-95E2-E0EC14656FA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F15C-3102-4D0C-B0D9-2813D9800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3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ACC04BB-6496-45B9-95E2-E0EC14656FA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AD7F15C-3102-4D0C-B0D9-2813D9800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h1bcasesanalysis-usaalandofopportunities_0/homepage?:embed=y&amp;:display_count=yes&amp;publish=ye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140C-622D-4974-9463-5DE67005A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H1B Cases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EB4E5-F9B8-4806-BBB9-CFEAD2175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1"/>
            <a:ext cx="8689976" cy="540026"/>
          </a:xfrm>
        </p:spPr>
        <p:txBody>
          <a:bodyPr/>
          <a:lstStyle/>
          <a:p>
            <a:r>
              <a:rPr lang="en-US" dirty="0"/>
              <a:t>-U.S.A a land of Opportunities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0EA5321-5359-4ACC-BD04-98EE2B4292FB}"/>
              </a:ext>
            </a:extLst>
          </p:cNvPr>
          <p:cNvSpPr txBox="1">
            <a:spLocks/>
          </p:cNvSpPr>
          <p:nvPr/>
        </p:nvSpPr>
        <p:spPr>
          <a:xfrm>
            <a:off x="2731673" y="5187811"/>
            <a:ext cx="8689976" cy="738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- Manaswini Vinnakota</a:t>
            </a:r>
          </a:p>
        </p:txBody>
      </p:sp>
      <p:pic>
        <p:nvPicPr>
          <p:cNvPr id="6" name="Picture 5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02BC2B2B-7465-45A5-A3F9-548BD9670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433" y="462586"/>
            <a:ext cx="4107216" cy="235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87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8FE65CB-EFD8-497D-A30A-093E20EACB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1678385-2202-47CD-A7C7-63B5BF693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5" y="1913207"/>
            <a:ext cx="7398199" cy="3587262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265C2A-0A58-43AD-A406-8F4478E2875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5BDE9E-3F92-4E72-BE16-DDD223F4F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H1b cases by position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r>
              <a:rPr lang="en-US" sz="1800" dirty="0"/>
              <a:t>Insight from the visualization is that % of total count of number of records for full-time position type is highest when compared to other types.</a:t>
            </a:r>
          </a:p>
          <a:p>
            <a:r>
              <a:rPr lang="en-US" sz="1800" dirty="0"/>
              <a:t>The data is filtered on case status-certified. </a:t>
            </a:r>
          </a:p>
        </p:txBody>
      </p:sp>
    </p:spTree>
    <p:extLst>
      <p:ext uri="{BB962C8B-B14F-4D97-AF65-F5344CB8AC3E}">
        <p14:creationId xmlns:p14="http://schemas.microsoft.com/office/powerpoint/2010/main" val="1548155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8FE65CB-EFD8-497D-A30A-093E20EACB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67DB6DF-9D52-4308-A91E-7E9E7262A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7" y="1550503"/>
            <a:ext cx="7327657" cy="4492487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265C2A-0A58-43AD-A406-8F4478E2875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43FF46-F8E5-482E-AA5C-E0CB871C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231" y="848139"/>
            <a:ext cx="4188482" cy="136655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Top 10 job titles by wage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7778231" y="2367092"/>
            <a:ext cx="4188482" cy="3881309"/>
          </a:xfrm>
        </p:spPr>
        <p:txBody>
          <a:bodyPr>
            <a:normAutofit/>
          </a:bodyPr>
          <a:lstStyle/>
          <a:p>
            <a:r>
              <a:rPr lang="en-US" sz="1800" dirty="0"/>
              <a:t>Insight from this horizontal bar chart is that even though cases with job title programmer analyst are high, but senior software engineer employees get highest prevailing wage.</a:t>
            </a:r>
          </a:p>
          <a:p>
            <a:r>
              <a:rPr lang="en-US" sz="1800" dirty="0"/>
              <a:t>The data is filtered on set 4 created on job title field limited to 10 by the count of number of records</a:t>
            </a:r>
          </a:p>
        </p:txBody>
      </p:sp>
    </p:spTree>
    <p:extLst>
      <p:ext uri="{BB962C8B-B14F-4D97-AF65-F5344CB8AC3E}">
        <p14:creationId xmlns:p14="http://schemas.microsoft.com/office/powerpoint/2010/main" val="154391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25496B42-CC46-4183-B481-887CD3E8C7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 descr="A picture containing pool ball&#10;&#10;Description generated with high confidence">
            <a:extLst>
              <a:ext uri="{FF2B5EF4-FFF2-40B4-BE49-F238E27FC236}">
                <a16:creationId xmlns:a16="http://schemas.microsoft.com/office/drawing/2014/main" id="{E2758CE0-F916-4DCE-88D1-71430BE441B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E2BA2D5-46A3-46C0-98C9-A072D543B3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1CC3F6E5-E76A-4B82-B34A-DABC64B06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1844541"/>
            <a:ext cx="6002432" cy="3166283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7" name="Picture 36" descr="A picture containing pool ball&#10;&#10;Description generated with high confidence">
            <a:extLst>
              <a:ext uri="{FF2B5EF4-FFF2-40B4-BE49-F238E27FC236}">
                <a16:creationId xmlns:a16="http://schemas.microsoft.com/office/drawing/2014/main" id="{3573895B-DA42-4260-AE1E-182BA412328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71EA71-D8AE-41C2-8005-0363A7E2D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957486"/>
            <a:ext cx="3707844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Dashboard- analysis 1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7570383" y="4165600"/>
            <a:ext cx="3707844" cy="17176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 dirty="0"/>
              <a:t>Interactive dashboard of all worksheets and images is built</a:t>
            </a:r>
          </a:p>
        </p:txBody>
      </p:sp>
    </p:spTree>
    <p:extLst>
      <p:ext uri="{BB962C8B-B14F-4D97-AF65-F5344CB8AC3E}">
        <p14:creationId xmlns:p14="http://schemas.microsoft.com/office/powerpoint/2010/main" val="499637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8FE65CB-EFD8-497D-A30A-093E20EACB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2BD38F1-E1D6-46C2-AE3D-F5B958FB6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3" y="1304335"/>
            <a:ext cx="7384132" cy="4801043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265C2A-0A58-43AD-A406-8F4478E2875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4D65FC-31BD-431F-AE95-C97E8C499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757" y="640831"/>
            <a:ext cx="4301429" cy="15738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State wise h1b cases by median wage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7721757" y="2367092"/>
            <a:ext cx="4301429" cy="3881309"/>
          </a:xfrm>
        </p:spPr>
        <p:txBody>
          <a:bodyPr>
            <a:normAutofit/>
          </a:bodyPr>
          <a:lstStyle/>
          <a:p>
            <a:r>
              <a:rPr lang="en-US" sz="1800" dirty="0"/>
              <a:t>Insight from this visualization is that Washington state has highest median prevailing wage, showed by color and size, with marks labeled by state field.</a:t>
            </a:r>
          </a:p>
          <a:p>
            <a:r>
              <a:rPr lang="en-US" sz="1800" dirty="0"/>
              <a:t>The data is filtered on case status keeping certified records, latitude and longitude keeping non-</a:t>
            </a:r>
            <a:r>
              <a:rPr lang="en-US" sz="1800" dirty="0" err="1"/>
              <a:t>nullvalues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2976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8FE65CB-EFD8-497D-A30A-093E20EACB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5C213F9-26E2-4D47-9B47-EC1797DA2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5" y="1617785"/>
            <a:ext cx="7398199" cy="4346917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265C2A-0A58-43AD-A406-8F4478E2875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35E89E-414A-48ED-B739-56B6D1FE5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7689" y="640831"/>
            <a:ext cx="4165443" cy="15738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State-wise h1b cases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7707689" y="2367092"/>
            <a:ext cx="4165443" cy="3881309"/>
          </a:xfrm>
        </p:spPr>
        <p:txBody>
          <a:bodyPr>
            <a:normAutofit/>
          </a:bodyPr>
          <a:lstStyle/>
          <a:p>
            <a:r>
              <a:rPr lang="en-US" sz="1800" dirty="0"/>
              <a:t>Insight from graph is that California state files highest number of h1b cases for all employers in all years</a:t>
            </a:r>
          </a:p>
          <a:p>
            <a:r>
              <a:rPr lang="en-US" sz="1800" dirty="0"/>
              <a:t>Data is filtered on case status keeping certified and views all 53 states</a:t>
            </a:r>
          </a:p>
        </p:txBody>
      </p:sp>
    </p:spTree>
    <p:extLst>
      <p:ext uri="{BB962C8B-B14F-4D97-AF65-F5344CB8AC3E}">
        <p14:creationId xmlns:p14="http://schemas.microsoft.com/office/powerpoint/2010/main" val="512417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8FE65CB-EFD8-497D-A30A-093E20EACB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DF4A9B5-A4CC-41B2-BD1C-16C17ADC0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" y="1671086"/>
            <a:ext cx="7384132" cy="4392089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265C2A-0A58-43AD-A406-8F4478E2875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331868-EA42-40B4-9DE1-D9CC129BD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755" y="640831"/>
            <a:ext cx="4301431" cy="15738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State wise certified h1b cases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7721756" y="2367092"/>
            <a:ext cx="4301432" cy="3881309"/>
          </a:xfrm>
        </p:spPr>
        <p:txBody>
          <a:bodyPr>
            <a:normAutofit/>
          </a:bodyPr>
          <a:lstStyle/>
          <a:p>
            <a:r>
              <a:rPr lang="en-US" sz="1800" dirty="0"/>
              <a:t>Map view based on latitude and longitude, state and case status keeping certified</a:t>
            </a:r>
          </a:p>
        </p:txBody>
      </p:sp>
    </p:spTree>
    <p:extLst>
      <p:ext uri="{BB962C8B-B14F-4D97-AF65-F5344CB8AC3E}">
        <p14:creationId xmlns:p14="http://schemas.microsoft.com/office/powerpoint/2010/main" val="3851951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61210F8D-F7F2-47FC-91CB-247E361A59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3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2A71B85-6A2A-4169-A56F-0E8B3CB58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7" y="1608681"/>
            <a:ext cx="6414052" cy="3856383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41509D60-00A2-43CB-85EE-55A4E714BF9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DC7E7E-5327-4C4B-B775-B09600B4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316" y="2271289"/>
            <a:ext cx="4860494" cy="15961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dirty="0"/>
              <a:t>Dashboard- analysis 2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3"/>
          </p:nvPr>
        </p:nvSpPr>
        <p:spPr>
          <a:xfrm>
            <a:off x="6758609" y="3687226"/>
            <a:ext cx="4860201" cy="34241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/>
              <a:t>Interactive dashboard of all worksheets and images is built.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5392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8FE65CB-EFD8-497D-A30A-093E20EACB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2E35624-C011-4B55-A8F8-452225783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50" y="1696277"/>
            <a:ext cx="7327861" cy="4318423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265C2A-0A58-43AD-A406-8F4478E2875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CB0F92-8DC6-4B58-A8C4-A0284FD67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0" y="640831"/>
            <a:ext cx="4206240" cy="15738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Salary offered in data jobs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7680960" y="2367092"/>
            <a:ext cx="4334490" cy="3881309"/>
          </a:xfrm>
        </p:spPr>
        <p:txBody>
          <a:bodyPr>
            <a:normAutofit/>
          </a:bodyPr>
          <a:lstStyle/>
          <a:p>
            <a:r>
              <a:rPr lang="en-US" sz="1800" dirty="0"/>
              <a:t>Insight from the bar chart is that the median prevailing wage for machine learning related jobs is highest among data related jobs followed by data scientist and data analyst</a:t>
            </a:r>
          </a:p>
          <a:p>
            <a:r>
              <a:rPr lang="en-US" sz="1800" dirty="0"/>
              <a:t>Data is filtered on data job filter set, case status and data related jobs as an attribute</a:t>
            </a:r>
          </a:p>
        </p:txBody>
      </p:sp>
    </p:spTree>
    <p:extLst>
      <p:ext uri="{BB962C8B-B14F-4D97-AF65-F5344CB8AC3E}">
        <p14:creationId xmlns:p14="http://schemas.microsoft.com/office/powerpoint/2010/main" val="3785340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61210F8D-F7F2-47FC-91CB-247E361A59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51E1DBA8-39F1-4EBE-A28C-55DF1C612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" y="1589545"/>
            <a:ext cx="6372665" cy="4079735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3" name="Picture 14">
            <a:extLst>
              <a:ext uri="{FF2B5EF4-FFF2-40B4-BE49-F238E27FC236}">
                <a16:creationId xmlns:a16="http://schemas.microsoft.com/office/drawing/2014/main" id="{41509D60-00A2-43CB-85EE-55A4E714BF9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28EA42-3751-49A8-BBF5-7683E4CE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4694" y="618517"/>
            <a:ext cx="5186289" cy="1596177"/>
          </a:xfrm>
        </p:spPr>
        <p:txBody>
          <a:bodyPr>
            <a:normAutofit/>
          </a:bodyPr>
          <a:lstStyle/>
          <a:p>
            <a:r>
              <a:rPr lang="en-US" dirty="0"/>
              <a:t>Location based H1B cases in Data jobs</a:t>
            </a:r>
          </a:p>
        </p:txBody>
      </p:sp>
      <p:sp>
        <p:nvSpPr>
          <p:cNvPr id="24" name="Content Placeholder 9"/>
          <p:cNvSpPr>
            <a:spLocks noGrp="1"/>
          </p:cNvSpPr>
          <p:nvPr>
            <p:ph sz="quarter" idx="13"/>
          </p:nvPr>
        </p:nvSpPr>
        <p:spPr>
          <a:xfrm>
            <a:off x="6794695" y="2367092"/>
            <a:ext cx="5186290" cy="3424107"/>
          </a:xfrm>
        </p:spPr>
        <p:txBody>
          <a:bodyPr>
            <a:normAutofit/>
          </a:bodyPr>
          <a:lstStyle/>
          <a:p>
            <a:r>
              <a:rPr lang="en-US" sz="1800" dirty="0"/>
              <a:t>Insight from the map view is that California state has highest number of records in data related jobs</a:t>
            </a:r>
          </a:p>
          <a:p>
            <a:r>
              <a:rPr lang="en-US" sz="1800" dirty="0"/>
              <a:t>Data is filtered on data job filter set. View is filtered on latitude and longitude. Marks are labeled by state.</a:t>
            </a:r>
          </a:p>
        </p:txBody>
      </p:sp>
    </p:spTree>
    <p:extLst>
      <p:ext uri="{BB962C8B-B14F-4D97-AF65-F5344CB8AC3E}">
        <p14:creationId xmlns:p14="http://schemas.microsoft.com/office/powerpoint/2010/main" val="4072029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8FE65CB-EFD8-497D-A30A-093E20EACB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19643A0-F53F-4C70-8304-73CA8F236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7" y="1973831"/>
            <a:ext cx="7285658" cy="3737652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265C2A-0A58-43AD-A406-8F4478E2875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CEE49E-6AB0-4AEA-B9BD-0DDBEB5A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232" y="640831"/>
            <a:ext cx="3954426" cy="15738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No. of h1b cases by data related jobs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7820231" y="2367092"/>
            <a:ext cx="3954425" cy="3881309"/>
          </a:xfrm>
        </p:spPr>
        <p:txBody>
          <a:bodyPr>
            <a:normAutofit/>
          </a:bodyPr>
          <a:lstStyle/>
          <a:p>
            <a:r>
              <a:rPr lang="en-US" sz="1800" dirty="0"/>
              <a:t>Insight from the visualization is that data analyst jobs file highest h1b cases over other data related jobs. </a:t>
            </a:r>
          </a:p>
          <a:p>
            <a:r>
              <a:rPr lang="en-US" sz="1800" dirty="0"/>
              <a:t>Total number of cases by data jobs increases gradually from 2011-2016</a:t>
            </a:r>
          </a:p>
          <a:p>
            <a:r>
              <a:rPr lang="en-US" sz="1800" dirty="0"/>
              <a:t>Data is filtered on data job filter set</a:t>
            </a:r>
          </a:p>
        </p:txBody>
      </p:sp>
    </p:spTree>
    <p:extLst>
      <p:ext uri="{BB962C8B-B14F-4D97-AF65-F5344CB8AC3E}">
        <p14:creationId xmlns:p14="http://schemas.microsoft.com/office/powerpoint/2010/main" val="326595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D5CA-39EB-46E5-B32D-3C07FB07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AFEC3-460A-4937-AD1B-7D495C5AE2B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The data set is taken from www.kaggle.com.</a:t>
            </a:r>
            <a:endParaRPr lang="en-US" dirty="0"/>
          </a:p>
          <a:p>
            <a:r>
              <a:rPr lang="en-US" b="1" dirty="0"/>
              <a:t>The dataset has all the H1B cases ranging from the year 2011 to 2016. </a:t>
            </a:r>
            <a:endParaRPr lang="en-US" dirty="0"/>
          </a:p>
          <a:p>
            <a:r>
              <a:rPr lang="en-US" b="1" dirty="0"/>
              <a:t>The size of the data is 469mb</a:t>
            </a:r>
          </a:p>
          <a:p>
            <a:r>
              <a:rPr lang="en-US" b="1" dirty="0"/>
              <a:t>The series of dashboard will consider only Certified H1B cases.</a:t>
            </a:r>
            <a:endParaRPr lang="en-US" dirty="0"/>
          </a:p>
          <a:p>
            <a:r>
              <a:rPr lang="en-US" b="1" dirty="0"/>
              <a:t>Note: </a:t>
            </a:r>
            <a:r>
              <a:rPr lang="en-US" i="1" dirty="0"/>
              <a:t>CERTIFIED does not mean the applicant got his/her H-1B visa approved, it just means that he/she is eligible to file an H-1B.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95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58CE0-F916-4DCE-88D1-71430BE441B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E2BA2D5-46A3-46C0-98C9-A072D543B3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780DE261-185A-4C57-AD6C-7C22C7877BC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74" y="1867050"/>
            <a:ext cx="6559278" cy="3816298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73895B-DA42-4260-AE1E-182BA412328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A0BD0D-5A15-4AF5-97B3-57AE95430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335" y="2123660"/>
            <a:ext cx="4445391" cy="26106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Dashboard- analysis 3</a:t>
            </a:r>
            <a:br>
              <a:rPr lang="en-US" sz="4600" dirty="0"/>
            </a:br>
            <a:r>
              <a:rPr lang="en-US" sz="2200" dirty="0"/>
              <a:t>interactive dashboard of all worksheets and images is built.</a:t>
            </a:r>
          </a:p>
        </p:txBody>
      </p:sp>
    </p:spTree>
    <p:extLst>
      <p:ext uri="{BB962C8B-B14F-4D97-AF65-F5344CB8AC3E}">
        <p14:creationId xmlns:p14="http://schemas.microsoft.com/office/powerpoint/2010/main" val="4004475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6F6B1-DB9C-4307-BECD-261875F3DA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885071"/>
            <a:ext cx="10363826" cy="4276579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Workbook built is uploaded in to tableau public profile and can be shared on to social media or code to embed in a web page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Link to public: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 </a:t>
            </a:r>
            <a:r>
              <a:rPr lang="en-US" u="sng" cap="none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https://public.tableau.com/views/h1bcasesanalysis-usaalandofopportunities_0/homepage?:embed=y&amp;:display_count=yes&amp;publish=yes</a:t>
            </a:r>
            <a:endParaRPr lang="en-US" u="sng" cap="none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i="1" cap="non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 USE CASES</a:t>
            </a: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Is the number of petitions with Data analyst job title increasing over time?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Which part of the US has the most Hardware Engineer jobs?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Which industry has the most number of Data Scientist positions?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 Which employers file the most petitions each year?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ADCCD9-2CF8-40C8-8C20-6952169D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244" y="696350"/>
            <a:ext cx="7920110" cy="118872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 sharing</a:t>
            </a:r>
          </a:p>
        </p:txBody>
      </p:sp>
    </p:spTree>
    <p:extLst>
      <p:ext uri="{BB962C8B-B14F-4D97-AF65-F5344CB8AC3E}">
        <p14:creationId xmlns:p14="http://schemas.microsoft.com/office/powerpoint/2010/main" val="3460824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93274B0C-1CB3-4AA4-A183-20B7FE5DB1D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640319-3BB6-49BF-BAF4-D63FEC73E14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BECDBB2-914C-44DE-B171-6F7946196F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1D5C6008-3DE6-42B7-AED2-68544F325BC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0EDD524-C35D-4411-8F46-706ECDB0012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74"/>
          <a:stretch/>
        </p:blipFill>
        <p:spPr>
          <a:xfrm>
            <a:off x="-197581" y="10"/>
            <a:ext cx="12389581" cy="68579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D09915C-7FC3-45EF-BDD0-6393ACE446E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584" y="-2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1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1428-7843-4F4B-8F87-650013E8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in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749C3-7A9B-47F5-B2DF-7367EA4054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7239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Case status</a:t>
            </a:r>
          </a:p>
          <a:p>
            <a:r>
              <a:rPr lang="en-US" dirty="0" err="1"/>
              <a:t>Employer_name</a:t>
            </a:r>
            <a:endParaRPr lang="en-US" dirty="0"/>
          </a:p>
          <a:p>
            <a:r>
              <a:rPr lang="en-US" dirty="0" err="1"/>
              <a:t>Soc_name</a:t>
            </a:r>
            <a:endParaRPr lang="en-US" dirty="0"/>
          </a:p>
          <a:p>
            <a:r>
              <a:rPr lang="en-US" dirty="0" err="1"/>
              <a:t>Job_title</a:t>
            </a:r>
            <a:endParaRPr lang="en-US" dirty="0"/>
          </a:p>
          <a:p>
            <a:r>
              <a:rPr lang="en-US" dirty="0" err="1"/>
              <a:t>Full_time_position</a:t>
            </a:r>
            <a:endParaRPr lang="en-US" dirty="0"/>
          </a:p>
          <a:p>
            <a:r>
              <a:rPr lang="en-US" dirty="0" err="1"/>
              <a:t>Prevailing_wage</a:t>
            </a:r>
            <a:endParaRPr lang="en-US" dirty="0"/>
          </a:p>
          <a:p>
            <a:r>
              <a:rPr lang="en-US" dirty="0"/>
              <a:t>Year</a:t>
            </a:r>
          </a:p>
          <a:p>
            <a:r>
              <a:rPr lang="en-US" dirty="0"/>
              <a:t>Worksite</a:t>
            </a:r>
          </a:p>
          <a:p>
            <a:r>
              <a:rPr lang="en-US" dirty="0"/>
              <a:t>Lon</a:t>
            </a:r>
          </a:p>
          <a:p>
            <a:r>
              <a:rPr lang="en-US" dirty="0" err="1"/>
              <a:t>lat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65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CF50-D4E8-4FC6-BFC5-B708A268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tableau?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43FAD-969B-4CF6-94B9-F072EB6692B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Tableau vs Excel? No, Tableau with Excel</a:t>
            </a:r>
          </a:p>
          <a:p>
            <a:r>
              <a:rPr lang="en-US" dirty="0"/>
              <a:t>Excel allows users to analyze data and perform calculations, while Tableau leverages visual analytics-- bringing with it a new way to interact with and analyze data. </a:t>
            </a:r>
          </a:p>
          <a:p>
            <a:r>
              <a:rPr lang="en-US" dirty="0"/>
              <a:t>Tableau users can visually interact with data to find insights faster, and make critical decisions that better serve customers, improve products, or even save lives.</a:t>
            </a:r>
          </a:p>
        </p:txBody>
      </p:sp>
      <p:pic>
        <p:nvPicPr>
          <p:cNvPr id="5" name="Picture 4" descr="A drawing of a face&#10;&#10;Description generated with high confidence">
            <a:extLst>
              <a:ext uri="{FF2B5EF4-FFF2-40B4-BE49-F238E27FC236}">
                <a16:creationId xmlns:a16="http://schemas.microsoft.com/office/drawing/2014/main" id="{25F6C3EB-A8DA-4D26-B799-C802C4182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410" y="1758462"/>
            <a:ext cx="3175013" cy="66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1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48FE65CB-EFD8-497D-A30A-093E20EACB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Content Placeholder 6" descr="A picture containing screenshot, writing implement&#10;&#10;Description generated with high confidence">
            <a:extLst>
              <a:ext uri="{FF2B5EF4-FFF2-40B4-BE49-F238E27FC236}">
                <a16:creationId xmlns:a16="http://schemas.microsoft.com/office/drawing/2014/main" id="{FAB7BB32-91AD-465C-BE67-3EA2CAC07A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151" y="1386526"/>
            <a:ext cx="7427741" cy="4662582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3265C2A-0A58-43AD-A406-8F4478E2875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7DD6DFD-A075-453D-950A-797739B83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6043" y="640831"/>
            <a:ext cx="3642493" cy="1573863"/>
          </a:xfrm>
        </p:spPr>
        <p:txBody>
          <a:bodyPr>
            <a:normAutofit/>
          </a:bodyPr>
          <a:lstStyle/>
          <a:p>
            <a:pPr algn="l"/>
            <a:r>
              <a:rPr lang="en-US" sz="2500" dirty="0"/>
              <a:t>Top 5 employers-H1b cases from 2011-2016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sz="quarter" idx="13"/>
          </p:nvPr>
        </p:nvSpPr>
        <p:spPr>
          <a:xfrm>
            <a:off x="7779434" y="2367092"/>
            <a:ext cx="3769102" cy="3881309"/>
          </a:xfrm>
        </p:spPr>
        <p:txBody>
          <a:bodyPr>
            <a:normAutofit/>
          </a:bodyPr>
          <a:lstStyle/>
          <a:p>
            <a:r>
              <a:rPr lang="en-US" sz="1800" dirty="0"/>
              <a:t>Insight from this visualization is that Infosys is the top one to file h1 for employees from past 6 years</a:t>
            </a:r>
          </a:p>
          <a:p>
            <a:r>
              <a:rPr lang="en-US" sz="1800" dirty="0"/>
              <a:t>Also it is possible to analyze no. of records filed by different companies in different years </a:t>
            </a:r>
          </a:p>
        </p:txBody>
      </p:sp>
    </p:spTree>
    <p:extLst>
      <p:ext uri="{BB962C8B-B14F-4D97-AF65-F5344CB8AC3E}">
        <p14:creationId xmlns:p14="http://schemas.microsoft.com/office/powerpoint/2010/main" val="377333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8FE65CB-EFD8-497D-A30A-093E20EACB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6B703EC-7D04-4716-9FC5-29EBEFAE7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63" y="1026942"/>
            <a:ext cx="7144982" cy="4895556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265C2A-0A58-43AD-A406-8F4478E2875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F7A50F-1116-41BA-9F31-554832CC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028" y="609599"/>
            <a:ext cx="3853508" cy="128953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H1b cases from 2011-2015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7695028" y="2096086"/>
            <a:ext cx="3853508" cy="3573194"/>
          </a:xfrm>
        </p:spPr>
        <p:txBody>
          <a:bodyPr>
            <a:normAutofit/>
          </a:bodyPr>
          <a:lstStyle/>
          <a:p>
            <a:r>
              <a:rPr lang="en-US" sz="1800" dirty="0"/>
              <a:t>Insight from this visualization is that number of records of h1b cases with case status certified has been increased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Also there is an tremendous increase from 2014-2015 than other years</a:t>
            </a:r>
          </a:p>
        </p:txBody>
      </p:sp>
    </p:spTree>
    <p:extLst>
      <p:ext uri="{BB962C8B-B14F-4D97-AF65-F5344CB8AC3E}">
        <p14:creationId xmlns:p14="http://schemas.microsoft.com/office/powerpoint/2010/main" val="80538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8FE65CB-EFD8-497D-A30A-093E20EACB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CFB56B3-B235-4EB0-A581-EABD8D899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1619161"/>
            <a:ext cx="7343336" cy="3881308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265C2A-0A58-43AD-A406-8F4478E2875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E0E2D8-4254-46E0-93EF-4329DDE6C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5366" y="1004075"/>
            <a:ext cx="4215618" cy="123017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Top 5 employers by wage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7765366" y="2367092"/>
            <a:ext cx="4215618" cy="3881309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Insight is that even though Infosys file more cases, Microsoft is top one employer with high wages for employees with median wage around 87k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9283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7">
            <a:extLst>
              <a:ext uri="{FF2B5EF4-FFF2-40B4-BE49-F238E27FC236}">
                <a16:creationId xmlns:a16="http://schemas.microsoft.com/office/drawing/2014/main" id="{61210F8D-F7F2-47FC-91CB-247E361A59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DDC3BC1F-CC82-49FE-B7C9-E0458BA60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3" y="1766752"/>
            <a:ext cx="7283165" cy="3621174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3" name="Picture 39">
            <a:extLst>
              <a:ext uri="{FF2B5EF4-FFF2-40B4-BE49-F238E27FC236}">
                <a16:creationId xmlns:a16="http://schemas.microsoft.com/office/drawing/2014/main" id="{41509D60-00A2-43CB-85EE-55A4E714BF9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513BC7-ACB0-48AB-9079-75704C59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4687" y="1708304"/>
            <a:ext cx="4199971" cy="1596177"/>
          </a:xfrm>
        </p:spPr>
        <p:txBody>
          <a:bodyPr>
            <a:normAutofit/>
          </a:bodyPr>
          <a:lstStyle/>
          <a:p>
            <a:r>
              <a:rPr lang="en-US" sz="4800" dirty="0"/>
              <a:t>Dashboard-homepage</a:t>
            </a:r>
            <a:endParaRPr lang="en-US" sz="440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7733331" y="3573194"/>
            <a:ext cx="4041327" cy="22180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Interactive dashboard of all worksheets and images is built.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5782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8FE65CB-EFD8-497D-A30A-093E20EACB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01B0B16-13CD-42ED-9757-E19826530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8" y="1125415"/>
            <a:ext cx="7127717" cy="5387926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265C2A-0A58-43AD-A406-8F4478E2875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D8FAED-2574-4AAD-8C12-DFAFCE49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4012" y="640831"/>
            <a:ext cx="4064524" cy="170847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Top 10 job titles by h1b cases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7484012" y="2138290"/>
            <a:ext cx="4557933" cy="3685736"/>
          </a:xfrm>
        </p:spPr>
        <p:txBody>
          <a:bodyPr>
            <a:normAutofit/>
          </a:bodyPr>
          <a:lstStyle/>
          <a:p>
            <a:r>
              <a:rPr lang="en-US" sz="1800" dirty="0"/>
              <a:t>Insight from the bubble chart is that highest number of h1b cases are filed for employees with programmer analyst followed by software engineer by different employers.</a:t>
            </a:r>
          </a:p>
          <a:p>
            <a:r>
              <a:rPr lang="en-US" sz="1800" dirty="0"/>
              <a:t>Top 10 job titles are retrieved by designing a set </a:t>
            </a:r>
            <a:r>
              <a:rPr lang="en-US" sz="1800" dirty="0" err="1"/>
              <a:t>job_title</a:t>
            </a:r>
            <a:r>
              <a:rPr lang="en-US" sz="1800" dirty="0"/>
              <a:t> on field Job Title and size of bubble shows sum of number of records.</a:t>
            </a:r>
          </a:p>
        </p:txBody>
      </p:sp>
    </p:spTree>
    <p:extLst>
      <p:ext uri="{BB962C8B-B14F-4D97-AF65-F5344CB8AC3E}">
        <p14:creationId xmlns:p14="http://schemas.microsoft.com/office/powerpoint/2010/main" val="211794502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3338</TotalTime>
  <Words>857</Words>
  <Application>Microsoft Office PowerPoint</Application>
  <PresentationFormat>Widescreen</PresentationFormat>
  <Paragraphs>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Tw Cen MT</vt:lpstr>
      <vt:lpstr>Droplet</vt:lpstr>
      <vt:lpstr>H1B Cases Analysis</vt:lpstr>
      <vt:lpstr>Data Set</vt:lpstr>
      <vt:lpstr>Content in Data set</vt:lpstr>
      <vt:lpstr>Why tableau?</vt:lpstr>
      <vt:lpstr>Top 5 employers-H1b cases from 2011-2016</vt:lpstr>
      <vt:lpstr>H1b cases from 2011-2015</vt:lpstr>
      <vt:lpstr>Top 5 employers by wage</vt:lpstr>
      <vt:lpstr>Dashboard-homepage</vt:lpstr>
      <vt:lpstr>Top 10 job titles by h1b cases</vt:lpstr>
      <vt:lpstr>H1b cases by position</vt:lpstr>
      <vt:lpstr>Top 10 job titles by wage</vt:lpstr>
      <vt:lpstr>Dashboard- analysis 1</vt:lpstr>
      <vt:lpstr>State wise h1b cases by median wage</vt:lpstr>
      <vt:lpstr>State-wise h1b cases</vt:lpstr>
      <vt:lpstr>State wise certified h1b cases</vt:lpstr>
      <vt:lpstr>Dashboard- analysis 2</vt:lpstr>
      <vt:lpstr>Salary offered in data jobs</vt:lpstr>
      <vt:lpstr>Location based H1B cases in Data jobs</vt:lpstr>
      <vt:lpstr>No. of h1b cases by data related jobs</vt:lpstr>
      <vt:lpstr>Dashboard- analysis 3 interactive dashboard of all worksheets and images is built.</vt:lpstr>
      <vt:lpstr> sharing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H1B Cases Analysis</dc:title>
  <dc:creator>Manaswini Vinnakota</dc:creator>
  <cp:lastModifiedBy>Manaswini Vinnakota</cp:lastModifiedBy>
  <cp:revision>29</cp:revision>
  <dcterms:created xsi:type="dcterms:W3CDTF">2017-12-15T22:16:40Z</dcterms:created>
  <dcterms:modified xsi:type="dcterms:W3CDTF">2017-12-18T05:55:28Z</dcterms:modified>
</cp:coreProperties>
</file>