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Ex1.xml" ContentType="application/vnd.ms-office.chartex+xml"/>
  <Override PartName="/ppt/charts/style8.xml" ContentType="application/vnd.ms-office.chartstyle+xml"/>
  <Override PartName="/ppt/charts/colors8.xml" ContentType="application/vnd.ms-office.chartcolorstyle+xml"/>
  <Override PartName="/ppt/charts/chartEx2.xml" ContentType="application/vnd.ms-office.chartex+xml"/>
  <Override PartName="/ppt/charts/style9.xml" ContentType="application/vnd.ms-office.chartstyle+xml"/>
  <Override PartName="/ppt/charts/colors9.xml" ContentType="application/vnd.ms-office.chartcolorstyle+xml"/>
  <Override PartName="/ppt/charts/chartEx3.xml" ContentType="application/vnd.ms-office.chartex+xml"/>
  <Override PartName="/ppt/charts/style10.xml" ContentType="application/vnd.ms-office.chartstyle+xml"/>
  <Override PartName="/ppt/charts/colors10.xml" ContentType="application/vnd.ms-office.chartcolorstyle+xml"/>
  <Override PartName="/ppt/charts/chartEx4.xml" ContentType="application/vnd.ms-office.chartex+xml"/>
  <Override PartName="/ppt/charts/style11.xml" ContentType="application/vnd.ms-office.chartstyle+xml"/>
  <Override PartName="/ppt/charts/colors11.xml" ContentType="application/vnd.ms-office.chartcolorstyle+xml"/>
  <Override PartName="/ppt/charts/chartEx5.xml" ContentType="application/vnd.ms-office.chartex+xml"/>
  <Override PartName="/ppt/charts/style12.xml" ContentType="application/vnd.ms-office.chartstyle+xml"/>
  <Override PartName="/ppt/charts/colors12.xml" ContentType="application/vnd.ms-office.chartcolorstyle+xml"/>
  <Override PartName="/ppt/charts/chart8.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9.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0.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1.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2.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3.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4.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5.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16.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Ex6.xml" ContentType="application/vnd.ms-office.chartex+xml"/>
  <Override PartName="/ppt/charts/style22.xml" ContentType="application/vnd.ms-office.chartstyle+xml"/>
  <Override PartName="/ppt/charts/colors2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93" r:id="rId4"/>
    <p:sldId id="294" r:id="rId5"/>
    <p:sldId id="295" r:id="rId6"/>
    <p:sldId id="296" r:id="rId7"/>
    <p:sldId id="262" r:id="rId8"/>
    <p:sldId id="282" r:id="rId9"/>
    <p:sldId id="315" r:id="rId10"/>
    <p:sldId id="260" r:id="rId11"/>
    <p:sldId id="316" r:id="rId12"/>
    <p:sldId id="328" r:id="rId13"/>
    <p:sldId id="317" r:id="rId14"/>
    <p:sldId id="318" r:id="rId15"/>
    <p:sldId id="265" r:id="rId16"/>
    <p:sldId id="287" r:id="rId17"/>
    <p:sldId id="289" r:id="rId18"/>
    <p:sldId id="299" r:id="rId19"/>
    <p:sldId id="319" r:id="rId20"/>
    <p:sldId id="320" r:id="rId21"/>
    <p:sldId id="321" r:id="rId22"/>
    <p:sldId id="322" r:id="rId23"/>
    <p:sldId id="323" r:id="rId24"/>
    <p:sldId id="290" r:id="rId25"/>
    <p:sldId id="297" r:id="rId26"/>
    <p:sldId id="283" r:id="rId27"/>
    <p:sldId id="324" r:id="rId28"/>
    <p:sldId id="325" r:id="rId29"/>
    <p:sldId id="326" r:id="rId30"/>
    <p:sldId id="281" r:id="rId31"/>
    <p:sldId id="327"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D08BC8-F265-4D40-B79A-BF1EA1205AE8}" v="1" dt="2024-09-16T16:28:55.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wi swami" userId="0839f9e21280d4a7" providerId="LiveId" clId="{A9D08BC8-F265-4D40-B79A-BF1EA1205AE8}"/>
    <pc:docChg chg="addSld modSld">
      <pc:chgData name="manaswi swami" userId="0839f9e21280d4a7" providerId="LiveId" clId="{A9D08BC8-F265-4D40-B79A-BF1EA1205AE8}" dt="2024-09-17T16:48:34.623" v="1" actId="1036"/>
      <pc:docMkLst>
        <pc:docMk/>
      </pc:docMkLst>
      <pc:sldChg chg="modSp mod">
        <pc:chgData name="manaswi swami" userId="0839f9e21280d4a7" providerId="LiveId" clId="{A9D08BC8-F265-4D40-B79A-BF1EA1205AE8}" dt="2024-09-17T16:48:34.623" v="1" actId="1036"/>
        <pc:sldMkLst>
          <pc:docMk/>
          <pc:sldMk cId="793874670" sldId="324"/>
        </pc:sldMkLst>
        <pc:graphicFrameChg chg="mod">
          <ac:chgData name="manaswi swami" userId="0839f9e21280d4a7" providerId="LiveId" clId="{A9D08BC8-F265-4D40-B79A-BF1EA1205AE8}" dt="2024-09-17T16:48:34.623" v="1" actId="1036"/>
          <ac:graphicFrameMkLst>
            <pc:docMk/>
            <pc:sldMk cId="793874670" sldId="324"/>
            <ac:graphicFrameMk id="7" creationId="{B6DF2EDC-AE2C-4DBF-B53B-126B0ADA2D8A}"/>
          </ac:graphicFrameMkLst>
        </pc:graphicFrameChg>
      </pc:sldChg>
      <pc:sldChg chg="add">
        <pc:chgData name="manaswi swami" userId="0839f9e21280d4a7" providerId="LiveId" clId="{A9D08BC8-F265-4D40-B79A-BF1EA1205AE8}" dt="2024-09-16T16:28:55.351" v="0"/>
        <pc:sldMkLst>
          <pc:docMk/>
          <pc:sldMk cId="2732840460" sldId="32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Study%20Material\Internship\Brand%20Health%20Track-BYJUS.xlsb.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Study%20Material\Internship\Brand%20Health%20Track-BYJUS.xlsb.xlsx" TargetMode="External"/><Relationship Id="rId2" Type="http://schemas.microsoft.com/office/2011/relationships/chartColorStyle" Target="colors15.xml"/><Relationship Id="rId1" Type="http://schemas.microsoft.com/office/2011/relationships/chartStyle" Target="style15.xml"/></Relationships>
</file>

<file path=ppt/charts/_rels/chart11.xml.rels><?xml version="1.0" encoding="UTF-8" standalone="yes"?>
<Relationships xmlns="http://schemas.openxmlformats.org/package/2006/relationships"><Relationship Id="rId3" Type="http://schemas.openxmlformats.org/officeDocument/2006/relationships/oleObject" Target="file:///D:\Study%20Material\Internship\Brand%20Health%20Track-BYJUS.xlsb.xlsx" TargetMode="External"/><Relationship Id="rId2" Type="http://schemas.microsoft.com/office/2011/relationships/chartColorStyle" Target="colors16.xml"/><Relationship Id="rId1" Type="http://schemas.microsoft.com/office/2011/relationships/chartStyle" Target="style16.xml"/></Relationships>
</file>

<file path=ppt/charts/_rels/chart12.xml.rels><?xml version="1.0" encoding="UTF-8" standalone="yes"?>
<Relationships xmlns="http://schemas.openxmlformats.org/package/2006/relationships"><Relationship Id="rId3" Type="http://schemas.openxmlformats.org/officeDocument/2006/relationships/oleObject" Target="file:///D:\Study%20Material\Internship\Brand%20Health%20Track.xlsx" TargetMode="External"/><Relationship Id="rId2" Type="http://schemas.microsoft.com/office/2011/relationships/chartColorStyle" Target="colors17.xml"/><Relationship Id="rId1" Type="http://schemas.microsoft.com/office/2011/relationships/chartStyle" Target="style17.xml"/></Relationships>
</file>

<file path=ppt/charts/_rels/chart13.xml.rels><?xml version="1.0" encoding="UTF-8" standalone="yes"?>
<Relationships xmlns="http://schemas.openxmlformats.org/package/2006/relationships"><Relationship Id="rId3" Type="http://schemas.openxmlformats.org/officeDocument/2006/relationships/oleObject" Target="file:///D:\Study%20Material\Internship\Brand%20Health%20Track-BYJUS.xlsb.xlsx" TargetMode="External"/><Relationship Id="rId2" Type="http://schemas.microsoft.com/office/2011/relationships/chartColorStyle" Target="colors18.xml"/><Relationship Id="rId1" Type="http://schemas.microsoft.com/office/2011/relationships/chartStyle" Target="style18.xml"/></Relationships>
</file>

<file path=ppt/charts/_rels/chart14.xml.rels><?xml version="1.0" encoding="UTF-8" standalone="yes"?>
<Relationships xmlns="http://schemas.openxmlformats.org/package/2006/relationships"><Relationship Id="rId3" Type="http://schemas.openxmlformats.org/officeDocument/2006/relationships/oleObject" Target="file:///D:\Study%20Material\Internship\Brand%20Health%20Track-BYJUS%20(final).xlsx" TargetMode="External"/><Relationship Id="rId2" Type="http://schemas.microsoft.com/office/2011/relationships/chartColorStyle" Target="colors19.xml"/><Relationship Id="rId1" Type="http://schemas.microsoft.com/office/2011/relationships/chartStyle" Target="style19.xml"/></Relationships>
</file>

<file path=ppt/charts/_rels/chart15.xml.rels><?xml version="1.0" encoding="UTF-8" standalone="yes"?>
<Relationships xmlns="http://schemas.openxmlformats.org/package/2006/relationships"><Relationship Id="rId3" Type="http://schemas.openxmlformats.org/officeDocument/2006/relationships/oleObject" Target="file:///D:\Study%20Material\Internship\Brand%20Health%20Track-BYJUS.xlsb.xlsx" TargetMode="External"/><Relationship Id="rId2" Type="http://schemas.microsoft.com/office/2011/relationships/chartColorStyle" Target="colors20.xml"/><Relationship Id="rId1" Type="http://schemas.microsoft.com/office/2011/relationships/chartStyle" Target="style20.xml"/></Relationships>
</file>

<file path=ppt/charts/_rels/chart16.xml.rels><?xml version="1.0" encoding="UTF-8" standalone="yes"?>
<Relationships xmlns="http://schemas.openxmlformats.org/package/2006/relationships"><Relationship Id="rId3" Type="http://schemas.openxmlformats.org/officeDocument/2006/relationships/oleObject" Target="file:///D:\Study%20Material\Internship\Brand%20Health%20Track-BYJUS.xlsb.xlsx" TargetMode="External"/><Relationship Id="rId2" Type="http://schemas.microsoft.com/office/2011/relationships/chartColorStyle" Target="colors21.xml"/><Relationship Id="rId1" Type="http://schemas.microsoft.com/office/2011/relationships/chartStyle" Target="style21.xml"/></Relationships>
</file>

<file path=ppt/charts/_rels/chart2.xml.rels><?xml version="1.0" encoding="UTF-8" standalone="yes"?>
<Relationships xmlns="http://schemas.openxmlformats.org/package/2006/relationships"><Relationship Id="rId3" Type="http://schemas.openxmlformats.org/officeDocument/2006/relationships/oleObject" Target="file:///D:\Study%20Material\Internship\Brand%20Health%20Track%20(version%201).xlsb.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tudy%20Material\Internship\Brand%20Health%20Track-BYJUS%20(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tudy%20Material\Internship\Brand%20Health%20Track-BYJUS%20(fina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Study%20Material\Internship\Brand%20Health%20Track-BYJUS%20(fina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Study%20Material\Internship\Brand%20Health%20Track-BYJUS%20(fina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Study%20Material\Internship\Brand%20Health%20Track-BYJUS.xlsb.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Study%20Material\Internship\Brand%20Health%20Track-BYJUS.xlsb.xlsx" TargetMode="External"/><Relationship Id="rId2" Type="http://schemas.microsoft.com/office/2011/relationships/chartColorStyle" Target="colors13.xml"/><Relationship Id="rId1" Type="http://schemas.microsoft.com/office/2011/relationships/chartStyle" Target="style13.xml"/></Relationships>
</file>

<file path=ppt/charts/_rels/chart9.xml.rels><?xml version="1.0" encoding="UTF-8" standalone="yes"?>
<Relationships xmlns="http://schemas.openxmlformats.org/package/2006/relationships"><Relationship Id="rId3" Type="http://schemas.openxmlformats.org/officeDocument/2006/relationships/oleObject" Target="file:///D:\Study%20Material\Internship\Brand%20Health%20Track-BYJUS.xlsb.xlsx" TargetMode="External"/><Relationship Id="rId2" Type="http://schemas.microsoft.com/office/2011/relationships/chartColorStyle" Target="colors14.xml"/><Relationship Id="rId1" Type="http://schemas.microsoft.com/office/2011/relationships/chartStyle" Target="style14.xml"/></Relationships>
</file>

<file path=ppt/charts/_rels/chartEx1.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D:\Study%20Material\Internship\Brand%20Health%20Track%20(version%201).xlsb.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D:\Study%20Material\Internship\Brand%20Health%20Track%20(version%201).xlsb.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D:\Study%20Material\Internship\Brand%20Health%20Track-BYJUS.xlsb.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D:\Study%20Material\Internship\Brand%20Health%20Track-BYJUS.xlsb.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file:///D:\Study%20Material\Internship\Brand%20Health%20Track-BYJUS.xlsb.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oleObject" Target="file:///D:\Study%20Material\Internship\Brand%20Health%20Track-BYJUS.xlsb.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Age-wise Distribution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1"/>
                </a:solidFill>
              </a:ln>
              <a:effectLst/>
            </c:spPr>
            <c:trendlineType val="movingAvg"/>
            <c:period val="2"/>
            <c:dispRSqr val="0"/>
            <c:dispEq val="0"/>
          </c:trendline>
          <c:cat>
            <c:numRef>
              <c:f>Charts!$A$54:$A$59</c:f>
              <c:numCache>
                <c:formatCode>General</c:formatCode>
                <c:ptCount val="6"/>
                <c:pt idx="0">
                  <c:v>13</c:v>
                </c:pt>
                <c:pt idx="1">
                  <c:v>14</c:v>
                </c:pt>
                <c:pt idx="2">
                  <c:v>15</c:v>
                </c:pt>
                <c:pt idx="3">
                  <c:v>16</c:v>
                </c:pt>
                <c:pt idx="4">
                  <c:v>17</c:v>
                </c:pt>
                <c:pt idx="5">
                  <c:v>18</c:v>
                </c:pt>
              </c:numCache>
            </c:numRef>
          </c:cat>
          <c:val>
            <c:numRef>
              <c:f>Charts!$B$54:$B$59</c:f>
              <c:numCache>
                <c:formatCode>General</c:formatCode>
                <c:ptCount val="6"/>
                <c:pt idx="0">
                  <c:v>5</c:v>
                </c:pt>
                <c:pt idx="1">
                  <c:v>14</c:v>
                </c:pt>
                <c:pt idx="2">
                  <c:v>43</c:v>
                </c:pt>
                <c:pt idx="3">
                  <c:v>56</c:v>
                </c:pt>
                <c:pt idx="4">
                  <c:v>48</c:v>
                </c:pt>
                <c:pt idx="5">
                  <c:v>11</c:v>
                </c:pt>
              </c:numCache>
            </c:numRef>
          </c:val>
          <c:extLst>
            <c:ext xmlns:c16="http://schemas.microsoft.com/office/drawing/2014/chart" uri="{C3380CC4-5D6E-409C-BE32-E72D297353CC}">
              <c16:uniqueId val="{00000001-D2C6-4838-9F5C-C039509CE4E2}"/>
            </c:ext>
          </c:extLst>
        </c:ser>
        <c:dLbls>
          <c:dLblPos val="outEnd"/>
          <c:showLegendKey val="0"/>
          <c:showVal val="1"/>
          <c:showCatName val="0"/>
          <c:showSerName val="0"/>
          <c:showPercent val="0"/>
          <c:showBubbleSize val="0"/>
        </c:dLbls>
        <c:gapWidth val="100"/>
        <c:overlap val="-24"/>
        <c:axId val="496086280"/>
        <c:axId val="496088248"/>
      </c:barChart>
      <c:catAx>
        <c:axId val="4960862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6088248"/>
        <c:crosses val="autoZero"/>
        <c:auto val="1"/>
        <c:lblAlgn val="ctr"/>
        <c:lblOffset val="100"/>
        <c:noMultiLvlLbl val="0"/>
      </c:catAx>
      <c:valAx>
        <c:axId val="49608824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608628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Will</a:t>
            </a:r>
            <a:r>
              <a:rPr lang="en-US" b="1" baseline="0"/>
              <a:t> Recommend</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'Funnel Breakdown'!$L$6</c:f>
              <c:strCache>
                <c:ptCount val="1"/>
                <c:pt idx="0">
                  <c:v>ICSE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'Funnel Breakdown'!$K$7:$K$9</c:f>
              <c:strCache>
                <c:ptCount val="3"/>
                <c:pt idx="0">
                  <c:v>BYJU's</c:v>
                </c:pt>
                <c:pt idx="1">
                  <c:v>Vedantu</c:v>
                </c:pt>
                <c:pt idx="2">
                  <c:v>Unacademy</c:v>
                </c:pt>
              </c:strCache>
            </c:strRef>
          </c:cat>
          <c:val>
            <c:numRef>
              <c:f>'Funnel Breakdown'!$L$7:$L$9</c:f>
              <c:numCache>
                <c:formatCode>0%</c:formatCode>
                <c:ptCount val="3"/>
                <c:pt idx="0">
                  <c:v>0.5</c:v>
                </c:pt>
                <c:pt idx="1">
                  <c:v>0.4</c:v>
                </c:pt>
                <c:pt idx="2">
                  <c:v>0.22222222222222221</c:v>
                </c:pt>
              </c:numCache>
            </c:numRef>
          </c:val>
          <c:extLst>
            <c:ext xmlns:c16="http://schemas.microsoft.com/office/drawing/2014/chart" uri="{C3380CC4-5D6E-409C-BE32-E72D297353CC}">
              <c16:uniqueId val="{00000000-9DAD-4146-8368-9AD8CAE0C0BE}"/>
            </c:ext>
          </c:extLst>
        </c:ser>
        <c:ser>
          <c:idx val="1"/>
          <c:order val="1"/>
          <c:tx>
            <c:strRef>
              <c:f>'Funnel Breakdown'!$M$6</c:f>
              <c:strCache>
                <c:ptCount val="1"/>
                <c:pt idx="0">
                  <c:v>CBSE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'Funnel Breakdown'!$K$7:$K$9</c:f>
              <c:strCache>
                <c:ptCount val="3"/>
                <c:pt idx="0">
                  <c:v>BYJU's</c:v>
                </c:pt>
                <c:pt idx="1">
                  <c:v>Vedantu</c:v>
                </c:pt>
                <c:pt idx="2">
                  <c:v>Unacademy</c:v>
                </c:pt>
              </c:strCache>
            </c:strRef>
          </c:cat>
          <c:val>
            <c:numRef>
              <c:f>'Funnel Breakdown'!$M$7:$M$9</c:f>
              <c:numCache>
                <c:formatCode>0%</c:formatCode>
                <c:ptCount val="3"/>
                <c:pt idx="0">
                  <c:v>0.37313432835820898</c:v>
                </c:pt>
                <c:pt idx="1">
                  <c:v>0.28358208955223879</c:v>
                </c:pt>
                <c:pt idx="2">
                  <c:v>0.41791044776119401</c:v>
                </c:pt>
              </c:numCache>
            </c:numRef>
          </c:val>
          <c:extLst>
            <c:ext xmlns:c16="http://schemas.microsoft.com/office/drawing/2014/chart" uri="{C3380CC4-5D6E-409C-BE32-E72D297353CC}">
              <c16:uniqueId val="{00000001-9DAD-4146-8368-9AD8CAE0C0BE}"/>
            </c:ext>
          </c:extLst>
        </c:ser>
        <c:dLbls>
          <c:showLegendKey val="0"/>
          <c:showVal val="0"/>
          <c:showCatName val="0"/>
          <c:showSerName val="0"/>
          <c:showPercent val="0"/>
          <c:showBubbleSize val="0"/>
        </c:dLbls>
        <c:gapWidth val="219"/>
        <c:overlap val="-27"/>
        <c:axId val="532974208"/>
        <c:axId val="532966008"/>
      </c:barChart>
      <c:catAx>
        <c:axId val="532974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32966008"/>
        <c:crosses val="autoZero"/>
        <c:auto val="1"/>
        <c:lblAlgn val="ctr"/>
        <c:lblOffset val="100"/>
        <c:noMultiLvlLbl val="0"/>
      </c:catAx>
      <c:valAx>
        <c:axId val="5329660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2974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Will</a:t>
            </a:r>
            <a:r>
              <a:rPr lang="en-US" b="1" baseline="0"/>
              <a:t> Recommend</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'Funnel Breakdown'!$L$14:$L$15</c:f>
              <c:strCache>
                <c:ptCount val="2"/>
                <c:pt idx="1">
                  <c:v>Boys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'Funnel Breakdown'!$K$16:$K$18</c:f>
              <c:strCache>
                <c:ptCount val="3"/>
                <c:pt idx="0">
                  <c:v>BYJU's</c:v>
                </c:pt>
                <c:pt idx="1">
                  <c:v>Vedantu</c:v>
                </c:pt>
                <c:pt idx="2">
                  <c:v>Unacademy</c:v>
                </c:pt>
              </c:strCache>
            </c:strRef>
          </c:cat>
          <c:val>
            <c:numRef>
              <c:f>'Funnel Breakdown'!$L$16:$L$18</c:f>
              <c:numCache>
                <c:formatCode>0%</c:formatCode>
                <c:ptCount val="3"/>
                <c:pt idx="0">
                  <c:v>0.32558139534883723</c:v>
                </c:pt>
                <c:pt idx="1">
                  <c:v>0.29166666666666669</c:v>
                </c:pt>
                <c:pt idx="2">
                  <c:v>0.42105263157894735</c:v>
                </c:pt>
              </c:numCache>
            </c:numRef>
          </c:val>
          <c:extLst>
            <c:ext xmlns:c16="http://schemas.microsoft.com/office/drawing/2014/chart" uri="{C3380CC4-5D6E-409C-BE32-E72D297353CC}">
              <c16:uniqueId val="{00000000-12EE-4218-BACE-34B8C1FD8ECA}"/>
            </c:ext>
          </c:extLst>
        </c:ser>
        <c:ser>
          <c:idx val="1"/>
          <c:order val="1"/>
          <c:tx>
            <c:strRef>
              <c:f>'Funnel Breakdown'!$M$14:$M$15</c:f>
              <c:strCache>
                <c:ptCount val="2"/>
                <c:pt idx="1">
                  <c:v>Girls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'Funnel Breakdown'!$K$16:$K$18</c:f>
              <c:strCache>
                <c:ptCount val="3"/>
                <c:pt idx="0">
                  <c:v>BYJU's</c:v>
                </c:pt>
                <c:pt idx="1">
                  <c:v>Vedantu</c:v>
                </c:pt>
                <c:pt idx="2">
                  <c:v>Unacademy</c:v>
                </c:pt>
              </c:strCache>
            </c:strRef>
          </c:cat>
          <c:val>
            <c:numRef>
              <c:f>'Funnel Breakdown'!$M$16:$M$18</c:f>
              <c:numCache>
                <c:formatCode>0%</c:formatCode>
                <c:ptCount val="3"/>
                <c:pt idx="0">
                  <c:v>0.67441860465116277</c:v>
                </c:pt>
                <c:pt idx="1">
                  <c:v>0.70833333333333337</c:v>
                </c:pt>
                <c:pt idx="2">
                  <c:v>0.57894736842105265</c:v>
                </c:pt>
              </c:numCache>
            </c:numRef>
          </c:val>
          <c:extLst>
            <c:ext xmlns:c16="http://schemas.microsoft.com/office/drawing/2014/chart" uri="{C3380CC4-5D6E-409C-BE32-E72D297353CC}">
              <c16:uniqueId val="{00000001-12EE-4218-BACE-34B8C1FD8ECA}"/>
            </c:ext>
          </c:extLst>
        </c:ser>
        <c:dLbls>
          <c:dLblPos val="outEnd"/>
          <c:showLegendKey val="0"/>
          <c:showVal val="1"/>
          <c:showCatName val="0"/>
          <c:showSerName val="0"/>
          <c:showPercent val="0"/>
          <c:showBubbleSize val="0"/>
        </c:dLbls>
        <c:gapWidth val="219"/>
        <c:overlap val="-27"/>
        <c:axId val="532973552"/>
        <c:axId val="532970272"/>
      </c:barChart>
      <c:catAx>
        <c:axId val="532973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32970272"/>
        <c:crosses val="autoZero"/>
        <c:auto val="1"/>
        <c:lblAlgn val="ctr"/>
        <c:lblOffset val="100"/>
        <c:noMultiLvlLbl val="0"/>
      </c:catAx>
      <c:valAx>
        <c:axId val="5329702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2973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Most Preferred Platforms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5477208947497481"/>
          <c:y val="0.28432304630504668"/>
          <c:w val="0.65585374492548287"/>
          <c:h val="0.48210029292123335"/>
        </c:manualLayout>
      </c:layout>
      <c:pie3D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5515-4E17-8E0C-9DDAA3C03C21}"/>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5515-4E17-8E0C-9DDAA3C03C21}"/>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5515-4E17-8E0C-9DDAA3C03C21}"/>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5515-4E17-8E0C-9DDAA3C03C21}"/>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5515-4E17-8E0C-9DDAA3C03C21}"/>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B-5515-4E17-8E0C-9DDAA3C03C21}"/>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D-5515-4E17-8E0C-9DDAA3C03C21}"/>
              </c:ext>
            </c:extLst>
          </c:dPt>
          <c:dLbls>
            <c:dLbl>
              <c:idx val="0"/>
              <c:dLblPos val="outEnd"/>
              <c:showLegendKey val="0"/>
              <c:showVal val="0"/>
              <c:showCatName val="1"/>
              <c:showSerName val="0"/>
              <c:showPercent val="1"/>
              <c:showBubbleSize val="0"/>
              <c:extLst>
                <c:ext xmlns:c15="http://schemas.microsoft.com/office/drawing/2012/chart" uri="{CE6537A1-D6FC-4f65-9D91-7224C49458BB}">
                  <c15:layout>
                    <c:manualLayout>
                      <c:w val="3.5656613736953439E-2"/>
                      <c:h val="6.9668472012165458E-2"/>
                    </c:manualLayout>
                  </c15:layout>
                </c:ext>
                <c:ext xmlns:c16="http://schemas.microsoft.com/office/drawing/2014/chart" uri="{C3380CC4-5D6E-409C-BE32-E72D297353CC}">
                  <c16:uniqueId val="{00000001-5515-4E17-8E0C-9DDAA3C03C21}"/>
                </c:ext>
              </c:extLst>
            </c:dLbl>
            <c:dLbl>
              <c:idx val="3"/>
              <c:layout>
                <c:manualLayout>
                  <c:x val="-8.9965397923875479E-2"/>
                  <c:y val="4.812029315488829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5515-4E17-8E0C-9DDAA3C03C21}"/>
                </c:ext>
              </c:extLst>
            </c:dLbl>
            <c:dLbl>
              <c:idx val="4"/>
              <c:layout>
                <c:manualLayout>
                  <c:x val="-8.5351787773933097E-2"/>
                  <c:y val="-4.010024429574025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5515-4E17-8E0C-9DDAA3C03C21}"/>
                </c:ext>
              </c:extLst>
            </c:dLbl>
            <c:dLbl>
              <c:idx val="5"/>
              <c:layout>
                <c:manualLayout>
                  <c:x val="-4.6136101499422875E-3"/>
                  <c:y val="-4.0100244295740252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5515-4E17-8E0C-9DDAA3C03C21}"/>
                </c:ext>
              </c:extLst>
            </c:dLbl>
            <c:dLbl>
              <c:idx val="6"/>
              <c:layout>
                <c:manualLayout>
                  <c:x val="6.9204152249134954E-2"/>
                  <c:y val="-3.208019543659219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5515-4E17-8E0C-9DDAA3C03C21}"/>
                </c:ext>
              </c:extLst>
            </c:dLbl>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Sheet8!$F$13:$F$19</c:f>
              <c:strCache>
                <c:ptCount val="7"/>
                <c:pt idx="0">
                  <c:v>BYJUS</c:v>
                </c:pt>
                <c:pt idx="1">
                  <c:v>Vedantu</c:v>
                </c:pt>
                <c:pt idx="2">
                  <c:v>Unacademy</c:v>
                </c:pt>
                <c:pt idx="3">
                  <c:v>Others</c:v>
                </c:pt>
                <c:pt idx="4">
                  <c:v>Khan Academy</c:v>
                </c:pt>
                <c:pt idx="5">
                  <c:v>ToppScholar</c:v>
                </c:pt>
                <c:pt idx="6">
                  <c:v>Educart</c:v>
                </c:pt>
              </c:strCache>
            </c:strRef>
          </c:cat>
          <c:val>
            <c:numRef>
              <c:f>Sheet8!$G$13:$G$19</c:f>
              <c:numCache>
                <c:formatCode>General</c:formatCode>
                <c:ptCount val="7"/>
                <c:pt idx="0">
                  <c:v>47</c:v>
                </c:pt>
                <c:pt idx="1">
                  <c:v>43</c:v>
                </c:pt>
                <c:pt idx="2">
                  <c:v>35</c:v>
                </c:pt>
                <c:pt idx="3">
                  <c:v>12</c:v>
                </c:pt>
                <c:pt idx="4">
                  <c:v>7</c:v>
                </c:pt>
                <c:pt idx="5">
                  <c:v>4</c:v>
                </c:pt>
                <c:pt idx="6">
                  <c:v>1</c:v>
                </c:pt>
              </c:numCache>
            </c:numRef>
          </c:val>
          <c:extLst>
            <c:ext xmlns:c16="http://schemas.microsoft.com/office/drawing/2014/chart" uri="{C3380CC4-5D6E-409C-BE32-E72D297353CC}">
              <c16:uniqueId val="{0000000E-5515-4E17-8E0C-9DDAA3C03C21}"/>
            </c:ext>
          </c:extLst>
        </c:ser>
        <c:dLbls>
          <c:showLegendKey val="0"/>
          <c:showVal val="0"/>
          <c:showCatName val="0"/>
          <c:showSerName val="0"/>
          <c:showPercent val="0"/>
          <c:showBubbleSize val="0"/>
          <c:showLeaderLines val="0"/>
        </c:dLbls>
      </c:pie3DChart>
      <c:spPr>
        <a:noFill/>
        <a:ln>
          <a:noFill/>
        </a:ln>
        <a:effectLst/>
      </c:spPr>
    </c:plotArea>
    <c:legend>
      <c:legendPos val="b"/>
      <c:layout>
        <c:manualLayout>
          <c:xMode val="edge"/>
          <c:yMode val="edge"/>
          <c:x val="0.11006568244372486"/>
          <c:y val="0.93229644130068523"/>
          <c:w val="0.7970047967012015"/>
          <c:h val="5.0191699700574792E-2"/>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Most</a:t>
            </a:r>
            <a:r>
              <a:rPr lang="en-US" b="1" baseline="0"/>
              <a:t> Preferred</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'Most Preferred Breakdown'!$D$4</c:f>
              <c:strCache>
                <c:ptCount val="1"/>
                <c:pt idx="0">
                  <c:v>ICSE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'Most Preferred Breakdown'!$C$5:$C$7</c:f>
              <c:strCache>
                <c:ptCount val="3"/>
                <c:pt idx="0">
                  <c:v>BYJU's</c:v>
                </c:pt>
                <c:pt idx="1">
                  <c:v>Vedantu</c:v>
                </c:pt>
                <c:pt idx="2">
                  <c:v>Unacademy</c:v>
                </c:pt>
              </c:strCache>
            </c:strRef>
          </c:cat>
          <c:val>
            <c:numRef>
              <c:f>'Most Preferred Breakdown'!$D$5:$D$7</c:f>
              <c:numCache>
                <c:formatCode>0%</c:formatCode>
                <c:ptCount val="3"/>
                <c:pt idx="0">
                  <c:v>0.54545454545454541</c:v>
                </c:pt>
                <c:pt idx="1">
                  <c:v>0.27906976744186046</c:v>
                </c:pt>
                <c:pt idx="2">
                  <c:v>0.2857142857142857</c:v>
                </c:pt>
              </c:numCache>
            </c:numRef>
          </c:val>
          <c:extLst>
            <c:ext xmlns:c16="http://schemas.microsoft.com/office/drawing/2014/chart" uri="{C3380CC4-5D6E-409C-BE32-E72D297353CC}">
              <c16:uniqueId val="{00000000-E3B9-43A7-AD40-D3F28C5E83CB}"/>
            </c:ext>
          </c:extLst>
        </c:ser>
        <c:ser>
          <c:idx val="1"/>
          <c:order val="1"/>
          <c:tx>
            <c:strRef>
              <c:f>'Most Preferred Breakdown'!$E$4</c:f>
              <c:strCache>
                <c:ptCount val="1"/>
                <c:pt idx="0">
                  <c:v>CBSE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'Most Preferred Breakdown'!$C$5:$C$7</c:f>
              <c:strCache>
                <c:ptCount val="3"/>
                <c:pt idx="0">
                  <c:v>BYJU's</c:v>
                </c:pt>
                <c:pt idx="1">
                  <c:v>Vedantu</c:v>
                </c:pt>
                <c:pt idx="2">
                  <c:v>Unacademy</c:v>
                </c:pt>
              </c:strCache>
            </c:strRef>
          </c:cat>
          <c:val>
            <c:numRef>
              <c:f>'Most Preferred Breakdown'!$E$5:$E$7</c:f>
              <c:numCache>
                <c:formatCode>0%</c:formatCode>
                <c:ptCount val="3"/>
                <c:pt idx="0">
                  <c:v>0.45454545454545453</c:v>
                </c:pt>
                <c:pt idx="1">
                  <c:v>0.72093023255813948</c:v>
                </c:pt>
                <c:pt idx="2">
                  <c:v>0.7142857142857143</c:v>
                </c:pt>
              </c:numCache>
            </c:numRef>
          </c:val>
          <c:extLst>
            <c:ext xmlns:c16="http://schemas.microsoft.com/office/drawing/2014/chart" uri="{C3380CC4-5D6E-409C-BE32-E72D297353CC}">
              <c16:uniqueId val="{00000001-E3B9-43A7-AD40-D3F28C5E83CB}"/>
            </c:ext>
          </c:extLst>
        </c:ser>
        <c:dLbls>
          <c:dLblPos val="outEnd"/>
          <c:showLegendKey val="0"/>
          <c:showVal val="1"/>
          <c:showCatName val="0"/>
          <c:showSerName val="0"/>
          <c:showPercent val="0"/>
          <c:showBubbleSize val="0"/>
        </c:dLbls>
        <c:gapWidth val="219"/>
        <c:overlap val="-27"/>
        <c:axId val="523494696"/>
        <c:axId val="523495352"/>
      </c:barChart>
      <c:catAx>
        <c:axId val="523494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23495352"/>
        <c:crosses val="autoZero"/>
        <c:auto val="1"/>
        <c:lblAlgn val="ctr"/>
        <c:lblOffset val="100"/>
        <c:noMultiLvlLbl val="0"/>
      </c:catAx>
      <c:valAx>
        <c:axId val="5234953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3494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Most Preferred Across Socio-Economic Classes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'Most Preferred Breakdown'!$A$23</c:f>
              <c:strCache>
                <c:ptCount val="1"/>
                <c:pt idx="0">
                  <c:v>BYJU's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'Most Preferred Breakdown'!$B$22:$F$22</c:f>
              <c:strCache>
                <c:ptCount val="5"/>
                <c:pt idx="0">
                  <c:v>A1</c:v>
                </c:pt>
                <c:pt idx="1">
                  <c:v>A2</c:v>
                </c:pt>
                <c:pt idx="2">
                  <c:v>A3</c:v>
                </c:pt>
                <c:pt idx="3">
                  <c:v>B1</c:v>
                </c:pt>
                <c:pt idx="4">
                  <c:v>B2</c:v>
                </c:pt>
              </c:strCache>
            </c:strRef>
          </c:cat>
          <c:val>
            <c:numRef>
              <c:f>'Most Preferred Breakdown'!$B$23:$F$23</c:f>
              <c:numCache>
                <c:formatCode>0%</c:formatCode>
                <c:ptCount val="5"/>
                <c:pt idx="0">
                  <c:v>0.21739130434782608</c:v>
                </c:pt>
                <c:pt idx="1">
                  <c:v>0.39130434782608697</c:v>
                </c:pt>
                <c:pt idx="2">
                  <c:v>0.17391304347826086</c:v>
                </c:pt>
                <c:pt idx="3">
                  <c:v>8.6956521739130432E-2</c:v>
                </c:pt>
                <c:pt idx="4">
                  <c:v>0.13043478260869565</c:v>
                </c:pt>
              </c:numCache>
            </c:numRef>
          </c:val>
          <c:extLst>
            <c:ext xmlns:c16="http://schemas.microsoft.com/office/drawing/2014/chart" uri="{C3380CC4-5D6E-409C-BE32-E72D297353CC}">
              <c16:uniqueId val="{00000000-3404-4E64-A933-1C4088B5525F}"/>
            </c:ext>
          </c:extLst>
        </c:ser>
        <c:ser>
          <c:idx val="1"/>
          <c:order val="1"/>
          <c:tx>
            <c:strRef>
              <c:f>'Most Preferred Breakdown'!$A$24</c:f>
              <c:strCache>
                <c:ptCount val="1"/>
                <c:pt idx="0">
                  <c:v>Vedantu</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'Most Preferred Breakdown'!$B$22:$F$22</c:f>
              <c:strCache>
                <c:ptCount val="5"/>
                <c:pt idx="0">
                  <c:v>A1</c:v>
                </c:pt>
                <c:pt idx="1">
                  <c:v>A2</c:v>
                </c:pt>
                <c:pt idx="2">
                  <c:v>A3</c:v>
                </c:pt>
                <c:pt idx="3">
                  <c:v>B1</c:v>
                </c:pt>
                <c:pt idx="4">
                  <c:v>B2</c:v>
                </c:pt>
              </c:strCache>
            </c:strRef>
          </c:cat>
          <c:val>
            <c:numRef>
              <c:f>'Most Preferred Breakdown'!$B$24:$F$24</c:f>
              <c:numCache>
                <c:formatCode>0%</c:formatCode>
                <c:ptCount val="5"/>
                <c:pt idx="0">
                  <c:v>0.28000000000000003</c:v>
                </c:pt>
                <c:pt idx="1">
                  <c:v>0.32</c:v>
                </c:pt>
                <c:pt idx="2">
                  <c:v>0.12</c:v>
                </c:pt>
                <c:pt idx="3">
                  <c:v>0.2</c:v>
                </c:pt>
                <c:pt idx="4">
                  <c:v>0.08</c:v>
                </c:pt>
              </c:numCache>
            </c:numRef>
          </c:val>
          <c:extLst>
            <c:ext xmlns:c16="http://schemas.microsoft.com/office/drawing/2014/chart" uri="{C3380CC4-5D6E-409C-BE32-E72D297353CC}">
              <c16:uniqueId val="{00000001-3404-4E64-A933-1C4088B5525F}"/>
            </c:ext>
          </c:extLst>
        </c:ser>
        <c:ser>
          <c:idx val="2"/>
          <c:order val="2"/>
          <c:tx>
            <c:strRef>
              <c:f>'Most Preferred Breakdown'!$A$25</c:f>
              <c:strCache>
                <c:ptCount val="1"/>
                <c:pt idx="0">
                  <c:v>Unacademy</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'Most Preferred Breakdown'!$B$22:$F$22</c:f>
              <c:strCache>
                <c:ptCount val="5"/>
                <c:pt idx="0">
                  <c:v>A1</c:v>
                </c:pt>
                <c:pt idx="1">
                  <c:v>A2</c:v>
                </c:pt>
                <c:pt idx="2">
                  <c:v>A3</c:v>
                </c:pt>
                <c:pt idx="3">
                  <c:v>B1</c:v>
                </c:pt>
                <c:pt idx="4">
                  <c:v>B2</c:v>
                </c:pt>
              </c:strCache>
            </c:strRef>
          </c:cat>
          <c:val>
            <c:numRef>
              <c:f>'Most Preferred Breakdown'!$B$25:$F$25</c:f>
              <c:numCache>
                <c:formatCode>0%</c:formatCode>
                <c:ptCount val="5"/>
                <c:pt idx="0">
                  <c:v>0.14285714285714285</c:v>
                </c:pt>
                <c:pt idx="1">
                  <c:v>0.42857142857142855</c:v>
                </c:pt>
                <c:pt idx="2">
                  <c:v>7.1428571428571425E-2</c:v>
                </c:pt>
                <c:pt idx="3">
                  <c:v>0.14285714285714285</c:v>
                </c:pt>
                <c:pt idx="4">
                  <c:v>0.21428571428571427</c:v>
                </c:pt>
              </c:numCache>
            </c:numRef>
          </c:val>
          <c:extLst>
            <c:ext xmlns:c16="http://schemas.microsoft.com/office/drawing/2014/chart" uri="{C3380CC4-5D6E-409C-BE32-E72D297353CC}">
              <c16:uniqueId val="{00000002-3404-4E64-A933-1C4088B5525F}"/>
            </c:ext>
          </c:extLst>
        </c:ser>
        <c:dLbls>
          <c:dLblPos val="outEnd"/>
          <c:showLegendKey val="0"/>
          <c:showVal val="1"/>
          <c:showCatName val="0"/>
          <c:showSerName val="0"/>
          <c:showPercent val="0"/>
          <c:showBubbleSize val="0"/>
        </c:dLbls>
        <c:gapWidth val="100"/>
        <c:overlap val="-24"/>
        <c:axId val="495155760"/>
        <c:axId val="495163304"/>
      </c:barChart>
      <c:catAx>
        <c:axId val="495155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495163304"/>
        <c:crosses val="autoZero"/>
        <c:auto val="1"/>
        <c:lblAlgn val="ctr"/>
        <c:lblOffset val="100"/>
        <c:noMultiLvlLbl val="0"/>
      </c:catAx>
      <c:valAx>
        <c:axId val="495163304"/>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95155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Brand Perception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Charts2!$C$2</c:f>
              <c:strCache>
                <c:ptCount val="1"/>
                <c:pt idx="0">
                  <c:v>BYJU'S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Charts2!$B$3:$B$6</c:f>
              <c:strCache>
                <c:ptCount val="4"/>
                <c:pt idx="0">
                  <c:v>Best Interface</c:v>
                </c:pt>
                <c:pt idx="1">
                  <c:v>Best Customer Support</c:v>
                </c:pt>
                <c:pt idx="2">
                  <c:v>Most Classroom-like Experience</c:v>
                </c:pt>
                <c:pt idx="3">
                  <c:v>Best Subject Material</c:v>
                </c:pt>
              </c:strCache>
            </c:strRef>
          </c:cat>
          <c:val>
            <c:numRef>
              <c:f>Charts2!$C$3:$C$6</c:f>
              <c:numCache>
                <c:formatCode>General</c:formatCode>
                <c:ptCount val="4"/>
                <c:pt idx="0">
                  <c:v>72</c:v>
                </c:pt>
                <c:pt idx="1">
                  <c:v>72</c:v>
                </c:pt>
                <c:pt idx="2">
                  <c:v>54</c:v>
                </c:pt>
                <c:pt idx="3">
                  <c:v>60</c:v>
                </c:pt>
              </c:numCache>
            </c:numRef>
          </c:val>
          <c:extLst>
            <c:ext xmlns:c16="http://schemas.microsoft.com/office/drawing/2014/chart" uri="{C3380CC4-5D6E-409C-BE32-E72D297353CC}">
              <c16:uniqueId val="{00000000-EB52-4BB7-87E8-6ED7F864EE6A}"/>
            </c:ext>
          </c:extLst>
        </c:ser>
        <c:ser>
          <c:idx val="1"/>
          <c:order val="1"/>
          <c:tx>
            <c:strRef>
              <c:f>Charts2!$D$2</c:f>
              <c:strCache>
                <c:ptCount val="1"/>
                <c:pt idx="0">
                  <c:v>Vedantu</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Charts2!$B$3:$B$6</c:f>
              <c:strCache>
                <c:ptCount val="4"/>
                <c:pt idx="0">
                  <c:v>Best Interface</c:v>
                </c:pt>
                <c:pt idx="1">
                  <c:v>Best Customer Support</c:v>
                </c:pt>
                <c:pt idx="2">
                  <c:v>Most Classroom-like Experience</c:v>
                </c:pt>
                <c:pt idx="3">
                  <c:v>Best Subject Material</c:v>
                </c:pt>
              </c:strCache>
            </c:strRef>
          </c:cat>
          <c:val>
            <c:numRef>
              <c:f>Charts2!$D$3:$D$6</c:f>
              <c:numCache>
                <c:formatCode>General</c:formatCode>
                <c:ptCount val="4"/>
                <c:pt idx="0">
                  <c:v>52</c:v>
                </c:pt>
                <c:pt idx="1">
                  <c:v>45</c:v>
                </c:pt>
                <c:pt idx="2">
                  <c:v>45</c:v>
                </c:pt>
                <c:pt idx="3">
                  <c:v>56</c:v>
                </c:pt>
              </c:numCache>
            </c:numRef>
          </c:val>
          <c:extLst>
            <c:ext xmlns:c16="http://schemas.microsoft.com/office/drawing/2014/chart" uri="{C3380CC4-5D6E-409C-BE32-E72D297353CC}">
              <c16:uniqueId val="{00000001-EB52-4BB7-87E8-6ED7F864EE6A}"/>
            </c:ext>
          </c:extLst>
        </c:ser>
        <c:ser>
          <c:idx val="2"/>
          <c:order val="2"/>
          <c:tx>
            <c:strRef>
              <c:f>Charts2!$E$2</c:f>
              <c:strCache>
                <c:ptCount val="1"/>
                <c:pt idx="0">
                  <c:v>Unacademy</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Charts2!$B$3:$B$6</c:f>
              <c:strCache>
                <c:ptCount val="4"/>
                <c:pt idx="0">
                  <c:v>Best Interface</c:v>
                </c:pt>
                <c:pt idx="1">
                  <c:v>Best Customer Support</c:v>
                </c:pt>
                <c:pt idx="2">
                  <c:v>Most Classroom-like Experience</c:v>
                </c:pt>
                <c:pt idx="3">
                  <c:v>Best Subject Material</c:v>
                </c:pt>
              </c:strCache>
            </c:strRef>
          </c:cat>
          <c:val>
            <c:numRef>
              <c:f>Charts2!$E$3:$E$6</c:f>
              <c:numCache>
                <c:formatCode>General</c:formatCode>
                <c:ptCount val="4"/>
                <c:pt idx="0">
                  <c:v>41</c:v>
                </c:pt>
                <c:pt idx="1">
                  <c:v>39</c:v>
                </c:pt>
                <c:pt idx="2">
                  <c:v>40</c:v>
                </c:pt>
                <c:pt idx="3">
                  <c:v>35</c:v>
                </c:pt>
              </c:numCache>
            </c:numRef>
          </c:val>
          <c:extLst>
            <c:ext xmlns:c16="http://schemas.microsoft.com/office/drawing/2014/chart" uri="{C3380CC4-5D6E-409C-BE32-E72D297353CC}">
              <c16:uniqueId val="{00000002-EB52-4BB7-87E8-6ED7F864EE6A}"/>
            </c:ext>
          </c:extLst>
        </c:ser>
        <c:dLbls>
          <c:dLblPos val="outEnd"/>
          <c:showLegendKey val="0"/>
          <c:showVal val="1"/>
          <c:showCatName val="0"/>
          <c:showSerName val="0"/>
          <c:showPercent val="0"/>
          <c:showBubbleSize val="0"/>
        </c:dLbls>
        <c:gapWidth val="100"/>
        <c:overlap val="-24"/>
        <c:axId val="427172360"/>
        <c:axId val="427173016"/>
      </c:barChart>
      <c:catAx>
        <c:axId val="4271723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27173016"/>
        <c:crosses val="autoZero"/>
        <c:auto val="1"/>
        <c:lblAlgn val="ctr"/>
        <c:lblOffset val="100"/>
        <c:noMultiLvlLbl val="0"/>
      </c:catAx>
      <c:valAx>
        <c:axId val="42717301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27172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Brand Imagery</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Charts2!$C$16</c:f>
              <c:strCache>
                <c:ptCount val="1"/>
                <c:pt idx="0">
                  <c:v>BYJU'S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Charts2!$B$17:$B$20</c:f>
              <c:strCache>
                <c:ptCount val="4"/>
                <c:pt idx="0">
                  <c:v>Modern methods</c:v>
                </c:pt>
                <c:pt idx="1">
                  <c:v>Traditional methods</c:v>
                </c:pt>
                <c:pt idx="2">
                  <c:v>Most Friendly</c:v>
                </c:pt>
                <c:pt idx="3">
                  <c:v>Most Reliable</c:v>
                </c:pt>
              </c:strCache>
            </c:strRef>
          </c:cat>
          <c:val>
            <c:numRef>
              <c:f>Charts2!$C$17:$C$20</c:f>
              <c:numCache>
                <c:formatCode>General</c:formatCode>
                <c:ptCount val="4"/>
                <c:pt idx="0">
                  <c:v>36</c:v>
                </c:pt>
                <c:pt idx="1">
                  <c:v>21</c:v>
                </c:pt>
                <c:pt idx="2">
                  <c:v>50</c:v>
                </c:pt>
                <c:pt idx="3">
                  <c:v>15</c:v>
                </c:pt>
              </c:numCache>
            </c:numRef>
          </c:val>
          <c:extLst>
            <c:ext xmlns:c16="http://schemas.microsoft.com/office/drawing/2014/chart" uri="{C3380CC4-5D6E-409C-BE32-E72D297353CC}">
              <c16:uniqueId val="{00000000-787E-4ED3-A2E9-503E8E71D48E}"/>
            </c:ext>
          </c:extLst>
        </c:ser>
        <c:ser>
          <c:idx val="1"/>
          <c:order val="1"/>
          <c:tx>
            <c:strRef>
              <c:f>Charts2!$D$16</c:f>
              <c:strCache>
                <c:ptCount val="1"/>
                <c:pt idx="0">
                  <c:v>Vedantu</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Charts2!$B$17:$B$20</c:f>
              <c:strCache>
                <c:ptCount val="4"/>
                <c:pt idx="0">
                  <c:v>Modern methods</c:v>
                </c:pt>
                <c:pt idx="1">
                  <c:v>Traditional methods</c:v>
                </c:pt>
                <c:pt idx="2">
                  <c:v>Most Friendly</c:v>
                </c:pt>
                <c:pt idx="3">
                  <c:v>Most Reliable</c:v>
                </c:pt>
              </c:strCache>
            </c:strRef>
          </c:cat>
          <c:val>
            <c:numRef>
              <c:f>Charts2!$D$17:$D$20</c:f>
              <c:numCache>
                <c:formatCode>General</c:formatCode>
                <c:ptCount val="4"/>
                <c:pt idx="0">
                  <c:v>39</c:v>
                </c:pt>
                <c:pt idx="1">
                  <c:v>16</c:v>
                </c:pt>
                <c:pt idx="2">
                  <c:v>39</c:v>
                </c:pt>
                <c:pt idx="3">
                  <c:v>36</c:v>
                </c:pt>
              </c:numCache>
            </c:numRef>
          </c:val>
          <c:extLst>
            <c:ext xmlns:c16="http://schemas.microsoft.com/office/drawing/2014/chart" uri="{C3380CC4-5D6E-409C-BE32-E72D297353CC}">
              <c16:uniqueId val="{00000001-787E-4ED3-A2E9-503E8E71D48E}"/>
            </c:ext>
          </c:extLst>
        </c:ser>
        <c:ser>
          <c:idx val="2"/>
          <c:order val="2"/>
          <c:tx>
            <c:strRef>
              <c:f>Charts2!$E$16</c:f>
              <c:strCache>
                <c:ptCount val="1"/>
                <c:pt idx="0">
                  <c:v>Unacademy</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Charts2!$B$17:$B$20</c:f>
              <c:strCache>
                <c:ptCount val="4"/>
                <c:pt idx="0">
                  <c:v>Modern methods</c:v>
                </c:pt>
                <c:pt idx="1">
                  <c:v>Traditional methods</c:v>
                </c:pt>
                <c:pt idx="2">
                  <c:v>Most Friendly</c:v>
                </c:pt>
                <c:pt idx="3">
                  <c:v>Most Reliable</c:v>
                </c:pt>
              </c:strCache>
            </c:strRef>
          </c:cat>
          <c:val>
            <c:numRef>
              <c:f>Charts2!$E$17:$E$20</c:f>
              <c:numCache>
                <c:formatCode>General</c:formatCode>
                <c:ptCount val="4"/>
                <c:pt idx="0">
                  <c:v>31</c:v>
                </c:pt>
                <c:pt idx="1">
                  <c:v>21</c:v>
                </c:pt>
                <c:pt idx="2">
                  <c:v>32</c:v>
                </c:pt>
                <c:pt idx="3">
                  <c:v>35</c:v>
                </c:pt>
              </c:numCache>
            </c:numRef>
          </c:val>
          <c:extLst>
            <c:ext xmlns:c16="http://schemas.microsoft.com/office/drawing/2014/chart" uri="{C3380CC4-5D6E-409C-BE32-E72D297353CC}">
              <c16:uniqueId val="{00000002-787E-4ED3-A2E9-503E8E71D48E}"/>
            </c:ext>
          </c:extLst>
        </c:ser>
        <c:dLbls>
          <c:dLblPos val="outEnd"/>
          <c:showLegendKey val="0"/>
          <c:showVal val="1"/>
          <c:showCatName val="0"/>
          <c:showSerName val="0"/>
          <c:showPercent val="0"/>
          <c:showBubbleSize val="0"/>
        </c:dLbls>
        <c:gapWidth val="100"/>
        <c:overlap val="-24"/>
        <c:axId val="494082072"/>
        <c:axId val="494077808"/>
      </c:barChart>
      <c:catAx>
        <c:axId val="494082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4077808"/>
        <c:crosses val="autoZero"/>
        <c:auto val="1"/>
        <c:lblAlgn val="ctr"/>
        <c:lblOffset val="100"/>
        <c:noMultiLvlLbl val="0"/>
      </c:catAx>
      <c:valAx>
        <c:axId val="4940778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4082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School Board</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01-5A26-4502-9D1A-00D40ACE211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extLst>
              <c:ext xmlns:c16="http://schemas.microsoft.com/office/drawing/2014/chart" uri="{C3380CC4-5D6E-409C-BE32-E72D297353CC}">
                <c16:uniqueId val="{00000003-5A26-4502-9D1A-00D40ACE211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05-5A26-4502-9D1A-00D40ACE211D}"/>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c:ext xmlns:c16="http://schemas.microsoft.com/office/drawing/2014/chart" uri="{C3380CC4-5D6E-409C-BE32-E72D297353CC}">
                <c16:uniqueId val="{00000007-5A26-4502-9D1A-00D40ACE211D}"/>
              </c:ext>
            </c:extLst>
          </c:dPt>
          <c:dLbls>
            <c:dLbl>
              <c:idx val="1"/>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noAutofit/>
                </a:bodyPr>
                <a:lstStyle/>
                <a:p>
                  <a:pPr>
                    <a:defRPr sz="1197" b="1"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4600407257648113"/>
                      <c:h val="0.16459305981338979"/>
                    </c:manualLayout>
                  </c15:layout>
                </c:ext>
                <c:ext xmlns:c16="http://schemas.microsoft.com/office/drawing/2014/chart" uri="{C3380CC4-5D6E-409C-BE32-E72D297353CC}">
                  <c16:uniqueId val="{00000003-5A26-4502-9D1A-00D40ACE211D}"/>
                </c:ext>
              </c:extLst>
            </c:dLbl>
            <c:dLbl>
              <c:idx val="4"/>
              <c:layout>
                <c:manualLayout>
                  <c:x val="0.19444444444444445"/>
                  <c:y val="-4.166666666666666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8-5A26-4502-9D1A-00D40ACE211D}"/>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1"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Charts!$E$43:$E$46</c:f>
              <c:strCache>
                <c:ptCount val="4"/>
                <c:pt idx="0">
                  <c:v>CBSE</c:v>
                </c:pt>
                <c:pt idx="1">
                  <c:v>DEI/ Autonomous</c:v>
                </c:pt>
                <c:pt idx="2">
                  <c:v>ICSE</c:v>
                </c:pt>
                <c:pt idx="3">
                  <c:v>State Board</c:v>
                </c:pt>
              </c:strCache>
            </c:strRef>
          </c:cat>
          <c:val>
            <c:numRef>
              <c:f>Charts!$F$43:$F$46</c:f>
              <c:numCache>
                <c:formatCode>General</c:formatCode>
                <c:ptCount val="4"/>
                <c:pt idx="0">
                  <c:v>67</c:v>
                </c:pt>
                <c:pt idx="1">
                  <c:v>4</c:v>
                </c:pt>
                <c:pt idx="2">
                  <c:v>90</c:v>
                </c:pt>
                <c:pt idx="3">
                  <c:v>4</c:v>
                </c:pt>
              </c:numCache>
            </c:numRef>
          </c:val>
          <c:extLst>
            <c:ext xmlns:c16="http://schemas.microsoft.com/office/drawing/2014/chart" uri="{C3380CC4-5D6E-409C-BE32-E72D297353CC}">
              <c16:uniqueId val="{00000009-5A26-4502-9D1A-00D40ACE211D}"/>
            </c:ext>
          </c:extLst>
        </c:ser>
        <c:dLbls>
          <c:showLegendKey val="0"/>
          <c:showVal val="0"/>
          <c:showCatName val="0"/>
          <c:showSerName val="0"/>
          <c:showPercent val="0"/>
          <c:showBubbleSize val="0"/>
          <c:showLeaderLines val="0"/>
        </c:dLbls>
      </c:pie3DChart>
      <c:spPr>
        <a:noFill/>
        <a:ln>
          <a:noFill/>
        </a:ln>
        <a:effectLst/>
      </c:spPr>
    </c:plotArea>
    <c:legend>
      <c:legendPos val="b"/>
      <c:layout>
        <c:manualLayout>
          <c:xMode val="edge"/>
          <c:yMode val="edge"/>
          <c:x val="7.198093448686238E-2"/>
          <c:y val="0.91087530834909147"/>
          <c:w val="0.85603793050552279"/>
          <c:h val="7.4498983110185699E-2"/>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Average</a:t>
            </a:r>
            <a:r>
              <a:rPr lang="en-US" b="1" baseline="0" dirty="0"/>
              <a:t> Monthly Expenditure on Supplementary Education</a:t>
            </a:r>
            <a:endParaRPr lang="en-US"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4803607101376531E-2"/>
          <c:y val="0.2765466954689843"/>
          <c:w val="0.8243190565841626"/>
          <c:h val="0.47764896624748071"/>
        </c:manualLayout>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875-4031-B963-DBB2A92F679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875-4031-B963-DBB2A92F679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875-4031-B963-DBB2A92F679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875-4031-B963-DBB2A92F6793}"/>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'Most Preferred Breakdown'!$D$43:$D$46</c:f>
              <c:strCache>
                <c:ptCount val="4"/>
                <c:pt idx="0">
                  <c:v>2000-4000</c:v>
                </c:pt>
                <c:pt idx="1">
                  <c:v>4000-6000</c:v>
                </c:pt>
                <c:pt idx="2">
                  <c:v>Above 6000</c:v>
                </c:pt>
                <c:pt idx="3">
                  <c:v>Below 2000</c:v>
                </c:pt>
              </c:strCache>
            </c:strRef>
          </c:cat>
          <c:val>
            <c:numRef>
              <c:f>'Most Preferred Breakdown'!$E$43:$E$46</c:f>
              <c:numCache>
                <c:formatCode>General</c:formatCode>
                <c:ptCount val="4"/>
                <c:pt idx="0">
                  <c:v>39</c:v>
                </c:pt>
                <c:pt idx="1">
                  <c:v>34</c:v>
                </c:pt>
                <c:pt idx="2">
                  <c:v>66</c:v>
                </c:pt>
                <c:pt idx="3">
                  <c:v>26</c:v>
                </c:pt>
              </c:numCache>
            </c:numRef>
          </c:val>
          <c:extLst>
            <c:ext xmlns:c16="http://schemas.microsoft.com/office/drawing/2014/chart" uri="{C3380CC4-5D6E-409C-BE32-E72D297353CC}">
              <c16:uniqueId val="{00000008-D875-4031-B963-DBB2A92F6793}"/>
            </c:ext>
          </c:extLst>
        </c:ser>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Socio-Economic Classification based on NCCS</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'Most Preferred Breakdown'!$A$51:$A$58</c:f>
              <c:strCache>
                <c:ptCount val="5"/>
                <c:pt idx="0">
                  <c:v>A1</c:v>
                </c:pt>
                <c:pt idx="1">
                  <c:v>A2</c:v>
                </c:pt>
                <c:pt idx="2">
                  <c:v>A3</c:v>
                </c:pt>
                <c:pt idx="3">
                  <c:v>B1</c:v>
                </c:pt>
                <c:pt idx="4">
                  <c:v>B2</c:v>
                </c:pt>
              </c:strCache>
            </c:strRef>
          </c:cat>
          <c:val>
            <c:numRef>
              <c:f>'Most Preferred Breakdown'!$B$51:$B$58</c:f>
              <c:numCache>
                <c:formatCode>0%</c:formatCode>
                <c:ptCount val="8"/>
                <c:pt idx="0">
                  <c:v>0.27472527472527475</c:v>
                </c:pt>
                <c:pt idx="1">
                  <c:v>0.3125</c:v>
                </c:pt>
                <c:pt idx="2">
                  <c:v>0.33783783783783783</c:v>
                </c:pt>
                <c:pt idx="3">
                  <c:v>0.28735632183908044</c:v>
                </c:pt>
                <c:pt idx="4">
                  <c:v>0.32467532467532467</c:v>
                </c:pt>
              </c:numCache>
            </c:numRef>
          </c:val>
          <c:extLst>
            <c:ext xmlns:c16="http://schemas.microsoft.com/office/drawing/2014/chart" uri="{C3380CC4-5D6E-409C-BE32-E72D297353CC}">
              <c16:uniqueId val="{00000000-ACBC-4B39-9D5B-89048C3A2F82}"/>
            </c:ext>
          </c:extLst>
        </c:ser>
        <c:dLbls>
          <c:dLblPos val="outEnd"/>
          <c:showLegendKey val="0"/>
          <c:showVal val="1"/>
          <c:showCatName val="0"/>
          <c:showSerName val="0"/>
          <c:showPercent val="0"/>
          <c:showBubbleSize val="0"/>
        </c:dLbls>
        <c:gapWidth val="164"/>
        <c:overlap val="-22"/>
        <c:axId val="390069208"/>
        <c:axId val="390071504"/>
      </c:barChart>
      <c:catAx>
        <c:axId val="390069208"/>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0071504"/>
        <c:crosses val="autoZero"/>
        <c:auto val="1"/>
        <c:lblAlgn val="ctr"/>
        <c:lblOffset val="100"/>
        <c:noMultiLvlLbl val="0"/>
      </c:catAx>
      <c:valAx>
        <c:axId val="39007150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0069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Awareness</a:t>
            </a:r>
          </a:p>
        </c:rich>
      </c:tx>
      <c:layout>
        <c:manualLayout>
          <c:xMode val="edge"/>
          <c:yMode val="edge"/>
          <c:x val="0.42396388144411645"/>
          <c:y val="3.6888364770740263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332592008849266E-2"/>
          <c:y val="0.14519669445255412"/>
          <c:w val="0.91471951400198348"/>
          <c:h val="0.79188335809806831"/>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lumMod val="75000"/>
                </a:schemeClr>
              </a:solidFill>
              <a:ln>
                <a:noFill/>
              </a:ln>
              <a:effectLst/>
            </c:spPr>
            <c:extLst>
              <c:ext xmlns:c16="http://schemas.microsoft.com/office/drawing/2014/chart" uri="{C3380CC4-5D6E-409C-BE32-E72D297353CC}">
                <c16:uniqueId val="{00000002-927E-4AD2-92A2-24A13203379D}"/>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3-927E-4AD2-92A2-24A13203379D}"/>
              </c:ext>
            </c:extLst>
          </c:dPt>
          <c:dPt>
            <c:idx val="2"/>
            <c:invertIfNegative val="0"/>
            <c:bubble3D val="0"/>
            <c:spPr>
              <a:solidFill>
                <a:schemeClr val="bg2">
                  <a:lumMod val="50000"/>
                </a:schemeClr>
              </a:solidFill>
              <a:ln>
                <a:noFill/>
              </a:ln>
              <a:effectLst/>
            </c:spPr>
            <c:extLst>
              <c:ext xmlns:c16="http://schemas.microsoft.com/office/drawing/2014/chart" uri="{C3380CC4-5D6E-409C-BE32-E72D297353CC}">
                <c16:uniqueId val="{00000004-927E-4AD2-92A2-24A13203379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Charts!$F$27:$F$33</c:f>
              <c:strCache>
                <c:ptCount val="7"/>
                <c:pt idx="0">
                  <c:v>BYJUS</c:v>
                </c:pt>
                <c:pt idx="1">
                  <c:v>Vedantu</c:v>
                </c:pt>
                <c:pt idx="2">
                  <c:v>Unacademy</c:v>
                </c:pt>
                <c:pt idx="3">
                  <c:v>Khan Academy</c:v>
                </c:pt>
                <c:pt idx="4">
                  <c:v>ToppScholar</c:v>
                </c:pt>
                <c:pt idx="5">
                  <c:v>Educart</c:v>
                </c:pt>
                <c:pt idx="6">
                  <c:v>Others</c:v>
                </c:pt>
              </c:strCache>
            </c:strRef>
          </c:cat>
          <c:val>
            <c:numRef>
              <c:f>Charts!$G$27:$G$33</c:f>
              <c:numCache>
                <c:formatCode>0%</c:formatCode>
                <c:ptCount val="7"/>
                <c:pt idx="0">
                  <c:v>0.74576271186440679</c:v>
                </c:pt>
                <c:pt idx="1">
                  <c:v>0.66101694915254239</c:v>
                </c:pt>
                <c:pt idx="2">
                  <c:v>0.64406779661016944</c:v>
                </c:pt>
                <c:pt idx="3">
                  <c:v>0.24293785310734464</c:v>
                </c:pt>
                <c:pt idx="4">
                  <c:v>0.14689265536723164</c:v>
                </c:pt>
                <c:pt idx="5">
                  <c:v>0.10734463276836158</c:v>
                </c:pt>
                <c:pt idx="6">
                  <c:v>0.14689265536723164</c:v>
                </c:pt>
              </c:numCache>
            </c:numRef>
          </c:val>
          <c:extLst>
            <c:ext xmlns:c16="http://schemas.microsoft.com/office/drawing/2014/chart" uri="{C3380CC4-5D6E-409C-BE32-E72D297353CC}">
              <c16:uniqueId val="{00000000-927E-4AD2-92A2-24A13203379D}"/>
            </c:ext>
          </c:extLst>
        </c:ser>
        <c:dLbls>
          <c:showLegendKey val="0"/>
          <c:showVal val="0"/>
          <c:showCatName val="0"/>
          <c:showSerName val="0"/>
          <c:showPercent val="0"/>
          <c:showBubbleSize val="0"/>
        </c:dLbls>
        <c:gapWidth val="219"/>
        <c:overlap val="-27"/>
        <c:axId val="390062648"/>
        <c:axId val="390060024"/>
      </c:barChart>
      <c:catAx>
        <c:axId val="390062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390060024"/>
        <c:crosses val="autoZero"/>
        <c:auto val="1"/>
        <c:lblAlgn val="ctr"/>
        <c:lblOffset val="100"/>
        <c:noMultiLvlLbl val="0"/>
      </c:catAx>
      <c:valAx>
        <c:axId val="3900600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900626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Awareness</a:t>
            </a:r>
            <a:r>
              <a:rPr lang="en-US" b="1" baseline="0"/>
              <a:t> Across gender</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'Awareness Breakdown'!$N$3</c:f>
              <c:strCache>
                <c:ptCount val="1"/>
                <c:pt idx="0">
                  <c:v>Boys</c:v>
                </c:pt>
              </c:strCache>
            </c:strRef>
          </c:tx>
          <c:spPr>
            <a:solidFill>
              <a:srgbClr val="66FFFF"/>
            </a:solidFill>
            <a:ln>
              <a:solidFill>
                <a:srgbClr val="00B0F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'Awareness Breakdown'!$M$4:$M$6</c:f>
              <c:strCache>
                <c:ptCount val="3"/>
                <c:pt idx="0">
                  <c:v>BYJU's</c:v>
                </c:pt>
                <c:pt idx="1">
                  <c:v>Unacademy</c:v>
                </c:pt>
                <c:pt idx="2">
                  <c:v>Vedantu</c:v>
                </c:pt>
              </c:strCache>
            </c:strRef>
          </c:cat>
          <c:val>
            <c:numRef>
              <c:f>'Awareness Breakdown'!$N$4:$N$6</c:f>
              <c:numCache>
                <c:formatCode>0%</c:formatCode>
                <c:ptCount val="3"/>
                <c:pt idx="0">
                  <c:v>0.38461538461538464</c:v>
                </c:pt>
                <c:pt idx="1">
                  <c:v>0.39285714285714285</c:v>
                </c:pt>
                <c:pt idx="2">
                  <c:v>0.4017857142857143</c:v>
                </c:pt>
              </c:numCache>
            </c:numRef>
          </c:val>
          <c:extLst>
            <c:ext xmlns:c16="http://schemas.microsoft.com/office/drawing/2014/chart" uri="{C3380CC4-5D6E-409C-BE32-E72D297353CC}">
              <c16:uniqueId val="{00000000-64AE-46E6-A78D-A809CFA2760D}"/>
            </c:ext>
          </c:extLst>
        </c:ser>
        <c:ser>
          <c:idx val="1"/>
          <c:order val="1"/>
          <c:tx>
            <c:strRef>
              <c:f>'Awareness Breakdown'!$O$3</c:f>
              <c:strCache>
                <c:ptCount val="1"/>
                <c:pt idx="0">
                  <c:v>Girls</c:v>
                </c:pt>
              </c:strCache>
            </c:strRef>
          </c:tx>
          <c:spPr>
            <a:solidFill>
              <a:schemeClr val="accent6">
                <a:lumMod val="40000"/>
                <a:lumOff val="60000"/>
              </a:schemeClr>
            </a:solidFill>
            <a:ln>
              <a:solidFill>
                <a:schemeClr val="accent6"/>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'Awareness Breakdown'!$M$4:$M$6</c:f>
              <c:strCache>
                <c:ptCount val="3"/>
                <c:pt idx="0">
                  <c:v>BYJU's</c:v>
                </c:pt>
                <c:pt idx="1">
                  <c:v>Unacademy</c:v>
                </c:pt>
                <c:pt idx="2">
                  <c:v>Vedantu</c:v>
                </c:pt>
              </c:strCache>
            </c:strRef>
          </c:cat>
          <c:val>
            <c:numRef>
              <c:f>'Awareness Breakdown'!$O$4:$O$6</c:f>
              <c:numCache>
                <c:formatCode>0%</c:formatCode>
                <c:ptCount val="3"/>
                <c:pt idx="0">
                  <c:v>0.61538461538461542</c:v>
                </c:pt>
                <c:pt idx="1">
                  <c:v>0.6071428571428571</c:v>
                </c:pt>
                <c:pt idx="2">
                  <c:v>0.6339285714285714</c:v>
                </c:pt>
              </c:numCache>
            </c:numRef>
          </c:val>
          <c:extLst>
            <c:ext xmlns:c16="http://schemas.microsoft.com/office/drawing/2014/chart" uri="{C3380CC4-5D6E-409C-BE32-E72D297353CC}">
              <c16:uniqueId val="{00000001-64AE-46E6-A78D-A809CFA2760D}"/>
            </c:ext>
          </c:extLst>
        </c:ser>
        <c:dLbls>
          <c:showLegendKey val="0"/>
          <c:showVal val="0"/>
          <c:showCatName val="0"/>
          <c:showSerName val="0"/>
          <c:showPercent val="0"/>
          <c:showBubbleSize val="0"/>
        </c:dLbls>
        <c:gapWidth val="219"/>
        <c:overlap val="-27"/>
        <c:axId val="507042568"/>
        <c:axId val="507049456"/>
      </c:barChart>
      <c:catAx>
        <c:axId val="507042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07049456"/>
        <c:crosses val="autoZero"/>
        <c:auto val="1"/>
        <c:lblAlgn val="ctr"/>
        <c:lblOffset val="100"/>
        <c:noMultiLvlLbl val="0"/>
      </c:catAx>
      <c:valAx>
        <c:axId val="5070494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7042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263747109166704E-2"/>
          <c:y val="3.1665872260127986E-2"/>
          <c:w val="0.87732113659463518"/>
          <c:h val="0.83387682863584367"/>
        </c:manualLayout>
      </c:layout>
      <c:barChart>
        <c:barDir val="col"/>
        <c:grouping val="clustered"/>
        <c:varyColors val="0"/>
        <c:ser>
          <c:idx val="0"/>
          <c:order val="0"/>
          <c:tx>
            <c:strRef>
              <c:f>'Awareness Breakdown'!$C$14</c:f>
              <c:strCache>
                <c:ptCount val="1"/>
                <c:pt idx="0">
                  <c:v>ICSE</c:v>
                </c:pt>
              </c:strCache>
            </c:strRef>
          </c:tx>
          <c:spPr>
            <a:solidFill>
              <a:srgbClr val="002060"/>
            </a:solidFill>
            <a:ln>
              <a:noFill/>
            </a:ln>
            <a:effectLst>
              <a:outerShdw blurRad="57150" dist="19050" dir="5400000" algn="ctr" rotWithShape="0">
                <a:srgbClr val="000000">
                  <a:alpha val="63000"/>
                </a:srgbClr>
              </a:outerShdw>
            </a:effectLst>
          </c:spPr>
          <c:invertIfNegative val="0"/>
          <c:dLbls>
            <c:dLbl>
              <c:idx val="0"/>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8.3927804987589241E-2"/>
                      <c:h val="2.8823493824436268E-2"/>
                    </c:manualLayout>
                  </c15:layout>
                </c:ext>
                <c:ext xmlns:c16="http://schemas.microsoft.com/office/drawing/2014/chart" uri="{C3380CC4-5D6E-409C-BE32-E72D297353CC}">
                  <c16:uniqueId val="{00000001-213C-4599-B410-7E3CC88ED55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'Awareness Breakdown'!$B$15:$B$17</c:f>
              <c:strCache>
                <c:ptCount val="3"/>
                <c:pt idx="0">
                  <c:v>BYJU's</c:v>
                </c:pt>
                <c:pt idx="1">
                  <c:v>Unacademy</c:v>
                </c:pt>
                <c:pt idx="2">
                  <c:v>Vedantu</c:v>
                </c:pt>
              </c:strCache>
            </c:strRef>
          </c:cat>
          <c:val>
            <c:numRef>
              <c:f>'Awareness Breakdown'!$C$15:$C$17</c:f>
              <c:numCache>
                <c:formatCode>0%</c:formatCode>
                <c:ptCount val="3"/>
                <c:pt idx="0">
                  <c:v>0.85555555555555551</c:v>
                </c:pt>
                <c:pt idx="1">
                  <c:v>0.61111111111111116</c:v>
                </c:pt>
                <c:pt idx="2">
                  <c:v>0.72222222222222221</c:v>
                </c:pt>
              </c:numCache>
            </c:numRef>
          </c:val>
          <c:extLst>
            <c:ext xmlns:c16="http://schemas.microsoft.com/office/drawing/2014/chart" uri="{C3380CC4-5D6E-409C-BE32-E72D297353CC}">
              <c16:uniqueId val="{00000000-EEA6-43E0-B0B9-44C6B50BF2A2}"/>
            </c:ext>
          </c:extLst>
        </c:ser>
        <c:ser>
          <c:idx val="1"/>
          <c:order val="1"/>
          <c:tx>
            <c:strRef>
              <c:f>'Awareness Breakdown'!$D$14</c:f>
              <c:strCache>
                <c:ptCount val="1"/>
                <c:pt idx="0">
                  <c:v>CBSE</c:v>
                </c:pt>
              </c:strCache>
            </c:strRef>
          </c:tx>
          <c:spPr>
            <a:solidFill>
              <a:srgbClr val="7030A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'Awareness Breakdown'!$B$15:$B$17</c:f>
              <c:strCache>
                <c:ptCount val="3"/>
                <c:pt idx="0">
                  <c:v>BYJU's</c:v>
                </c:pt>
                <c:pt idx="1">
                  <c:v>Unacademy</c:v>
                </c:pt>
                <c:pt idx="2">
                  <c:v>Vedantu</c:v>
                </c:pt>
              </c:strCache>
            </c:strRef>
          </c:cat>
          <c:val>
            <c:numRef>
              <c:f>'Awareness Breakdown'!$D$15:$D$17</c:f>
              <c:numCache>
                <c:formatCode>0%</c:formatCode>
                <c:ptCount val="3"/>
                <c:pt idx="0">
                  <c:v>0.58208955223880599</c:v>
                </c:pt>
                <c:pt idx="1">
                  <c:v>0.68656716417910446</c:v>
                </c:pt>
                <c:pt idx="2">
                  <c:v>0.58208955223880599</c:v>
                </c:pt>
              </c:numCache>
            </c:numRef>
          </c:val>
          <c:extLst>
            <c:ext xmlns:c16="http://schemas.microsoft.com/office/drawing/2014/chart" uri="{C3380CC4-5D6E-409C-BE32-E72D297353CC}">
              <c16:uniqueId val="{00000001-EEA6-43E0-B0B9-44C6B50BF2A2}"/>
            </c:ext>
          </c:extLst>
        </c:ser>
        <c:dLbls>
          <c:dLblPos val="outEnd"/>
          <c:showLegendKey val="0"/>
          <c:showVal val="1"/>
          <c:showCatName val="0"/>
          <c:showSerName val="0"/>
          <c:showPercent val="0"/>
          <c:showBubbleSize val="0"/>
        </c:dLbls>
        <c:gapWidth val="100"/>
        <c:overlap val="-24"/>
        <c:axId val="503150312"/>
        <c:axId val="503154576"/>
      </c:barChart>
      <c:catAx>
        <c:axId val="5031503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503154576"/>
        <c:crosses val="autoZero"/>
        <c:auto val="1"/>
        <c:lblAlgn val="ctr"/>
        <c:lblOffset val="100"/>
        <c:noMultiLvlLbl val="0"/>
      </c:catAx>
      <c:valAx>
        <c:axId val="5031545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503150312"/>
        <c:crosses val="autoZero"/>
        <c:crossBetween val="between"/>
      </c:valAx>
      <c: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showDLblsOverMax val="0"/>
  </c:chart>
  <c: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gradFill flip="none" rotWithShape="1">
        <a:gsLst>
          <a:gs pos="3700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Used in Past</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3.6620022672597272E-2"/>
          <c:y val="8.1663635797457182E-2"/>
          <c:w val="0.94228918916506432"/>
          <c:h val="0.75781834410894855"/>
        </c:manualLayout>
      </c:layout>
      <c:barChart>
        <c:barDir val="col"/>
        <c:grouping val="clustered"/>
        <c:varyColors val="0"/>
        <c:ser>
          <c:idx val="0"/>
          <c:order val="0"/>
          <c:tx>
            <c:strRef>
              <c:f>'Funnel Breakdown'!$C$6</c:f>
              <c:strCache>
                <c:ptCount val="1"/>
                <c:pt idx="0">
                  <c:v>ICSE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'Funnel Breakdown'!$B$7:$B$9</c:f>
              <c:strCache>
                <c:ptCount val="3"/>
                <c:pt idx="0">
                  <c:v>BYJU's</c:v>
                </c:pt>
                <c:pt idx="1">
                  <c:v>Vedantu</c:v>
                </c:pt>
                <c:pt idx="2">
                  <c:v>Unacademy</c:v>
                </c:pt>
              </c:strCache>
            </c:strRef>
          </c:cat>
          <c:val>
            <c:numRef>
              <c:f>'Funnel Breakdown'!$C$7:$C$9</c:f>
              <c:numCache>
                <c:formatCode>0%</c:formatCode>
                <c:ptCount val="3"/>
                <c:pt idx="0">
                  <c:v>0.65555555555555556</c:v>
                </c:pt>
                <c:pt idx="1">
                  <c:v>0.28888888888888886</c:v>
                </c:pt>
                <c:pt idx="2">
                  <c:v>0.43333333333333335</c:v>
                </c:pt>
              </c:numCache>
            </c:numRef>
          </c:val>
          <c:extLst>
            <c:ext xmlns:c16="http://schemas.microsoft.com/office/drawing/2014/chart" uri="{C3380CC4-5D6E-409C-BE32-E72D297353CC}">
              <c16:uniqueId val="{00000000-907F-4174-BBD7-90EFD0861700}"/>
            </c:ext>
          </c:extLst>
        </c:ser>
        <c:ser>
          <c:idx val="1"/>
          <c:order val="1"/>
          <c:tx>
            <c:strRef>
              <c:f>'Funnel Breakdown'!$D$6</c:f>
              <c:strCache>
                <c:ptCount val="1"/>
                <c:pt idx="0">
                  <c:v>CBSE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'Funnel Breakdown'!$B$7:$B$9</c:f>
              <c:strCache>
                <c:ptCount val="3"/>
                <c:pt idx="0">
                  <c:v>BYJU's</c:v>
                </c:pt>
                <c:pt idx="1">
                  <c:v>Vedantu</c:v>
                </c:pt>
                <c:pt idx="2">
                  <c:v>Unacademy</c:v>
                </c:pt>
              </c:strCache>
            </c:strRef>
          </c:cat>
          <c:val>
            <c:numRef>
              <c:f>'Funnel Breakdown'!$D$7:$D$9</c:f>
              <c:numCache>
                <c:formatCode>0%</c:formatCode>
                <c:ptCount val="3"/>
                <c:pt idx="0">
                  <c:v>0.40298507462686567</c:v>
                </c:pt>
                <c:pt idx="1">
                  <c:v>0.43283582089552236</c:v>
                </c:pt>
                <c:pt idx="2">
                  <c:v>0.28358208955223879</c:v>
                </c:pt>
              </c:numCache>
            </c:numRef>
          </c:val>
          <c:extLst>
            <c:ext xmlns:c16="http://schemas.microsoft.com/office/drawing/2014/chart" uri="{C3380CC4-5D6E-409C-BE32-E72D297353CC}">
              <c16:uniqueId val="{00000001-907F-4174-BBD7-90EFD0861700}"/>
            </c:ext>
          </c:extLst>
        </c:ser>
        <c:dLbls>
          <c:dLblPos val="outEnd"/>
          <c:showLegendKey val="0"/>
          <c:showVal val="1"/>
          <c:showCatName val="0"/>
          <c:showSerName val="0"/>
          <c:showPercent val="0"/>
          <c:showBubbleSize val="0"/>
        </c:dLbls>
        <c:gapWidth val="100"/>
        <c:overlap val="-24"/>
        <c:axId val="532965024"/>
        <c:axId val="532972896"/>
      </c:barChart>
      <c:catAx>
        <c:axId val="5329650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32972896"/>
        <c:crosses val="autoZero"/>
        <c:auto val="1"/>
        <c:lblAlgn val="ctr"/>
        <c:lblOffset val="100"/>
        <c:noMultiLvlLbl val="0"/>
      </c:catAx>
      <c:valAx>
        <c:axId val="532972896"/>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32965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u="sng"/>
              <a:t>Used</a:t>
            </a:r>
            <a:r>
              <a:rPr lang="en-US" b="1" u="sng" baseline="0"/>
              <a:t> in Past</a:t>
            </a:r>
            <a:endParaRPr lang="en-US" b="1" u="sng"/>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'Funnel Breakdown'!$C$15</c:f>
              <c:strCache>
                <c:ptCount val="1"/>
                <c:pt idx="0">
                  <c:v>Boys</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'Funnel Breakdown'!$B$16:$B$18</c:f>
              <c:strCache>
                <c:ptCount val="3"/>
                <c:pt idx="0">
                  <c:v>BYJU's</c:v>
                </c:pt>
                <c:pt idx="1">
                  <c:v>Vedantu</c:v>
                </c:pt>
                <c:pt idx="2">
                  <c:v>Unacademy</c:v>
                </c:pt>
              </c:strCache>
            </c:strRef>
          </c:cat>
          <c:val>
            <c:numRef>
              <c:f>'Funnel Breakdown'!$C$16:$C$18</c:f>
              <c:numCache>
                <c:formatCode>0%</c:formatCode>
                <c:ptCount val="3"/>
                <c:pt idx="0">
                  <c:v>0.35483870967741937</c:v>
                </c:pt>
                <c:pt idx="1">
                  <c:v>0.67796610169491522</c:v>
                </c:pt>
                <c:pt idx="2">
                  <c:v>0.43396226415094341</c:v>
                </c:pt>
              </c:numCache>
            </c:numRef>
          </c:val>
          <c:extLst>
            <c:ext xmlns:c16="http://schemas.microsoft.com/office/drawing/2014/chart" uri="{C3380CC4-5D6E-409C-BE32-E72D297353CC}">
              <c16:uniqueId val="{00000000-24DF-41C5-AE00-B02864D3AC8F}"/>
            </c:ext>
          </c:extLst>
        </c:ser>
        <c:ser>
          <c:idx val="1"/>
          <c:order val="1"/>
          <c:tx>
            <c:strRef>
              <c:f>'Funnel Breakdown'!$D$15</c:f>
              <c:strCache>
                <c:ptCount val="1"/>
                <c:pt idx="0">
                  <c:v>Girls</c:v>
                </c:pt>
              </c:strCache>
            </c:strRef>
          </c:tx>
          <c:spPr>
            <a:solidFill>
              <a:schemeClr val="accent6">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'Funnel Breakdown'!$B$16:$B$18</c:f>
              <c:strCache>
                <c:ptCount val="3"/>
                <c:pt idx="0">
                  <c:v>BYJU's</c:v>
                </c:pt>
                <c:pt idx="1">
                  <c:v>Vedantu</c:v>
                </c:pt>
                <c:pt idx="2">
                  <c:v>Unacademy</c:v>
                </c:pt>
              </c:strCache>
            </c:strRef>
          </c:cat>
          <c:val>
            <c:numRef>
              <c:f>'Funnel Breakdown'!$D$16:$D$18</c:f>
              <c:numCache>
                <c:formatCode>0%</c:formatCode>
                <c:ptCount val="3"/>
                <c:pt idx="0">
                  <c:v>0.64516129032258063</c:v>
                </c:pt>
                <c:pt idx="1">
                  <c:v>0.32203389830508472</c:v>
                </c:pt>
                <c:pt idx="2">
                  <c:v>0.56603773584905659</c:v>
                </c:pt>
              </c:numCache>
            </c:numRef>
          </c:val>
          <c:extLst>
            <c:ext xmlns:c16="http://schemas.microsoft.com/office/drawing/2014/chart" uri="{C3380CC4-5D6E-409C-BE32-E72D297353CC}">
              <c16:uniqueId val="{00000001-24DF-41C5-AE00-B02864D3AC8F}"/>
            </c:ext>
          </c:extLst>
        </c:ser>
        <c:dLbls>
          <c:dLblPos val="outEnd"/>
          <c:showLegendKey val="0"/>
          <c:showVal val="1"/>
          <c:showCatName val="0"/>
          <c:showSerName val="0"/>
          <c:showPercent val="0"/>
          <c:showBubbleSize val="0"/>
        </c:dLbls>
        <c:gapWidth val="219"/>
        <c:overlap val="-27"/>
        <c:axId val="501394888"/>
        <c:axId val="501390296"/>
      </c:barChart>
      <c:catAx>
        <c:axId val="501394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01390296"/>
        <c:crosses val="autoZero"/>
        <c:auto val="1"/>
        <c:lblAlgn val="ctr"/>
        <c:lblOffset val="100"/>
        <c:noMultiLvlLbl val="0"/>
      </c:catAx>
      <c:valAx>
        <c:axId val="50139029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394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Byjus!$C$3:$C$6</cx:f>
        <cx:lvl ptCount="4">
          <cx:pt idx="0">Awareness</cx:pt>
          <cx:pt idx="1">Used in Past</cx:pt>
          <cx:pt idx="2">Used in Last Month</cx:pt>
          <cx:pt idx="3">Will Recommend</cx:pt>
        </cx:lvl>
      </cx:strDim>
      <cx:numDim type="val">
        <cx:f>Byjus!$D$3:$D$6</cx:f>
        <cx:lvl ptCount="4" formatCode="General">
          <cx:pt idx="0">130</cx:pt>
          <cx:pt idx="1">95</cx:pt>
          <cx:pt idx="2">38</cx:pt>
          <cx:pt idx="3">20</cx:pt>
        </cx:lvl>
      </cx:numDim>
    </cx:data>
  </cx:chartData>
  <cx:chart>
    <cx:title pos="t" align="ctr" overlay="0">
      <cx:tx>
        <cx:txData>
          <cx:v>Byjus</cx:v>
        </cx:txData>
      </cx:tx>
      <cx:txPr>
        <a:bodyPr spcFirstLastPara="1" vertOverflow="ellipsis" horzOverflow="overflow" wrap="square" lIns="0" tIns="0" rIns="0" bIns="0" anchor="ctr" anchorCtr="1"/>
        <a:lstStyle/>
        <a:p>
          <a:pPr algn="ctr" rtl="0">
            <a:defRPr/>
          </a:pPr>
          <a:r>
            <a:rPr lang="en-US" sz="1400" b="1" i="0" u="none" strike="noStrike" baseline="0" dirty="0">
              <a:solidFill>
                <a:sysClr val="windowText" lastClr="000000">
                  <a:lumMod val="65000"/>
                  <a:lumOff val="35000"/>
                </a:sysClr>
              </a:solidFill>
              <a:latin typeface="Calibri" panose="020F0502020204030204"/>
            </a:rPr>
            <a:t>Byjus</a:t>
          </a:r>
        </a:p>
      </cx:txPr>
    </cx:title>
    <cx:plotArea>
      <cx:plotAreaRegion>
        <cx:series layoutId="funnel" uniqueId="{0AFD554F-3D28-473B-8D85-698E7D06D51D}">
          <cx:dataPt idx="0">
            <cx:spPr>
              <a:solidFill>
                <a:srgbClr val="B43988">
                  <a:lumMod val="50000"/>
                </a:srgbClr>
              </a:solidFill>
            </cx:spPr>
          </cx:dataPt>
          <cx:dataPt idx="1">
            <cx:spPr>
              <a:solidFill>
                <a:srgbClr val="B43988">
                  <a:lumMod val="60000"/>
                  <a:lumOff val="40000"/>
                </a:srgbClr>
              </a:solidFill>
            </cx:spPr>
          </cx:dataPt>
          <cx:dataPt idx="2">
            <cx:spPr>
              <a:solidFill>
                <a:srgbClr val="B43988">
                  <a:lumMod val="75000"/>
                </a:srgbClr>
              </a:solidFill>
            </cx:spPr>
          </cx:dataPt>
          <cx:dataLabels>
            <cx:txPr>
              <a:bodyPr spcFirstLastPara="1" vertOverflow="ellipsis" horzOverflow="overflow" wrap="square" lIns="0" tIns="0" rIns="0" bIns="0" anchor="ctr" anchorCtr="1"/>
              <a:lstStyle/>
              <a:p>
                <a:pPr algn="ctr" rtl="0">
                  <a:defRPr b="1">
                    <a:solidFill>
                      <a:schemeClr val="bg1"/>
                    </a:solidFill>
                  </a:defRPr>
                </a:pPr>
                <a:endParaRPr lang="en-US" sz="900" b="1" i="0" u="none" strike="noStrike" baseline="0">
                  <a:solidFill>
                    <a:schemeClr val="bg1"/>
                  </a:solidFill>
                  <a:latin typeface="Avenir Next LT Pro"/>
                </a:endParaRPr>
              </a:p>
            </cx:txPr>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1050" b="1"/>
            </a:pPr>
            <a:endParaRPr lang="en-US" sz="1050" b="1" i="0" u="none" strike="noStrike" baseline="0">
              <a:solidFill>
                <a:srgbClr val="000000">
                  <a:lumMod val="65000"/>
                  <a:lumOff val="35000"/>
                </a:srgbClr>
              </a:solidFill>
              <a:latin typeface="Avenir Next LT Pro"/>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Vedantu!$C$3:$C$6</cx:f>
        <cx:lvl ptCount="4">
          <cx:pt idx="0">Awareness</cx:pt>
          <cx:pt idx="1">Used in Past</cx:pt>
          <cx:pt idx="2">Used in Last Month</cx:pt>
          <cx:pt idx="3">Will Recommend</cx:pt>
        </cx:lvl>
      </cx:strDim>
      <cx:numDim type="val">
        <cx:f>Vedantu!$D$3:$D$6</cx:f>
        <cx:lvl ptCount="4" formatCode="General">
          <cx:pt idx="0">116</cx:pt>
          <cx:pt idx="1">59</cx:pt>
          <cx:pt idx="2">59</cx:pt>
          <cx:pt idx="3">29</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1" i="0" u="none" strike="noStrike" baseline="0" dirty="0" err="1">
                <a:solidFill>
                  <a:sysClr val="windowText" lastClr="000000">
                    <a:lumMod val="65000"/>
                    <a:lumOff val="35000"/>
                  </a:sysClr>
                </a:solidFill>
                <a:latin typeface="Calibri" panose="020F0502020204030204"/>
              </a:rPr>
              <a:t>Vedantu</a:t>
            </a:r>
            <a:endParaRPr lang="en-US" sz="1400" b="1" i="0" u="none" strike="noStrike" baseline="0" dirty="0">
              <a:solidFill>
                <a:sysClr val="windowText" lastClr="000000">
                  <a:lumMod val="65000"/>
                  <a:lumOff val="35000"/>
                </a:sysClr>
              </a:solidFill>
              <a:latin typeface="Calibri" panose="020F0502020204030204"/>
            </a:endParaRPr>
          </a:p>
        </cx:rich>
      </cx:tx>
    </cx:title>
    <cx:plotArea>
      <cx:plotAreaRegion>
        <cx:series layoutId="funnel" uniqueId="{43BB20C9-D429-41F3-8E03-F541DA6E25FF}">
          <cx:dataPt idx="0">
            <cx:spPr>
              <a:solidFill>
                <a:srgbClr val="B43988">
                  <a:lumMod val="50000"/>
                </a:srgbClr>
              </a:solidFill>
            </cx:spPr>
          </cx:dataPt>
          <cx:dataPt idx="1">
            <cx:spPr>
              <a:solidFill>
                <a:srgbClr val="B43988">
                  <a:lumMod val="60000"/>
                  <a:lumOff val="40000"/>
                </a:srgbClr>
              </a:solidFill>
            </cx:spPr>
          </cx:dataPt>
          <cx:dataPt idx="2">
            <cx:spPr>
              <a:solidFill>
                <a:srgbClr val="B43988">
                  <a:lumMod val="75000"/>
                </a:srgbClr>
              </a:solidFill>
            </cx:spPr>
          </cx:dataPt>
          <cx:dataLabels>
            <cx:txPr>
              <a:bodyPr spcFirstLastPara="1" vertOverflow="ellipsis" horzOverflow="overflow" wrap="square" lIns="0" tIns="0" rIns="0" bIns="0" anchor="ctr" anchorCtr="1"/>
              <a:lstStyle/>
              <a:p>
                <a:pPr algn="ctr" rtl="0">
                  <a:defRPr b="1">
                    <a:solidFill>
                      <a:schemeClr val="bg1"/>
                    </a:solidFill>
                  </a:defRPr>
                </a:pPr>
                <a:endParaRPr lang="en-US" sz="900" b="1" i="0" u="none" strike="noStrike" baseline="0">
                  <a:solidFill>
                    <a:schemeClr val="bg1"/>
                  </a:solidFill>
                  <a:latin typeface="Avenir Next LT Pro"/>
                </a:endParaRPr>
              </a:p>
            </cx:txPr>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1050" b="1"/>
            </a:pPr>
            <a:endParaRPr lang="en-US" sz="1050" b="1" i="0" u="none" strike="noStrike" baseline="0">
              <a:solidFill>
                <a:srgbClr val="000000">
                  <a:lumMod val="65000"/>
                  <a:lumOff val="35000"/>
                </a:srgbClr>
              </a:solidFill>
              <a:latin typeface="Avenir Next LT Pro"/>
            </a:endParaRPr>
          </a:p>
        </cx:txPr>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Unacademy!$C$3:$C$6</cx:f>
        <cx:lvl ptCount="4">
          <cx:pt idx="0">Awareness</cx:pt>
          <cx:pt idx="1">Used in Past</cx:pt>
          <cx:pt idx="2">Used in Last Month</cx:pt>
          <cx:pt idx="3">Will Recommend</cx:pt>
        </cx:lvl>
      </cx:strDim>
      <cx:numDim type="val">
        <cx:f>Unacademy!$D$3:$D$6</cx:f>
        <cx:lvl ptCount="4" formatCode="General">
          <cx:pt idx="0">112</cx:pt>
          <cx:pt idx="1">53</cx:pt>
          <cx:pt idx="2">34</cx:pt>
          <cx:pt idx="3">19</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1" i="0" u="none" strike="noStrike" baseline="0" dirty="0" err="1">
                <a:solidFill>
                  <a:sysClr val="windowText" lastClr="000000">
                    <a:lumMod val="65000"/>
                    <a:lumOff val="35000"/>
                  </a:sysClr>
                </a:solidFill>
                <a:latin typeface="Calibri" panose="020F0502020204030204"/>
              </a:rPr>
              <a:t>Unacademy</a:t>
            </a:r>
            <a:endParaRPr lang="en-US" sz="1400" b="1" i="0" u="none" strike="noStrike" baseline="0" dirty="0">
              <a:solidFill>
                <a:sysClr val="windowText" lastClr="000000">
                  <a:lumMod val="65000"/>
                  <a:lumOff val="35000"/>
                </a:sysClr>
              </a:solidFill>
              <a:latin typeface="Calibri" panose="020F0502020204030204"/>
            </a:endParaRPr>
          </a:p>
        </cx:rich>
      </cx:tx>
    </cx:title>
    <cx:plotArea>
      <cx:plotAreaRegion>
        <cx:series layoutId="funnel" uniqueId="{E09F93BE-0BD1-4FB0-8854-7DA05EAF7864}">
          <cx:dataPt idx="0">
            <cx:spPr>
              <a:solidFill>
                <a:srgbClr val="B43988">
                  <a:lumMod val="50000"/>
                </a:srgbClr>
              </a:solidFill>
            </cx:spPr>
          </cx:dataPt>
          <cx:dataPt idx="1">
            <cx:spPr>
              <a:solidFill>
                <a:srgbClr val="B43988">
                  <a:lumMod val="60000"/>
                  <a:lumOff val="40000"/>
                </a:srgbClr>
              </a:solidFill>
            </cx:spPr>
          </cx:dataPt>
          <cx:dataPt idx="2">
            <cx:spPr>
              <a:solidFill>
                <a:srgbClr val="B43988">
                  <a:lumMod val="75000"/>
                </a:srgbClr>
              </a:solidFill>
            </cx:spPr>
          </cx:dataPt>
          <cx:dataLabels pos="ctr">
            <cx:txPr>
              <a:bodyPr spcFirstLastPara="1" vertOverflow="ellipsis" horzOverflow="overflow" wrap="square" lIns="0" tIns="0" rIns="0" bIns="0" anchor="ctr" anchorCtr="1"/>
              <a:lstStyle/>
              <a:p>
                <a:pPr algn="ctr" rtl="0">
                  <a:defRPr b="1">
                    <a:solidFill>
                      <a:schemeClr val="bg1"/>
                    </a:solidFill>
                  </a:defRPr>
                </a:pPr>
                <a:endParaRPr lang="en-US" sz="1197" b="1" i="0" u="none" strike="noStrike" baseline="0">
                  <a:solidFill>
                    <a:schemeClr val="bg1"/>
                  </a:solidFill>
                  <a:latin typeface="Avenir Next LT Pro"/>
                </a:endParaRPr>
              </a:p>
            </cx:txPr>
            <cx:visibility seriesName="0" categoryName="0" value="1"/>
          </cx:dataLabels>
          <cx:dataId val="0"/>
        </cx:series>
      </cx:plotAreaRegion>
      <cx:axis id="0">
        <cx:catScaling gapWidth="0.0299999993"/>
        <cx:tickLabels/>
        <cx:txPr>
          <a:bodyPr spcFirstLastPara="1" vertOverflow="ellipsis" horzOverflow="overflow" wrap="square" lIns="0" tIns="0" rIns="0" bIns="0" anchor="ctr" anchorCtr="1"/>
          <a:lstStyle/>
          <a:p>
            <a:pPr algn="ctr" rtl="0">
              <a:defRPr b="1"/>
            </a:pPr>
            <a:endParaRPr lang="en-US" sz="1197" b="1" i="0" u="none" strike="noStrike" baseline="0">
              <a:solidFill>
                <a:srgbClr val="000000">
                  <a:lumMod val="65000"/>
                  <a:lumOff val="35000"/>
                </a:srgbClr>
              </a:solidFill>
              <a:latin typeface="Avenir Next LT Pro"/>
            </a:endParaRPr>
          </a:p>
        </cx:txPr>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Others!$C$3:$C$6</cx:f>
        <cx:lvl ptCount="4">
          <cx:pt idx="0">Awareness</cx:pt>
          <cx:pt idx="1">Used in Past</cx:pt>
          <cx:pt idx="2">Used in Last Month</cx:pt>
          <cx:pt idx="3">Will Recommend</cx:pt>
        </cx:lvl>
      </cx:strDim>
      <cx:numDim type="val">
        <cx:f>Others!$D$3:$D$6</cx:f>
        <cx:lvl ptCount="4" formatCode="General">
          <cx:pt idx="0">26</cx:pt>
          <cx:pt idx="1">13</cx:pt>
          <cx:pt idx="2">10</cx:pt>
          <cx:pt idx="3">3</cx:pt>
        </cx:lvl>
      </cx:numDim>
    </cx:data>
  </cx:chartData>
  <cx:chart>
    <cx:title pos="t" align="ctr" overlay="0">
      <cx:tx>
        <cx:txData>
          <cx:v>Others</cx:v>
        </cx:txData>
      </cx:tx>
      <cx:txPr>
        <a:bodyPr spcFirstLastPara="1" vertOverflow="ellipsis" horzOverflow="overflow" wrap="square" lIns="0" tIns="0" rIns="0" bIns="0" anchor="ctr" anchorCtr="1"/>
        <a:lstStyle/>
        <a:p>
          <a:pPr algn="ctr" rtl="0">
            <a:defRPr/>
          </a:pPr>
          <a:r>
            <a:rPr lang="en-US" sz="1400" b="1" i="0" u="none" strike="noStrike" baseline="0" dirty="0">
              <a:solidFill>
                <a:sysClr val="windowText" lastClr="000000">
                  <a:lumMod val="65000"/>
                  <a:lumOff val="35000"/>
                </a:sysClr>
              </a:solidFill>
              <a:latin typeface="Calibri" panose="020F0502020204030204"/>
            </a:rPr>
            <a:t>Others</a:t>
          </a:r>
        </a:p>
      </cx:txPr>
    </cx:title>
    <cx:plotArea>
      <cx:plotAreaRegion>
        <cx:series layoutId="funnel" uniqueId="{960AD670-F872-4DCE-AEE4-5965DED6D595}">
          <cx:dataPt idx="0">
            <cx:spPr>
              <a:solidFill>
                <a:srgbClr val="B43988">
                  <a:lumMod val="50000"/>
                </a:srgbClr>
              </a:solidFill>
            </cx:spPr>
          </cx:dataPt>
          <cx:dataPt idx="1">
            <cx:spPr>
              <a:solidFill>
                <a:srgbClr val="B43988">
                  <a:lumMod val="60000"/>
                  <a:lumOff val="40000"/>
                </a:srgbClr>
              </a:solidFill>
            </cx:spPr>
          </cx:dataPt>
          <cx:dataPt idx="2">
            <cx:spPr>
              <a:solidFill>
                <a:srgbClr val="B43988">
                  <a:lumMod val="75000"/>
                </a:srgbClr>
              </a:solidFill>
            </cx:spPr>
          </cx:dataPt>
          <cx:dataLabels>
            <cx:txPr>
              <a:bodyPr spcFirstLastPara="1" vertOverflow="ellipsis" horzOverflow="overflow" wrap="square" lIns="0" tIns="0" rIns="0" bIns="0" anchor="ctr" anchorCtr="1"/>
              <a:lstStyle/>
              <a:p>
                <a:pPr algn="ctr" rtl="0">
                  <a:defRPr b="1">
                    <a:solidFill>
                      <a:schemeClr val="bg1"/>
                    </a:solidFill>
                  </a:defRPr>
                </a:pPr>
                <a:endParaRPr lang="en-US" sz="900" b="1" i="0" u="none" strike="noStrike" baseline="0">
                  <a:solidFill>
                    <a:schemeClr val="bg1"/>
                  </a:solidFill>
                  <a:latin typeface="Avenir Next LT Pro"/>
                </a:endParaRPr>
              </a:p>
            </cx:txPr>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1050" b="1"/>
            </a:pPr>
            <a:endParaRPr lang="en-US" sz="1050" b="1" i="0" u="none" strike="noStrike" baseline="0">
              <a:solidFill>
                <a:srgbClr val="000000">
                  <a:lumMod val="65000"/>
                  <a:lumOff val="35000"/>
                </a:srgbClr>
              </a:solidFill>
              <a:latin typeface="Avenir Next LT Pro"/>
            </a:endParaRPr>
          </a:p>
        </cx:txPr>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'Khan Academy'!$C$3:$C$6</cx:f>
        <cx:lvl ptCount="4">
          <cx:pt idx="0">Awareness</cx:pt>
          <cx:pt idx="1">Used in Past</cx:pt>
          <cx:pt idx="2">Used in Last Month</cx:pt>
          <cx:pt idx="3">Will Recommend</cx:pt>
        </cx:lvl>
      </cx:strDim>
      <cx:numDim type="val">
        <cx:f>'Khan Academy'!$D$3:$D$6</cx:f>
        <cx:lvl ptCount="4" formatCode="General">
          <cx:pt idx="0">43</cx:pt>
          <cx:pt idx="1">14</cx:pt>
          <cx:pt idx="2">14</cx:pt>
          <cx:pt idx="3">3</cx:pt>
        </cx:lvl>
      </cx:numDim>
    </cx:data>
  </cx:chartData>
  <cx:chart>
    <cx:title pos="t" align="ctr" overlay="0">
      <cx:tx>
        <cx:txData>
          <cx:v>Khan Academy</cx:v>
        </cx:txData>
      </cx:tx>
      <cx:txPr>
        <a:bodyPr spcFirstLastPara="1" vertOverflow="ellipsis" horzOverflow="overflow" wrap="square" lIns="0" tIns="0" rIns="0" bIns="0" anchor="ctr" anchorCtr="1"/>
        <a:lstStyle/>
        <a:p>
          <a:pPr algn="ctr" rtl="0">
            <a:defRPr/>
          </a:pPr>
          <a:r>
            <a:rPr lang="en-US" sz="1400" b="1" i="0" u="none" strike="noStrike" baseline="0" dirty="0">
              <a:solidFill>
                <a:sysClr val="windowText" lastClr="000000">
                  <a:lumMod val="65000"/>
                  <a:lumOff val="35000"/>
                </a:sysClr>
              </a:solidFill>
              <a:latin typeface="Calibri" panose="020F0502020204030204"/>
            </a:rPr>
            <a:t>Khan Academy</a:t>
          </a:r>
        </a:p>
      </cx:txPr>
    </cx:title>
    <cx:plotArea>
      <cx:plotAreaRegion>
        <cx:series layoutId="funnel" uniqueId="{18C88923-1886-4CBD-8958-C1BBB1FEC86F}">
          <cx:dataPt idx="0">
            <cx:spPr>
              <a:solidFill>
                <a:srgbClr val="B43988">
                  <a:lumMod val="50000"/>
                </a:srgbClr>
              </a:solidFill>
            </cx:spPr>
          </cx:dataPt>
          <cx:dataPt idx="1">
            <cx:spPr>
              <a:solidFill>
                <a:srgbClr val="B43988">
                  <a:lumMod val="60000"/>
                  <a:lumOff val="40000"/>
                </a:srgbClr>
              </a:solidFill>
            </cx:spPr>
          </cx:dataPt>
          <cx:dataPt idx="2">
            <cx:spPr>
              <a:solidFill>
                <a:srgbClr val="B43988">
                  <a:lumMod val="75000"/>
                </a:srgbClr>
              </a:solidFill>
            </cx:spPr>
          </cx:dataPt>
          <cx:dataLabels>
            <cx:txPr>
              <a:bodyPr spcFirstLastPara="1" vertOverflow="ellipsis" horzOverflow="overflow" wrap="square" lIns="0" tIns="0" rIns="0" bIns="0" anchor="ctr" anchorCtr="1"/>
              <a:lstStyle/>
              <a:p>
                <a:pPr algn="ctr" rtl="0">
                  <a:defRPr b="1">
                    <a:solidFill>
                      <a:schemeClr val="bg1"/>
                    </a:solidFill>
                  </a:defRPr>
                </a:pPr>
                <a:endParaRPr lang="en-US" sz="900" b="1" i="0" u="none" strike="noStrike" baseline="0">
                  <a:solidFill>
                    <a:schemeClr val="bg1"/>
                  </a:solidFill>
                  <a:latin typeface="Avenir Next LT Pro"/>
                </a:endParaRPr>
              </a:p>
            </cx:txPr>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1050" b="1"/>
            </a:pPr>
            <a:endParaRPr lang="en-US" sz="1050" b="1" i="0" u="none" strike="noStrike" baseline="0">
              <a:solidFill>
                <a:srgbClr val="000000">
                  <a:lumMod val="65000"/>
                  <a:lumOff val="35000"/>
                </a:srgbClr>
              </a:solidFill>
              <a:latin typeface="Avenir Next LT Pro"/>
            </a:endParaRPr>
          </a:p>
        </cx:txPr>
      </cx:axis>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Charts!$A$83:$A$84</cx:f>
        <cx:lvl ptCount="2">
          <cx:pt idx="0">Active user of BYJU'S</cx:pt>
          <cx:pt idx="1">Paid user of BYJU'S</cx:pt>
        </cx:lvl>
      </cx:strDim>
      <cx:numDim type="val">
        <cx:f>Charts!$B$83:$B$84</cx:f>
        <cx:lvl ptCount="2" formatCode="General">
          <cx:pt idx="0">37</cx:pt>
          <cx:pt idx="1">13</cx:pt>
        </cx:lvl>
      </cx:numDim>
    </cx:data>
  </cx:chartData>
  <cx:chart>
    <cx:title pos="t" align="ctr" overlay="0">
      <cx:tx>
        <cx:txData>
          <cx:v>Users of BYJU'S</cx:v>
        </cx:txData>
      </cx:tx>
      <cx:txPr>
        <a:bodyPr spcFirstLastPara="1" vertOverflow="ellipsis" horzOverflow="overflow" wrap="square" lIns="0" tIns="0" rIns="0" bIns="0" anchor="ctr" anchorCtr="1"/>
        <a:lstStyle/>
        <a:p>
          <a:pPr algn="ctr" rtl="0">
            <a:defRPr sz="1600">
              <a:solidFill>
                <a:schemeClr val="tx1"/>
              </a:solidFill>
            </a:defRPr>
          </a:pPr>
          <a:r>
            <a:rPr lang="en-US" sz="1600" b="0" i="0" u="none" strike="noStrike" baseline="0">
              <a:solidFill>
                <a:schemeClr val="tx1"/>
              </a:solidFill>
              <a:latin typeface="Calibri" panose="020F0502020204030204"/>
            </a:rPr>
            <a:t>Users of BYJU'S</a:t>
          </a:r>
        </a:p>
      </cx:txPr>
    </cx:title>
    <cx:plotArea>
      <cx:plotAreaRegion>
        <cx:series layoutId="funnel" uniqueId="{A9A08963-1E0F-4E99-846D-7C5D19D91E04}">
          <cx:dataLabels>
            <cx:txPr>
              <a:bodyPr spcFirstLastPara="1" vertOverflow="ellipsis" horzOverflow="overflow" wrap="square" lIns="0" tIns="0" rIns="0" bIns="0" anchor="ctr" anchorCtr="1"/>
              <a:lstStyle/>
              <a:p>
                <a:pPr algn="ctr" rtl="0">
                  <a:defRPr sz="1400" b="1">
                    <a:solidFill>
                      <a:schemeClr val="bg1"/>
                    </a:solidFill>
                  </a:defRPr>
                </a:pPr>
                <a:endParaRPr lang="en-US" sz="1400" b="1" i="0" u="none" strike="noStrike" baseline="0">
                  <a:solidFill>
                    <a:schemeClr val="bg1"/>
                  </a:solidFill>
                  <a:latin typeface="Avenir Next LT Pro"/>
                </a:endParaRPr>
              </a:p>
            </cx:txPr>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1200" b="1">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sz="1200" b="1" i="0" u="none" strike="noStrike" baseline="0">
              <a:solidFill>
                <a:schemeClr val="tx1"/>
              </a:solidFill>
              <a:latin typeface="Calibri" panose="020F0502020204030204" pitchFamily="34" charset="0"/>
              <a:cs typeface="Calibri" panose="020F0502020204030204" pitchFamily="34" charset="0"/>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7.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428">
  <cs:axisTitle>
    <cs:lnRef idx="0"/>
    <cs:fillRef idx="0"/>
    <cs:effectRef idx="0"/>
    <cs:fontRef idx="minor">
      <a:schemeClr val="tx1">
        <a:lumMod val="65000"/>
        <a:lumOff val="35000"/>
      </a:schemeClr>
    </cs:fontRef>
    <cs:defRPr sz="1197"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cs:chartArea>
  <cs:dataLabel>
    <cs:lnRef idx="0"/>
    <cs:fillRef idx="0"/>
    <cs:effectRef idx="0"/>
    <cs:fontRef idx="minor">
      <a:schemeClr val="tx1">
        <a:lumMod val="75000"/>
        <a:lumOff val="25000"/>
      </a:schemeClr>
    </cs:fontRef>
    <cs:defRPr sz="1197"/>
  </cs:dataLabel>
  <cs:dataLabelCallout>
    <cs:lnRef idx="0"/>
    <cs:fillRef idx="0"/>
    <cs:effectRef idx="0"/>
    <cs:fontRef idx="minor">
      <a:schemeClr val="lt1">
        <a:lumMod val="65000"/>
        <a:lumOff val="35000"/>
      </a:schemeClr>
    </cs:fontRef>
    <cs:spPr>
      <a:solidFill>
        <a:schemeClr val="dk1">
          <a:lumMod val="15000"/>
          <a:lumOff val="85000"/>
        </a:schemeClr>
      </a:solidFill>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lumMod val="60000"/>
        </a:schemeClr>
      </a:solidFill>
    </cs:spPr>
  </cs:dataPointMarker>
  <cs:dataPointMarkerLayout symbol="circle" size="8"/>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2857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25400" cap="flat" cmpd="sng" algn="ctr">
        <a:solidFill>
          <a:schemeClr val="tx1">
            <a:lumMod val="65000"/>
            <a:lumOff val="35000"/>
          </a:schemeClr>
        </a:solidFill>
        <a:round/>
      </a:ln>
    </cs:spPr>
  </cs:hiLoLine>
  <cs:leaderLine>
    <cs:lnRef idx="0"/>
    <cs:fillRef idx="0"/>
    <cs:effectRef idx="0"/>
    <cs:fontRef idx="minor">
      <a:schemeClr val="dk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ajor">
      <a:schemeClr val="tx1">
        <a:lumMod val="65000"/>
        <a:lumOff val="35000"/>
      </a:schemeClr>
    </cs:fontRef>
    <cs:defRPr sz="220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28575">
        <a:solidFill>
          <a:schemeClr val="tx1">
            <a:lumMod val="50000"/>
            <a:lumOff val="50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D43FA3-8760-485C-B9D9-C117C8314FC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6308885-F031-4620-8089-24D4A5CBB59D}">
      <dgm:prSet/>
      <dgm:spPr/>
      <dgm:t>
        <a:bodyPr/>
        <a:lstStyle/>
        <a:p>
          <a:pPr>
            <a:defRPr cap="all"/>
          </a:pPr>
          <a:r>
            <a:rPr lang="en-US"/>
            <a:t>1. To track brand salience and key performance indicators of Byjus Vis a Vis competition</a:t>
          </a:r>
        </a:p>
      </dgm:t>
    </dgm:pt>
    <dgm:pt modelId="{7A8EFE91-169C-4A8A-982B-1E6F7D9D1D02}" type="parTrans" cxnId="{3D13403A-0AEC-4BDF-A4D6-30DF44CF08C3}">
      <dgm:prSet/>
      <dgm:spPr/>
      <dgm:t>
        <a:bodyPr/>
        <a:lstStyle/>
        <a:p>
          <a:endParaRPr lang="en-US"/>
        </a:p>
      </dgm:t>
    </dgm:pt>
    <dgm:pt modelId="{32F65D26-E72F-42A5-8B5E-EC7C326D9CD5}" type="sibTrans" cxnId="{3D13403A-0AEC-4BDF-A4D6-30DF44CF08C3}">
      <dgm:prSet/>
      <dgm:spPr/>
      <dgm:t>
        <a:bodyPr/>
        <a:lstStyle/>
        <a:p>
          <a:endParaRPr lang="en-US"/>
        </a:p>
      </dgm:t>
    </dgm:pt>
    <dgm:pt modelId="{A86D3406-BC1C-4FD8-8498-7E344042E646}">
      <dgm:prSet/>
      <dgm:spPr/>
      <dgm:t>
        <a:bodyPr/>
        <a:lstStyle/>
        <a:p>
          <a:pPr>
            <a:defRPr cap="all"/>
          </a:pPr>
          <a:r>
            <a:rPr lang="en-US"/>
            <a:t>2. To understand the shift in brand perception of Byjus Vis a Vis other competition in the online education category</a:t>
          </a:r>
        </a:p>
      </dgm:t>
    </dgm:pt>
    <dgm:pt modelId="{F2075F9A-2571-4629-8C47-17AB5196D052}" type="parTrans" cxnId="{BC9923A7-2771-479B-A1BE-4F6E2B364B14}">
      <dgm:prSet/>
      <dgm:spPr/>
      <dgm:t>
        <a:bodyPr/>
        <a:lstStyle/>
        <a:p>
          <a:endParaRPr lang="en-US"/>
        </a:p>
      </dgm:t>
    </dgm:pt>
    <dgm:pt modelId="{B407653A-F838-4703-98EA-94FCA3216049}" type="sibTrans" cxnId="{BC9923A7-2771-479B-A1BE-4F6E2B364B14}">
      <dgm:prSet/>
      <dgm:spPr/>
      <dgm:t>
        <a:bodyPr/>
        <a:lstStyle/>
        <a:p>
          <a:endParaRPr lang="en-US"/>
        </a:p>
      </dgm:t>
    </dgm:pt>
    <dgm:pt modelId="{CF900F77-FA07-4A1D-B2E6-6E0BDA3A9A44}">
      <dgm:prSet/>
      <dgm:spPr/>
      <dgm:t>
        <a:bodyPr/>
        <a:lstStyle/>
        <a:p>
          <a:pPr>
            <a:defRPr cap="all"/>
          </a:pPr>
          <a:r>
            <a:rPr lang="en-US"/>
            <a:t>3. To evaluate the key triggers and barriers of subscribing or not subscribing to Byjus online classes</a:t>
          </a:r>
        </a:p>
      </dgm:t>
    </dgm:pt>
    <dgm:pt modelId="{19EABA57-DED1-4DC0-8FA1-E36D3C053BE3}" type="parTrans" cxnId="{43D5C146-4D27-43F0-A6A4-2B1CBA1D5643}">
      <dgm:prSet/>
      <dgm:spPr/>
      <dgm:t>
        <a:bodyPr/>
        <a:lstStyle/>
        <a:p>
          <a:endParaRPr lang="en-US"/>
        </a:p>
      </dgm:t>
    </dgm:pt>
    <dgm:pt modelId="{29780823-958C-4DB3-8409-6273C93505B2}" type="sibTrans" cxnId="{43D5C146-4D27-43F0-A6A4-2B1CBA1D5643}">
      <dgm:prSet/>
      <dgm:spPr/>
      <dgm:t>
        <a:bodyPr/>
        <a:lstStyle/>
        <a:p>
          <a:endParaRPr lang="en-US"/>
        </a:p>
      </dgm:t>
    </dgm:pt>
    <dgm:pt modelId="{F2EAA1BC-5C31-43FD-AE1F-2E6048426AF9}" type="pres">
      <dgm:prSet presAssocID="{F5D43FA3-8760-485C-B9D9-C117C8314FC4}" presName="root" presStyleCnt="0">
        <dgm:presLayoutVars>
          <dgm:dir/>
          <dgm:resizeHandles val="exact"/>
        </dgm:presLayoutVars>
      </dgm:prSet>
      <dgm:spPr/>
    </dgm:pt>
    <dgm:pt modelId="{9C8E334B-1668-48FF-A509-796D0BA3C75F}" type="pres">
      <dgm:prSet presAssocID="{06308885-F031-4620-8089-24D4A5CBB59D}" presName="compNode" presStyleCnt="0"/>
      <dgm:spPr/>
    </dgm:pt>
    <dgm:pt modelId="{9D3C4CA3-375E-4364-8C29-86DCA4E54504}" type="pres">
      <dgm:prSet presAssocID="{06308885-F031-4620-8089-24D4A5CBB59D}" presName="iconBgRect" presStyleLbl="bgShp" presStyleIdx="0" presStyleCnt="3"/>
      <dgm:spPr/>
    </dgm:pt>
    <dgm:pt modelId="{A2253A06-D888-4652-B61F-0A45E82BC6B2}" type="pres">
      <dgm:prSet presAssocID="{06308885-F031-4620-8089-24D4A5CBB59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DDB57D5B-37D7-4858-856B-45F25022D428}" type="pres">
      <dgm:prSet presAssocID="{06308885-F031-4620-8089-24D4A5CBB59D}" presName="spaceRect" presStyleCnt="0"/>
      <dgm:spPr/>
    </dgm:pt>
    <dgm:pt modelId="{C4547EB4-E90D-4E29-B48E-683678C43B65}" type="pres">
      <dgm:prSet presAssocID="{06308885-F031-4620-8089-24D4A5CBB59D}" presName="textRect" presStyleLbl="revTx" presStyleIdx="0" presStyleCnt="3">
        <dgm:presLayoutVars>
          <dgm:chMax val="1"/>
          <dgm:chPref val="1"/>
        </dgm:presLayoutVars>
      </dgm:prSet>
      <dgm:spPr/>
    </dgm:pt>
    <dgm:pt modelId="{577B6EC5-DA10-40B4-9674-83A42E515128}" type="pres">
      <dgm:prSet presAssocID="{32F65D26-E72F-42A5-8B5E-EC7C326D9CD5}" presName="sibTrans" presStyleCnt="0"/>
      <dgm:spPr/>
    </dgm:pt>
    <dgm:pt modelId="{FBE4C191-7974-4919-941C-332810BF2828}" type="pres">
      <dgm:prSet presAssocID="{A86D3406-BC1C-4FD8-8498-7E344042E646}" presName="compNode" presStyleCnt="0"/>
      <dgm:spPr/>
    </dgm:pt>
    <dgm:pt modelId="{EB820713-E16A-44BA-8CDF-ECAA5E4AF924}" type="pres">
      <dgm:prSet presAssocID="{A86D3406-BC1C-4FD8-8498-7E344042E646}" presName="iconBgRect" presStyleLbl="bgShp" presStyleIdx="1" presStyleCnt="3"/>
      <dgm:spPr/>
    </dgm:pt>
    <dgm:pt modelId="{0FC1DC3F-9ECC-4BE2-B249-A538C6CC174B}" type="pres">
      <dgm:prSet presAssocID="{A86D3406-BC1C-4FD8-8498-7E344042E64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924748E9-B8A5-490F-B68C-0157FCBE5C78}" type="pres">
      <dgm:prSet presAssocID="{A86D3406-BC1C-4FD8-8498-7E344042E646}" presName="spaceRect" presStyleCnt="0"/>
      <dgm:spPr/>
    </dgm:pt>
    <dgm:pt modelId="{0A689B41-13E6-46B4-B1CA-9F364AEC59E8}" type="pres">
      <dgm:prSet presAssocID="{A86D3406-BC1C-4FD8-8498-7E344042E646}" presName="textRect" presStyleLbl="revTx" presStyleIdx="1" presStyleCnt="3">
        <dgm:presLayoutVars>
          <dgm:chMax val="1"/>
          <dgm:chPref val="1"/>
        </dgm:presLayoutVars>
      </dgm:prSet>
      <dgm:spPr/>
    </dgm:pt>
    <dgm:pt modelId="{33D52366-C689-40BF-B3D1-A4ABEC204C67}" type="pres">
      <dgm:prSet presAssocID="{B407653A-F838-4703-98EA-94FCA3216049}" presName="sibTrans" presStyleCnt="0"/>
      <dgm:spPr/>
    </dgm:pt>
    <dgm:pt modelId="{F9EF60E5-65F4-41C8-BE97-975C8824D80D}" type="pres">
      <dgm:prSet presAssocID="{CF900F77-FA07-4A1D-B2E6-6E0BDA3A9A44}" presName="compNode" presStyleCnt="0"/>
      <dgm:spPr/>
    </dgm:pt>
    <dgm:pt modelId="{83FF649A-3833-4978-861D-325292B40A05}" type="pres">
      <dgm:prSet presAssocID="{CF900F77-FA07-4A1D-B2E6-6E0BDA3A9A44}" presName="iconBgRect" presStyleLbl="bgShp" presStyleIdx="2" presStyleCnt="3"/>
      <dgm:spPr/>
    </dgm:pt>
    <dgm:pt modelId="{7F5DA9BC-2C97-4A06-A4F3-FB3FD4FD15DF}" type="pres">
      <dgm:prSet presAssocID="{CF900F77-FA07-4A1D-B2E6-6E0BDA3A9A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ine"/>
        </a:ext>
      </dgm:extLst>
    </dgm:pt>
    <dgm:pt modelId="{0371E9D8-1085-423E-98E1-DAE55A82221A}" type="pres">
      <dgm:prSet presAssocID="{CF900F77-FA07-4A1D-B2E6-6E0BDA3A9A44}" presName="spaceRect" presStyleCnt="0"/>
      <dgm:spPr/>
    </dgm:pt>
    <dgm:pt modelId="{FAA6D3BD-213B-4D25-89DC-EE658380C3BE}" type="pres">
      <dgm:prSet presAssocID="{CF900F77-FA07-4A1D-B2E6-6E0BDA3A9A44}" presName="textRect" presStyleLbl="revTx" presStyleIdx="2" presStyleCnt="3">
        <dgm:presLayoutVars>
          <dgm:chMax val="1"/>
          <dgm:chPref val="1"/>
        </dgm:presLayoutVars>
      </dgm:prSet>
      <dgm:spPr/>
    </dgm:pt>
  </dgm:ptLst>
  <dgm:cxnLst>
    <dgm:cxn modelId="{49ED702B-A330-4813-A4C3-CE08B593C08B}" type="presOf" srcId="{06308885-F031-4620-8089-24D4A5CBB59D}" destId="{C4547EB4-E90D-4E29-B48E-683678C43B65}" srcOrd="0" destOrd="0" presId="urn:microsoft.com/office/officeart/2018/5/layout/IconCircleLabelList"/>
    <dgm:cxn modelId="{3D13403A-0AEC-4BDF-A4D6-30DF44CF08C3}" srcId="{F5D43FA3-8760-485C-B9D9-C117C8314FC4}" destId="{06308885-F031-4620-8089-24D4A5CBB59D}" srcOrd="0" destOrd="0" parTransId="{7A8EFE91-169C-4A8A-982B-1E6F7D9D1D02}" sibTransId="{32F65D26-E72F-42A5-8B5E-EC7C326D9CD5}"/>
    <dgm:cxn modelId="{43D5C146-4D27-43F0-A6A4-2B1CBA1D5643}" srcId="{F5D43FA3-8760-485C-B9D9-C117C8314FC4}" destId="{CF900F77-FA07-4A1D-B2E6-6E0BDA3A9A44}" srcOrd="2" destOrd="0" parTransId="{19EABA57-DED1-4DC0-8FA1-E36D3C053BE3}" sibTransId="{29780823-958C-4DB3-8409-6273C93505B2}"/>
    <dgm:cxn modelId="{1EAF2469-AA6C-4A1E-9766-735387DDDBA5}" type="presOf" srcId="{F5D43FA3-8760-485C-B9D9-C117C8314FC4}" destId="{F2EAA1BC-5C31-43FD-AE1F-2E6048426AF9}" srcOrd="0" destOrd="0" presId="urn:microsoft.com/office/officeart/2018/5/layout/IconCircleLabelList"/>
    <dgm:cxn modelId="{11AD4355-0215-4F7D-BA3E-241C4FD5214B}" type="presOf" srcId="{CF900F77-FA07-4A1D-B2E6-6E0BDA3A9A44}" destId="{FAA6D3BD-213B-4D25-89DC-EE658380C3BE}" srcOrd="0" destOrd="0" presId="urn:microsoft.com/office/officeart/2018/5/layout/IconCircleLabelList"/>
    <dgm:cxn modelId="{0C424281-F484-4218-A969-E9EFE982E17F}" type="presOf" srcId="{A86D3406-BC1C-4FD8-8498-7E344042E646}" destId="{0A689B41-13E6-46B4-B1CA-9F364AEC59E8}" srcOrd="0" destOrd="0" presId="urn:microsoft.com/office/officeart/2018/5/layout/IconCircleLabelList"/>
    <dgm:cxn modelId="{BC9923A7-2771-479B-A1BE-4F6E2B364B14}" srcId="{F5D43FA3-8760-485C-B9D9-C117C8314FC4}" destId="{A86D3406-BC1C-4FD8-8498-7E344042E646}" srcOrd="1" destOrd="0" parTransId="{F2075F9A-2571-4629-8C47-17AB5196D052}" sibTransId="{B407653A-F838-4703-98EA-94FCA3216049}"/>
    <dgm:cxn modelId="{65361783-0437-4286-962C-E9FC775AEBD7}" type="presParOf" srcId="{F2EAA1BC-5C31-43FD-AE1F-2E6048426AF9}" destId="{9C8E334B-1668-48FF-A509-796D0BA3C75F}" srcOrd="0" destOrd="0" presId="urn:microsoft.com/office/officeart/2018/5/layout/IconCircleLabelList"/>
    <dgm:cxn modelId="{DD689AD7-15EB-4212-99B0-67CDB9DEF94C}" type="presParOf" srcId="{9C8E334B-1668-48FF-A509-796D0BA3C75F}" destId="{9D3C4CA3-375E-4364-8C29-86DCA4E54504}" srcOrd="0" destOrd="0" presId="urn:microsoft.com/office/officeart/2018/5/layout/IconCircleLabelList"/>
    <dgm:cxn modelId="{74B8E98D-5028-4FA8-A492-200B1263C081}" type="presParOf" srcId="{9C8E334B-1668-48FF-A509-796D0BA3C75F}" destId="{A2253A06-D888-4652-B61F-0A45E82BC6B2}" srcOrd="1" destOrd="0" presId="urn:microsoft.com/office/officeart/2018/5/layout/IconCircleLabelList"/>
    <dgm:cxn modelId="{D300B225-5065-4C98-A6CF-CCDEBF7C1540}" type="presParOf" srcId="{9C8E334B-1668-48FF-A509-796D0BA3C75F}" destId="{DDB57D5B-37D7-4858-856B-45F25022D428}" srcOrd="2" destOrd="0" presId="urn:microsoft.com/office/officeart/2018/5/layout/IconCircleLabelList"/>
    <dgm:cxn modelId="{938A2D3D-7C95-4336-B487-1D9A8F0B5E95}" type="presParOf" srcId="{9C8E334B-1668-48FF-A509-796D0BA3C75F}" destId="{C4547EB4-E90D-4E29-B48E-683678C43B65}" srcOrd="3" destOrd="0" presId="urn:microsoft.com/office/officeart/2018/5/layout/IconCircleLabelList"/>
    <dgm:cxn modelId="{A8164841-E5A7-4046-96DF-77E0F466A8E4}" type="presParOf" srcId="{F2EAA1BC-5C31-43FD-AE1F-2E6048426AF9}" destId="{577B6EC5-DA10-40B4-9674-83A42E515128}" srcOrd="1" destOrd="0" presId="urn:microsoft.com/office/officeart/2018/5/layout/IconCircleLabelList"/>
    <dgm:cxn modelId="{41088163-F3AA-4315-8EE0-C801231A881C}" type="presParOf" srcId="{F2EAA1BC-5C31-43FD-AE1F-2E6048426AF9}" destId="{FBE4C191-7974-4919-941C-332810BF2828}" srcOrd="2" destOrd="0" presId="urn:microsoft.com/office/officeart/2018/5/layout/IconCircleLabelList"/>
    <dgm:cxn modelId="{81480104-6B21-4EF6-83B8-B924D6B0F269}" type="presParOf" srcId="{FBE4C191-7974-4919-941C-332810BF2828}" destId="{EB820713-E16A-44BA-8CDF-ECAA5E4AF924}" srcOrd="0" destOrd="0" presId="urn:microsoft.com/office/officeart/2018/5/layout/IconCircleLabelList"/>
    <dgm:cxn modelId="{ABA97C01-F580-4304-9FD8-B3A1DD9CF109}" type="presParOf" srcId="{FBE4C191-7974-4919-941C-332810BF2828}" destId="{0FC1DC3F-9ECC-4BE2-B249-A538C6CC174B}" srcOrd="1" destOrd="0" presId="urn:microsoft.com/office/officeart/2018/5/layout/IconCircleLabelList"/>
    <dgm:cxn modelId="{7267579F-AB48-4B4B-AD54-03755D2F1C20}" type="presParOf" srcId="{FBE4C191-7974-4919-941C-332810BF2828}" destId="{924748E9-B8A5-490F-B68C-0157FCBE5C78}" srcOrd="2" destOrd="0" presId="urn:microsoft.com/office/officeart/2018/5/layout/IconCircleLabelList"/>
    <dgm:cxn modelId="{ECE53B84-BB03-468E-B4CC-962122F2FB49}" type="presParOf" srcId="{FBE4C191-7974-4919-941C-332810BF2828}" destId="{0A689B41-13E6-46B4-B1CA-9F364AEC59E8}" srcOrd="3" destOrd="0" presId="urn:microsoft.com/office/officeart/2018/5/layout/IconCircleLabelList"/>
    <dgm:cxn modelId="{61BCEF01-6A88-4B9F-9412-73C30076D694}" type="presParOf" srcId="{F2EAA1BC-5C31-43FD-AE1F-2E6048426AF9}" destId="{33D52366-C689-40BF-B3D1-A4ABEC204C67}" srcOrd="3" destOrd="0" presId="urn:microsoft.com/office/officeart/2018/5/layout/IconCircleLabelList"/>
    <dgm:cxn modelId="{02AA8D41-0865-4797-AA80-AA408A67564D}" type="presParOf" srcId="{F2EAA1BC-5C31-43FD-AE1F-2E6048426AF9}" destId="{F9EF60E5-65F4-41C8-BE97-975C8824D80D}" srcOrd="4" destOrd="0" presId="urn:microsoft.com/office/officeart/2018/5/layout/IconCircleLabelList"/>
    <dgm:cxn modelId="{44B06057-CE09-497D-A516-E3F26362F882}" type="presParOf" srcId="{F9EF60E5-65F4-41C8-BE97-975C8824D80D}" destId="{83FF649A-3833-4978-861D-325292B40A05}" srcOrd="0" destOrd="0" presId="urn:microsoft.com/office/officeart/2018/5/layout/IconCircleLabelList"/>
    <dgm:cxn modelId="{1F3CED91-B409-45F3-8EC9-EA42AE92FF98}" type="presParOf" srcId="{F9EF60E5-65F4-41C8-BE97-975C8824D80D}" destId="{7F5DA9BC-2C97-4A06-A4F3-FB3FD4FD15DF}" srcOrd="1" destOrd="0" presId="urn:microsoft.com/office/officeart/2018/5/layout/IconCircleLabelList"/>
    <dgm:cxn modelId="{0FB28C11-2CC8-43F5-93DB-58BD6176D09A}" type="presParOf" srcId="{F9EF60E5-65F4-41C8-BE97-975C8824D80D}" destId="{0371E9D8-1085-423E-98E1-DAE55A82221A}" srcOrd="2" destOrd="0" presId="urn:microsoft.com/office/officeart/2018/5/layout/IconCircleLabelList"/>
    <dgm:cxn modelId="{01B18268-9454-4E2A-93A1-3EF9BFC950F5}" type="presParOf" srcId="{F9EF60E5-65F4-41C8-BE97-975C8824D80D}" destId="{FAA6D3BD-213B-4D25-89DC-EE658380C3B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E22E54-C1B3-40A6-85C2-947F227E165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185EF9F-2F07-4DAF-B32B-DB18ECD45524}">
      <dgm:prSet phldrT="[Text]" custT="1"/>
      <dgm:spPr/>
      <dgm:t>
        <a:bodyPr/>
        <a:lstStyle/>
        <a:p>
          <a:r>
            <a:rPr lang="en-US" sz="2000" dirty="0">
              <a:solidFill>
                <a:srgbClr val="FF0000"/>
              </a:solidFill>
            </a:rPr>
            <a:t>Quality Education- Around half of the respondents admit that the quality of BYJU’s is satisfactory</a:t>
          </a:r>
        </a:p>
      </dgm:t>
    </dgm:pt>
    <dgm:pt modelId="{483E741E-D94A-4580-9229-F66C141E6706}" type="parTrans" cxnId="{87D1D009-BFDD-49C1-8E74-1E3FDD71B8B2}">
      <dgm:prSet/>
      <dgm:spPr/>
      <dgm:t>
        <a:bodyPr/>
        <a:lstStyle/>
        <a:p>
          <a:endParaRPr lang="en-US"/>
        </a:p>
      </dgm:t>
    </dgm:pt>
    <dgm:pt modelId="{D1845841-DD24-4E17-9315-6F7B929AA868}" type="sibTrans" cxnId="{87D1D009-BFDD-49C1-8E74-1E3FDD71B8B2}">
      <dgm:prSet/>
      <dgm:spPr/>
      <dgm:t>
        <a:bodyPr/>
        <a:lstStyle/>
        <a:p>
          <a:endParaRPr lang="en-US"/>
        </a:p>
      </dgm:t>
    </dgm:pt>
    <dgm:pt modelId="{A7669DF7-C7D5-48A3-8572-394D087D94F8}">
      <dgm:prSet custT="1"/>
      <dgm:spPr/>
      <dgm:t>
        <a:bodyPr/>
        <a:lstStyle/>
        <a:p>
          <a:r>
            <a:rPr lang="en-US" sz="2000" dirty="0">
              <a:solidFill>
                <a:srgbClr val="FF0000"/>
              </a:solidFill>
            </a:rPr>
            <a:t>Structured Course Material</a:t>
          </a:r>
        </a:p>
      </dgm:t>
    </dgm:pt>
    <dgm:pt modelId="{320EDB37-B1EB-48AF-B910-28EAA3DE99E3}" type="parTrans" cxnId="{88156592-C2E4-4E07-844F-BA77316D83DF}">
      <dgm:prSet/>
      <dgm:spPr/>
      <dgm:t>
        <a:bodyPr/>
        <a:lstStyle/>
        <a:p>
          <a:endParaRPr lang="en-US"/>
        </a:p>
      </dgm:t>
    </dgm:pt>
    <dgm:pt modelId="{BA9200E6-999D-4D3D-9F4A-0DE125CEED07}" type="sibTrans" cxnId="{88156592-C2E4-4E07-844F-BA77316D83DF}">
      <dgm:prSet/>
      <dgm:spPr/>
      <dgm:t>
        <a:bodyPr/>
        <a:lstStyle/>
        <a:p>
          <a:endParaRPr lang="en-US"/>
        </a:p>
      </dgm:t>
    </dgm:pt>
    <dgm:pt modelId="{D45199F9-B34F-432F-A1DC-04D0AED4D5D1}">
      <dgm:prSet custT="1"/>
      <dgm:spPr/>
      <dgm:t>
        <a:bodyPr/>
        <a:lstStyle/>
        <a:p>
          <a:r>
            <a:rPr lang="en-US" sz="2000" dirty="0">
              <a:solidFill>
                <a:srgbClr val="FF0000"/>
              </a:solidFill>
            </a:rPr>
            <a:t>Concept Clarity-The respondents believe that the teachers of BYJU’s are able to clear the concepts</a:t>
          </a:r>
        </a:p>
      </dgm:t>
    </dgm:pt>
    <dgm:pt modelId="{B3BE1E05-11D8-4B8D-9AAB-C7B011A0C79D}" type="parTrans" cxnId="{02D253C3-FAAB-4E8A-930D-3E1697BB29E8}">
      <dgm:prSet/>
      <dgm:spPr/>
      <dgm:t>
        <a:bodyPr/>
        <a:lstStyle/>
        <a:p>
          <a:endParaRPr lang="en-US"/>
        </a:p>
      </dgm:t>
    </dgm:pt>
    <dgm:pt modelId="{05A02821-B0C2-407D-8D76-3F4B139ACFA0}" type="sibTrans" cxnId="{02D253C3-FAAB-4E8A-930D-3E1697BB29E8}">
      <dgm:prSet/>
      <dgm:spPr/>
      <dgm:t>
        <a:bodyPr/>
        <a:lstStyle/>
        <a:p>
          <a:endParaRPr lang="en-US"/>
        </a:p>
      </dgm:t>
    </dgm:pt>
    <dgm:pt modelId="{E1B4B994-296C-4B41-BAEA-C093E6643BCF}" type="pres">
      <dgm:prSet presAssocID="{4AE22E54-C1B3-40A6-85C2-947F227E165F}" presName="linear" presStyleCnt="0">
        <dgm:presLayoutVars>
          <dgm:dir/>
          <dgm:animLvl val="lvl"/>
          <dgm:resizeHandles val="exact"/>
        </dgm:presLayoutVars>
      </dgm:prSet>
      <dgm:spPr/>
    </dgm:pt>
    <dgm:pt modelId="{9BEED546-FE57-44E1-98E7-52F36BE75D4E}" type="pres">
      <dgm:prSet presAssocID="{F185EF9F-2F07-4DAF-B32B-DB18ECD45524}" presName="parentLin" presStyleCnt="0"/>
      <dgm:spPr/>
    </dgm:pt>
    <dgm:pt modelId="{C5E3D4C6-2B38-42ED-9405-1B8001FCFF7B}" type="pres">
      <dgm:prSet presAssocID="{F185EF9F-2F07-4DAF-B32B-DB18ECD45524}" presName="parentLeftMargin" presStyleLbl="node1" presStyleIdx="0" presStyleCnt="3"/>
      <dgm:spPr/>
    </dgm:pt>
    <dgm:pt modelId="{B0069417-F0AC-4260-9E87-A498D7BA994C}" type="pres">
      <dgm:prSet presAssocID="{F185EF9F-2F07-4DAF-B32B-DB18ECD45524}" presName="parentText" presStyleLbl="node1" presStyleIdx="0" presStyleCnt="3">
        <dgm:presLayoutVars>
          <dgm:chMax val="0"/>
          <dgm:bulletEnabled val="1"/>
        </dgm:presLayoutVars>
      </dgm:prSet>
      <dgm:spPr/>
    </dgm:pt>
    <dgm:pt modelId="{A68746BC-7789-4E15-B621-BA9190AD4E46}" type="pres">
      <dgm:prSet presAssocID="{F185EF9F-2F07-4DAF-B32B-DB18ECD45524}" presName="negativeSpace" presStyleCnt="0"/>
      <dgm:spPr/>
    </dgm:pt>
    <dgm:pt modelId="{3F28F1EA-A9D5-4C87-9367-91204F9F2916}" type="pres">
      <dgm:prSet presAssocID="{F185EF9F-2F07-4DAF-B32B-DB18ECD45524}" presName="childText" presStyleLbl="conFgAcc1" presStyleIdx="0" presStyleCnt="3">
        <dgm:presLayoutVars>
          <dgm:bulletEnabled val="1"/>
        </dgm:presLayoutVars>
      </dgm:prSet>
      <dgm:spPr/>
    </dgm:pt>
    <dgm:pt modelId="{24FE8F65-2B39-4C1F-9383-117E8625EFFE}" type="pres">
      <dgm:prSet presAssocID="{D1845841-DD24-4E17-9315-6F7B929AA868}" presName="spaceBetweenRectangles" presStyleCnt="0"/>
      <dgm:spPr/>
    </dgm:pt>
    <dgm:pt modelId="{1EB990B8-D036-490E-97CF-D90287B4FBD4}" type="pres">
      <dgm:prSet presAssocID="{A7669DF7-C7D5-48A3-8572-394D087D94F8}" presName="parentLin" presStyleCnt="0"/>
      <dgm:spPr/>
    </dgm:pt>
    <dgm:pt modelId="{DD46B0F1-6C72-4DB1-ADA9-ECB816FEAFD1}" type="pres">
      <dgm:prSet presAssocID="{A7669DF7-C7D5-48A3-8572-394D087D94F8}" presName="parentLeftMargin" presStyleLbl="node1" presStyleIdx="0" presStyleCnt="3"/>
      <dgm:spPr/>
    </dgm:pt>
    <dgm:pt modelId="{9F6DCCB6-0915-4C5B-B7D5-210E4604408F}" type="pres">
      <dgm:prSet presAssocID="{A7669DF7-C7D5-48A3-8572-394D087D94F8}" presName="parentText" presStyleLbl="node1" presStyleIdx="1" presStyleCnt="3">
        <dgm:presLayoutVars>
          <dgm:chMax val="0"/>
          <dgm:bulletEnabled val="1"/>
        </dgm:presLayoutVars>
      </dgm:prSet>
      <dgm:spPr/>
    </dgm:pt>
    <dgm:pt modelId="{75657017-A662-4975-9C91-C7F2C939C281}" type="pres">
      <dgm:prSet presAssocID="{A7669DF7-C7D5-48A3-8572-394D087D94F8}" presName="negativeSpace" presStyleCnt="0"/>
      <dgm:spPr/>
    </dgm:pt>
    <dgm:pt modelId="{DFC9EAD6-F7E2-4414-A684-09E577ED31C3}" type="pres">
      <dgm:prSet presAssocID="{A7669DF7-C7D5-48A3-8572-394D087D94F8}" presName="childText" presStyleLbl="conFgAcc1" presStyleIdx="1" presStyleCnt="3">
        <dgm:presLayoutVars>
          <dgm:bulletEnabled val="1"/>
        </dgm:presLayoutVars>
      </dgm:prSet>
      <dgm:spPr/>
    </dgm:pt>
    <dgm:pt modelId="{E745FB92-78B5-41D1-9052-28D0396EF6C0}" type="pres">
      <dgm:prSet presAssocID="{BA9200E6-999D-4D3D-9F4A-0DE125CEED07}" presName="spaceBetweenRectangles" presStyleCnt="0"/>
      <dgm:spPr/>
    </dgm:pt>
    <dgm:pt modelId="{D1B7287C-5413-4335-95D7-985D8C4FA659}" type="pres">
      <dgm:prSet presAssocID="{D45199F9-B34F-432F-A1DC-04D0AED4D5D1}" presName="parentLin" presStyleCnt="0"/>
      <dgm:spPr/>
    </dgm:pt>
    <dgm:pt modelId="{880C3ECA-B98A-469F-B56C-3EA4DF54C4BC}" type="pres">
      <dgm:prSet presAssocID="{D45199F9-B34F-432F-A1DC-04D0AED4D5D1}" presName="parentLeftMargin" presStyleLbl="node1" presStyleIdx="1" presStyleCnt="3"/>
      <dgm:spPr/>
    </dgm:pt>
    <dgm:pt modelId="{71380282-1A5F-4C67-9C2E-6019BE20DC13}" type="pres">
      <dgm:prSet presAssocID="{D45199F9-B34F-432F-A1DC-04D0AED4D5D1}" presName="parentText" presStyleLbl="node1" presStyleIdx="2" presStyleCnt="3">
        <dgm:presLayoutVars>
          <dgm:chMax val="0"/>
          <dgm:bulletEnabled val="1"/>
        </dgm:presLayoutVars>
      </dgm:prSet>
      <dgm:spPr/>
    </dgm:pt>
    <dgm:pt modelId="{4D938D49-52C7-4E8F-8EB8-D43170793687}" type="pres">
      <dgm:prSet presAssocID="{D45199F9-B34F-432F-A1DC-04D0AED4D5D1}" presName="negativeSpace" presStyleCnt="0"/>
      <dgm:spPr/>
    </dgm:pt>
    <dgm:pt modelId="{4A538D38-3F5A-458C-9EC5-597AFB304A52}" type="pres">
      <dgm:prSet presAssocID="{D45199F9-B34F-432F-A1DC-04D0AED4D5D1}" presName="childText" presStyleLbl="conFgAcc1" presStyleIdx="2" presStyleCnt="3">
        <dgm:presLayoutVars>
          <dgm:bulletEnabled val="1"/>
        </dgm:presLayoutVars>
      </dgm:prSet>
      <dgm:spPr/>
    </dgm:pt>
  </dgm:ptLst>
  <dgm:cxnLst>
    <dgm:cxn modelId="{87D1D009-BFDD-49C1-8E74-1E3FDD71B8B2}" srcId="{4AE22E54-C1B3-40A6-85C2-947F227E165F}" destId="{F185EF9F-2F07-4DAF-B32B-DB18ECD45524}" srcOrd="0" destOrd="0" parTransId="{483E741E-D94A-4580-9229-F66C141E6706}" sibTransId="{D1845841-DD24-4E17-9315-6F7B929AA868}"/>
    <dgm:cxn modelId="{B672DC1B-5251-47A8-ACD7-1247046906F3}" type="presOf" srcId="{A7669DF7-C7D5-48A3-8572-394D087D94F8}" destId="{9F6DCCB6-0915-4C5B-B7D5-210E4604408F}" srcOrd="1" destOrd="0" presId="urn:microsoft.com/office/officeart/2005/8/layout/list1"/>
    <dgm:cxn modelId="{658CF15D-4534-43C2-9D48-AB74086E4758}" type="presOf" srcId="{D45199F9-B34F-432F-A1DC-04D0AED4D5D1}" destId="{71380282-1A5F-4C67-9C2E-6019BE20DC13}" srcOrd="1" destOrd="0" presId="urn:microsoft.com/office/officeart/2005/8/layout/list1"/>
    <dgm:cxn modelId="{307F1942-E73E-49AC-8544-4369977E41B2}" type="presOf" srcId="{A7669DF7-C7D5-48A3-8572-394D087D94F8}" destId="{DD46B0F1-6C72-4DB1-ADA9-ECB816FEAFD1}" srcOrd="0" destOrd="0" presId="urn:microsoft.com/office/officeart/2005/8/layout/list1"/>
    <dgm:cxn modelId="{B950B478-77EC-4260-A43A-610977B49C5E}" type="presOf" srcId="{D45199F9-B34F-432F-A1DC-04D0AED4D5D1}" destId="{880C3ECA-B98A-469F-B56C-3EA4DF54C4BC}" srcOrd="0" destOrd="0" presId="urn:microsoft.com/office/officeart/2005/8/layout/list1"/>
    <dgm:cxn modelId="{87875E80-3435-4108-9F85-666F7FCC0DAA}" type="presOf" srcId="{F185EF9F-2F07-4DAF-B32B-DB18ECD45524}" destId="{B0069417-F0AC-4260-9E87-A498D7BA994C}" srcOrd="1" destOrd="0" presId="urn:microsoft.com/office/officeart/2005/8/layout/list1"/>
    <dgm:cxn modelId="{88156592-C2E4-4E07-844F-BA77316D83DF}" srcId="{4AE22E54-C1B3-40A6-85C2-947F227E165F}" destId="{A7669DF7-C7D5-48A3-8572-394D087D94F8}" srcOrd="1" destOrd="0" parTransId="{320EDB37-B1EB-48AF-B910-28EAA3DE99E3}" sibTransId="{BA9200E6-999D-4D3D-9F4A-0DE125CEED07}"/>
    <dgm:cxn modelId="{02D253C3-FAAB-4E8A-930D-3E1697BB29E8}" srcId="{4AE22E54-C1B3-40A6-85C2-947F227E165F}" destId="{D45199F9-B34F-432F-A1DC-04D0AED4D5D1}" srcOrd="2" destOrd="0" parTransId="{B3BE1E05-11D8-4B8D-9AAB-C7B011A0C79D}" sibTransId="{05A02821-B0C2-407D-8D76-3F4B139ACFA0}"/>
    <dgm:cxn modelId="{04CE4CD1-A95D-4ED4-8AB9-D9D4D8BF6065}" type="presOf" srcId="{4AE22E54-C1B3-40A6-85C2-947F227E165F}" destId="{E1B4B994-296C-4B41-BAEA-C093E6643BCF}" srcOrd="0" destOrd="0" presId="urn:microsoft.com/office/officeart/2005/8/layout/list1"/>
    <dgm:cxn modelId="{2D3075E9-4635-439C-AA1A-852AEAED10CE}" type="presOf" srcId="{F185EF9F-2F07-4DAF-B32B-DB18ECD45524}" destId="{C5E3D4C6-2B38-42ED-9405-1B8001FCFF7B}" srcOrd="0" destOrd="0" presId="urn:microsoft.com/office/officeart/2005/8/layout/list1"/>
    <dgm:cxn modelId="{CD41441E-AC51-4E17-9905-6051421E33DE}" type="presParOf" srcId="{E1B4B994-296C-4B41-BAEA-C093E6643BCF}" destId="{9BEED546-FE57-44E1-98E7-52F36BE75D4E}" srcOrd="0" destOrd="0" presId="urn:microsoft.com/office/officeart/2005/8/layout/list1"/>
    <dgm:cxn modelId="{D964A748-4D42-40C0-AD9A-949CFBD8027A}" type="presParOf" srcId="{9BEED546-FE57-44E1-98E7-52F36BE75D4E}" destId="{C5E3D4C6-2B38-42ED-9405-1B8001FCFF7B}" srcOrd="0" destOrd="0" presId="urn:microsoft.com/office/officeart/2005/8/layout/list1"/>
    <dgm:cxn modelId="{C34FD696-C2A4-40D5-A9C6-F10AC781A6E5}" type="presParOf" srcId="{9BEED546-FE57-44E1-98E7-52F36BE75D4E}" destId="{B0069417-F0AC-4260-9E87-A498D7BA994C}" srcOrd="1" destOrd="0" presId="urn:microsoft.com/office/officeart/2005/8/layout/list1"/>
    <dgm:cxn modelId="{CA4541B3-8FDF-41B2-B40A-24A20A926FDB}" type="presParOf" srcId="{E1B4B994-296C-4B41-BAEA-C093E6643BCF}" destId="{A68746BC-7789-4E15-B621-BA9190AD4E46}" srcOrd="1" destOrd="0" presId="urn:microsoft.com/office/officeart/2005/8/layout/list1"/>
    <dgm:cxn modelId="{85E52AB1-404D-4FBB-9043-D28E29C91397}" type="presParOf" srcId="{E1B4B994-296C-4B41-BAEA-C093E6643BCF}" destId="{3F28F1EA-A9D5-4C87-9367-91204F9F2916}" srcOrd="2" destOrd="0" presId="urn:microsoft.com/office/officeart/2005/8/layout/list1"/>
    <dgm:cxn modelId="{2C5C9A4B-3457-499D-BE98-3AEE2A46EDF5}" type="presParOf" srcId="{E1B4B994-296C-4B41-BAEA-C093E6643BCF}" destId="{24FE8F65-2B39-4C1F-9383-117E8625EFFE}" srcOrd="3" destOrd="0" presId="urn:microsoft.com/office/officeart/2005/8/layout/list1"/>
    <dgm:cxn modelId="{20031832-A2F4-4B42-A3CB-89772FEB37D8}" type="presParOf" srcId="{E1B4B994-296C-4B41-BAEA-C093E6643BCF}" destId="{1EB990B8-D036-490E-97CF-D90287B4FBD4}" srcOrd="4" destOrd="0" presId="urn:microsoft.com/office/officeart/2005/8/layout/list1"/>
    <dgm:cxn modelId="{3A865888-FC4D-4AF5-9095-79C3E7EE512A}" type="presParOf" srcId="{1EB990B8-D036-490E-97CF-D90287B4FBD4}" destId="{DD46B0F1-6C72-4DB1-ADA9-ECB816FEAFD1}" srcOrd="0" destOrd="0" presId="urn:microsoft.com/office/officeart/2005/8/layout/list1"/>
    <dgm:cxn modelId="{B6C42846-2FC7-4F1C-B3BE-A18A70D4C7C6}" type="presParOf" srcId="{1EB990B8-D036-490E-97CF-D90287B4FBD4}" destId="{9F6DCCB6-0915-4C5B-B7D5-210E4604408F}" srcOrd="1" destOrd="0" presId="urn:microsoft.com/office/officeart/2005/8/layout/list1"/>
    <dgm:cxn modelId="{CF2826FB-A7DF-45ED-8A9B-F48ADAB5FA55}" type="presParOf" srcId="{E1B4B994-296C-4B41-BAEA-C093E6643BCF}" destId="{75657017-A662-4975-9C91-C7F2C939C281}" srcOrd="5" destOrd="0" presId="urn:microsoft.com/office/officeart/2005/8/layout/list1"/>
    <dgm:cxn modelId="{7C01A3ED-3D86-4CAA-A7C1-4B412F41ED29}" type="presParOf" srcId="{E1B4B994-296C-4B41-BAEA-C093E6643BCF}" destId="{DFC9EAD6-F7E2-4414-A684-09E577ED31C3}" srcOrd="6" destOrd="0" presId="urn:microsoft.com/office/officeart/2005/8/layout/list1"/>
    <dgm:cxn modelId="{380CDAC1-46E3-476C-9174-C88709E0921C}" type="presParOf" srcId="{E1B4B994-296C-4B41-BAEA-C093E6643BCF}" destId="{E745FB92-78B5-41D1-9052-28D0396EF6C0}" srcOrd="7" destOrd="0" presId="urn:microsoft.com/office/officeart/2005/8/layout/list1"/>
    <dgm:cxn modelId="{004A0ACF-6A82-4736-ACF1-1BE64BB0CE63}" type="presParOf" srcId="{E1B4B994-296C-4B41-BAEA-C093E6643BCF}" destId="{D1B7287C-5413-4335-95D7-985D8C4FA659}" srcOrd="8" destOrd="0" presId="urn:microsoft.com/office/officeart/2005/8/layout/list1"/>
    <dgm:cxn modelId="{D333357F-1CB7-4F7F-9353-08B0942132BC}" type="presParOf" srcId="{D1B7287C-5413-4335-95D7-985D8C4FA659}" destId="{880C3ECA-B98A-469F-B56C-3EA4DF54C4BC}" srcOrd="0" destOrd="0" presId="urn:microsoft.com/office/officeart/2005/8/layout/list1"/>
    <dgm:cxn modelId="{DEF62E64-F3F0-4AD4-A2D5-F7F527E3D4CB}" type="presParOf" srcId="{D1B7287C-5413-4335-95D7-985D8C4FA659}" destId="{71380282-1A5F-4C67-9C2E-6019BE20DC13}" srcOrd="1" destOrd="0" presId="urn:microsoft.com/office/officeart/2005/8/layout/list1"/>
    <dgm:cxn modelId="{1D88957B-C45A-4DE3-BFAA-4218240AB87E}" type="presParOf" srcId="{E1B4B994-296C-4B41-BAEA-C093E6643BCF}" destId="{4D938D49-52C7-4E8F-8EB8-D43170793687}" srcOrd="9" destOrd="0" presId="urn:microsoft.com/office/officeart/2005/8/layout/list1"/>
    <dgm:cxn modelId="{0A7EFC3B-AC00-415A-BCE0-9EF4D55BCDF6}" type="presParOf" srcId="{E1B4B994-296C-4B41-BAEA-C093E6643BCF}" destId="{4A538D38-3F5A-458C-9EC5-597AFB304A5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E22E54-C1B3-40A6-85C2-947F227E165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185EF9F-2F07-4DAF-B32B-DB18ECD45524}">
      <dgm:prSet phldrT="[Text]" custT="1"/>
      <dgm:spPr/>
      <dgm:t>
        <a:bodyPr/>
        <a:lstStyle/>
        <a:p>
          <a:r>
            <a:rPr lang="en-US" sz="2000" dirty="0">
              <a:solidFill>
                <a:srgbClr val="FF0000"/>
              </a:solidFill>
            </a:rPr>
            <a:t>More than half of the respondents found the services expensive.</a:t>
          </a:r>
        </a:p>
      </dgm:t>
    </dgm:pt>
    <dgm:pt modelId="{483E741E-D94A-4580-9229-F66C141E6706}" type="parTrans" cxnId="{87D1D009-BFDD-49C1-8E74-1E3FDD71B8B2}">
      <dgm:prSet/>
      <dgm:spPr/>
      <dgm:t>
        <a:bodyPr/>
        <a:lstStyle/>
        <a:p>
          <a:endParaRPr lang="en-US"/>
        </a:p>
      </dgm:t>
    </dgm:pt>
    <dgm:pt modelId="{D1845841-DD24-4E17-9315-6F7B929AA868}" type="sibTrans" cxnId="{87D1D009-BFDD-49C1-8E74-1E3FDD71B8B2}">
      <dgm:prSet/>
      <dgm:spPr/>
      <dgm:t>
        <a:bodyPr/>
        <a:lstStyle/>
        <a:p>
          <a:endParaRPr lang="en-US"/>
        </a:p>
      </dgm:t>
    </dgm:pt>
    <dgm:pt modelId="{A7669DF7-C7D5-48A3-8572-394D087D94F8}">
      <dgm:prSet custT="1"/>
      <dgm:spPr/>
      <dgm:t>
        <a:bodyPr/>
        <a:lstStyle/>
        <a:p>
          <a:r>
            <a:rPr lang="en-US" sz="2000" dirty="0">
              <a:solidFill>
                <a:srgbClr val="FF0000"/>
              </a:solidFill>
            </a:rPr>
            <a:t>Aggressive marketing bids the students off</a:t>
          </a:r>
        </a:p>
      </dgm:t>
    </dgm:pt>
    <dgm:pt modelId="{320EDB37-B1EB-48AF-B910-28EAA3DE99E3}" type="parTrans" cxnId="{88156592-C2E4-4E07-844F-BA77316D83DF}">
      <dgm:prSet/>
      <dgm:spPr/>
      <dgm:t>
        <a:bodyPr/>
        <a:lstStyle/>
        <a:p>
          <a:endParaRPr lang="en-US"/>
        </a:p>
      </dgm:t>
    </dgm:pt>
    <dgm:pt modelId="{BA9200E6-999D-4D3D-9F4A-0DE125CEED07}" type="sibTrans" cxnId="{88156592-C2E4-4E07-844F-BA77316D83DF}">
      <dgm:prSet/>
      <dgm:spPr/>
      <dgm:t>
        <a:bodyPr/>
        <a:lstStyle/>
        <a:p>
          <a:endParaRPr lang="en-US"/>
        </a:p>
      </dgm:t>
    </dgm:pt>
    <dgm:pt modelId="{DF0BF9D1-60C9-450A-B083-8D4890132493}">
      <dgm:prSet custT="1"/>
      <dgm:spPr/>
      <dgm:t>
        <a:bodyPr/>
        <a:lstStyle/>
        <a:p>
          <a:r>
            <a:rPr lang="en-US" sz="2000" dirty="0">
              <a:solidFill>
                <a:srgbClr val="FF0000"/>
              </a:solidFill>
            </a:rPr>
            <a:t>Most teachers with southern accent</a:t>
          </a:r>
        </a:p>
      </dgm:t>
    </dgm:pt>
    <dgm:pt modelId="{37FCB5E9-0265-4168-93AF-2B4EA7BD2EAF}" type="parTrans" cxnId="{9A5BBB84-92A7-488B-A239-11663F036A8D}">
      <dgm:prSet/>
      <dgm:spPr/>
      <dgm:t>
        <a:bodyPr/>
        <a:lstStyle/>
        <a:p>
          <a:endParaRPr lang="en-US"/>
        </a:p>
      </dgm:t>
    </dgm:pt>
    <dgm:pt modelId="{CEA500D2-5091-498B-884F-6DDC62722A02}" type="sibTrans" cxnId="{9A5BBB84-92A7-488B-A239-11663F036A8D}">
      <dgm:prSet/>
      <dgm:spPr/>
      <dgm:t>
        <a:bodyPr/>
        <a:lstStyle/>
        <a:p>
          <a:endParaRPr lang="en-US"/>
        </a:p>
      </dgm:t>
    </dgm:pt>
    <dgm:pt modelId="{3389B529-9469-4F59-B6BA-7A1F0A1F13B1}">
      <dgm:prSet custT="1"/>
      <dgm:spPr/>
      <dgm:t>
        <a:bodyPr/>
        <a:lstStyle/>
        <a:p>
          <a:r>
            <a:rPr lang="en-US" sz="2000" dirty="0" err="1">
              <a:solidFill>
                <a:srgbClr val="FF0000"/>
              </a:solidFill>
            </a:rPr>
            <a:t>Vedantu</a:t>
          </a:r>
          <a:r>
            <a:rPr lang="en-US" sz="2000" dirty="0">
              <a:solidFill>
                <a:srgbClr val="FF0000"/>
              </a:solidFill>
            </a:rPr>
            <a:t> emerging as a cut-throat competition</a:t>
          </a:r>
        </a:p>
      </dgm:t>
    </dgm:pt>
    <dgm:pt modelId="{F60F20DD-F128-469C-9A5B-6A9E6207BEDB}" type="parTrans" cxnId="{CA7EF7AA-A9B2-4D5C-A8C6-0149ED7F257F}">
      <dgm:prSet/>
      <dgm:spPr/>
      <dgm:t>
        <a:bodyPr/>
        <a:lstStyle/>
        <a:p>
          <a:endParaRPr lang="en-US"/>
        </a:p>
      </dgm:t>
    </dgm:pt>
    <dgm:pt modelId="{F9586CB2-EF28-4C7C-A044-27C6BEADD68B}" type="sibTrans" cxnId="{CA7EF7AA-A9B2-4D5C-A8C6-0149ED7F257F}">
      <dgm:prSet/>
      <dgm:spPr/>
      <dgm:t>
        <a:bodyPr/>
        <a:lstStyle/>
        <a:p>
          <a:endParaRPr lang="en-US"/>
        </a:p>
      </dgm:t>
    </dgm:pt>
    <dgm:pt modelId="{E1B4B994-296C-4B41-BAEA-C093E6643BCF}" type="pres">
      <dgm:prSet presAssocID="{4AE22E54-C1B3-40A6-85C2-947F227E165F}" presName="linear" presStyleCnt="0">
        <dgm:presLayoutVars>
          <dgm:dir/>
          <dgm:animLvl val="lvl"/>
          <dgm:resizeHandles val="exact"/>
        </dgm:presLayoutVars>
      </dgm:prSet>
      <dgm:spPr/>
    </dgm:pt>
    <dgm:pt modelId="{9BEED546-FE57-44E1-98E7-52F36BE75D4E}" type="pres">
      <dgm:prSet presAssocID="{F185EF9F-2F07-4DAF-B32B-DB18ECD45524}" presName="parentLin" presStyleCnt="0"/>
      <dgm:spPr/>
    </dgm:pt>
    <dgm:pt modelId="{C5E3D4C6-2B38-42ED-9405-1B8001FCFF7B}" type="pres">
      <dgm:prSet presAssocID="{F185EF9F-2F07-4DAF-B32B-DB18ECD45524}" presName="parentLeftMargin" presStyleLbl="node1" presStyleIdx="0" presStyleCnt="4"/>
      <dgm:spPr/>
    </dgm:pt>
    <dgm:pt modelId="{B0069417-F0AC-4260-9E87-A498D7BA994C}" type="pres">
      <dgm:prSet presAssocID="{F185EF9F-2F07-4DAF-B32B-DB18ECD45524}" presName="parentText" presStyleLbl="node1" presStyleIdx="0" presStyleCnt="4">
        <dgm:presLayoutVars>
          <dgm:chMax val="0"/>
          <dgm:bulletEnabled val="1"/>
        </dgm:presLayoutVars>
      </dgm:prSet>
      <dgm:spPr/>
    </dgm:pt>
    <dgm:pt modelId="{A68746BC-7789-4E15-B621-BA9190AD4E46}" type="pres">
      <dgm:prSet presAssocID="{F185EF9F-2F07-4DAF-B32B-DB18ECD45524}" presName="negativeSpace" presStyleCnt="0"/>
      <dgm:spPr/>
    </dgm:pt>
    <dgm:pt modelId="{3F28F1EA-A9D5-4C87-9367-91204F9F2916}" type="pres">
      <dgm:prSet presAssocID="{F185EF9F-2F07-4DAF-B32B-DB18ECD45524}" presName="childText" presStyleLbl="conFgAcc1" presStyleIdx="0" presStyleCnt="4">
        <dgm:presLayoutVars>
          <dgm:bulletEnabled val="1"/>
        </dgm:presLayoutVars>
      </dgm:prSet>
      <dgm:spPr/>
    </dgm:pt>
    <dgm:pt modelId="{24FE8F65-2B39-4C1F-9383-117E8625EFFE}" type="pres">
      <dgm:prSet presAssocID="{D1845841-DD24-4E17-9315-6F7B929AA868}" presName="spaceBetweenRectangles" presStyleCnt="0"/>
      <dgm:spPr/>
    </dgm:pt>
    <dgm:pt modelId="{1EB990B8-D036-490E-97CF-D90287B4FBD4}" type="pres">
      <dgm:prSet presAssocID="{A7669DF7-C7D5-48A3-8572-394D087D94F8}" presName="parentLin" presStyleCnt="0"/>
      <dgm:spPr/>
    </dgm:pt>
    <dgm:pt modelId="{DD46B0F1-6C72-4DB1-ADA9-ECB816FEAFD1}" type="pres">
      <dgm:prSet presAssocID="{A7669DF7-C7D5-48A3-8572-394D087D94F8}" presName="parentLeftMargin" presStyleLbl="node1" presStyleIdx="0" presStyleCnt="4"/>
      <dgm:spPr/>
    </dgm:pt>
    <dgm:pt modelId="{9F6DCCB6-0915-4C5B-B7D5-210E4604408F}" type="pres">
      <dgm:prSet presAssocID="{A7669DF7-C7D5-48A3-8572-394D087D94F8}" presName="parentText" presStyleLbl="node1" presStyleIdx="1" presStyleCnt="4">
        <dgm:presLayoutVars>
          <dgm:chMax val="0"/>
          <dgm:bulletEnabled val="1"/>
        </dgm:presLayoutVars>
      </dgm:prSet>
      <dgm:spPr/>
    </dgm:pt>
    <dgm:pt modelId="{75657017-A662-4975-9C91-C7F2C939C281}" type="pres">
      <dgm:prSet presAssocID="{A7669DF7-C7D5-48A3-8572-394D087D94F8}" presName="negativeSpace" presStyleCnt="0"/>
      <dgm:spPr/>
    </dgm:pt>
    <dgm:pt modelId="{DFC9EAD6-F7E2-4414-A684-09E577ED31C3}" type="pres">
      <dgm:prSet presAssocID="{A7669DF7-C7D5-48A3-8572-394D087D94F8}" presName="childText" presStyleLbl="conFgAcc1" presStyleIdx="1" presStyleCnt="4">
        <dgm:presLayoutVars>
          <dgm:bulletEnabled val="1"/>
        </dgm:presLayoutVars>
      </dgm:prSet>
      <dgm:spPr/>
    </dgm:pt>
    <dgm:pt modelId="{C441C265-6727-4667-B410-7599CD2F2A36}" type="pres">
      <dgm:prSet presAssocID="{BA9200E6-999D-4D3D-9F4A-0DE125CEED07}" presName="spaceBetweenRectangles" presStyleCnt="0"/>
      <dgm:spPr/>
    </dgm:pt>
    <dgm:pt modelId="{A3514E90-5E0B-4307-8DCC-2186EF6B32A4}" type="pres">
      <dgm:prSet presAssocID="{DF0BF9D1-60C9-450A-B083-8D4890132493}" presName="parentLin" presStyleCnt="0"/>
      <dgm:spPr/>
    </dgm:pt>
    <dgm:pt modelId="{7735EE8D-0F66-49A6-9133-A4CB225C36DB}" type="pres">
      <dgm:prSet presAssocID="{DF0BF9D1-60C9-450A-B083-8D4890132493}" presName="parentLeftMargin" presStyleLbl="node1" presStyleIdx="1" presStyleCnt="4"/>
      <dgm:spPr/>
    </dgm:pt>
    <dgm:pt modelId="{C8114E32-B1CB-40B4-ADE0-4BBC24587D68}" type="pres">
      <dgm:prSet presAssocID="{DF0BF9D1-60C9-450A-B083-8D4890132493}" presName="parentText" presStyleLbl="node1" presStyleIdx="2" presStyleCnt="4">
        <dgm:presLayoutVars>
          <dgm:chMax val="0"/>
          <dgm:bulletEnabled val="1"/>
        </dgm:presLayoutVars>
      </dgm:prSet>
      <dgm:spPr/>
    </dgm:pt>
    <dgm:pt modelId="{202DCD81-3540-4E67-A7EF-A1DE9919582D}" type="pres">
      <dgm:prSet presAssocID="{DF0BF9D1-60C9-450A-B083-8D4890132493}" presName="negativeSpace" presStyleCnt="0"/>
      <dgm:spPr/>
    </dgm:pt>
    <dgm:pt modelId="{E4D48A9E-A347-4EE5-85FA-3E3EE833D55B}" type="pres">
      <dgm:prSet presAssocID="{DF0BF9D1-60C9-450A-B083-8D4890132493}" presName="childText" presStyleLbl="conFgAcc1" presStyleIdx="2" presStyleCnt="4">
        <dgm:presLayoutVars>
          <dgm:bulletEnabled val="1"/>
        </dgm:presLayoutVars>
      </dgm:prSet>
      <dgm:spPr/>
    </dgm:pt>
    <dgm:pt modelId="{BC07783F-3C0B-4E8E-AF7D-FED8FB122C08}" type="pres">
      <dgm:prSet presAssocID="{CEA500D2-5091-498B-884F-6DDC62722A02}" presName="spaceBetweenRectangles" presStyleCnt="0"/>
      <dgm:spPr/>
    </dgm:pt>
    <dgm:pt modelId="{F1DBEA0B-E471-4C8E-80C3-6DA33ECF4570}" type="pres">
      <dgm:prSet presAssocID="{3389B529-9469-4F59-B6BA-7A1F0A1F13B1}" presName="parentLin" presStyleCnt="0"/>
      <dgm:spPr/>
    </dgm:pt>
    <dgm:pt modelId="{C33F1ED7-7B26-497E-80F1-660729DB41D4}" type="pres">
      <dgm:prSet presAssocID="{3389B529-9469-4F59-B6BA-7A1F0A1F13B1}" presName="parentLeftMargin" presStyleLbl="node1" presStyleIdx="2" presStyleCnt="4"/>
      <dgm:spPr/>
    </dgm:pt>
    <dgm:pt modelId="{C5E51AD4-FD28-4AE0-911C-FA0F68BB5764}" type="pres">
      <dgm:prSet presAssocID="{3389B529-9469-4F59-B6BA-7A1F0A1F13B1}" presName="parentText" presStyleLbl="node1" presStyleIdx="3" presStyleCnt="4">
        <dgm:presLayoutVars>
          <dgm:chMax val="0"/>
          <dgm:bulletEnabled val="1"/>
        </dgm:presLayoutVars>
      </dgm:prSet>
      <dgm:spPr/>
    </dgm:pt>
    <dgm:pt modelId="{B46DDB66-B5A8-4791-9479-8E277FE8E99D}" type="pres">
      <dgm:prSet presAssocID="{3389B529-9469-4F59-B6BA-7A1F0A1F13B1}" presName="negativeSpace" presStyleCnt="0"/>
      <dgm:spPr/>
    </dgm:pt>
    <dgm:pt modelId="{DDF75A1C-5E82-410A-967B-7334FB4948DE}" type="pres">
      <dgm:prSet presAssocID="{3389B529-9469-4F59-B6BA-7A1F0A1F13B1}" presName="childText" presStyleLbl="conFgAcc1" presStyleIdx="3" presStyleCnt="4">
        <dgm:presLayoutVars>
          <dgm:bulletEnabled val="1"/>
        </dgm:presLayoutVars>
      </dgm:prSet>
      <dgm:spPr/>
    </dgm:pt>
  </dgm:ptLst>
  <dgm:cxnLst>
    <dgm:cxn modelId="{87D1D009-BFDD-49C1-8E74-1E3FDD71B8B2}" srcId="{4AE22E54-C1B3-40A6-85C2-947F227E165F}" destId="{F185EF9F-2F07-4DAF-B32B-DB18ECD45524}" srcOrd="0" destOrd="0" parTransId="{483E741E-D94A-4580-9229-F66C141E6706}" sibTransId="{D1845841-DD24-4E17-9315-6F7B929AA868}"/>
    <dgm:cxn modelId="{6454F317-02C5-436C-814C-C6240ABBCD5A}" type="presOf" srcId="{DF0BF9D1-60C9-450A-B083-8D4890132493}" destId="{C8114E32-B1CB-40B4-ADE0-4BBC24587D68}" srcOrd="1" destOrd="0" presId="urn:microsoft.com/office/officeart/2005/8/layout/list1"/>
    <dgm:cxn modelId="{B672DC1B-5251-47A8-ACD7-1247046906F3}" type="presOf" srcId="{A7669DF7-C7D5-48A3-8572-394D087D94F8}" destId="{9F6DCCB6-0915-4C5B-B7D5-210E4604408F}" srcOrd="1" destOrd="0" presId="urn:microsoft.com/office/officeart/2005/8/layout/list1"/>
    <dgm:cxn modelId="{D781115E-0707-4B4E-8787-56A4ECB232F2}" type="presOf" srcId="{DF0BF9D1-60C9-450A-B083-8D4890132493}" destId="{7735EE8D-0F66-49A6-9133-A4CB225C36DB}" srcOrd="0" destOrd="0" presId="urn:microsoft.com/office/officeart/2005/8/layout/list1"/>
    <dgm:cxn modelId="{307F1942-E73E-49AC-8544-4369977E41B2}" type="presOf" srcId="{A7669DF7-C7D5-48A3-8572-394D087D94F8}" destId="{DD46B0F1-6C72-4DB1-ADA9-ECB816FEAFD1}" srcOrd="0" destOrd="0" presId="urn:microsoft.com/office/officeart/2005/8/layout/list1"/>
    <dgm:cxn modelId="{89696143-49CF-48E9-92CB-2CD981624804}" type="presOf" srcId="{3389B529-9469-4F59-B6BA-7A1F0A1F13B1}" destId="{C5E51AD4-FD28-4AE0-911C-FA0F68BB5764}" srcOrd="1" destOrd="0" presId="urn:microsoft.com/office/officeart/2005/8/layout/list1"/>
    <dgm:cxn modelId="{28FAA57F-BE21-446A-B164-C714DDA7A5E3}" type="presOf" srcId="{3389B529-9469-4F59-B6BA-7A1F0A1F13B1}" destId="{C33F1ED7-7B26-497E-80F1-660729DB41D4}" srcOrd="0" destOrd="0" presId="urn:microsoft.com/office/officeart/2005/8/layout/list1"/>
    <dgm:cxn modelId="{87875E80-3435-4108-9F85-666F7FCC0DAA}" type="presOf" srcId="{F185EF9F-2F07-4DAF-B32B-DB18ECD45524}" destId="{B0069417-F0AC-4260-9E87-A498D7BA994C}" srcOrd="1" destOrd="0" presId="urn:microsoft.com/office/officeart/2005/8/layout/list1"/>
    <dgm:cxn modelId="{9A5BBB84-92A7-488B-A239-11663F036A8D}" srcId="{4AE22E54-C1B3-40A6-85C2-947F227E165F}" destId="{DF0BF9D1-60C9-450A-B083-8D4890132493}" srcOrd="2" destOrd="0" parTransId="{37FCB5E9-0265-4168-93AF-2B4EA7BD2EAF}" sibTransId="{CEA500D2-5091-498B-884F-6DDC62722A02}"/>
    <dgm:cxn modelId="{88156592-C2E4-4E07-844F-BA77316D83DF}" srcId="{4AE22E54-C1B3-40A6-85C2-947F227E165F}" destId="{A7669DF7-C7D5-48A3-8572-394D087D94F8}" srcOrd="1" destOrd="0" parTransId="{320EDB37-B1EB-48AF-B910-28EAA3DE99E3}" sibTransId="{BA9200E6-999D-4D3D-9F4A-0DE125CEED07}"/>
    <dgm:cxn modelId="{CA7EF7AA-A9B2-4D5C-A8C6-0149ED7F257F}" srcId="{4AE22E54-C1B3-40A6-85C2-947F227E165F}" destId="{3389B529-9469-4F59-B6BA-7A1F0A1F13B1}" srcOrd="3" destOrd="0" parTransId="{F60F20DD-F128-469C-9A5B-6A9E6207BEDB}" sibTransId="{F9586CB2-EF28-4C7C-A044-27C6BEADD68B}"/>
    <dgm:cxn modelId="{04CE4CD1-A95D-4ED4-8AB9-D9D4D8BF6065}" type="presOf" srcId="{4AE22E54-C1B3-40A6-85C2-947F227E165F}" destId="{E1B4B994-296C-4B41-BAEA-C093E6643BCF}" srcOrd="0" destOrd="0" presId="urn:microsoft.com/office/officeart/2005/8/layout/list1"/>
    <dgm:cxn modelId="{2D3075E9-4635-439C-AA1A-852AEAED10CE}" type="presOf" srcId="{F185EF9F-2F07-4DAF-B32B-DB18ECD45524}" destId="{C5E3D4C6-2B38-42ED-9405-1B8001FCFF7B}" srcOrd="0" destOrd="0" presId="urn:microsoft.com/office/officeart/2005/8/layout/list1"/>
    <dgm:cxn modelId="{CD41441E-AC51-4E17-9905-6051421E33DE}" type="presParOf" srcId="{E1B4B994-296C-4B41-BAEA-C093E6643BCF}" destId="{9BEED546-FE57-44E1-98E7-52F36BE75D4E}" srcOrd="0" destOrd="0" presId="urn:microsoft.com/office/officeart/2005/8/layout/list1"/>
    <dgm:cxn modelId="{D964A748-4D42-40C0-AD9A-949CFBD8027A}" type="presParOf" srcId="{9BEED546-FE57-44E1-98E7-52F36BE75D4E}" destId="{C5E3D4C6-2B38-42ED-9405-1B8001FCFF7B}" srcOrd="0" destOrd="0" presId="urn:microsoft.com/office/officeart/2005/8/layout/list1"/>
    <dgm:cxn modelId="{C34FD696-C2A4-40D5-A9C6-F10AC781A6E5}" type="presParOf" srcId="{9BEED546-FE57-44E1-98E7-52F36BE75D4E}" destId="{B0069417-F0AC-4260-9E87-A498D7BA994C}" srcOrd="1" destOrd="0" presId="urn:microsoft.com/office/officeart/2005/8/layout/list1"/>
    <dgm:cxn modelId="{CA4541B3-8FDF-41B2-B40A-24A20A926FDB}" type="presParOf" srcId="{E1B4B994-296C-4B41-BAEA-C093E6643BCF}" destId="{A68746BC-7789-4E15-B621-BA9190AD4E46}" srcOrd="1" destOrd="0" presId="urn:microsoft.com/office/officeart/2005/8/layout/list1"/>
    <dgm:cxn modelId="{85E52AB1-404D-4FBB-9043-D28E29C91397}" type="presParOf" srcId="{E1B4B994-296C-4B41-BAEA-C093E6643BCF}" destId="{3F28F1EA-A9D5-4C87-9367-91204F9F2916}" srcOrd="2" destOrd="0" presId="urn:microsoft.com/office/officeart/2005/8/layout/list1"/>
    <dgm:cxn modelId="{2C5C9A4B-3457-499D-BE98-3AEE2A46EDF5}" type="presParOf" srcId="{E1B4B994-296C-4B41-BAEA-C093E6643BCF}" destId="{24FE8F65-2B39-4C1F-9383-117E8625EFFE}" srcOrd="3" destOrd="0" presId="urn:microsoft.com/office/officeart/2005/8/layout/list1"/>
    <dgm:cxn modelId="{20031832-A2F4-4B42-A3CB-89772FEB37D8}" type="presParOf" srcId="{E1B4B994-296C-4B41-BAEA-C093E6643BCF}" destId="{1EB990B8-D036-490E-97CF-D90287B4FBD4}" srcOrd="4" destOrd="0" presId="urn:microsoft.com/office/officeart/2005/8/layout/list1"/>
    <dgm:cxn modelId="{3A865888-FC4D-4AF5-9095-79C3E7EE512A}" type="presParOf" srcId="{1EB990B8-D036-490E-97CF-D90287B4FBD4}" destId="{DD46B0F1-6C72-4DB1-ADA9-ECB816FEAFD1}" srcOrd="0" destOrd="0" presId="urn:microsoft.com/office/officeart/2005/8/layout/list1"/>
    <dgm:cxn modelId="{B6C42846-2FC7-4F1C-B3BE-A18A70D4C7C6}" type="presParOf" srcId="{1EB990B8-D036-490E-97CF-D90287B4FBD4}" destId="{9F6DCCB6-0915-4C5B-B7D5-210E4604408F}" srcOrd="1" destOrd="0" presId="urn:microsoft.com/office/officeart/2005/8/layout/list1"/>
    <dgm:cxn modelId="{CF2826FB-A7DF-45ED-8A9B-F48ADAB5FA55}" type="presParOf" srcId="{E1B4B994-296C-4B41-BAEA-C093E6643BCF}" destId="{75657017-A662-4975-9C91-C7F2C939C281}" srcOrd="5" destOrd="0" presId="urn:microsoft.com/office/officeart/2005/8/layout/list1"/>
    <dgm:cxn modelId="{7C01A3ED-3D86-4CAA-A7C1-4B412F41ED29}" type="presParOf" srcId="{E1B4B994-296C-4B41-BAEA-C093E6643BCF}" destId="{DFC9EAD6-F7E2-4414-A684-09E577ED31C3}" srcOrd="6" destOrd="0" presId="urn:microsoft.com/office/officeart/2005/8/layout/list1"/>
    <dgm:cxn modelId="{9C4F1373-DD7E-4BA6-AEC3-5822777F71BB}" type="presParOf" srcId="{E1B4B994-296C-4B41-BAEA-C093E6643BCF}" destId="{C441C265-6727-4667-B410-7599CD2F2A36}" srcOrd="7" destOrd="0" presId="urn:microsoft.com/office/officeart/2005/8/layout/list1"/>
    <dgm:cxn modelId="{321E46A6-E06C-4FDB-87EE-52DC742C93E1}" type="presParOf" srcId="{E1B4B994-296C-4B41-BAEA-C093E6643BCF}" destId="{A3514E90-5E0B-4307-8DCC-2186EF6B32A4}" srcOrd="8" destOrd="0" presId="urn:microsoft.com/office/officeart/2005/8/layout/list1"/>
    <dgm:cxn modelId="{29BB9AB9-EEBF-42AE-8181-8AD2BF0F8256}" type="presParOf" srcId="{A3514E90-5E0B-4307-8DCC-2186EF6B32A4}" destId="{7735EE8D-0F66-49A6-9133-A4CB225C36DB}" srcOrd="0" destOrd="0" presId="urn:microsoft.com/office/officeart/2005/8/layout/list1"/>
    <dgm:cxn modelId="{DB07717C-178F-456C-9D8B-660F5A0212F6}" type="presParOf" srcId="{A3514E90-5E0B-4307-8DCC-2186EF6B32A4}" destId="{C8114E32-B1CB-40B4-ADE0-4BBC24587D68}" srcOrd="1" destOrd="0" presId="urn:microsoft.com/office/officeart/2005/8/layout/list1"/>
    <dgm:cxn modelId="{7B0C2767-9CF2-4012-9034-FC54F5FB75B3}" type="presParOf" srcId="{E1B4B994-296C-4B41-BAEA-C093E6643BCF}" destId="{202DCD81-3540-4E67-A7EF-A1DE9919582D}" srcOrd="9" destOrd="0" presId="urn:microsoft.com/office/officeart/2005/8/layout/list1"/>
    <dgm:cxn modelId="{CE063A62-7399-4F68-B2B5-8345F3829B1D}" type="presParOf" srcId="{E1B4B994-296C-4B41-BAEA-C093E6643BCF}" destId="{E4D48A9E-A347-4EE5-85FA-3E3EE833D55B}" srcOrd="10" destOrd="0" presId="urn:microsoft.com/office/officeart/2005/8/layout/list1"/>
    <dgm:cxn modelId="{FE2FF71F-E200-4236-9FC7-D84E6D213BDE}" type="presParOf" srcId="{E1B4B994-296C-4B41-BAEA-C093E6643BCF}" destId="{BC07783F-3C0B-4E8E-AF7D-FED8FB122C08}" srcOrd="11" destOrd="0" presId="urn:microsoft.com/office/officeart/2005/8/layout/list1"/>
    <dgm:cxn modelId="{9D9D5C74-68D1-4313-A4E5-780EC8DDDA0A}" type="presParOf" srcId="{E1B4B994-296C-4B41-BAEA-C093E6643BCF}" destId="{F1DBEA0B-E471-4C8E-80C3-6DA33ECF4570}" srcOrd="12" destOrd="0" presId="urn:microsoft.com/office/officeart/2005/8/layout/list1"/>
    <dgm:cxn modelId="{DBBED205-CA77-4300-BE0E-2FFB3DDC35A0}" type="presParOf" srcId="{F1DBEA0B-E471-4C8E-80C3-6DA33ECF4570}" destId="{C33F1ED7-7B26-497E-80F1-660729DB41D4}" srcOrd="0" destOrd="0" presId="urn:microsoft.com/office/officeart/2005/8/layout/list1"/>
    <dgm:cxn modelId="{D8CB2FD5-80D3-4DE0-83BB-5F6788A93BEC}" type="presParOf" srcId="{F1DBEA0B-E471-4C8E-80C3-6DA33ECF4570}" destId="{C5E51AD4-FD28-4AE0-911C-FA0F68BB5764}" srcOrd="1" destOrd="0" presId="urn:microsoft.com/office/officeart/2005/8/layout/list1"/>
    <dgm:cxn modelId="{D226D5E3-8605-4148-8B74-0C5EA4C2CC5B}" type="presParOf" srcId="{E1B4B994-296C-4B41-BAEA-C093E6643BCF}" destId="{B46DDB66-B5A8-4791-9479-8E277FE8E99D}" srcOrd="13" destOrd="0" presId="urn:microsoft.com/office/officeart/2005/8/layout/list1"/>
    <dgm:cxn modelId="{7F9CDDE6-72B1-4788-8480-AA45D16FBA35}" type="presParOf" srcId="{E1B4B994-296C-4B41-BAEA-C093E6643BCF}" destId="{DDF75A1C-5E82-410A-967B-7334FB4948D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C4CA3-375E-4364-8C29-86DCA4E54504}">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253A06-D888-4652-B61F-0A45E82BC6B2}">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47EB4-E90D-4E29-B48E-683678C43B65}">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1. To track brand salience and key performance indicators of Byjus Vis a Vis competition</a:t>
          </a:r>
        </a:p>
      </dsp:txBody>
      <dsp:txXfrm>
        <a:off x="75768" y="3053169"/>
        <a:ext cx="3093750" cy="720000"/>
      </dsp:txXfrm>
    </dsp:sp>
    <dsp:sp modelId="{EB820713-E16A-44BA-8CDF-ECAA5E4AF924}">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C1DC3F-9ECC-4BE2-B249-A538C6CC174B}">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689B41-13E6-46B4-B1CA-9F364AEC59E8}">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2. To understand the shift in brand perception of Byjus Vis a Vis other competition in the online education category</a:t>
          </a:r>
        </a:p>
      </dsp:txBody>
      <dsp:txXfrm>
        <a:off x="3710925" y="3053169"/>
        <a:ext cx="3093750" cy="720000"/>
      </dsp:txXfrm>
    </dsp:sp>
    <dsp:sp modelId="{83FF649A-3833-4978-861D-325292B40A05}">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5DA9BC-2C97-4A06-A4F3-FB3FD4FD15DF}">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A6D3BD-213B-4D25-89DC-EE658380C3BE}">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3. To evaluate the key triggers and barriers of subscribing or not subscribing to Byjus online classes</a:t>
          </a:r>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8F1EA-A9D5-4C87-9367-91204F9F2916}">
      <dsp:nvSpPr>
        <dsp:cNvPr id="0" name=""/>
        <dsp:cNvSpPr/>
      </dsp:nvSpPr>
      <dsp:spPr>
        <a:xfrm>
          <a:off x="0" y="506528"/>
          <a:ext cx="9634538"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069417-F0AC-4260-9E87-A498D7BA994C}">
      <dsp:nvSpPr>
        <dsp:cNvPr id="0" name=""/>
        <dsp:cNvSpPr/>
      </dsp:nvSpPr>
      <dsp:spPr>
        <a:xfrm>
          <a:off x="481726" y="19448"/>
          <a:ext cx="6744176"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914" tIns="0" rIns="254914"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0000"/>
              </a:solidFill>
            </a:rPr>
            <a:t>Quality Education- Around half of the respondents admit that the quality of BYJU’s is satisfactory</a:t>
          </a:r>
        </a:p>
      </dsp:txBody>
      <dsp:txXfrm>
        <a:off x="529281" y="67003"/>
        <a:ext cx="6649066" cy="879050"/>
      </dsp:txXfrm>
    </dsp:sp>
    <dsp:sp modelId="{DFC9EAD6-F7E2-4414-A684-09E577ED31C3}">
      <dsp:nvSpPr>
        <dsp:cNvPr id="0" name=""/>
        <dsp:cNvSpPr/>
      </dsp:nvSpPr>
      <dsp:spPr>
        <a:xfrm>
          <a:off x="0" y="2003408"/>
          <a:ext cx="9634538"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6DCCB6-0915-4C5B-B7D5-210E4604408F}">
      <dsp:nvSpPr>
        <dsp:cNvPr id="0" name=""/>
        <dsp:cNvSpPr/>
      </dsp:nvSpPr>
      <dsp:spPr>
        <a:xfrm>
          <a:off x="481726" y="1516328"/>
          <a:ext cx="6744176"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914" tIns="0" rIns="254914"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0000"/>
              </a:solidFill>
            </a:rPr>
            <a:t>Structured Course Material</a:t>
          </a:r>
        </a:p>
      </dsp:txBody>
      <dsp:txXfrm>
        <a:off x="529281" y="1563883"/>
        <a:ext cx="6649066" cy="879050"/>
      </dsp:txXfrm>
    </dsp:sp>
    <dsp:sp modelId="{4A538D38-3F5A-458C-9EC5-597AFB304A52}">
      <dsp:nvSpPr>
        <dsp:cNvPr id="0" name=""/>
        <dsp:cNvSpPr/>
      </dsp:nvSpPr>
      <dsp:spPr>
        <a:xfrm>
          <a:off x="0" y="3500288"/>
          <a:ext cx="9634538"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380282-1A5F-4C67-9C2E-6019BE20DC13}">
      <dsp:nvSpPr>
        <dsp:cNvPr id="0" name=""/>
        <dsp:cNvSpPr/>
      </dsp:nvSpPr>
      <dsp:spPr>
        <a:xfrm>
          <a:off x="481726" y="3013208"/>
          <a:ext cx="6744176"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914" tIns="0" rIns="254914"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0000"/>
              </a:solidFill>
            </a:rPr>
            <a:t>Concept Clarity-The respondents believe that the teachers of BYJU’s are able to clear the concepts</a:t>
          </a:r>
        </a:p>
      </dsp:txBody>
      <dsp:txXfrm>
        <a:off x="529281" y="3060763"/>
        <a:ext cx="6649066" cy="879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8F1EA-A9D5-4C87-9367-91204F9F2916}">
      <dsp:nvSpPr>
        <dsp:cNvPr id="0" name=""/>
        <dsp:cNvSpPr/>
      </dsp:nvSpPr>
      <dsp:spPr>
        <a:xfrm>
          <a:off x="0" y="417428"/>
          <a:ext cx="9634538"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069417-F0AC-4260-9E87-A498D7BA994C}">
      <dsp:nvSpPr>
        <dsp:cNvPr id="0" name=""/>
        <dsp:cNvSpPr/>
      </dsp:nvSpPr>
      <dsp:spPr>
        <a:xfrm>
          <a:off x="481726" y="63188"/>
          <a:ext cx="6744176"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914" tIns="0" rIns="254914"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0000"/>
              </a:solidFill>
            </a:rPr>
            <a:t>More than half of the respondents found the services expensive.</a:t>
          </a:r>
        </a:p>
      </dsp:txBody>
      <dsp:txXfrm>
        <a:off x="516311" y="97773"/>
        <a:ext cx="6675006" cy="639310"/>
      </dsp:txXfrm>
    </dsp:sp>
    <dsp:sp modelId="{DFC9EAD6-F7E2-4414-A684-09E577ED31C3}">
      <dsp:nvSpPr>
        <dsp:cNvPr id="0" name=""/>
        <dsp:cNvSpPr/>
      </dsp:nvSpPr>
      <dsp:spPr>
        <a:xfrm>
          <a:off x="0" y="1506068"/>
          <a:ext cx="9634538"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6DCCB6-0915-4C5B-B7D5-210E4604408F}">
      <dsp:nvSpPr>
        <dsp:cNvPr id="0" name=""/>
        <dsp:cNvSpPr/>
      </dsp:nvSpPr>
      <dsp:spPr>
        <a:xfrm>
          <a:off x="481726" y="1151828"/>
          <a:ext cx="6744176"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914" tIns="0" rIns="254914"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0000"/>
              </a:solidFill>
            </a:rPr>
            <a:t>Aggressive marketing bids the students off</a:t>
          </a:r>
        </a:p>
      </dsp:txBody>
      <dsp:txXfrm>
        <a:off x="516311" y="1186413"/>
        <a:ext cx="6675006" cy="639310"/>
      </dsp:txXfrm>
    </dsp:sp>
    <dsp:sp modelId="{E4D48A9E-A347-4EE5-85FA-3E3EE833D55B}">
      <dsp:nvSpPr>
        <dsp:cNvPr id="0" name=""/>
        <dsp:cNvSpPr/>
      </dsp:nvSpPr>
      <dsp:spPr>
        <a:xfrm>
          <a:off x="0" y="2594708"/>
          <a:ext cx="9634538"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114E32-B1CB-40B4-ADE0-4BBC24587D68}">
      <dsp:nvSpPr>
        <dsp:cNvPr id="0" name=""/>
        <dsp:cNvSpPr/>
      </dsp:nvSpPr>
      <dsp:spPr>
        <a:xfrm>
          <a:off x="481726" y="2240468"/>
          <a:ext cx="6744176"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914" tIns="0" rIns="254914"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0000"/>
              </a:solidFill>
            </a:rPr>
            <a:t>Most teachers with southern accent</a:t>
          </a:r>
        </a:p>
      </dsp:txBody>
      <dsp:txXfrm>
        <a:off x="516311" y="2275053"/>
        <a:ext cx="6675006" cy="639310"/>
      </dsp:txXfrm>
    </dsp:sp>
    <dsp:sp modelId="{DDF75A1C-5E82-410A-967B-7334FB4948DE}">
      <dsp:nvSpPr>
        <dsp:cNvPr id="0" name=""/>
        <dsp:cNvSpPr/>
      </dsp:nvSpPr>
      <dsp:spPr>
        <a:xfrm>
          <a:off x="0" y="3683348"/>
          <a:ext cx="9634538"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E51AD4-FD28-4AE0-911C-FA0F68BB5764}">
      <dsp:nvSpPr>
        <dsp:cNvPr id="0" name=""/>
        <dsp:cNvSpPr/>
      </dsp:nvSpPr>
      <dsp:spPr>
        <a:xfrm>
          <a:off x="481726" y="3329108"/>
          <a:ext cx="6744176"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914" tIns="0" rIns="254914" bIns="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rgbClr val="FF0000"/>
              </a:solidFill>
            </a:rPr>
            <a:t>Vedantu</a:t>
          </a:r>
          <a:r>
            <a:rPr lang="en-US" sz="2000" kern="1200" dirty="0">
              <a:solidFill>
                <a:srgbClr val="FF0000"/>
              </a:solidFill>
            </a:rPr>
            <a:t> emerging as a cut-throat competition</a:t>
          </a:r>
        </a:p>
      </dsp:txBody>
      <dsp:txXfrm>
        <a:off x="516311" y="3363693"/>
        <a:ext cx="6675006" cy="63931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B6D-2A5E-32B8-E0E0-6F279E811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A3C1F9-1E00-8D8F-A293-2B559FCC13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C39804-E12D-89AC-BFE5-84515A62BC76}"/>
              </a:ext>
            </a:extLst>
          </p:cNvPr>
          <p:cNvSpPr>
            <a:spLocks noGrp="1"/>
          </p:cNvSpPr>
          <p:nvPr>
            <p:ph type="dt" sz="half" idx="10"/>
          </p:nvPr>
        </p:nvSpPr>
        <p:spPr/>
        <p:txBody>
          <a:bodyPr/>
          <a:lstStyle/>
          <a:p>
            <a:fld id="{F242313F-0E66-44DA-A93C-99711B693607}" type="datetimeFigureOut">
              <a:rPr lang="en-IN" smtClean="0"/>
              <a:t>17-09-2024</a:t>
            </a:fld>
            <a:endParaRPr lang="en-IN"/>
          </a:p>
        </p:txBody>
      </p:sp>
      <p:sp>
        <p:nvSpPr>
          <p:cNvPr id="5" name="Footer Placeholder 4">
            <a:extLst>
              <a:ext uri="{FF2B5EF4-FFF2-40B4-BE49-F238E27FC236}">
                <a16:creationId xmlns:a16="http://schemas.microsoft.com/office/drawing/2014/main" id="{E50BB95B-5BD1-4A31-40F4-FBC7200C9F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0BFB19-C335-4AC4-146F-CDB62FFB9642}"/>
              </a:ext>
            </a:extLst>
          </p:cNvPr>
          <p:cNvSpPr>
            <a:spLocks noGrp="1"/>
          </p:cNvSpPr>
          <p:nvPr>
            <p:ph type="sldNum" sz="quarter" idx="12"/>
          </p:nvPr>
        </p:nvSpPr>
        <p:spPr/>
        <p:txBody>
          <a:bodyPr/>
          <a:lstStyle/>
          <a:p>
            <a:fld id="{5D2CC7DD-B572-45FA-96FF-3B14BAE673C8}" type="slidenum">
              <a:rPr lang="en-IN" smtClean="0"/>
              <a:t>‹#›</a:t>
            </a:fld>
            <a:endParaRPr lang="en-IN"/>
          </a:p>
        </p:txBody>
      </p:sp>
    </p:spTree>
    <p:extLst>
      <p:ext uri="{BB962C8B-B14F-4D97-AF65-F5344CB8AC3E}">
        <p14:creationId xmlns:p14="http://schemas.microsoft.com/office/powerpoint/2010/main" val="13136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350A-D94A-93D4-500F-F5CDC98225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BA4EBA-F920-42CD-84DE-B9D99F0EB5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CCFC05-EC2D-B119-DA48-47E62F1ADCF3}"/>
              </a:ext>
            </a:extLst>
          </p:cNvPr>
          <p:cNvSpPr>
            <a:spLocks noGrp="1"/>
          </p:cNvSpPr>
          <p:nvPr>
            <p:ph type="dt" sz="half" idx="10"/>
          </p:nvPr>
        </p:nvSpPr>
        <p:spPr/>
        <p:txBody>
          <a:bodyPr/>
          <a:lstStyle/>
          <a:p>
            <a:fld id="{F242313F-0E66-44DA-A93C-99711B693607}" type="datetimeFigureOut">
              <a:rPr lang="en-IN" smtClean="0"/>
              <a:t>17-09-2024</a:t>
            </a:fld>
            <a:endParaRPr lang="en-IN"/>
          </a:p>
        </p:txBody>
      </p:sp>
      <p:sp>
        <p:nvSpPr>
          <p:cNvPr id="5" name="Footer Placeholder 4">
            <a:extLst>
              <a:ext uri="{FF2B5EF4-FFF2-40B4-BE49-F238E27FC236}">
                <a16:creationId xmlns:a16="http://schemas.microsoft.com/office/drawing/2014/main" id="{13B0377D-2C43-B8CE-1FA5-E69700A900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CF8D71-8AA5-50EA-B4A7-4D8FE0B4AAB4}"/>
              </a:ext>
            </a:extLst>
          </p:cNvPr>
          <p:cNvSpPr>
            <a:spLocks noGrp="1"/>
          </p:cNvSpPr>
          <p:nvPr>
            <p:ph type="sldNum" sz="quarter" idx="12"/>
          </p:nvPr>
        </p:nvSpPr>
        <p:spPr/>
        <p:txBody>
          <a:bodyPr/>
          <a:lstStyle/>
          <a:p>
            <a:fld id="{5D2CC7DD-B572-45FA-96FF-3B14BAE673C8}" type="slidenum">
              <a:rPr lang="en-IN" smtClean="0"/>
              <a:t>‹#›</a:t>
            </a:fld>
            <a:endParaRPr lang="en-IN"/>
          </a:p>
        </p:txBody>
      </p:sp>
    </p:spTree>
    <p:extLst>
      <p:ext uri="{BB962C8B-B14F-4D97-AF65-F5344CB8AC3E}">
        <p14:creationId xmlns:p14="http://schemas.microsoft.com/office/powerpoint/2010/main" val="419872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678B75-021C-3C7E-710B-4E3942934F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457D32-F586-47C9-5CCA-A312B292D2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5AA99F-D0AD-43BB-1FC9-203543166029}"/>
              </a:ext>
            </a:extLst>
          </p:cNvPr>
          <p:cNvSpPr>
            <a:spLocks noGrp="1"/>
          </p:cNvSpPr>
          <p:nvPr>
            <p:ph type="dt" sz="half" idx="10"/>
          </p:nvPr>
        </p:nvSpPr>
        <p:spPr/>
        <p:txBody>
          <a:bodyPr/>
          <a:lstStyle/>
          <a:p>
            <a:fld id="{F242313F-0E66-44DA-A93C-99711B693607}" type="datetimeFigureOut">
              <a:rPr lang="en-IN" smtClean="0"/>
              <a:t>17-09-2024</a:t>
            </a:fld>
            <a:endParaRPr lang="en-IN"/>
          </a:p>
        </p:txBody>
      </p:sp>
      <p:sp>
        <p:nvSpPr>
          <p:cNvPr id="5" name="Footer Placeholder 4">
            <a:extLst>
              <a:ext uri="{FF2B5EF4-FFF2-40B4-BE49-F238E27FC236}">
                <a16:creationId xmlns:a16="http://schemas.microsoft.com/office/drawing/2014/main" id="{74D01671-8875-8D82-30F7-6DF5D22CA6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986DFB-5D3D-1C2D-2D70-EEEF57C807FE}"/>
              </a:ext>
            </a:extLst>
          </p:cNvPr>
          <p:cNvSpPr>
            <a:spLocks noGrp="1"/>
          </p:cNvSpPr>
          <p:nvPr>
            <p:ph type="sldNum" sz="quarter" idx="12"/>
          </p:nvPr>
        </p:nvSpPr>
        <p:spPr/>
        <p:txBody>
          <a:bodyPr/>
          <a:lstStyle/>
          <a:p>
            <a:fld id="{5D2CC7DD-B572-45FA-96FF-3B14BAE673C8}" type="slidenum">
              <a:rPr lang="en-IN" smtClean="0"/>
              <a:t>‹#›</a:t>
            </a:fld>
            <a:endParaRPr lang="en-IN"/>
          </a:p>
        </p:txBody>
      </p:sp>
    </p:spTree>
    <p:extLst>
      <p:ext uri="{BB962C8B-B14F-4D97-AF65-F5344CB8AC3E}">
        <p14:creationId xmlns:p14="http://schemas.microsoft.com/office/powerpoint/2010/main" val="43163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9/17/2024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51907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9/17/2024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69079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9/17/2024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94685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9/17/2024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64806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9/17/2024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8386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9/17/2024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25005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9/17/2024</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67629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9/17/2024</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8921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EE5CC-EFDD-FC34-C789-F54E8B3498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D2F2F2-CBFC-4D21-D769-1DDBE91E02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7847D8-7DBE-619D-5628-3E309130947F}"/>
              </a:ext>
            </a:extLst>
          </p:cNvPr>
          <p:cNvSpPr>
            <a:spLocks noGrp="1"/>
          </p:cNvSpPr>
          <p:nvPr>
            <p:ph type="dt" sz="half" idx="10"/>
          </p:nvPr>
        </p:nvSpPr>
        <p:spPr/>
        <p:txBody>
          <a:bodyPr/>
          <a:lstStyle/>
          <a:p>
            <a:fld id="{F242313F-0E66-44DA-A93C-99711B693607}" type="datetimeFigureOut">
              <a:rPr lang="en-IN" smtClean="0"/>
              <a:t>17-09-2024</a:t>
            </a:fld>
            <a:endParaRPr lang="en-IN"/>
          </a:p>
        </p:txBody>
      </p:sp>
      <p:sp>
        <p:nvSpPr>
          <p:cNvPr id="5" name="Footer Placeholder 4">
            <a:extLst>
              <a:ext uri="{FF2B5EF4-FFF2-40B4-BE49-F238E27FC236}">
                <a16:creationId xmlns:a16="http://schemas.microsoft.com/office/drawing/2014/main" id="{2BE765EA-B5A2-A51A-0A36-6BE67CF8C2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2CE83B-7739-EBEB-84B0-B01B992BC984}"/>
              </a:ext>
            </a:extLst>
          </p:cNvPr>
          <p:cNvSpPr>
            <a:spLocks noGrp="1"/>
          </p:cNvSpPr>
          <p:nvPr>
            <p:ph type="sldNum" sz="quarter" idx="12"/>
          </p:nvPr>
        </p:nvSpPr>
        <p:spPr/>
        <p:txBody>
          <a:bodyPr/>
          <a:lstStyle/>
          <a:p>
            <a:fld id="{5D2CC7DD-B572-45FA-96FF-3B14BAE673C8}" type="slidenum">
              <a:rPr lang="en-IN" smtClean="0"/>
              <a:t>‹#›</a:t>
            </a:fld>
            <a:endParaRPr lang="en-IN"/>
          </a:p>
        </p:txBody>
      </p:sp>
    </p:spTree>
    <p:extLst>
      <p:ext uri="{BB962C8B-B14F-4D97-AF65-F5344CB8AC3E}">
        <p14:creationId xmlns:p14="http://schemas.microsoft.com/office/powerpoint/2010/main" val="28096961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9/17/2024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17754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9/17/2024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6516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9/17/2024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068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7E93-699A-9272-D458-C80A9083D5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0C69A8-1C75-4785-CA68-49B8C2AD74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5A4CBE-56D8-614F-0594-5B5A9D978774}"/>
              </a:ext>
            </a:extLst>
          </p:cNvPr>
          <p:cNvSpPr>
            <a:spLocks noGrp="1"/>
          </p:cNvSpPr>
          <p:nvPr>
            <p:ph type="dt" sz="half" idx="10"/>
          </p:nvPr>
        </p:nvSpPr>
        <p:spPr/>
        <p:txBody>
          <a:bodyPr/>
          <a:lstStyle/>
          <a:p>
            <a:fld id="{F242313F-0E66-44DA-A93C-99711B693607}" type="datetimeFigureOut">
              <a:rPr lang="en-IN" smtClean="0"/>
              <a:t>17-09-2024</a:t>
            </a:fld>
            <a:endParaRPr lang="en-IN"/>
          </a:p>
        </p:txBody>
      </p:sp>
      <p:sp>
        <p:nvSpPr>
          <p:cNvPr id="5" name="Footer Placeholder 4">
            <a:extLst>
              <a:ext uri="{FF2B5EF4-FFF2-40B4-BE49-F238E27FC236}">
                <a16:creationId xmlns:a16="http://schemas.microsoft.com/office/drawing/2014/main" id="{E7BE07BE-E56E-2D18-E28E-D0F17B16DD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7F733E-82A5-5F4D-8E8F-1A94C50A2F3B}"/>
              </a:ext>
            </a:extLst>
          </p:cNvPr>
          <p:cNvSpPr>
            <a:spLocks noGrp="1"/>
          </p:cNvSpPr>
          <p:nvPr>
            <p:ph type="sldNum" sz="quarter" idx="12"/>
          </p:nvPr>
        </p:nvSpPr>
        <p:spPr/>
        <p:txBody>
          <a:bodyPr/>
          <a:lstStyle/>
          <a:p>
            <a:fld id="{5D2CC7DD-B572-45FA-96FF-3B14BAE673C8}" type="slidenum">
              <a:rPr lang="en-IN" smtClean="0"/>
              <a:t>‹#›</a:t>
            </a:fld>
            <a:endParaRPr lang="en-IN"/>
          </a:p>
        </p:txBody>
      </p:sp>
    </p:spTree>
    <p:extLst>
      <p:ext uri="{BB962C8B-B14F-4D97-AF65-F5344CB8AC3E}">
        <p14:creationId xmlns:p14="http://schemas.microsoft.com/office/powerpoint/2010/main" val="3188991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AEDC-B3BA-8739-38FE-692C84246F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65FD82-563C-5EA5-1E3E-E26AD247BD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69BD18-600A-FEB8-8C57-9DC3654796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CF04C1-F919-4FB2-9D59-A8C2B76A0DF4}"/>
              </a:ext>
            </a:extLst>
          </p:cNvPr>
          <p:cNvSpPr>
            <a:spLocks noGrp="1"/>
          </p:cNvSpPr>
          <p:nvPr>
            <p:ph type="dt" sz="half" idx="10"/>
          </p:nvPr>
        </p:nvSpPr>
        <p:spPr/>
        <p:txBody>
          <a:bodyPr/>
          <a:lstStyle/>
          <a:p>
            <a:fld id="{F242313F-0E66-44DA-A93C-99711B693607}" type="datetimeFigureOut">
              <a:rPr lang="en-IN" smtClean="0"/>
              <a:t>17-09-2024</a:t>
            </a:fld>
            <a:endParaRPr lang="en-IN"/>
          </a:p>
        </p:txBody>
      </p:sp>
      <p:sp>
        <p:nvSpPr>
          <p:cNvPr id="6" name="Footer Placeholder 5">
            <a:extLst>
              <a:ext uri="{FF2B5EF4-FFF2-40B4-BE49-F238E27FC236}">
                <a16:creationId xmlns:a16="http://schemas.microsoft.com/office/drawing/2014/main" id="{5A93DEB9-6705-7C91-AB2F-229CF6ADF4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5E9E68-8766-0BCF-904B-10C9A33B9988}"/>
              </a:ext>
            </a:extLst>
          </p:cNvPr>
          <p:cNvSpPr>
            <a:spLocks noGrp="1"/>
          </p:cNvSpPr>
          <p:nvPr>
            <p:ph type="sldNum" sz="quarter" idx="12"/>
          </p:nvPr>
        </p:nvSpPr>
        <p:spPr/>
        <p:txBody>
          <a:bodyPr/>
          <a:lstStyle/>
          <a:p>
            <a:fld id="{5D2CC7DD-B572-45FA-96FF-3B14BAE673C8}" type="slidenum">
              <a:rPr lang="en-IN" smtClean="0"/>
              <a:t>‹#›</a:t>
            </a:fld>
            <a:endParaRPr lang="en-IN"/>
          </a:p>
        </p:txBody>
      </p:sp>
    </p:spTree>
    <p:extLst>
      <p:ext uri="{BB962C8B-B14F-4D97-AF65-F5344CB8AC3E}">
        <p14:creationId xmlns:p14="http://schemas.microsoft.com/office/powerpoint/2010/main" val="112408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DAD1A-71EB-3F07-11DF-7514285985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4D4ED4-4547-B9E3-29B2-3468851FDA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C71100-98A8-C985-C7A8-5FE21CA7CE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6FCC6B-EF52-1C64-3119-6025DCFC26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E0CB7D-3513-D0E6-F704-DA33F040E3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41882E-3488-4BC1-AFC4-D72358D53E78}"/>
              </a:ext>
            </a:extLst>
          </p:cNvPr>
          <p:cNvSpPr>
            <a:spLocks noGrp="1"/>
          </p:cNvSpPr>
          <p:nvPr>
            <p:ph type="dt" sz="half" idx="10"/>
          </p:nvPr>
        </p:nvSpPr>
        <p:spPr/>
        <p:txBody>
          <a:bodyPr/>
          <a:lstStyle/>
          <a:p>
            <a:fld id="{F242313F-0E66-44DA-A93C-99711B693607}" type="datetimeFigureOut">
              <a:rPr lang="en-IN" smtClean="0"/>
              <a:t>17-09-2024</a:t>
            </a:fld>
            <a:endParaRPr lang="en-IN"/>
          </a:p>
        </p:txBody>
      </p:sp>
      <p:sp>
        <p:nvSpPr>
          <p:cNvPr id="8" name="Footer Placeholder 7">
            <a:extLst>
              <a:ext uri="{FF2B5EF4-FFF2-40B4-BE49-F238E27FC236}">
                <a16:creationId xmlns:a16="http://schemas.microsoft.com/office/drawing/2014/main" id="{708FAB4B-D164-3D3E-33C9-68EE586EC0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C4CF7B-1D1C-AA7F-8BB2-C888E6B8D865}"/>
              </a:ext>
            </a:extLst>
          </p:cNvPr>
          <p:cNvSpPr>
            <a:spLocks noGrp="1"/>
          </p:cNvSpPr>
          <p:nvPr>
            <p:ph type="sldNum" sz="quarter" idx="12"/>
          </p:nvPr>
        </p:nvSpPr>
        <p:spPr/>
        <p:txBody>
          <a:bodyPr/>
          <a:lstStyle/>
          <a:p>
            <a:fld id="{5D2CC7DD-B572-45FA-96FF-3B14BAE673C8}" type="slidenum">
              <a:rPr lang="en-IN" smtClean="0"/>
              <a:t>‹#›</a:t>
            </a:fld>
            <a:endParaRPr lang="en-IN"/>
          </a:p>
        </p:txBody>
      </p:sp>
    </p:spTree>
    <p:extLst>
      <p:ext uri="{BB962C8B-B14F-4D97-AF65-F5344CB8AC3E}">
        <p14:creationId xmlns:p14="http://schemas.microsoft.com/office/powerpoint/2010/main" val="214938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2D6E-F71F-5F25-6DAF-D229F859FC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CEE991-E729-182A-F66B-0E6DB486EE03}"/>
              </a:ext>
            </a:extLst>
          </p:cNvPr>
          <p:cNvSpPr>
            <a:spLocks noGrp="1"/>
          </p:cNvSpPr>
          <p:nvPr>
            <p:ph type="dt" sz="half" idx="10"/>
          </p:nvPr>
        </p:nvSpPr>
        <p:spPr/>
        <p:txBody>
          <a:bodyPr/>
          <a:lstStyle/>
          <a:p>
            <a:fld id="{F242313F-0E66-44DA-A93C-99711B693607}" type="datetimeFigureOut">
              <a:rPr lang="en-IN" smtClean="0"/>
              <a:t>17-09-2024</a:t>
            </a:fld>
            <a:endParaRPr lang="en-IN"/>
          </a:p>
        </p:txBody>
      </p:sp>
      <p:sp>
        <p:nvSpPr>
          <p:cNvPr id="4" name="Footer Placeholder 3">
            <a:extLst>
              <a:ext uri="{FF2B5EF4-FFF2-40B4-BE49-F238E27FC236}">
                <a16:creationId xmlns:a16="http://schemas.microsoft.com/office/drawing/2014/main" id="{31B11E64-3113-0457-6003-16B943DAE4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1E1BC0-17DC-BC12-DD75-C2CF593A358B}"/>
              </a:ext>
            </a:extLst>
          </p:cNvPr>
          <p:cNvSpPr>
            <a:spLocks noGrp="1"/>
          </p:cNvSpPr>
          <p:nvPr>
            <p:ph type="sldNum" sz="quarter" idx="12"/>
          </p:nvPr>
        </p:nvSpPr>
        <p:spPr/>
        <p:txBody>
          <a:bodyPr/>
          <a:lstStyle/>
          <a:p>
            <a:fld id="{5D2CC7DD-B572-45FA-96FF-3B14BAE673C8}" type="slidenum">
              <a:rPr lang="en-IN" smtClean="0"/>
              <a:t>‹#›</a:t>
            </a:fld>
            <a:endParaRPr lang="en-IN"/>
          </a:p>
        </p:txBody>
      </p:sp>
    </p:spTree>
    <p:extLst>
      <p:ext uri="{BB962C8B-B14F-4D97-AF65-F5344CB8AC3E}">
        <p14:creationId xmlns:p14="http://schemas.microsoft.com/office/powerpoint/2010/main" val="75827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AF0B9A-5327-AC24-4C47-32FE02E155E6}"/>
              </a:ext>
            </a:extLst>
          </p:cNvPr>
          <p:cNvSpPr>
            <a:spLocks noGrp="1"/>
          </p:cNvSpPr>
          <p:nvPr>
            <p:ph type="dt" sz="half" idx="10"/>
          </p:nvPr>
        </p:nvSpPr>
        <p:spPr/>
        <p:txBody>
          <a:bodyPr/>
          <a:lstStyle/>
          <a:p>
            <a:fld id="{F242313F-0E66-44DA-A93C-99711B693607}" type="datetimeFigureOut">
              <a:rPr lang="en-IN" smtClean="0"/>
              <a:t>17-09-2024</a:t>
            </a:fld>
            <a:endParaRPr lang="en-IN"/>
          </a:p>
        </p:txBody>
      </p:sp>
      <p:sp>
        <p:nvSpPr>
          <p:cNvPr id="3" name="Footer Placeholder 2">
            <a:extLst>
              <a:ext uri="{FF2B5EF4-FFF2-40B4-BE49-F238E27FC236}">
                <a16:creationId xmlns:a16="http://schemas.microsoft.com/office/drawing/2014/main" id="{035377BB-ED89-2734-C926-3AF8EB64B6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A71D5E-8950-8CDD-208C-EABECE2DA6BC}"/>
              </a:ext>
            </a:extLst>
          </p:cNvPr>
          <p:cNvSpPr>
            <a:spLocks noGrp="1"/>
          </p:cNvSpPr>
          <p:nvPr>
            <p:ph type="sldNum" sz="quarter" idx="12"/>
          </p:nvPr>
        </p:nvSpPr>
        <p:spPr/>
        <p:txBody>
          <a:bodyPr/>
          <a:lstStyle/>
          <a:p>
            <a:fld id="{5D2CC7DD-B572-45FA-96FF-3B14BAE673C8}" type="slidenum">
              <a:rPr lang="en-IN" smtClean="0"/>
              <a:t>‹#›</a:t>
            </a:fld>
            <a:endParaRPr lang="en-IN"/>
          </a:p>
        </p:txBody>
      </p:sp>
    </p:spTree>
    <p:extLst>
      <p:ext uri="{BB962C8B-B14F-4D97-AF65-F5344CB8AC3E}">
        <p14:creationId xmlns:p14="http://schemas.microsoft.com/office/powerpoint/2010/main" val="56968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CFDB-96B6-F899-B8CB-CE172632E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025000-D4F0-3F8B-F0CD-249A341324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07876E-9E51-A112-DBFD-8CFC1B86D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9D2A0-8D7A-F586-4BBB-D8FCE00B1BBD}"/>
              </a:ext>
            </a:extLst>
          </p:cNvPr>
          <p:cNvSpPr>
            <a:spLocks noGrp="1"/>
          </p:cNvSpPr>
          <p:nvPr>
            <p:ph type="dt" sz="half" idx="10"/>
          </p:nvPr>
        </p:nvSpPr>
        <p:spPr/>
        <p:txBody>
          <a:bodyPr/>
          <a:lstStyle/>
          <a:p>
            <a:fld id="{F242313F-0E66-44DA-A93C-99711B693607}" type="datetimeFigureOut">
              <a:rPr lang="en-IN" smtClean="0"/>
              <a:t>17-09-2024</a:t>
            </a:fld>
            <a:endParaRPr lang="en-IN"/>
          </a:p>
        </p:txBody>
      </p:sp>
      <p:sp>
        <p:nvSpPr>
          <p:cNvPr id="6" name="Footer Placeholder 5">
            <a:extLst>
              <a:ext uri="{FF2B5EF4-FFF2-40B4-BE49-F238E27FC236}">
                <a16:creationId xmlns:a16="http://schemas.microsoft.com/office/drawing/2014/main" id="{FAFD2954-504F-CB5E-9007-5788F31865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128FDB-495D-3485-3B4F-1DE992575054}"/>
              </a:ext>
            </a:extLst>
          </p:cNvPr>
          <p:cNvSpPr>
            <a:spLocks noGrp="1"/>
          </p:cNvSpPr>
          <p:nvPr>
            <p:ph type="sldNum" sz="quarter" idx="12"/>
          </p:nvPr>
        </p:nvSpPr>
        <p:spPr/>
        <p:txBody>
          <a:bodyPr/>
          <a:lstStyle/>
          <a:p>
            <a:fld id="{5D2CC7DD-B572-45FA-96FF-3B14BAE673C8}" type="slidenum">
              <a:rPr lang="en-IN" smtClean="0"/>
              <a:t>‹#›</a:t>
            </a:fld>
            <a:endParaRPr lang="en-IN"/>
          </a:p>
        </p:txBody>
      </p:sp>
    </p:spTree>
    <p:extLst>
      <p:ext uri="{BB962C8B-B14F-4D97-AF65-F5344CB8AC3E}">
        <p14:creationId xmlns:p14="http://schemas.microsoft.com/office/powerpoint/2010/main" val="219757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F8CD2-7738-C661-D477-0E72D80DC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C10B28-5BD7-36D9-60BC-AF162AE937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579EF1-7B04-1F19-6FD9-46C66EB6A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EDE79-5BE4-C00A-5D7D-545981D0E6C2}"/>
              </a:ext>
            </a:extLst>
          </p:cNvPr>
          <p:cNvSpPr>
            <a:spLocks noGrp="1"/>
          </p:cNvSpPr>
          <p:nvPr>
            <p:ph type="dt" sz="half" idx="10"/>
          </p:nvPr>
        </p:nvSpPr>
        <p:spPr/>
        <p:txBody>
          <a:bodyPr/>
          <a:lstStyle/>
          <a:p>
            <a:fld id="{F242313F-0E66-44DA-A93C-99711B693607}" type="datetimeFigureOut">
              <a:rPr lang="en-IN" smtClean="0"/>
              <a:t>17-09-2024</a:t>
            </a:fld>
            <a:endParaRPr lang="en-IN"/>
          </a:p>
        </p:txBody>
      </p:sp>
      <p:sp>
        <p:nvSpPr>
          <p:cNvPr id="6" name="Footer Placeholder 5">
            <a:extLst>
              <a:ext uri="{FF2B5EF4-FFF2-40B4-BE49-F238E27FC236}">
                <a16:creationId xmlns:a16="http://schemas.microsoft.com/office/drawing/2014/main" id="{30CC4C3E-C6DF-9C00-72A2-C93613D709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8A245D-657B-7CEC-B76E-383BEF2CCD02}"/>
              </a:ext>
            </a:extLst>
          </p:cNvPr>
          <p:cNvSpPr>
            <a:spLocks noGrp="1"/>
          </p:cNvSpPr>
          <p:nvPr>
            <p:ph type="sldNum" sz="quarter" idx="12"/>
          </p:nvPr>
        </p:nvSpPr>
        <p:spPr/>
        <p:txBody>
          <a:bodyPr/>
          <a:lstStyle/>
          <a:p>
            <a:fld id="{5D2CC7DD-B572-45FA-96FF-3B14BAE673C8}" type="slidenum">
              <a:rPr lang="en-IN" smtClean="0"/>
              <a:t>‹#›</a:t>
            </a:fld>
            <a:endParaRPr lang="en-IN"/>
          </a:p>
        </p:txBody>
      </p:sp>
    </p:spTree>
    <p:extLst>
      <p:ext uri="{BB962C8B-B14F-4D97-AF65-F5344CB8AC3E}">
        <p14:creationId xmlns:p14="http://schemas.microsoft.com/office/powerpoint/2010/main" val="1488711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555C7-2C13-3393-DD03-5523D105E4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7503DF-601C-6522-8404-7FFE736D3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BCFBD3-5281-DFF6-97E8-366F2CE057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2313F-0E66-44DA-A93C-99711B693607}" type="datetimeFigureOut">
              <a:rPr lang="en-IN" smtClean="0"/>
              <a:t>17-09-2024</a:t>
            </a:fld>
            <a:endParaRPr lang="en-IN"/>
          </a:p>
        </p:txBody>
      </p:sp>
      <p:sp>
        <p:nvSpPr>
          <p:cNvPr id="5" name="Footer Placeholder 4">
            <a:extLst>
              <a:ext uri="{FF2B5EF4-FFF2-40B4-BE49-F238E27FC236}">
                <a16:creationId xmlns:a16="http://schemas.microsoft.com/office/drawing/2014/main" id="{84F6D4A5-3FD2-4B7E-6316-659CF06A3B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4B4A01-78B9-AB5B-4867-865AC3EB85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CC7DD-B572-45FA-96FF-3B14BAE673C8}" type="slidenum">
              <a:rPr lang="en-IN" smtClean="0"/>
              <a:t>‹#›</a:t>
            </a:fld>
            <a:endParaRPr lang="en-IN"/>
          </a:p>
        </p:txBody>
      </p:sp>
    </p:spTree>
    <p:extLst>
      <p:ext uri="{BB962C8B-B14F-4D97-AF65-F5344CB8AC3E}">
        <p14:creationId xmlns:p14="http://schemas.microsoft.com/office/powerpoint/2010/main" val="2418210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9/17/2024</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271467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jpeg"/><Relationship Id="rId1" Type="http://schemas.openxmlformats.org/officeDocument/2006/relationships/slideLayout" Target="../slideLayouts/slideLayout1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microsoft.com/office/2014/relationships/chartEx" Target="../charts/chartEx4.xml"/><Relationship Id="rId3" Type="http://schemas.openxmlformats.org/officeDocument/2006/relationships/image" Target="../media/image24.png"/><Relationship Id="rId7" Type="http://schemas.openxmlformats.org/officeDocument/2006/relationships/image" Target="../media/image17.png"/><Relationship Id="rId2" Type="http://schemas.microsoft.com/office/2014/relationships/chartEx" Target="../charts/chartEx1.xml"/><Relationship Id="rId1" Type="http://schemas.openxmlformats.org/officeDocument/2006/relationships/slideLayout" Target="../slideLayouts/slideLayout13.xml"/><Relationship Id="rId6" Type="http://schemas.microsoft.com/office/2014/relationships/chartEx" Target="../charts/chartEx3.xml"/><Relationship Id="rId11" Type="http://schemas.openxmlformats.org/officeDocument/2006/relationships/image" Target="../media/image28.png"/><Relationship Id="rId5" Type="http://schemas.openxmlformats.org/officeDocument/2006/relationships/image" Target="../media/image25.png"/><Relationship Id="rId10" Type="http://schemas.microsoft.com/office/2014/relationships/chartEx" Target="../charts/chartEx5.xml"/><Relationship Id="rId4" Type="http://schemas.microsoft.com/office/2014/relationships/chartEx" Target="../charts/chartEx2.xml"/><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4/relationships/chartEx" Target="../charts/chartEx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surveymonkey.com/mp/nps-calculator/"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4EE0-1F35-3E8C-57FD-112C2FE166E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39564A-2BA2-0DDC-CE3C-6E9C83EC450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4684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CC814-9B9D-43C4-B955-5A8CA5BE5076}"/>
              </a:ext>
            </a:extLst>
          </p:cNvPr>
          <p:cNvSpPr>
            <a:spLocks noGrp="1"/>
          </p:cNvSpPr>
          <p:nvPr>
            <p:ph type="title"/>
          </p:nvPr>
        </p:nvSpPr>
        <p:spPr/>
        <p:txBody>
          <a:bodyPr/>
          <a:lstStyle/>
          <a:p>
            <a:r>
              <a:rPr lang="en-US" dirty="0"/>
              <a:t>Geographical Distribution of Sample</a:t>
            </a:r>
          </a:p>
        </p:txBody>
      </p:sp>
      <p:pic>
        <p:nvPicPr>
          <p:cNvPr id="5" name="Picture 4">
            <a:extLst>
              <a:ext uri="{FF2B5EF4-FFF2-40B4-BE49-F238E27FC236}">
                <a16:creationId xmlns:a16="http://schemas.microsoft.com/office/drawing/2014/main" id="{452309A8-B899-48B0-842A-C42CE1BB2301}"/>
              </a:ext>
            </a:extLst>
          </p:cNvPr>
          <p:cNvPicPr>
            <a:picLocks noChangeAspect="1"/>
          </p:cNvPicPr>
          <p:nvPr/>
        </p:nvPicPr>
        <p:blipFill>
          <a:blip r:embed="rId2"/>
          <a:stretch>
            <a:fillRect/>
          </a:stretch>
        </p:blipFill>
        <p:spPr>
          <a:xfrm>
            <a:off x="1069848" y="1868963"/>
            <a:ext cx="4638675" cy="4362450"/>
          </a:xfrm>
          <a:prstGeom prst="rect">
            <a:avLst/>
          </a:prstGeom>
        </p:spPr>
      </p:pic>
      <p:pic>
        <p:nvPicPr>
          <p:cNvPr id="7" name="Picture 6">
            <a:extLst>
              <a:ext uri="{FF2B5EF4-FFF2-40B4-BE49-F238E27FC236}">
                <a16:creationId xmlns:a16="http://schemas.microsoft.com/office/drawing/2014/main" id="{8D59C2C5-840E-461B-9324-AAA80403FC67}"/>
              </a:ext>
            </a:extLst>
          </p:cNvPr>
          <p:cNvPicPr>
            <a:picLocks noChangeAspect="1"/>
          </p:cNvPicPr>
          <p:nvPr/>
        </p:nvPicPr>
        <p:blipFill rotWithShape="1">
          <a:blip r:embed="rId3"/>
          <a:srcRect b="5981"/>
          <a:stretch/>
        </p:blipFill>
        <p:spPr>
          <a:xfrm>
            <a:off x="7063410" y="1891983"/>
            <a:ext cx="3065330" cy="4137756"/>
          </a:xfrm>
          <a:prstGeom prst="rect">
            <a:avLst/>
          </a:prstGeom>
        </p:spPr>
      </p:pic>
      <p:sp>
        <p:nvSpPr>
          <p:cNvPr id="4" name="Oval 3">
            <a:extLst>
              <a:ext uri="{FF2B5EF4-FFF2-40B4-BE49-F238E27FC236}">
                <a16:creationId xmlns:a16="http://schemas.microsoft.com/office/drawing/2014/main" id="{80C671DD-0A8C-4F56-86F0-58E9E7DBD359}"/>
              </a:ext>
            </a:extLst>
          </p:cNvPr>
          <p:cNvSpPr/>
          <p:nvPr/>
        </p:nvSpPr>
        <p:spPr>
          <a:xfrm>
            <a:off x="2875721" y="3220278"/>
            <a:ext cx="225287" cy="2087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6" name="Footer Placeholder 5">
            <a:extLst>
              <a:ext uri="{FF2B5EF4-FFF2-40B4-BE49-F238E27FC236}">
                <a16:creationId xmlns:a16="http://schemas.microsoft.com/office/drawing/2014/main" id="{7A89505B-AF80-4415-B19B-A0C3B4299A15}"/>
              </a:ext>
            </a:extLst>
          </p:cNvPr>
          <p:cNvSpPr>
            <a:spLocks noGrp="1"/>
          </p:cNvSpPr>
          <p:nvPr>
            <p:ph type="ftr" sz="quarter" idx="11"/>
          </p:nvPr>
        </p:nvSpPr>
        <p:spPr>
          <a:xfrm>
            <a:off x="4627880" y="6220301"/>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srgbClr val="413924"/>
                </a:solidFill>
                <a:effectLst/>
                <a:uLnTx/>
                <a:uFillTx/>
                <a:latin typeface="Source Sans Pro"/>
                <a:ea typeface="Source Sans Pro SemiBold" panose="020B0603030403020204" pitchFamily="34" charset="0"/>
                <a:cs typeface="+mn-cs"/>
              </a:rPr>
              <a:t>Sample Size: 177</a:t>
            </a:r>
          </a:p>
        </p:txBody>
      </p:sp>
      <p:sp>
        <p:nvSpPr>
          <p:cNvPr id="9" name="TextBox 8">
            <a:extLst>
              <a:ext uri="{FF2B5EF4-FFF2-40B4-BE49-F238E27FC236}">
                <a16:creationId xmlns:a16="http://schemas.microsoft.com/office/drawing/2014/main" id="{ABA772D0-93C0-49E7-B6A2-8927F1086153}"/>
              </a:ext>
            </a:extLst>
          </p:cNvPr>
          <p:cNvSpPr txBox="1"/>
          <p:nvPr/>
        </p:nvSpPr>
        <p:spPr>
          <a:xfrm>
            <a:off x="0" y="6581001"/>
            <a:ext cx="12192000" cy="307777"/>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lumMod val="75000"/>
                  </a:srgbClr>
                </a:solidFill>
                <a:effectLst/>
                <a:uLnTx/>
                <a:uFillTx/>
                <a:latin typeface="Calibri" panose="020F0502020204030204" pitchFamily="34" charset="0"/>
                <a:ea typeface="+mn-ea"/>
                <a:cs typeface="Calibri" panose="020F0502020204030204" pitchFamily="34" charset="0"/>
              </a:rPr>
              <a:t>Sample Size: 177</a:t>
            </a:r>
          </a:p>
        </p:txBody>
      </p:sp>
    </p:spTree>
    <p:extLst>
      <p:ext uri="{BB962C8B-B14F-4D97-AF65-F5344CB8AC3E}">
        <p14:creationId xmlns:p14="http://schemas.microsoft.com/office/powerpoint/2010/main" val="559432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CC814-9B9D-43C4-B955-5A8CA5BE5076}"/>
              </a:ext>
            </a:extLst>
          </p:cNvPr>
          <p:cNvSpPr>
            <a:spLocks noGrp="1"/>
          </p:cNvSpPr>
          <p:nvPr>
            <p:ph type="title"/>
          </p:nvPr>
        </p:nvSpPr>
        <p:spPr/>
        <p:txBody>
          <a:bodyPr/>
          <a:lstStyle/>
          <a:p>
            <a:r>
              <a:rPr lang="en-US" dirty="0"/>
              <a:t>Geographical Distribution of Sample</a:t>
            </a:r>
          </a:p>
        </p:txBody>
      </p:sp>
      <p:pic>
        <p:nvPicPr>
          <p:cNvPr id="5" name="Picture 4">
            <a:extLst>
              <a:ext uri="{FF2B5EF4-FFF2-40B4-BE49-F238E27FC236}">
                <a16:creationId xmlns:a16="http://schemas.microsoft.com/office/drawing/2014/main" id="{452309A8-B899-48B0-842A-C42CE1BB2301}"/>
              </a:ext>
            </a:extLst>
          </p:cNvPr>
          <p:cNvPicPr>
            <a:picLocks noChangeAspect="1"/>
          </p:cNvPicPr>
          <p:nvPr/>
        </p:nvPicPr>
        <p:blipFill>
          <a:blip r:embed="rId2"/>
          <a:stretch>
            <a:fillRect/>
          </a:stretch>
        </p:blipFill>
        <p:spPr>
          <a:xfrm>
            <a:off x="1069848" y="1868963"/>
            <a:ext cx="4638675" cy="4362450"/>
          </a:xfrm>
          <a:prstGeom prst="rect">
            <a:avLst/>
          </a:prstGeom>
        </p:spPr>
      </p:pic>
      <p:pic>
        <p:nvPicPr>
          <p:cNvPr id="7" name="Picture 6">
            <a:extLst>
              <a:ext uri="{FF2B5EF4-FFF2-40B4-BE49-F238E27FC236}">
                <a16:creationId xmlns:a16="http://schemas.microsoft.com/office/drawing/2014/main" id="{8D59C2C5-840E-461B-9324-AAA80403FC67}"/>
              </a:ext>
            </a:extLst>
          </p:cNvPr>
          <p:cNvPicPr>
            <a:picLocks noChangeAspect="1"/>
          </p:cNvPicPr>
          <p:nvPr/>
        </p:nvPicPr>
        <p:blipFill rotWithShape="1">
          <a:blip r:embed="rId3"/>
          <a:srcRect b="5981"/>
          <a:stretch/>
        </p:blipFill>
        <p:spPr>
          <a:xfrm>
            <a:off x="7063410" y="1891983"/>
            <a:ext cx="3065330" cy="4137756"/>
          </a:xfrm>
          <a:prstGeom prst="rect">
            <a:avLst/>
          </a:prstGeom>
        </p:spPr>
      </p:pic>
      <p:sp>
        <p:nvSpPr>
          <p:cNvPr id="4" name="Oval 3">
            <a:extLst>
              <a:ext uri="{FF2B5EF4-FFF2-40B4-BE49-F238E27FC236}">
                <a16:creationId xmlns:a16="http://schemas.microsoft.com/office/drawing/2014/main" id="{80C671DD-0A8C-4F56-86F0-58E9E7DBD359}"/>
              </a:ext>
            </a:extLst>
          </p:cNvPr>
          <p:cNvSpPr/>
          <p:nvPr/>
        </p:nvSpPr>
        <p:spPr>
          <a:xfrm>
            <a:off x="2875721" y="3220278"/>
            <a:ext cx="225287" cy="2087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6" name="Footer Placeholder 5">
            <a:extLst>
              <a:ext uri="{FF2B5EF4-FFF2-40B4-BE49-F238E27FC236}">
                <a16:creationId xmlns:a16="http://schemas.microsoft.com/office/drawing/2014/main" id="{7A89505B-AF80-4415-B19B-A0C3B4299A15}"/>
              </a:ext>
            </a:extLst>
          </p:cNvPr>
          <p:cNvSpPr>
            <a:spLocks noGrp="1"/>
          </p:cNvSpPr>
          <p:nvPr>
            <p:ph type="ftr" sz="quarter" idx="11"/>
          </p:nvPr>
        </p:nvSpPr>
        <p:spPr>
          <a:xfrm>
            <a:off x="4627880" y="6220301"/>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srgbClr val="413924"/>
                </a:solidFill>
                <a:effectLst/>
                <a:uLnTx/>
                <a:uFillTx/>
                <a:latin typeface="Source Sans Pro"/>
                <a:ea typeface="Source Sans Pro SemiBold" panose="020B0603030403020204" pitchFamily="34" charset="0"/>
                <a:cs typeface="+mn-cs"/>
              </a:rPr>
              <a:t>Sample Size: 177</a:t>
            </a:r>
          </a:p>
        </p:txBody>
      </p:sp>
      <p:sp>
        <p:nvSpPr>
          <p:cNvPr id="9" name="TextBox 8">
            <a:extLst>
              <a:ext uri="{FF2B5EF4-FFF2-40B4-BE49-F238E27FC236}">
                <a16:creationId xmlns:a16="http://schemas.microsoft.com/office/drawing/2014/main" id="{ABA772D0-93C0-49E7-B6A2-8927F1086153}"/>
              </a:ext>
            </a:extLst>
          </p:cNvPr>
          <p:cNvSpPr txBox="1"/>
          <p:nvPr/>
        </p:nvSpPr>
        <p:spPr>
          <a:xfrm>
            <a:off x="0" y="6581001"/>
            <a:ext cx="12192000" cy="307777"/>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lumMod val="75000"/>
                  </a:srgbClr>
                </a:solidFill>
                <a:effectLst/>
                <a:uLnTx/>
                <a:uFillTx/>
                <a:latin typeface="Calibri" panose="020F0502020204030204" pitchFamily="34" charset="0"/>
                <a:ea typeface="+mn-ea"/>
                <a:cs typeface="Calibri" panose="020F0502020204030204" pitchFamily="34" charset="0"/>
              </a:rPr>
              <a:t>Sample Size: 177</a:t>
            </a:r>
          </a:p>
        </p:txBody>
      </p:sp>
    </p:spTree>
    <p:extLst>
      <p:ext uri="{BB962C8B-B14F-4D97-AF65-F5344CB8AC3E}">
        <p14:creationId xmlns:p14="http://schemas.microsoft.com/office/powerpoint/2010/main" val="273284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9603FDF7-8F64-484D-9049-BF696FCF89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815" b="9265"/>
          <a:stretch/>
        </p:blipFill>
        <p:spPr bwMode="auto">
          <a:xfrm>
            <a:off x="2643836" y="2024165"/>
            <a:ext cx="1680021" cy="272163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E542BFB1-C26F-4E7D-831E-490C703FD1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3782" b="10053"/>
          <a:stretch/>
        </p:blipFill>
        <p:spPr bwMode="auto">
          <a:xfrm>
            <a:off x="717461" y="2075810"/>
            <a:ext cx="1871983" cy="25478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859558-AC84-4D8A-8CE7-C4A16FD04A40}"/>
              </a:ext>
            </a:extLst>
          </p:cNvPr>
          <p:cNvSpPr txBox="1"/>
          <p:nvPr/>
        </p:nvSpPr>
        <p:spPr>
          <a:xfrm>
            <a:off x="834958" y="4788964"/>
            <a:ext cx="163698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Source Sans Pro"/>
                <a:ea typeface="+mn-ea"/>
                <a:cs typeface="+mn-cs"/>
              </a:rPr>
              <a:t>Male: 41%</a:t>
            </a:r>
          </a:p>
        </p:txBody>
      </p:sp>
      <p:sp>
        <p:nvSpPr>
          <p:cNvPr id="14" name="TextBox 13">
            <a:extLst>
              <a:ext uri="{FF2B5EF4-FFF2-40B4-BE49-F238E27FC236}">
                <a16:creationId xmlns:a16="http://schemas.microsoft.com/office/drawing/2014/main" id="{75A02695-AD83-4EC3-8BDB-B999792BF595}"/>
              </a:ext>
            </a:extLst>
          </p:cNvPr>
          <p:cNvSpPr txBox="1"/>
          <p:nvPr/>
        </p:nvSpPr>
        <p:spPr>
          <a:xfrm>
            <a:off x="2738348" y="4788964"/>
            <a:ext cx="163698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Source Sans Pro"/>
                <a:ea typeface="+mn-ea"/>
                <a:cs typeface="+mn-cs"/>
              </a:rPr>
              <a:t>Female :58%</a:t>
            </a:r>
          </a:p>
        </p:txBody>
      </p:sp>
      <p:graphicFrame>
        <p:nvGraphicFramePr>
          <p:cNvPr id="15" name="Content Placeholder 124">
            <a:extLst>
              <a:ext uri="{FF2B5EF4-FFF2-40B4-BE49-F238E27FC236}">
                <a16:creationId xmlns:a16="http://schemas.microsoft.com/office/drawing/2014/main" id="{71790153-F641-4456-B4A8-F4D92DBBF4E7}"/>
              </a:ext>
            </a:extLst>
          </p:cNvPr>
          <p:cNvGraphicFramePr>
            <a:graphicFrameLocks noGrp="1"/>
          </p:cNvGraphicFramePr>
          <p:nvPr>
            <p:ph idx="1"/>
          </p:nvPr>
        </p:nvGraphicFramePr>
        <p:xfrm>
          <a:off x="5996199" y="3508500"/>
          <a:ext cx="5786437" cy="2746970"/>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6">
            <a:extLst>
              <a:ext uri="{FF2B5EF4-FFF2-40B4-BE49-F238E27FC236}">
                <a16:creationId xmlns:a16="http://schemas.microsoft.com/office/drawing/2014/main" id="{CBDE4A72-7776-4D27-B0C1-D7CD6E620694}"/>
              </a:ext>
            </a:extLst>
          </p:cNvPr>
          <p:cNvSpPr>
            <a:spLocks noGrp="1"/>
          </p:cNvSpPr>
          <p:nvPr>
            <p:ph type="title"/>
          </p:nvPr>
        </p:nvSpPr>
        <p:spPr>
          <a:xfrm>
            <a:off x="934116" y="677021"/>
            <a:ext cx="4770727" cy="1325563"/>
          </a:xfrm>
        </p:spPr>
        <p:txBody>
          <a:bodyPr/>
          <a:lstStyle/>
          <a:p>
            <a:r>
              <a:rPr lang="en-US" dirty="0"/>
              <a:t>Demographics</a:t>
            </a:r>
          </a:p>
        </p:txBody>
      </p:sp>
      <p:graphicFrame>
        <p:nvGraphicFramePr>
          <p:cNvPr id="18" name="Content Placeholder 3">
            <a:extLst>
              <a:ext uri="{FF2B5EF4-FFF2-40B4-BE49-F238E27FC236}">
                <a16:creationId xmlns:a16="http://schemas.microsoft.com/office/drawing/2014/main" id="{0B7B4AC1-416E-4DAF-A3BB-49CAF9864B35}"/>
              </a:ext>
            </a:extLst>
          </p:cNvPr>
          <p:cNvGraphicFramePr>
            <a:graphicFrameLocks/>
          </p:cNvGraphicFramePr>
          <p:nvPr/>
        </p:nvGraphicFramePr>
        <p:xfrm>
          <a:off x="6250232" y="35164"/>
          <a:ext cx="4987015" cy="3473336"/>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32464EB3-BEF3-4663-B9A6-41895FBC3725}"/>
              </a:ext>
            </a:extLst>
          </p:cNvPr>
          <p:cNvSpPr txBox="1"/>
          <p:nvPr/>
        </p:nvSpPr>
        <p:spPr>
          <a:xfrm>
            <a:off x="0" y="6581001"/>
            <a:ext cx="12192000" cy="307777"/>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lumMod val="75000"/>
                  </a:srgbClr>
                </a:solidFill>
                <a:effectLst/>
                <a:uLnTx/>
                <a:uFillTx/>
                <a:latin typeface="Calibri" panose="020F0502020204030204" pitchFamily="34" charset="0"/>
                <a:ea typeface="+mn-ea"/>
                <a:cs typeface="Calibri" panose="020F0502020204030204" pitchFamily="34" charset="0"/>
              </a:rPr>
              <a:t>Sample Size: 177</a:t>
            </a:r>
          </a:p>
        </p:txBody>
      </p:sp>
    </p:spTree>
    <p:extLst>
      <p:ext uri="{BB962C8B-B14F-4D97-AF65-F5344CB8AC3E}">
        <p14:creationId xmlns:p14="http://schemas.microsoft.com/office/powerpoint/2010/main" val="225835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Graphic spid="18"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1DE2-46C1-4F03-8305-66EBFE832E65}"/>
              </a:ext>
            </a:extLst>
          </p:cNvPr>
          <p:cNvSpPr>
            <a:spLocks noGrp="1"/>
          </p:cNvSpPr>
          <p:nvPr>
            <p:ph type="title"/>
          </p:nvPr>
        </p:nvSpPr>
        <p:spPr/>
        <p:txBody>
          <a:bodyPr/>
          <a:lstStyle/>
          <a:p>
            <a:r>
              <a:rPr lang="en-US" dirty="0"/>
              <a:t>SOCIO-ECONOMIC CLASSIFICATION</a:t>
            </a:r>
          </a:p>
        </p:txBody>
      </p:sp>
      <p:graphicFrame>
        <p:nvGraphicFramePr>
          <p:cNvPr id="6" name="Content Placeholder 3">
            <a:extLst>
              <a:ext uri="{FF2B5EF4-FFF2-40B4-BE49-F238E27FC236}">
                <a16:creationId xmlns:a16="http://schemas.microsoft.com/office/drawing/2014/main" id="{F27E3E2F-3FA9-4A62-98DE-ECF194F2B531}"/>
              </a:ext>
            </a:extLst>
          </p:cNvPr>
          <p:cNvGraphicFramePr>
            <a:graphicFrameLocks noGrp="1"/>
          </p:cNvGraphicFramePr>
          <p:nvPr>
            <p:ph idx="1"/>
            <p:extLst>
              <p:ext uri="{D42A27DB-BD31-4B8C-83A1-F6EECF244321}">
                <p14:modId xmlns:p14="http://schemas.microsoft.com/office/powerpoint/2010/main" val="3715821921"/>
              </p:ext>
            </p:extLst>
          </p:nvPr>
        </p:nvGraphicFramePr>
        <p:xfrm>
          <a:off x="5945672" y="2184269"/>
          <a:ext cx="5512903" cy="30145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794DA966-711D-43DD-B5CB-981EB452D738}"/>
              </a:ext>
            </a:extLst>
          </p:cNvPr>
          <p:cNvGraphicFramePr>
            <a:graphicFrameLocks/>
          </p:cNvGraphicFramePr>
          <p:nvPr>
            <p:extLst>
              <p:ext uri="{D42A27DB-BD31-4B8C-83A1-F6EECF244321}">
                <p14:modId xmlns:p14="http://schemas.microsoft.com/office/powerpoint/2010/main" val="1597363137"/>
              </p:ext>
            </p:extLst>
          </p:nvPr>
        </p:nvGraphicFramePr>
        <p:xfrm>
          <a:off x="733424" y="2286318"/>
          <a:ext cx="5512903" cy="334159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C827108C-9891-46FA-9A3E-0CB74D15F1B1}"/>
              </a:ext>
            </a:extLst>
          </p:cNvPr>
          <p:cNvSpPr txBox="1"/>
          <p:nvPr/>
        </p:nvSpPr>
        <p:spPr>
          <a:xfrm>
            <a:off x="0" y="6581001"/>
            <a:ext cx="12192000" cy="307777"/>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lumMod val="75000"/>
                  </a:srgbClr>
                </a:solidFill>
                <a:effectLst/>
                <a:uLnTx/>
                <a:uFillTx/>
                <a:latin typeface="Calibri" panose="020F0502020204030204" pitchFamily="34" charset="0"/>
                <a:ea typeface="+mn-ea"/>
                <a:cs typeface="Calibri" panose="020F0502020204030204" pitchFamily="34" charset="0"/>
              </a:rPr>
              <a:t>Sample Size: 177</a:t>
            </a:r>
          </a:p>
        </p:txBody>
      </p:sp>
    </p:spTree>
    <p:extLst>
      <p:ext uri="{BB962C8B-B14F-4D97-AF65-F5344CB8AC3E}">
        <p14:creationId xmlns:p14="http://schemas.microsoft.com/office/powerpoint/2010/main" val="2042563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ADE0-CEED-4BD9-88A3-F0C9A0E39ECC}"/>
              </a:ext>
            </a:extLst>
          </p:cNvPr>
          <p:cNvSpPr>
            <a:spLocks noGrp="1"/>
          </p:cNvSpPr>
          <p:nvPr>
            <p:ph type="title"/>
          </p:nvPr>
        </p:nvSpPr>
        <p:spPr>
          <a:xfrm>
            <a:off x="703362" y="814855"/>
            <a:ext cx="7749395" cy="773887"/>
          </a:xfrm>
        </p:spPr>
        <p:txBody>
          <a:bodyPr>
            <a:normAutofit/>
          </a:bodyPr>
          <a:lstStyle/>
          <a:p>
            <a:r>
              <a:rPr lang="en-US" dirty="0"/>
              <a:t>Awareness of Various Platforms</a:t>
            </a:r>
          </a:p>
        </p:txBody>
      </p:sp>
      <p:sp>
        <p:nvSpPr>
          <p:cNvPr id="3" name="Speech Bubble: Oval 2">
            <a:extLst>
              <a:ext uri="{FF2B5EF4-FFF2-40B4-BE49-F238E27FC236}">
                <a16:creationId xmlns:a16="http://schemas.microsoft.com/office/drawing/2014/main" id="{0A066BB5-73F3-4693-88FB-6D21DC661EBE}"/>
              </a:ext>
            </a:extLst>
          </p:cNvPr>
          <p:cNvSpPr/>
          <p:nvPr/>
        </p:nvSpPr>
        <p:spPr>
          <a:xfrm>
            <a:off x="7300481" y="1366531"/>
            <a:ext cx="3660218" cy="2743200"/>
          </a:xfrm>
          <a:prstGeom prst="wedgeEllipseCallout">
            <a:avLst>
              <a:gd name="adj1" fmla="val -71730"/>
              <a:gd name="adj2" fmla="val 90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FFFFFF"/>
                </a:solidFill>
                <a:effectLst/>
                <a:uLnTx/>
                <a:uFillTx/>
                <a:latin typeface="Source Sans Pro"/>
                <a:ea typeface="+mn-ea"/>
                <a:cs typeface="+mn-cs"/>
              </a:rPr>
              <a:t>Akash Institute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FFFFFF"/>
                </a:solidFill>
                <a:effectLst/>
                <a:uLnTx/>
                <a:uFillTx/>
                <a:latin typeface="Source Sans Pro"/>
                <a:ea typeface="+mn-ea"/>
                <a:cs typeface="+mn-cs"/>
              </a:rPr>
              <a:t>Physicswalla</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FFFFFF"/>
                </a:solidFill>
                <a:effectLst/>
                <a:uLnTx/>
                <a:uFillTx/>
                <a:latin typeface="Source Sans Pro"/>
                <a:ea typeface="+mn-ea"/>
                <a:cs typeface="+mn-cs"/>
              </a:rPr>
              <a:t>ThinkMerit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FFFFFF"/>
                </a:solidFill>
                <a:effectLst/>
                <a:uLnTx/>
                <a:uFillTx/>
                <a:latin typeface="Source Sans Pro"/>
                <a:ea typeface="+mn-ea"/>
                <a:cs typeface="+mn-cs"/>
              </a:rPr>
              <a:t>Meritnation</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FFFFFF"/>
                </a:solidFill>
                <a:effectLst/>
                <a:uLnTx/>
                <a:uFillTx/>
                <a:latin typeface="Source Sans Pro"/>
                <a:ea typeface="+mn-ea"/>
                <a:cs typeface="+mn-cs"/>
              </a:rPr>
              <a:t>AplusTopper</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FFFFFF"/>
                </a:solidFill>
                <a:effectLst/>
                <a:uLnTx/>
                <a:uFillTx/>
                <a:latin typeface="Source Sans Pro"/>
                <a:ea typeface="+mn-ea"/>
                <a:cs typeface="+mn-cs"/>
              </a:rPr>
              <a:t>Unorganised Institutions</a:t>
            </a:r>
          </a:p>
        </p:txBody>
      </p:sp>
      <p:sp>
        <p:nvSpPr>
          <p:cNvPr id="7" name="TextBox 6">
            <a:extLst>
              <a:ext uri="{FF2B5EF4-FFF2-40B4-BE49-F238E27FC236}">
                <a16:creationId xmlns:a16="http://schemas.microsoft.com/office/drawing/2014/main" id="{C08D931A-556A-4355-B3E0-D487F240A7E3}"/>
              </a:ext>
            </a:extLst>
          </p:cNvPr>
          <p:cNvSpPr txBox="1"/>
          <p:nvPr/>
        </p:nvSpPr>
        <p:spPr>
          <a:xfrm>
            <a:off x="0" y="6581001"/>
            <a:ext cx="12192000" cy="307777"/>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lumMod val="75000"/>
                  </a:srgbClr>
                </a:solidFill>
                <a:effectLst/>
                <a:uLnTx/>
                <a:uFillTx/>
                <a:latin typeface="Calibri" panose="020F0502020204030204" pitchFamily="34" charset="0"/>
                <a:ea typeface="+mn-ea"/>
                <a:cs typeface="Calibri" panose="020F0502020204030204" pitchFamily="34" charset="0"/>
              </a:rPr>
              <a:t>Sample Size: 177</a:t>
            </a:r>
          </a:p>
        </p:txBody>
      </p:sp>
      <p:graphicFrame>
        <p:nvGraphicFramePr>
          <p:cNvPr id="8" name="Chart 7">
            <a:extLst>
              <a:ext uri="{FF2B5EF4-FFF2-40B4-BE49-F238E27FC236}">
                <a16:creationId xmlns:a16="http://schemas.microsoft.com/office/drawing/2014/main" id="{C4AF9831-FB07-400D-92A0-3682DB2FF0E7}"/>
              </a:ext>
            </a:extLst>
          </p:cNvPr>
          <p:cNvGraphicFramePr>
            <a:graphicFrameLocks/>
          </p:cNvGraphicFramePr>
          <p:nvPr>
            <p:extLst>
              <p:ext uri="{D42A27DB-BD31-4B8C-83A1-F6EECF244321}">
                <p14:modId xmlns:p14="http://schemas.microsoft.com/office/powerpoint/2010/main" val="2164341512"/>
              </p:ext>
            </p:extLst>
          </p:nvPr>
        </p:nvGraphicFramePr>
        <p:xfrm>
          <a:off x="274418" y="1553659"/>
          <a:ext cx="6519862" cy="4475666"/>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Rounded Corners 3">
            <a:extLst>
              <a:ext uri="{FF2B5EF4-FFF2-40B4-BE49-F238E27FC236}">
                <a16:creationId xmlns:a16="http://schemas.microsoft.com/office/drawing/2014/main" id="{DC623B10-AA68-45C7-9A69-39284CC30A02}"/>
              </a:ext>
            </a:extLst>
          </p:cNvPr>
          <p:cNvSpPr/>
          <p:nvPr/>
        </p:nvSpPr>
        <p:spPr>
          <a:xfrm>
            <a:off x="823105" y="1981355"/>
            <a:ext cx="2471737" cy="4171950"/>
          </a:xfrm>
          <a:custGeom>
            <a:avLst/>
            <a:gdLst>
              <a:gd name="connsiteX0" fmla="*/ 0 w 2471737"/>
              <a:gd name="connsiteY0" fmla="*/ 411964 h 4171950"/>
              <a:gd name="connsiteX1" fmla="*/ 411964 w 2471737"/>
              <a:gd name="connsiteY1" fmla="*/ 0 h 4171950"/>
              <a:gd name="connsiteX2" fmla="*/ 961234 w 2471737"/>
              <a:gd name="connsiteY2" fmla="*/ 0 h 4171950"/>
              <a:gd name="connsiteX3" fmla="*/ 1477547 w 2471737"/>
              <a:gd name="connsiteY3" fmla="*/ 0 h 4171950"/>
              <a:gd name="connsiteX4" fmla="*/ 2059773 w 2471737"/>
              <a:gd name="connsiteY4" fmla="*/ 0 h 4171950"/>
              <a:gd name="connsiteX5" fmla="*/ 2471737 w 2471737"/>
              <a:gd name="connsiteY5" fmla="*/ 411964 h 4171950"/>
              <a:gd name="connsiteX6" fmla="*/ 2471737 w 2471737"/>
              <a:gd name="connsiteY6" fmla="*/ 903007 h 4171950"/>
              <a:gd name="connsiteX7" fmla="*/ 2471737 w 2471737"/>
              <a:gd name="connsiteY7" fmla="*/ 1494491 h 4171950"/>
              <a:gd name="connsiteX8" fmla="*/ 2471737 w 2471737"/>
              <a:gd name="connsiteY8" fmla="*/ 2085975 h 4171950"/>
              <a:gd name="connsiteX9" fmla="*/ 2471737 w 2471737"/>
              <a:gd name="connsiteY9" fmla="*/ 2643979 h 4171950"/>
              <a:gd name="connsiteX10" fmla="*/ 2471737 w 2471737"/>
              <a:gd name="connsiteY10" fmla="*/ 3101542 h 4171950"/>
              <a:gd name="connsiteX11" fmla="*/ 2471737 w 2471737"/>
              <a:gd name="connsiteY11" fmla="*/ 3759986 h 4171950"/>
              <a:gd name="connsiteX12" fmla="*/ 2059773 w 2471737"/>
              <a:gd name="connsiteY12" fmla="*/ 4171950 h 4171950"/>
              <a:gd name="connsiteX13" fmla="*/ 1477547 w 2471737"/>
              <a:gd name="connsiteY13" fmla="*/ 4171950 h 4171950"/>
              <a:gd name="connsiteX14" fmla="*/ 977712 w 2471737"/>
              <a:gd name="connsiteY14" fmla="*/ 4171950 h 4171950"/>
              <a:gd name="connsiteX15" fmla="*/ 411964 w 2471737"/>
              <a:gd name="connsiteY15" fmla="*/ 4171950 h 4171950"/>
              <a:gd name="connsiteX16" fmla="*/ 0 w 2471737"/>
              <a:gd name="connsiteY16" fmla="*/ 3759986 h 4171950"/>
              <a:gd name="connsiteX17" fmla="*/ 0 w 2471737"/>
              <a:gd name="connsiteY17" fmla="*/ 3135022 h 4171950"/>
              <a:gd name="connsiteX18" fmla="*/ 0 w 2471737"/>
              <a:gd name="connsiteY18" fmla="*/ 2510058 h 4171950"/>
              <a:gd name="connsiteX19" fmla="*/ 0 w 2471737"/>
              <a:gd name="connsiteY19" fmla="*/ 2052495 h 4171950"/>
              <a:gd name="connsiteX20" fmla="*/ 0 w 2471737"/>
              <a:gd name="connsiteY20" fmla="*/ 1594932 h 4171950"/>
              <a:gd name="connsiteX21" fmla="*/ 0 w 2471737"/>
              <a:gd name="connsiteY21" fmla="*/ 969968 h 4171950"/>
              <a:gd name="connsiteX22" fmla="*/ 0 w 2471737"/>
              <a:gd name="connsiteY22" fmla="*/ 411964 h 41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71737" h="4171950" extrusionOk="0">
                <a:moveTo>
                  <a:pt x="0" y="411964"/>
                </a:moveTo>
                <a:cubicBezTo>
                  <a:pt x="-18261" y="154701"/>
                  <a:pt x="198117" y="-410"/>
                  <a:pt x="411964" y="0"/>
                </a:cubicBezTo>
                <a:cubicBezTo>
                  <a:pt x="603664" y="-30274"/>
                  <a:pt x="708515" y="46948"/>
                  <a:pt x="961234" y="0"/>
                </a:cubicBezTo>
                <a:cubicBezTo>
                  <a:pt x="1213953" y="-46948"/>
                  <a:pt x="1257243" y="56"/>
                  <a:pt x="1477547" y="0"/>
                </a:cubicBezTo>
                <a:cubicBezTo>
                  <a:pt x="1697851" y="-56"/>
                  <a:pt x="1793907" y="68677"/>
                  <a:pt x="2059773" y="0"/>
                </a:cubicBezTo>
                <a:cubicBezTo>
                  <a:pt x="2300330" y="14313"/>
                  <a:pt x="2495979" y="178768"/>
                  <a:pt x="2471737" y="411964"/>
                </a:cubicBezTo>
                <a:cubicBezTo>
                  <a:pt x="2490576" y="621804"/>
                  <a:pt x="2434350" y="665836"/>
                  <a:pt x="2471737" y="903007"/>
                </a:cubicBezTo>
                <a:cubicBezTo>
                  <a:pt x="2509124" y="1140178"/>
                  <a:pt x="2471183" y="1231875"/>
                  <a:pt x="2471737" y="1494491"/>
                </a:cubicBezTo>
                <a:cubicBezTo>
                  <a:pt x="2472291" y="1757107"/>
                  <a:pt x="2446598" y="1933042"/>
                  <a:pt x="2471737" y="2085975"/>
                </a:cubicBezTo>
                <a:cubicBezTo>
                  <a:pt x="2496876" y="2238908"/>
                  <a:pt x="2409898" y="2458652"/>
                  <a:pt x="2471737" y="2643979"/>
                </a:cubicBezTo>
                <a:cubicBezTo>
                  <a:pt x="2533576" y="2829306"/>
                  <a:pt x="2423476" y="2949415"/>
                  <a:pt x="2471737" y="3101542"/>
                </a:cubicBezTo>
                <a:cubicBezTo>
                  <a:pt x="2519998" y="3253669"/>
                  <a:pt x="2455994" y="3432874"/>
                  <a:pt x="2471737" y="3759986"/>
                </a:cubicBezTo>
                <a:cubicBezTo>
                  <a:pt x="2467731" y="3995829"/>
                  <a:pt x="2287892" y="4165654"/>
                  <a:pt x="2059773" y="4171950"/>
                </a:cubicBezTo>
                <a:cubicBezTo>
                  <a:pt x="1768799" y="4183795"/>
                  <a:pt x="1671815" y="4131622"/>
                  <a:pt x="1477547" y="4171950"/>
                </a:cubicBezTo>
                <a:cubicBezTo>
                  <a:pt x="1283279" y="4212278"/>
                  <a:pt x="1131027" y="4148934"/>
                  <a:pt x="977712" y="4171950"/>
                </a:cubicBezTo>
                <a:cubicBezTo>
                  <a:pt x="824397" y="4194966"/>
                  <a:pt x="632445" y="4157230"/>
                  <a:pt x="411964" y="4171950"/>
                </a:cubicBezTo>
                <a:cubicBezTo>
                  <a:pt x="169707" y="4126200"/>
                  <a:pt x="2990" y="4021529"/>
                  <a:pt x="0" y="3759986"/>
                </a:cubicBezTo>
                <a:cubicBezTo>
                  <a:pt x="-73645" y="3622412"/>
                  <a:pt x="45628" y="3379329"/>
                  <a:pt x="0" y="3135022"/>
                </a:cubicBezTo>
                <a:cubicBezTo>
                  <a:pt x="-45628" y="2890715"/>
                  <a:pt x="18832" y="2758278"/>
                  <a:pt x="0" y="2510058"/>
                </a:cubicBezTo>
                <a:cubicBezTo>
                  <a:pt x="-18832" y="2261838"/>
                  <a:pt x="40650" y="2190813"/>
                  <a:pt x="0" y="2052495"/>
                </a:cubicBezTo>
                <a:cubicBezTo>
                  <a:pt x="-40650" y="1914177"/>
                  <a:pt x="13502" y="1728113"/>
                  <a:pt x="0" y="1594932"/>
                </a:cubicBezTo>
                <a:cubicBezTo>
                  <a:pt x="-13502" y="1461751"/>
                  <a:pt x="5025" y="1169828"/>
                  <a:pt x="0" y="969968"/>
                </a:cubicBezTo>
                <a:cubicBezTo>
                  <a:pt x="-5025" y="770108"/>
                  <a:pt x="27652" y="669159"/>
                  <a:pt x="0" y="411964"/>
                </a:cubicBezTo>
                <a:close/>
              </a:path>
            </a:pathLst>
          </a:custGeom>
          <a:noFill/>
          <a:ln>
            <a:solidFill>
              <a:srgbClr val="FF0000"/>
            </a:solidFill>
            <a:extLst>
              <a:ext uri="{C807C97D-BFC1-408E-A445-0C87EB9F89A2}">
                <ask:lineSketchStyleProps xmlns:ask="http://schemas.microsoft.com/office/drawing/2018/sketchyshapes" sd="2717515596">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813364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F6E0-8140-4566-BC35-2926D2CB6E43}"/>
              </a:ext>
            </a:extLst>
          </p:cNvPr>
          <p:cNvSpPr>
            <a:spLocks noGrp="1"/>
          </p:cNvSpPr>
          <p:nvPr>
            <p:ph type="title"/>
          </p:nvPr>
        </p:nvSpPr>
        <p:spPr>
          <a:xfrm>
            <a:off x="1422399" y="510363"/>
            <a:ext cx="9343065" cy="1356537"/>
          </a:xfrm>
        </p:spPr>
        <p:txBody>
          <a:bodyPr>
            <a:normAutofit/>
          </a:bodyPr>
          <a:lstStyle/>
          <a:p>
            <a:pPr algn="ctr">
              <a:lnSpc>
                <a:spcPct val="90000"/>
              </a:lnSpc>
            </a:pPr>
            <a:r>
              <a:rPr lang="en-US" sz="2800" dirty="0"/>
              <a:t>There</a:t>
            </a:r>
            <a:r>
              <a:rPr lang="en-US" sz="2800" baseline="0" dirty="0"/>
              <a:t> was a significant difference in awareness levels of male and female students</a:t>
            </a:r>
            <a:br>
              <a:rPr lang="en-US" sz="2800" dirty="0"/>
            </a:br>
            <a:endParaRPr lang="en-US" sz="2800" dirty="0"/>
          </a:p>
        </p:txBody>
      </p:sp>
      <p:sp>
        <p:nvSpPr>
          <p:cNvPr id="280" name="TextBox 279">
            <a:extLst>
              <a:ext uri="{FF2B5EF4-FFF2-40B4-BE49-F238E27FC236}">
                <a16:creationId xmlns:a16="http://schemas.microsoft.com/office/drawing/2014/main" id="{2DD72FFD-C457-4A4E-A679-4868255AE6A3}"/>
              </a:ext>
            </a:extLst>
          </p:cNvPr>
          <p:cNvSpPr txBox="1"/>
          <p:nvPr/>
        </p:nvSpPr>
        <p:spPr>
          <a:xfrm>
            <a:off x="0" y="6485341"/>
            <a:ext cx="12192000" cy="369332"/>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ource Sans Pro"/>
              <a:ea typeface="+mn-ea"/>
              <a:cs typeface="+mn-cs"/>
            </a:endParaRPr>
          </a:p>
        </p:txBody>
      </p:sp>
      <p:graphicFrame>
        <p:nvGraphicFramePr>
          <p:cNvPr id="466" name="Content Placeholder 7">
            <a:extLst>
              <a:ext uri="{FF2B5EF4-FFF2-40B4-BE49-F238E27FC236}">
                <a16:creationId xmlns:a16="http://schemas.microsoft.com/office/drawing/2014/main" id="{BC8BFD2F-13DB-4126-A351-4FCDF69DA760}"/>
              </a:ext>
            </a:extLst>
          </p:cNvPr>
          <p:cNvGraphicFramePr>
            <a:graphicFrameLocks noGrp="1"/>
          </p:cNvGraphicFramePr>
          <p:nvPr>
            <p:ph idx="1"/>
          </p:nvPr>
        </p:nvGraphicFramePr>
        <p:xfrm>
          <a:off x="571500" y="2372659"/>
          <a:ext cx="11049000" cy="3901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5004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231C8-6EAC-4505-80FE-7F89015B2F7E}"/>
              </a:ext>
            </a:extLst>
          </p:cNvPr>
          <p:cNvSpPr>
            <a:spLocks noGrp="1"/>
          </p:cNvSpPr>
          <p:nvPr>
            <p:ph type="title"/>
          </p:nvPr>
        </p:nvSpPr>
        <p:spPr>
          <a:xfrm>
            <a:off x="888531" y="1180163"/>
            <a:ext cx="3910905" cy="4497674"/>
          </a:xfrm>
        </p:spPr>
        <p:txBody>
          <a:bodyPr>
            <a:normAutofit/>
          </a:bodyPr>
          <a:lstStyle/>
          <a:p>
            <a:pPr algn="ctr"/>
            <a:r>
              <a:rPr lang="en-US" dirty="0"/>
              <a:t>BYJU'S</a:t>
            </a:r>
            <a:r>
              <a:rPr lang="en-US" baseline="0" dirty="0"/>
              <a:t> and Vedantu are more popular with ICSE students.</a:t>
            </a:r>
            <a:br>
              <a:rPr lang="en-US" dirty="0"/>
            </a:br>
            <a:endParaRPr lang="en-US" dirty="0"/>
          </a:p>
        </p:txBody>
      </p:sp>
      <p:graphicFrame>
        <p:nvGraphicFramePr>
          <p:cNvPr id="7" name="Content Placeholder 3">
            <a:extLst>
              <a:ext uri="{FF2B5EF4-FFF2-40B4-BE49-F238E27FC236}">
                <a16:creationId xmlns:a16="http://schemas.microsoft.com/office/drawing/2014/main" id="{F195DEAF-FA67-4BD9-AD70-CC033B7626FB}"/>
              </a:ext>
            </a:extLst>
          </p:cNvPr>
          <p:cNvGraphicFramePr>
            <a:graphicFrameLocks noGrp="1"/>
          </p:cNvGraphicFramePr>
          <p:nvPr>
            <p:ph idx="1"/>
          </p:nvPr>
        </p:nvGraphicFramePr>
        <p:xfrm>
          <a:off x="5219688" y="567346"/>
          <a:ext cx="5575399" cy="5719154"/>
        </p:xfrm>
        <a:graphic>
          <a:graphicData uri="http://schemas.openxmlformats.org/drawingml/2006/chart">
            <c:chart xmlns:c="http://schemas.openxmlformats.org/drawingml/2006/chart" xmlns:r="http://schemas.openxmlformats.org/officeDocument/2006/relationships" r:id="rId2"/>
          </a:graphicData>
        </a:graphic>
      </p:graphicFrame>
      <p:sp>
        <p:nvSpPr>
          <p:cNvPr id="101" name="TextBox 100">
            <a:extLst>
              <a:ext uri="{FF2B5EF4-FFF2-40B4-BE49-F238E27FC236}">
                <a16:creationId xmlns:a16="http://schemas.microsoft.com/office/drawing/2014/main" id="{D5002B9C-249B-409E-9B88-93DE4F46B7CF}"/>
              </a:ext>
            </a:extLst>
          </p:cNvPr>
          <p:cNvSpPr txBox="1"/>
          <p:nvPr/>
        </p:nvSpPr>
        <p:spPr>
          <a:xfrm>
            <a:off x="0" y="6485341"/>
            <a:ext cx="12192000" cy="369332"/>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ource Sans Pro"/>
              <a:ea typeface="+mn-ea"/>
              <a:cs typeface="+mn-cs"/>
            </a:endParaRPr>
          </a:p>
        </p:txBody>
      </p:sp>
    </p:spTree>
    <p:extLst>
      <p:ext uri="{BB962C8B-B14F-4D97-AF65-F5344CB8AC3E}">
        <p14:creationId xmlns:p14="http://schemas.microsoft.com/office/powerpoint/2010/main" val="836281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DF91-3D5B-4B2E-B089-1B2FAA189100}"/>
              </a:ext>
            </a:extLst>
          </p:cNvPr>
          <p:cNvSpPr>
            <a:spLocks noGrp="1"/>
          </p:cNvSpPr>
          <p:nvPr>
            <p:ph type="title"/>
          </p:nvPr>
        </p:nvSpPr>
        <p:spPr>
          <a:xfrm>
            <a:off x="2128146" y="325782"/>
            <a:ext cx="8767231" cy="1123202"/>
          </a:xfrm>
        </p:spPr>
        <p:txBody>
          <a:bodyPr>
            <a:normAutofit/>
          </a:bodyPr>
          <a:lstStyle/>
          <a:p>
            <a:r>
              <a:rPr lang="en-US" sz="4400" dirty="0"/>
              <a:t>Brand Salience Funnel</a:t>
            </a:r>
          </a:p>
        </p:txBody>
      </p:sp>
      <mc:AlternateContent xmlns:mc="http://schemas.openxmlformats.org/markup-compatibility/2006" xmlns:cx2="http://schemas.microsoft.com/office/drawing/2015/10/21/chartex">
        <mc:Choice Requires="cx2">
          <p:graphicFrame>
            <p:nvGraphicFramePr>
              <p:cNvPr id="14" name="Chart 13">
                <a:extLst>
                  <a:ext uri="{FF2B5EF4-FFF2-40B4-BE49-F238E27FC236}">
                    <a16:creationId xmlns:a16="http://schemas.microsoft.com/office/drawing/2014/main" id="{BA7D291D-9A76-447C-A2B5-40EAB31E210C}"/>
                  </a:ext>
                </a:extLst>
              </p:cNvPr>
              <p:cNvGraphicFramePr/>
              <p:nvPr/>
            </p:nvGraphicFramePr>
            <p:xfrm>
              <a:off x="0" y="1220138"/>
              <a:ext cx="4268490" cy="266402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4" name="Chart 13">
                <a:extLst>
                  <a:ext uri="{FF2B5EF4-FFF2-40B4-BE49-F238E27FC236}">
                    <a16:creationId xmlns:a16="http://schemas.microsoft.com/office/drawing/2014/main" id="{BA7D291D-9A76-447C-A2B5-40EAB31E210C}"/>
                  </a:ext>
                </a:extLst>
              </p:cNvPr>
              <p:cNvPicPr>
                <a:picLocks noGrp="1" noRot="1" noChangeAspect="1" noMove="1" noResize="1" noEditPoints="1" noAdjustHandles="1" noChangeArrowheads="1" noChangeShapeType="1"/>
              </p:cNvPicPr>
              <p:nvPr/>
            </p:nvPicPr>
            <p:blipFill>
              <a:blip r:embed="rId3"/>
              <a:stretch>
                <a:fillRect/>
              </a:stretch>
            </p:blipFill>
            <p:spPr>
              <a:xfrm>
                <a:off x="0" y="1220138"/>
                <a:ext cx="4268490" cy="2664029"/>
              </a:xfrm>
              <a:prstGeom prst="rect">
                <a:avLst/>
              </a:prstGeom>
            </p:spPr>
          </p:pic>
        </mc:Fallback>
      </mc:AlternateContent>
      <mc:AlternateContent xmlns:mc="http://schemas.openxmlformats.org/markup-compatibility/2006" xmlns:cx2="http://schemas.microsoft.com/office/drawing/2015/10/21/chartex">
        <mc:Choice Requires="cx2">
          <p:graphicFrame>
            <p:nvGraphicFramePr>
              <p:cNvPr id="15" name="Chart 14">
                <a:extLst>
                  <a:ext uri="{FF2B5EF4-FFF2-40B4-BE49-F238E27FC236}">
                    <a16:creationId xmlns:a16="http://schemas.microsoft.com/office/drawing/2014/main" id="{27DE6C06-15FC-43E4-AFEA-96F95CA48A7E}"/>
                  </a:ext>
                </a:extLst>
              </p:cNvPr>
              <p:cNvGraphicFramePr/>
              <p:nvPr/>
            </p:nvGraphicFramePr>
            <p:xfrm>
              <a:off x="4198236" y="1282114"/>
              <a:ext cx="3795527" cy="2436107"/>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5" name="Chart 14">
                <a:extLst>
                  <a:ext uri="{FF2B5EF4-FFF2-40B4-BE49-F238E27FC236}">
                    <a16:creationId xmlns:a16="http://schemas.microsoft.com/office/drawing/2014/main" id="{27DE6C06-15FC-43E4-AFEA-96F95CA48A7E}"/>
                  </a:ext>
                </a:extLst>
              </p:cNvPr>
              <p:cNvPicPr>
                <a:picLocks noGrp="1" noRot="1" noChangeAspect="1" noMove="1" noResize="1" noEditPoints="1" noAdjustHandles="1" noChangeArrowheads="1" noChangeShapeType="1"/>
              </p:cNvPicPr>
              <p:nvPr/>
            </p:nvPicPr>
            <p:blipFill>
              <a:blip r:embed="rId5"/>
              <a:stretch>
                <a:fillRect/>
              </a:stretch>
            </p:blipFill>
            <p:spPr>
              <a:xfrm>
                <a:off x="4198236" y="1282114"/>
                <a:ext cx="3795527" cy="2436107"/>
              </a:xfrm>
              <a:prstGeom prst="rect">
                <a:avLst/>
              </a:prstGeom>
            </p:spPr>
          </p:pic>
        </mc:Fallback>
      </mc:AlternateContent>
      <mc:AlternateContent xmlns:mc="http://schemas.openxmlformats.org/markup-compatibility/2006" xmlns:cx2="http://schemas.microsoft.com/office/drawing/2015/10/21/chartex">
        <mc:Choice Requires="cx2">
          <p:graphicFrame>
            <p:nvGraphicFramePr>
              <p:cNvPr id="18" name="Chart 17">
                <a:extLst>
                  <a:ext uri="{FF2B5EF4-FFF2-40B4-BE49-F238E27FC236}">
                    <a16:creationId xmlns:a16="http://schemas.microsoft.com/office/drawing/2014/main" id="{150B4A5E-61C3-4D27-B8AD-D60D03186F08}"/>
                  </a:ext>
                </a:extLst>
              </p:cNvPr>
              <p:cNvGraphicFramePr/>
              <p:nvPr>
                <p:extLst>
                  <p:ext uri="{D42A27DB-BD31-4B8C-83A1-F6EECF244321}">
                    <p14:modId xmlns:p14="http://schemas.microsoft.com/office/powerpoint/2010/main" val="1386858631"/>
                  </p:ext>
                </p:extLst>
              </p:nvPr>
            </p:nvGraphicFramePr>
            <p:xfrm>
              <a:off x="7993763" y="1365249"/>
              <a:ext cx="4198237" cy="2404984"/>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8" name="Chart 17">
                <a:extLst>
                  <a:ext uri="{FF2B5EF4-FFF2-40B4-BE49-F238E27FC236}">
                    <a16:creationId xmlns:a16="http://schemas.microsoft.com/office/drawing/2014/main" id="{150B4A5E-61C3-4D27-B8AD-D60D03186F08}"/>
                  </a:ext>
                </a:extLst>
              </p:cNvPr>
              <p:cNvPicPr>
                <a:picLocks noGrp="1" noRot="1" noChangeAspect="1" noMove="1" noResize="1" noEditPoints="1" noAdjustHandles="1" noChangeArrowheads="1" noChangeShapeType="1"/>
              </p:cNvPicPr>
              <p:nvPr/>
            </p:nvPicPr>
            <p:blipFill>
              <a:blip r:embed="rId7"/>
              <a:stretch>
                <a:fillRect/>
              </a:stretch>
            </p:blipFill>
            <p:spPr>
              <a:xfrm>
                <a:off x="7993763" y="1365249"/>
                <a:ext cx="4198237" cy="2404984"/>
              </a:xfrm>
              <a:prstGeom prst="rect">
                <a:avLst/>
              </a:prstGeom>
            </p:spPr>
          </p:pic>
        </mc:Fallback>
      </mc:AlternateContent>
      <mc:AlternateContent xmlns:mc="http://schemas.openxmlformats.org/markup-compatibility/2006" xmlns:cx2="http://schemas.microsoft.com/office/drawing/2015/10/21/chartex">
        <mc:Choice Requires="cx2">
          <p:graphicFrame>
            <p:nvGraphicFramePr>
              <p:cNvPr id="20" name="Chart 19">
                <a:extLst>
                  <a:ext uri="{FF2B5EF4-FFF2-40B4-BE49-F238E27FC236}">
                    <a16:creationId xmlns:a16="http://schemas.microsoft.com/office/drawing/2014/main" id="{53BB14BB-5EC6-4CF9-AEFE-673014342B1D}"/>
                  </a:ext>
                </a:extLst>
              </p:cNvPr>
              <p:cNvGraphicFramePr/>
              <p:nvPr/>
            </p:nvGraphicFramePr>
            <p:xfrm>
              <a:off x="4146561" y="4092883"/>
              <a:ext cx="4140179" cy="2436106"/>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20" name="Chart 19">
                <a:extLst>
                  <a:ext uri="{FF2B5EF4-FFF2-40B4-BE49-F238E27FC236}">
                    <a16:creationId xmlns:a16="http://schemas.microsoft.com/office/drawing/2014/main" id="{53BB14BB-5EC6-4CF9-AEFE-673014342B1D}"/>
                  </a:ext>
                </a:extLst>
              </p:cNvPr>
              <p:cNvPicPr>
                <a:picLocks noGrp="1" noRot="1" noChangeAspect="1" noMove="1" noResize="1" noEditPoints="1" noAdjustHandles="1" noChangeArrowheads="1" noChangeShapeType="1"/>
              </p:cNvPicPr>
              <p:nvPr/>
            </p:nvPicPr>
            <p:blipFill>
              <a:blip r:embed="rId9"/>
              <a:stretch>
                <a:fillRect/>
              </a:stretch>
            </p:blipFill>
            <p:spPr>
              <a:xfrm>
                <a:off x="4146561" y="4092883"/>
                <a:ext cx="4140179" cy="2436106"/>
              </a:xfrm>
              <a:prstGeom prst="rect">
                <a:avLst/>
              </a:prstGeom>
            </p:spPr>
          </p:pic>
        </mc:Fallback>
      </mc:AlternateContent>
      <mc:AlternateContent xmlns:mc="http://schemas.openxmlformats.org/markup-compatibility/2006" xmlns:cx2="http://schemas.microsoft.com/office/drawing/2015/10/21/chartex">
        <mc:Choice Requires="cx2">
          <p:graphicFrame>
            <p:nvGraphicFramePr>
              <p:cNvPr id="21" name="Chart 20">
                <a:extLst>
                  <a:ext uri="{FF2B5EF4-FFF2-40B4-BE49-F238E27FC236}">
                    <a16:creationId xmlns:a16="http://schemas.microsoft.com/office/drawing/2014/main" id="{5C232782-1C33-45BE-A355-C6352CF6C776}"/>
                  </a:ext>
                </a:extLst>
              </p:cNvPr>
              <p:cNvGraphicFramePr/>
              <p:nvPr/>
            </p:nvGraphicFramePr>
            <p:xfrm>
              <a:off x="58057" y="4079588"/>
              <a:ext cx="4140179" cy="2475691"/>
            </p:xfrm>
            <a:graphic>
              <a:graphicData uri="http://schemas.microsoft.com/office/drawing/2014/chartex">
                <cx:chart xmlns:cx="http://schemas.microsoft.com/office/drawing/2014/chartex" xmlns:r="http://schemas.openxmlformats.org/officeDocument/2006/relationships" r:id="rId10"/>
              </a:graphicData>
            </a:graphic>
          </p:graphicFrame>
        </mc:Choice>
        <mc:Fallback xmlns="">
          <p:pic>
            <p:nvPicPr>
              <p:cNvPr id="21" name="Chart 20">
                <a:extLst>
                  <a:ext uri="{FF2B5EF4-FFF2-40B4-BE49-F238E27FC236}">
                    <a16:creationId xmlns:a16="http://schemas.microsoft.com/office/drawing/2014/main" id="{5C232782-1C33-45BE-A355-C6352CF6C776}"/>
                  </a:ext>
                </a:extLst>
              </p:cNvPr>
              <p:cNvPicPr>
                <a:picLocks noGrp="1" noRot="1" noChangeAspect="1" noMove="1" noResize="1" noEditPoints="1" noAdjustHandles="1" noChangeArrowheads="1" noChangeShapeType="1"/>
              </p:cNvPicPr>
              <p:nvPr/>
            </p:nvPicPr>
            <p:blipFill>
              <a:blip r:embed="rId11"/>
              <a:stretch>
                <a:fillRect/>
              </a:stretch>
            </p:blipFill>
            <p:spPr>
              <a:xfrm>
                <a:off x="58057" y="4079588"/>
                <a:ext cx="4140179" cy="2475691"/>
              </a:xfrm>
              <a:prstGeom prst="rect">
                <a:avLst/>
              </a:prstGeom>
            </p:spPr>
          </p:pic>
        </mc:Fallback>
      </mc:AlternateContent>
      <p:sp>
        <p:nvSpPr>
          <p:cNvPr id="11" name="TextBox 10">
            <a:extLst>
              <a:ext uri="{FF2B5EF4-FFF2-40B4-BE49-F238E27FC236}">
                <a16:creationId xmlns:a16="http://schemas.microsoft.com/office/drawing/2014/main" id="{6CC1F869-AAE4-42CA-A539-80A9FDF2E01B}"/>
              </a:ext>
            </a:extLst>
          </p:cNvPr>
          <p:cNvSpPr txBox="1"/>
          <p:nvPr/>
        </p:nvSpPr>
        <p:spPr>
          <a:xfrm>
            <a:off x="0" y="6581001"/>
            <a:ext cx="12192000" cy="307777"/>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lumMod val="75000"/>
                  </a:srgbClr>
                </a:solidFill>
                <a:effectLst/>
                <a:uLnTx/>
                <a:uFillTx/>
                <a:latin typeface="Calibri" panose="020F0502020204030204" pitchFamily="34" charset="0"/>
                <a:ea typeface="+mn-ea"/>
                <a:cs typeface="Calibri" panose="020F0502020204030204" pitchFamily="34" charset="0"/>
              </a:rPr>
              <a:t>Sample Size: 177</a:t>
            </a:r>
          </a:p>
        </p:txBody>
      </p:sp>
      <p:sp>
        <p:nvSpPr>
          <p:cNvPr id="3" name="TextBox 2">
            <a:extLst>
              <a:ext uri="{FF2B5EF4-FFF2-40B4-BE49-F238E27FC236}">
                <a16:creationId xmlns:a16="http://schemas.microsoft.com/office/drawing/2014/main" id="{F8E86396-5004-4648-9582-99EEFEF8282C}"/>
              </a:ext>
            </a:extLst>
          </p:cNvPr>
          <p:cNvSpPr txBox="1"/>
          <p:nvPr/>
        </p:nvSpPr>
        <p:spPr>
          <a:xfrm>
            <a:off x="8672868" y="4513897"/>
            <a:ext cx="3185885" cy="1323439"/>
          </a:xfrm>
          <a:prstGeom prst="rect">
            <a:avLst/>
          </a:prstGeom>
          <a:solidFill>
            <a:schemeClr val="bg2"/>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000000"/>
                </a:solidFill>
                <a:effectLst/>
                <a:uLnTx/>
                <a:uFillTx/>
                <a:latin typeface="Source Sans Pro"/>
                <a:ea typeface="+mn-ea"/>
                <a:cs typeface="+mn-cs"/>
              </a:rPr>
              <a:t>Key Insights: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000000"/>
                </a:solidFill>
                <a:effectLst/>
                <a:uLnTx/>
                <a:uFillTx/>
                <a:latin typeface="Source Sans Pro"/>
                <a:ea typeface="+mn-ea"/>
                <a:cs typeface="+mn-cs"/>
              </a:rPr>
              <a:t>BYJU’s need to work towards minimizing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000000"/>
                </a:solidFill>
                <a:effectLst/>
                <a:uLnTx/>
                <a:uFillTx/>
                <a:latin typeface="Source Sans Pro"/>
                <a:ea typeface="+mn-ea"/>
                <a:cs typeface="+mn-cs"/>
              </a:rPr>
              <a:t>Awareness to usage ratio.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1" u="none" strike="noStrike" kern="1200" cap="none" spc="0" normalizeH="0" baseline="0" noProof="0" dirty="0">
              <a:ln>
                <a:noFill/>
              </a:ln>
              <a:solidFill>
                <a:srgbClr val="000000"/>
              </a:solidFill>
              <a:effectLst/>
              <a:uLnTx/>
              <a:uFillTx/>
              <a:latin typeface="Source Sans Pro"/>
              <a:ea typeface="+mn-ea"/>
              <a:cs typeface="+mn-cs"/>
            </a:endParaRPr>
          </a:p>
        </p:txBody>
      </p:sp>
    </p:spTree>
    <p:extLst>
      <p:ext uri="{BB962C8B-B14F-4D97-AF65-F5344CB8AC3E}">
        <p14:creationId xmlns:p14="http://schemas.microsoft.com/office/powerpoint/2010/main" val="1156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954-1013-4B6B-8960-1B5CA6E05258}"/>
              </a:ext>
            </a:extLst>
          </p:cNvPr>
          <p:cNvSpPr>
            <a:spLocks noGrp="1"/>
          </p:cNvSpPr>
          <p:nvPr>
            <p:ph type="title"/>
          </p:nvPr>
        </p:nvSpPr>
        <p:spPr>
          <a:xfrm>
            <a:off x="1360715" y="400844"/>
            <a:ext cx="10515600" cy="1325563"/>
          </a:xfrm>
        </p:spPr>
        <p:txBody>
          <a:bodyPr/>
          <a:lstStyle/>
          <a:p>
            <a:r>
              <a:rPr lang="en-US" dirty="0"/>
              <a:t>BYJU’s usage by ICSE students was considerably high.</a:t>
            </a:r>
          </a:p>
        </p:txBody>
      </p:sp>
      <p:graphicFrame>
        <p:nvGraphicFramePr>
          <p:cNvPr id="4" name="Content Placeholder 3">
            <a:extLst>
              <a:ext uri="{FF2B5EF4-FFF2-40B4-BE49-F238E27FC236}">
                <a16:creationId xmlns:a16="http://schemas.microsoft.com/office/drawing/2014/main" id="{7B846938-DA99-41C3-BB4F-5755F885B45C}"/>
              </a:ext>
            </a:extLst>
          </p:cNvPr>
          <p:cNvGraphicFramePr>
            <a:graphicFrameLocks noGrp="1"/>
          </p:cNvGraphicFramePr>
          <p:nvPr>
            <p:ph idx="1"/>
          </p:nvPr>
        </p:nvGraphicFramePr>
        <p:xfrm>
          <a:off x="1069975" y="1874838"/>
          <a:ext cx="9634538" cy="435133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325E8D4-15DB-4494-A45D-842AFB9D8E62}"/>
              </a:ext>
            </a:extLst>
          </p:cNvPr>
          <p:cNvSpPr txBox="1"/>
          <p:nvPr/>
        </p:nvSpPr>
        <p:spPr>
          <a:xfrm>
            <a:off x="0" y="6581001"/>
            <a:ext cx="12192000" cy="307777"/>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lumMod val="75000"/>
                  </a:srgbClr>
                </a:solidFill>
                <a:effectLst/>
                <a:uLnTx/>
                <a:uFillTx/>
                <a:latin typeface="Calibri" panose="020F0502020204030204" pitchFamily="34" charset="0"/>
                <a:ea typeface="+mn-ea"/>
                <a:cs typeface="Calibri" panose="020F0502020204030204" pitchFamily="34" charset="0"/>
              </a:rPr>
              <a:t>Sample Size: 177</a:t>
            </a:r>
          </a:p>
        </p:txBody>
      </p:sp>
      <p:sp>
        <p:nvSpPr>
          <p:cNvPr id="3" name="Rectangle: Rounded Corners 2">
            <a:extLst>
              <a:ext uri="{FF2B5EF4-FFF2-40B4-BE49-F238E27FC236}">
                <a16:creationId xmlns:a16="http://schemas.microsoft.com/office/drawing/2014/main" id="{8AE9046A-2C47-4528-BA0D-ABC98FAEB5C3}"/>
              </a:ext>
            </a:extLst>
          </p:cNvPr>
          <p:cNvSpPr/>
          <p:nvPr/>
        </p:nvSpPr>
        <p:spPr>
          <a:xfrm>
            <a:off x="1828800" y="2171700"/>
            <a:ext cx="2586038" cy="3786188"/>
          </a:xfrm>
          <a:custGeom>
            <a:avLst/>
            <a:gdLst>
              <a:gd name="connsiteX0" fmla="*/ 0 w 2586038"/>
              <a:gd name="connsiteY0" fmla="*/ 431015 h 3786188"/>
              <a:gd name="connsiteX1" fmla="*/ 431015 w 2586038"/>
              <a:gd name="connsiteY1" fmla="*/ 0 h 3786188"/>
              <a:gd name="connsiteX2" fmla="*/ 1005684 w 2586038"/>
              <a:gd name="connsiteY2" fmla="*/ 0 h 3786188"/>
              <a:gd name="connsiteX3" fmla="*/ 1580354 w 2586038"/>
              <a:gd name="connsiteY3" fmla="*/ 0 h 3786188"/>
              <a:gd name="connsiteX4" fmla="*/ 2155023 w 2586038"/>
              <a:gd name="connsiteY4" fmla="*/ 0 h 3786188"/>
              <a:gd name="connsiteX5" fmla="*/ 2586038 w 2586038"/>
              <a:gd name="connsiteY5" fmla="*/ 431015 h 3786188"/>
              <a:gd name="connsiteX6" fmla="*/ 2586038 w 2586038"/>
              <a:gd name="connsiteY6" fmla="*/ 986605 h 3786188"/>
              <a:gd name="connsiteX7" fmla="*/ 2586038 w 2586038"/>
              <a:gd name="connsiteY7" fmla="*/ 1542195 h 3786188"/>
              <a:gd name="connsiteX8" fmla="*/ 2586038 w 2586038"/>
              <a:gd name="connsiteY8" fmla="*/ 2156268 h 3786188"/>
              <a:gd name="connsiteX9" fmla="*/ 2586038 w 2586038"/>
              <a:gd name="connsiteY9" fmla="*/ 2711858 h 3786188"/>
              <a:gd name="connsiteX10" fmla="*/ 2586038 w 2586038"/>
              <a:gd name="connsiteY10" fmla="*/ 3355173 h 3786188"/>
              <a:gd name="connsiteX11" fmla="*/ 2155023 w 2586038"/>
              <a:gd name="connsiteY11" fmla="*/ 3786188 h 3786188"/>
              <a:gd name="connsiteX12" fmla="*/ 1545874 w 2586038"/>
              <a:gd name="connsiteY12" fmla="*/ 3786188 h 3786188"/>
              <a:gd name="connsiteX13" fmla="*/ 988444 w 2586038"/>
              <a:gd name="connsiteY13" fmla="*/ 3786188 h 3786188"/>
              <a:gd name="connsiteX14" fmla="*/ 431015 w 2586038"/>
              <a:gd name="connsiteY14" fmla="*/ 3786188 h 3786188"/>
              <a:gd name="connsiteX15" fmla="*/ 0 w 2586038"/>
              <a:gd name="connsiteY15" fmla="*/ 3355173 h 3786188"/>
              <a:gd name="connsiteX16" fmla="*/ 0 w 2586038"/>
              <a:gd name="connsiteY16" fmla="*/ 2858066 h 3786188"/>
              <a:gd name="connsiteX17" fmla="*/ 0 w 2586038"/>
              <a:gd name="connsiteY17" fmla="*/ 2302476 h 3786188"/>
              <a:gd name="connsiteX18" fmla="*/ 0 w 2586038"/>
              <a:gd name="connsiteY18" fmla="*/ 1688403 h 3786188"/>
              <a:gd name="connsiteX19" fmla="*/ 0 w 2586038"/>
              <a:gd name="connsiteY19" fmla="*/ 1162054 h 3786188"/>
              <a:gd name="connsiteX20" fmla="*/ 0 w 2586038"/>
              <a:gd name="connsiteY20" fmla="*/ 431015 h 3786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86038" h="3786188" extrusionOk="0">
                <a:moveTo>
                  <a:pt x="0" y="431015"/>
                </a:moveTo>
                <a:cubicBezTo>
                  <a:pt x="45185" y="201828"/>
                  <a:pt x="170429" y="5749"/>
                  <a:pt x="431015" y="0"/>
                </a:cubicBezTo>
                <a:cubicBezTo>
                  <a:pt x="553793" y="-34200"/>
                  <a:pt x="857649" y="21050"/>
                  <a:pt x="1005684" y="0"/>
                </a:cubicBezTo>
                <a:cubicBezTo>
                  <a:pt x="1153719" y="-21050"/>
                  <a:pt x="1384332" y="16831"/>
                  <a:pt x="1580354" y="0"/>
                </a:cubicBezTo>
                <a:cubicBezTo>
                  <a:pt x="1776376" y="-16831"/>
                  <a:pt x="1922034" y="32075"/>
                  <a:pt x="2155023" y="0"/>
                </a:cubicBezTo>
                <a:cubicBezTo>
                  <a:pt x="2382907" y="22853"/>
                  <a:pt x="2586491" y="182982"/>
                  <a:pt x="2586038" y="431015"/>
                </a:cubicBezTo>
                <a:cubicBezTo>
                  <a:pt x="2591932" y="655948"/>
                  <a:pt x="2522849" y="874050"/>
                  <a:pt x="2586038" y="986605"/>
                </a:cubicBezTo>
                <a:cubicBezTo>
                  <a:pt x="2649227" y="1099160"/>
                  <a:pt x="2546894" y="1388505"/>
                  <a:pt x="2586038" y="1542195"/>
                </a:cubicBezTo>
                <a:cubicBezTo>
                  <a:pt x="2625182" y="1695885"/>
                  <a:pt x="2548599" y="1864186"/>
                  <a:pt x="2586038" y="2156268"/>
                </a:cubicBezTo>
                <a:cubicBezTo>
                  <a:pt x="2623477" y="2448350"/>
                  <a:pt x="2538979" y="2436141"/>
                  <a:pt x="2586038" y="2711858"/>
                </a:cubicBezTo>
                <a:cubicBezTo>
                  <a:pt x="2633097" y="2987575"/>
                  <a:pt x="2542240" y="3045245"/>
                  <a:pt x="2586038" y="3355173"/>
                </a:cubicBezTo>
                <a:cubicBezTo>
                  <a:pt x="2592947" y="3591634"/>
                  <a:pt x="2425337" y="3756895"/>
                  <a:pt x="2155023" y="3786188"/>
                </a:cubicBezTo>
                <a:cubicBezTo>
                  <a:pt x="1939740" y="3802963"/>
                  <a:pt x="1710210" y="3741582"/>
                  <a:pt x="1545874" y="3786188"/>
                </a:cubicBezTo>
                <a:cubicBezTo>
                  <a:pt x="1381538" y="3830794"/>
                  <a:pt x="1226555" y="3776443"/>
                  <a:pt x="988444" y="3786188"/>
                </a:cubicBezTo>
                <a:cubicBezTo>
                  <a:pt x="750333" y="3795933"/>
                  <a:pt x="601246" y="3742181"/>
                  <a:pt x="431015" y="3786188"/>
                </a:cubicBezTo>
                <a:cubicBezTo>
                  <a:pt x="255754" y="3754276"/>
                  <a:pt x="18852" y="3626713"/>
                  <a:pt x="0" y="3355173"/>
                </a:cubicBezTo>
                <a:cubicBezTo>
                  <a:pt x="-56903" y="3153677"/>
                  <a:pt x="31057" y="3009491"/>
                  <a:pt x="0" y="2858066"/>
                </a:cubicBezTo>
                <a:cubicBezTo>
                  <a:pt x="-31057" y="2706641"/>
                  <a:pt x="52038" y="2460214"/>
                  <a:pt x="0" y="2302476"/>
                </a:cubicBezTo>
                <a:cubicBezTo>
                  <a:pt x="-52038" y="2144738"/>
                  <a:pt x="71533" y="1825962"/>
                  <a:pt x="0" y="1688403"/>
                </a:cubicBezTo>
                <a:cubicBezTo>
                  <a:pt x="-71533" y="1550844"/>
                  <a:pt x="26365" y="1372803"/>
                  <a:pt x="0" y="1162054"/>
                </a:cubicBezTo>
                <a:cubicBezTo>
                  <a:pt x="-26365" y="951305"/>
                  <a:pt x="22435" y="762635"/>
                  <a:pt x="0" y="431015"/>
                </a:cubicBezTo>
                <a:close/>
              </a:path>
            </a:pathLst>
          </a:custGeom>
          <a:noFill/>
          <a:ln>
            <a:solidFill>
              <a:srgbClr val="FF0000"/>
            </a:solidFill>
            <a:extLst>
              <a:ext uri="{C807C97D-BFC1-408E-A445-0C87EB9F89A2}">
                <ask:lineSketchStyleProps xmlns:ask="http://schemas.microsoft.com/office/drawing/2018/sketchyshapes" sd="1112547318">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4088098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D5FB-5BB4-46EB-87F2-626850DA7865}"/>
              </a:ext>
            </a:extLst>
          </p:cNvPr>
          <p:cNvSpPr>
            <a:spLocks noGrp="1"/>
          </p:cNvSpPr>
          <p:nvPr>
            <p:ph type="title"/>
          </p:nvPr>
        </p:nvSpPr>
        <p:spPr>
          <a:xfrm>
            <a:off x="1173305" y="612477"/>
            <a:ext cx="10426923" cy="846581"/>
          </a:xfrm>
        </p:spPr>
        <p:txBody>
          <a:bodyPr>
            <a:normAutofit fontScale="90000"/>
          </a:bodyPr>
          <a:lstStyle/>
          <a:p>
            <a:pPr algn="ctr"/>
            <a:r>
              <a:rPr lang="en-US" dirty="0"/>
              <a:t>BYJU’s is being used more by female students.</a:t>
            </a:r>
          </a:p>
        </p:txBody>
      </p:sp>
      <p:graphicFrame>
        <p:nvGraphicFramePr>
          <p:cNvPr id="7" name="Content Placeholder 3">
            <a:extLst>
              <a:ext uri="{FF2B5EF4-FFF2-40B4-BE49-F238E27FC236}">
                <a16:creationId xmlns:a16="http://schemas.microsoft.com/office/drawing/2014/main" id="{1224FF7E-8C6E-4581-82E1-BA8D6F6C5231}"/>
              </a:ext>
            </a:extLst>
          </p:cNvPr>
          <p:cNvGraphicFramePr>
            <a:graphicFrameLocks noGrp="1"/>
          </p:cNvGraphicFramePr>
          <p:nvPr>
            <p:ph idx="1"/>
          </p:nvPr>
        </p:nvGraphicFramePr>
        <p:xfrm>
          <a:off x="877326" y="2599512"/>
          <a:ext cx="10722902" cy="3646011"/>
        </p:xfrm>
        <a:graphic>
          <a:graphicData uri="http://schemas.openxmlformats.org/drawingml/2006/chart">
            <c:chart xmlns:c="http://schemas.openxmlformats.org/drawingml/2006/chart" xmlns:r="http://schemas.openxmlformats.org/officeDocument/2006/relationships" r:id="rId2"/>
          </a:graphicData>
        </a:graphic>
      </p:graphicFrame>
      <p:sp>
        <p:nvSpPr>
          <p:cNvPr id="111" name="TextBox 110">
            <a:extLst>
              <a:ext uri="{FF2B5EF4-FFF2-40B4-BE49-F238E27FC236}">
                <a16:creationId xmlns:a16="http://schemas.microsoft.com/office/drawing/2014/main" id="{95A89F37-E95D-4923-908A-FEDC2FF444E6}"/>
              </a:ext>
            </a:extLst>
          </p:cNvPr>
          <p:cNvSpPr txBox="1"/>
          <p:nvPr/>
        </p:nvSpPr>
        <p:spPr>
          <a:xfrm>
            <a:off x="0" y="6581001"/>
            <a:ext cx="12192000" cy="307777"/>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lumMod val="75000"/>
                  </a:srgbClr>
                </a:solidFill>
                <a:effectLst/>
                <a:uLnTx/>
                <a:uFillTx/>
                <a:latin typeface="Calibri" panose="020F0502020204030204" pitchFamily="34" charset="0"/>
                <a:ea typeface="+mn-ea"/>
                <a:cs typeface="Calibri" panose="020F0502020204030204" pitchFamily="34" charset="0"/>
              </a:rPr>
              <a:t>Sample Size: 177</a:t>
            </a:r>
          </a:p>
        </p:txBody>
      </p:sp>
    </p:spTree>
    <p:extLst>
      <p:ext uri="{BB962C8B-B14F-4D97-AF65-F5344CB8AC3E}">
        <p14:creationId xmlns:p14="http://schemas.microsoft.com/office/powerpoint/2010/main" val="67895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75" name="Freeform: Shape 74">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76" name="Freeform: Shape 75">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77" name="Freeform: Shape 76">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78" name="Freeform: Shape 77">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79" name="Freeform: Shape 78">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grpSp>
      <p:sp>
        <p:nvSpPr>
          <p:cNvPr id="81" name="Oval 80">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useBgFill="1">
        <p:nvSpPr>
          <p:cNvPr id="83" name="Rectangle 82">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pic>
        <p:nvPicPr>
          <p:cNvPr id="53" name="Picture 4">
            <a:extLst>
              <a:ext uri="{FF2B5EF4-FFF2-40B4-BE49-F238E27FC236}">
                <a16:creationId xmlns:a16="http://schemas.microsoft.com/office/drawing/2014/main" id="{E036CE85-68B9-4663-A5E8-C5783AF49037}"/>
              </a:ext>
            </a:extLst>
          </p:cNvPr>
          <p:cNvPicPr>
            <a:picLocks noChangeAspect="1"/>
          </p:cNvPicPr>
          <p:nvPr/>
        </p:nvPicPr>
        <p:blipFill rotWithShape="1">
          <a:blip r:embed="rId2"/>
          <a:srcRect t="7865" b="7866"/>
          <a:stretch/>
        </p:blipFill>
        <p:spPr>
          <a:xfrm>
            <a:off x="-2" y="-1"/>
            <a:ext cx="12192001" cy="6858000"/>
          </a:xfrm>
          <a:prstGeom prst="rect">
            <a:avLst/>
          </a:prstGeom>
          <a:ln w="28575">
            <a:noFill/>
          </a:ln>
        </p:spPr>
      </p:pic>
      <p:grpSp>
        <p:nvGrpSpPr>
          <p:cNvPr id="85" name="Group 84">
            <a:extLst>
              <a:ext uri="{FF2B5EF4-FFF2-40B4-BE49-F238E27FC236}">
                <a16:creationId xmlns:a16="http://schemas.microsoft.com/office/drawing/2014/main" id="{308C40F4-6A24-4867-B726-B552DB080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550" y="555675"/>
            <a:ext cx="4860256" cy="5696169"/>
            <a:chOff x="1481312" y="743744"/>
            <a:chExt cx="4860256" cy="4589316"/>
          </a:xfrm>
        </p:grpSpPr>
        <p:sp>
          <p:nvSpPr>
            <p:cNvPr id="86" name="Rectangle 85">
              <a:extLst>
                <a:ext uri="{FF2B5EF4-FFF2-40B4-BE49-F238E27FC236}">
                  <a16:creationId xmlns:a16="http://schemas.microsoft.com/office/drawing/2014/main" id="{954BF10E-4559-4F28-91B0-3D0C2C486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B5A065"/>
                </a:solidFill>
                <a:effectLst/>
                <a:uLnTx/>
                <a:uFillTx/>
                <a:latin typeface="Source Sans Pro"/>
                <a:ea typeface="+mn-ea"/>
                <a:cs typeface="+mn-cs"/>
              </a:endParaRPr>
            </a:p>
          </p:txBody>
        </p:sp>
        <p:sp>
          <p:nvSpPr>
            <p:cNvPr id="87" name="Rectangle 86">
              <a:extLst>
                <a:ext uri="{FF2B5EF4-FFF2-40B4-BE49-F238E27FC236}">
                  <a16:creationId xmlns:a16="http://schemas.microsoft.com/office/drawing/2014/main" id="{DB0B5A20-FCFE-4AED-B5A3-91D3DE935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grpSp>
      <p:sp useBgFill="1">
        <p:nvSpPr>
          <p:cNvPr id="89" name="Rectangle 88">
            <a:extLst>
              <a:ext uri="{FF2B5EF4-FFF2-40B4-BE49-F238E27FC236}">
                <a16:creationId xmlns:a16="http://schemas.microsoft.com/office/drawing/2014/main" id="{D6CA2F4C-8E9E-4BCD-B6E8-A68A311CA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 name="Title 1">
            <a:extLst>
              <a:ext uri="{FF2B5EF4-FFF2-40B4-BE49-F238E27FC236}">
                <a16:creationId xmlns:a16="http://schemas.microsoft.com/office/drawing/2014/main" id="{0BA0B620-058B-4148-B436-5406E412671A}"/>
              </a:ext>
            </a:extLst>
          </p:cNvPr>
          <p:cNvSpPr>
            <a:spLocks noGrp="1"/>
          </p:cNvSpPr>
          <p:nvPr>
            <p:ph type="title"/>
          </p:nvPr>
        </p:nvSpPr>
        <p:spPr>
          <a:xfrm>
            <a:off x="677119" y="810623"/>
            <a:ext cx="4429556" cy="3570162"/>
          </a:xfrm>
        </p:spPr>
        <p:txBody>
          <a:bodyPr vert="horz" lIns="91440" tIns="45720" rIns="91440" bIns="45720" rtlCol="0" anchor="b">
            <a:normAutofit/>
          </a:bodyPr>
          <a:lstStyle/>
          <a:p>
            <a:pPr algn="ctr"/>
            <a:br>
              <a:rPr lang="en-US" sz="3300" b="1" u="none" cap="all" spc="1500" dirty="0">
                <a:effectLst/>
                <a:ea typeface="Source Sans Pro SemiBold" panose="020B0603030403020204" pitchFamily="34" charset="0"/>
              </a:rPr>
            </a:br>
            <a:r>
              <a:rPr lang="en-US" sz="3300" b="1" u="none" cap="all" spc="1500" dirty="0">
                <a:effectLst/>
                <a:ea typeface="Source Sans Pro SemiBold" panose="020B0603030403020204" pitchFamily="34" charset="0"/>
              </a:rPr>
              <a:t>Brand Health Track for </a:t>
            </a:r>
            <a:r>
              <a:rPr lang="en-US" sz="3300" b="1" u="none" cap="all" spc="1500" dirty="0" err="1">
                <a:effectLst/>
                <a:ea typeface="Source Sans Pro SemiBold" panose="020B0603030403020204" pitchFamily="34" charset="0"/>
              </a:rPr>
              <a:t>Byju’s</a:t>
            </a:r>
            <a:r>
              <a:rPr lang="en-US" sz="3300" b="1" u="none" cap="all" spc="1500" dirty="0">
                <a:effectLst/>
                <a:ea typeface="Source Sans Pro SemiBold" panose="020B0603030403020204" pitchFamily="34" charset="0"/>
              </a:rPr>
              <a:t> </a:t>
            </a:r>
            <a:br>
              <a:rPr lang="en-US" sz="3300" b="1" u="none" cap="all" spc="1500" dirty="0">
                <a:ea typeface="Source Sans Pro SemiBold" panose="020B0603030403020204" pitchFamily="34" charset="0"/>
              </a:rPr>
            </a:br>
            <a:endParaRPr lang="en-US" sz="3300" b="1" cap="all" spc="1500" dirty="0">
              <a:ea typeface="Source Sans Pro SemiBold" panose="020B0603030403020204" pitchFamily="34" charset="0"/>
            </a:endParaRPr>
          </a:p>
        </p:txBody>
      </p:sp>
      <p:sp>
        <p:nvSpPr>
          <p:cNvPr id="91" name="Oval 90">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210" y="245807"/>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93" name="Oval 92">
            <a:extLst>
              <a:ext uri="{FF2B5EF4-FFF2-40B4-BE49-F238E27FC236}">
                <a16:creationId xmlns:a16="http://schemas.microsoft.com/office/drawing/2014/main" id="{6004781B-698F-46D5-AADD-8AE921171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210" y="245807"/>
            <a:ext cx="445835" cy="445835"/>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95"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03" y="561378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97" name="Graphic 212">
            <a:extLst>
              <a:ext uri="{FF2B5EF4-FFF2-40B4-BE49-F238E27FC236}">
                <a16:creationId xmlns:a16="http://schemas.microsoft.com/office/drawing/2014/main" id="{96FD6442-EB7D-4992-8D41-0B7FFDCB4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03" y="561378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2292195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9230-14D9-4BB8-9C7D-1C6474D90CC3}"/>
              </a:ext>
            </a:extLst>
          </p:cNvPr>
          <p:cNvSpPr>
            <a:spLocks noGrp="1"/>
          </p:cNvSpPr>
          <p:nvPr>
            <p:ph type="title"/>
          </p:nvPr>
        </p:nvSpPr>
        <p:spPr/>
        <p:txBody>
          <a:bodyPr/>
          <a:lstStyle/>
          <a:p>
            <a:r>
              <a:rPr lang="en-US" dirty="0"/>
              <a:t>ICSE is recommending our brand!</a:t>
            </a:r>
          </a:p>
        </p:txBody>
      </p:sp>
      <p:graphicFrame>
        <p:nvGraphicFramePr>
          <p:cNvPr id="4" name="Content Placeholder 3">
            <a:extLst>
              <a:ext uri="{FF2B5EF4-FFF2-40B4-BE49-F238E27FC236}">
                <a16:creationId xmlns:a16="http://schemas.microsoft.com/office/drawing/2014/main" id="{505970B1-8509-430B-9AB8-6F348384F394}"/>
              </a:ext>
            </a:extLst>
          </p:cNvPr>
          <p:cNvGraphicFramePr>
            <a:graphicFrameLocks noGrp="1"/>
          </p:cNvGraphicFramePr>
          <p:nvPr>
            <p:ph idx="1"/>
          </p:nvPr>
        </p:nvGraphicFramePr>
        <p:xfrm>
          <a:off x="1069975" y="1874838"/>
          <a:ext cx="9634538" cy="435133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BC68EC6-37EA-4B7B-B301-E9F61828A885}"/>
              </a:ext>
            </a:extLst>
          </p:cNvPr>
          <p:cNvSpPr txBox="1"/>
          <p:nvPr/>
        </p:nvSpPr>
        <p:spPr>
          <a:xfrm>
            <a:off x="0" y="6581001"/>
            <a:ext cx="12192000" cy="307777"/>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lumMod val="75000"/>
                  </a:srgbClr>
                </a:solidFill>
                <a:effectLst/>
                <a:uLnTx/>
                <a:uFillTx/>
                <a:latin typeface="Calibri" panose="020F0502020204030204" pitchFamily="34" charset="0"/>
                <a:ea typeface="+mn-ea"/>
                <a:cs typeface="Calibri" panose="020F0502020204030204" pitchFamily="34" charset="0"/>
              </a:rPr>
              <a:t>Sample Size: 177</a:t>
            </a:r>
          </a:p>
        </p:txBody>
      </p:sp>
    </p:spTree>
    <p:extLst>
      <p:ext uri="{BB962C8B-B14F-4D97-AF65-F5344CB8AC3E}">
        <p14:creationId xmlns:p14="http://schemas.microsoft.com/office/powerpoint/2010/main" val="2222121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E94F-CD27-4A69-88DF-3DDBD2834FE2}"/>
              </a:ext>
            </a:extLst>
          </p:cNvPr>
          <p:cNvSpPr>
            <a:spLocks noGrp="1"/>
          </p:cNvSpPr>
          <p:nvPr>
            <p:ph type="title"/>
          </p:nvPr>
        </p:nvSpPr>
        <p:spPr>
          <a:xfrm>
            <a:off x="888531" y="1180163"/>
            <a:ext cx="3910905" cy="4497674"/>
          </a:xfrm>
        </p:spPr>
        <p:txBody>
          <a:bodyPr>
            <a:normAutofit/>
          </a:bodyPr>
          <a:lstStyle/>
          <a:p>
            <a:pPr algn="ctr"/>
            <a:r>
              <a:rPr lang="en-US" dirty="0"/>
              <a:t>Girls recommend our brand more than boys!</a:t>
            </a:r>
          </a:p>
        </p:txBody>
      </p:sp>
      <p:graphicFrame>
        <p:nvGraphicFramePr>
          <p:cNvPr id="7" name="Content Placeholder 3">
            <a:extLst>
              <a:ext uri="{FF2B5EF4-FFF2-40B4-BE49-F238E27FC236}">
                <a16:creationId xmlns:a16="http://schemas.microsoft.com/office/drawing/2014/main" id="{F14B251A-629E-4817-B12D-0C03A4434607}"/>
              </a:ext>
            </a:extLst>
          </p:cNvPr>
          <p:cNvGraphicFramePr>
            <a:graphicFrameLocks noGrp="1"/>
          </p:cNvGraphicFramePr>
          <p:nvPr>
            <p:ph idx="1"/>
          </p:nvPr>
        </p:nvGraphicFramePr>
        <p:xfrm>
          <a:off x="5364127" y="567346"/>
          <a:ext cx="5430960" cy="5719154"/>
        </p:xfrm>
        <a:graphic>
          <a:graphicData uri="http://schemas.openxmlformats.org/drawingml/2006/chart">
            <c:chart xmlns:c="http://schemas.openxmlformats.org/drawingml/2006/chart" xmlns:r="http://schemas.openxmlformats.org/officeDocument/2006/relationships" r:id="rId2"/>
          </a:graphicData>
        </a:graphic>
      </p:graphicFrame>
      <p:sp>
        <p:nvSpPr>
          <p:cNvPr id="101" name="TextBox 100">
            <a:extLst>
              <a:ext uri="{FF2B5EF4-FFF2-40B4-BE49-F238E27FC236}">
                <a16:creationId xmlns:a16="http://schemas.microsoft.com/office/drawing/2014/main" id="{6F541298-0C87-4D93-B207-C244659C4245}"/>
              </a:ext>
            </a:extLst>
          </p:cNvPr>
          <p:cNvSpPr txBox="1"/>
          <p:nvPr/>
        </p:nvSpPr>
        <p:spPr>
          <a:xfrm>
            <a:off x="0" y="6581001"/>
            <a:ext cx="12192000" cy="307777"/>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lumMod val="75000"/>
                  </a:srgbClr>
                </a:solidFill>
                <a:effectLst/>
                <a:uLnTx/>
                <a:uFillTx/>
                <a:latin typeface="Calibri" panose="020F0502020204030204" pitchFamily="34" charset="0"/>
                <a:ea typeface="+mn-ea"/>
                <a:cs typeface="Calibri" panose="020F0502020204030204" pitchFamily="34" charset="0"/>
              </a:rPr>
              <a:t>Sample Size: 177</a:t>
            </a:r>
          </a:p>
        </p:txBody>
      </p:sp>
    </p:spTree>
    <p:extLst>
      <p:ext uri="{BB962C8B-B14F-4D97-AF65-F5344CB8AC3E}">
        <p14:creationId xmlns:p14="http://schemas.microsoft.com/office/powerpoint/2010/main" val="88776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E277-9E59-49ED-A59A-5AFF4CDFA2BC}"/>
              </a:ext>
            </a:extLst>
          </p:cNvPr>
          <p:cNvSpPr>
            <a:spLocks noGrp="1"/>
          </p:cNvSpPr>
          <p:nvPr>
            <p:ph type="title"/>
          </p:nvPr>
        </p:nvSpPr>
        <p:spPr>
          <a:xfrm>
            <a:off x="1894115" y="194449"/>
            <a:ext cx="10515600" cy="1325563"/>
          </a:xfrm>
        </p:spPr>
        <p:txBody>
          <a:bodyPr/>
          <a:lstStyle/>
          <a:p>
            <a:r>
              <a:rPr lang="en-US" dirty="0"/>
              <a:t>Most Preferred Platforms</a:t>
            </a:r>
          </a:p>
        </p:txBody>
      </p:sp>
      <p:graphicFrame>
        <p:nvGraphicFramePr>
          <p:cNvPr id="4" name="Content Placeholder 3">
            <a:extLst>
              <a:ext uri="{FF2B5EF4-FFF2-40B4-BE49-F238E27FC236}">
                <a16:creationId xmlns:a16="http://schemas.microsoft.com/office/drawing/2014/main" id="{C76ED3C7-D40A-4A23-8F85-2786C59741B2}"/>
              </a:ext>
            </a:extLst>
          </p:cNvPr>
          <p:cNvGraphicFramePr>
            <a:graphicFrameLocks noGrp="1"/>
          </p:cNvGraphicFramePr>
          <p:nvPr>
            <p:ph idx="1"/>
            <p:extLst>
              <p:ext uri="{D42A27DB-BD31-4B8C-83A1-F6EECF244321}">
                <p14:modId xmlns:p14="http://schemas.microsoft.com/office/powerpoint/2010/main" val="3314182391"/>
              </p:ext>
            </p:extLst>
          </p:nvPr>
        </p:nvGraphicFramePr>
        <p:xfrm>
          <a:off x="1069975" y="1874838"/>
          <a:ext cx="9634538" cy="435133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478DB09-4E99-48DD-BDFC-7049FF885032}"/>
              </a:ext>
            </a:extLst>
          </p:cNvPr>
          <p:cNvSpPr txBox="1"/>
          <p:nvPr/>
        </p:nvSpPr>
        <p:spPr>
          <a:xfrm>
            <a:off x="0" y="6581001"/>
            <a:ext cx="12192000" cy="307777"/>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lumMod val="75000"/>
                  </a:srgbClr>
                </a:solidFill>
                <a:effectLst/>
                <a:uLnTx/>
                <a:uFillTx/>
                <a:latin typeface="Calibri" panose="020F0502020204030204" pitchFamily="34" charset="0"/>
                <a:ea typeface="+mn-ea"/>
                <a:cs typeface="Calibri" panose="020F0502020204030204" pitchFamily="34" charset="0"/>
              </a:rPr>
              <a:t>Sample Size: 177</a:t>
            </a:r>
          </a:p>
        </p:txBody>
      </p:sp>
    </p:spTree>
    <p:extLst>
      <p:ext uri="{BB962C8B-B14F-4D97-AF65-F5344CB8AC3E}">
        <p14:creationId xmlns:p14="http://schemas.microsoft.com/office/powerpoint/2010/main" val="388751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25705-BFDE-4AD1-A3EC-87C6B93CE44F}"/>
              </a:ext>
            </a:extLst>
          </p:cNvPr>
          <p:cNvSpPr>
            <a:spLocks noGrp="1"/>
          </p:cNvSpPr>
          <p:nvPr>
            <p:ph type="title"/>
          </p:nvPr>
        </p:nvSpPr>
        <p:spPr>
          <a:xfrm>
            <a:off x="1371600" y="382748"/>
            <a:ext cx="10515600" cy="1325563"/>
          </a:xfrm>
        </p:spPr>
        <p:txBody>
          <a:bodyPr/>
          <a:lstStyle/>
          <a:p>
            <a:r>
              <a:rPr lang="en-US" dirty="0"/>
              <a:t>While ICSE prefers BYJU’s , </a:t>
            </a:r>
            <a:r>
              <a:rPr lang="en-US" dirty="0" err="1"/>
              <a:t>Vedantu</a:t>
            </a:r>
            <a:r>
              <a:rPr lang="en-US" dirty="0"/>
              <a:t> is leading  in CBSE.</a:t>
            </a:r>
          </a:p>
        </p:txBody>
      </p:sp>
      <p:graphicFrame>
        <p:nvGraphicFramePr>
          <p:cNvPr id="4" name="Content Placeholder 3">
            <a:extLst>
              <a:ext uri="{FF2B5EF4-FFF2-40B4-BE49-F238E27FC236}">
                <a16:creationId xmlns:a16="http://schemas.microsoft.com/office/drawing/2014/main" id="{F70316E0-3E1D-4976-BF40-28EBE7037168}"/>
              </a:ext>
            </a:extLst>
          </p:cNvPr>
          <p:cNvGraphicFramePr>
            <a:graphicFrameLocks noGrp="1"/>
          </p:cNvGraphicFramePr>
          <p:nvPr>
            <p:ph idx="1"/>
          </p:nvPr>
        </p:nvGraphicFramePr>
        <p:xfrm>
          <a:off x="1069975" y="1874838"/>
          <a:ext cx="9634538" cy="435133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61DB877-6344-488D-8A39-FAE73FFCF5A1}"/>
              </a:ext>
            </a:extLst>
          </p:cNvPr>
          <p:cNvSpPr txBox="1"/>
          <p:nvPr/>
        </p:nvSpPr>
        <p:spPr>
          <a:xfrm>
            <a:off x="0" y="6581001"/>
            <a:ext cx="12192000" cy="307777"/>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lumMod val="75000"/>
                  </a:srgbClr>
                </a:solidFill>
                <a:effectLst/>
                <a:uLnTx/>
                <a:uFillTx/>
                <a:latin typeface="Calibri" panose="020F0502020204030204" pitchFamily="34" charset="0"/>
                <a:ea typeface="+mn-ea"/>
                <a:cs typeface="Calibri" panose="020F0502020204030204" pitchFamily="34" charset="0"/>
              </a:rPr>
              <a:t>Sample Size: 177</a:t>
            </a:r>
          </a:p>
        </p:txBody>
      </p:sp>
    </p:spTree>
    <p:extLst>
      <p:ext uri="{BB962C8B-B14F-4D97-AF65-F5344CB8AC3E}">
        <p14:creationId xmlns:p14="http://schemas.microsoft.com/office/powerpoint/2010/main" val="3812857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FD16B-E706-4E6E-8CAD-4F763707216F}"/>
              </a:ext>
            </a:extLst>
          </p:cNvPr>
          <p:cNvSpPr>
            <a:spLocks noGrp="1"/>
          </p:cNvSpPr>
          <p:nvPr>
            <p:ph type="title"/>
          </p:nvPr>
        </p:nvSpPr>
        <p:spPr>
          <a:xfrm>
            <a:off x="794656" y="384406"/>
            <a:ext cx="10825843" cy="1356537"/>
          </a:xfrm>
        </p:spPr>
        <p:txBody>
          <a:bodyPr>
            <a:normAutofit/>
          </a:bodyPr>
          <a:lstStyle/>
          <a:p>
            <a:r>
              <a:rPr lang="en-US" dirty="0"/>
              <a:t>BYJU’s is preferred most by A2 class students</a:t>
            </a:r>
          </a:p>
        </p:txBody>
      </p:sp>
      <p:graphicFrame>
        <p:nvGraphicFramePr>
          <p:cNvPr id="123" name="Content Placeholder 119">
            <a:extLst>
              <a:ext uri="{FF2B5EF4-FFF2-40B4-BE49-F238E27FC236}">
                <a16:creationId xmlns:a16="http://schemas.microsoft.com/office/drawing/2014/main" id="{C6C290AE-627D-441D-9F9A-534298070609}"/>
              </a:ext>
            </a:extLst>
          </p:cNvPr>
          <p:cNvGraphicFramePr>
            <a:graphicFrameLocks noGrp="1"/>
          </p:cNvGraphicFramePr>
          <p:nvPr>
            <p:ph idx="1"/>
            <p:extLst>
              <p:ext uri="{D42A27DB-BD31-4B8C-83A1-F6EECF244321}">
                <p14:modId xmlns:p14="http://schemas.microsoft.com/office/powerpoint/2010/main" val="1479645177"/>
              </p:ext>
            </p:extLst>
          </p:nvPr>
        </p:nvGraphicFramePr>
        <p:xfrm>
          <a:off x="683078" y="1893687"/>
          <a:ext cx="11049000" cy="3901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48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86E0-004D-442D-89FE-73F08B088E57}"/>
              </a:ext>
            </a:extLst>
          </p:cNvPr>
          <p:cNvSpPr>
            <a:spLocks noGrp="1"/>
          </p:cNvSpPr>
          <p:nvPr>
            <p:ph type="title"/>
          </p:nvPr>
        </p:nvSpPr>
        <p:spPr>
          <a:xfrm>
            <a:off x="877326" y="792916"/>
            <a:ext cx="10426923" cy="846581"/>
          </a:xfrm>
        </p:spPr>
        <p:txBody>
          <a:bodyPr>
            <a:normAutofit/>
          </a:bodyPr>
          <a:lstStyle/>
          <a:p>
            <a:pPr algn="ctr">
              <a:lnSpc>
                <a:spcPct val="90000"/>
              </a:lnSpc>
            </a:pPr>
            <a:r>
              <a:rPr lang="en-US" sz="3400" dirty="0"/>
              <a:t>Brand Perception of BYJU’s vis-à-vis Competition</a:t>
            </a:r>
          </a:p>
        </p:txBody>
      </p:sp>
      <p:graphicFrame>
        <p:nvGraphicFramePr>
          <p:cNvPr id="7" name="Content Placeholder 3">
            <a:extLst>
              <a:ext uri="{FF2B5EF4-FFF2-40B4-BE49-F238E27FC236}">
                <a16:creationId xmlns:a16="http://schemas.microsoft.com/office/drawing/2014/main" id="{66283423-2B5C-4101-B4CA-939587F36B06}"/>
              </a:ext>
            </a:extLst>
          </p:cNvPr>
          <p:cNvGraphicFramePr>
            <a:graphicFrameLocks noGrp="1"/>
          </p:cNvGraphicFramePr>
          <p:nvPr>
            <p:ph idx="1"/>
          </p:nvPr>
        </p:nvGraphicFramePr>
        <p:xfrm>
          <a:off x="224684" y="2144642"/>
          <a:ext cx="6616129" cy="4002612"/>
        </p:xfrm>
        <a:graphic>
          <a:graphicData uri="http://schemas.openxmlformats.org/drawingml/2006/chart">
            <c:chart xmlns:c="http://schemas.openxmlformats.org/drawingml/2006/chart" xmlns:r="http://schemas.openxmlformats.org/officeDocument/2006/relationships" r:id="rId2"/>
          </a:graphicData>
        </a:graphic>
      </p:graphicFrame>
      <p:sp>
        <p:nvSpPr>
          <p:cNvPr id="111" name="TextBox 110">
            <a:extLst>
              <a:ext uri="{FF2B5EF4-FFF2-40B4-BE49-F238E27FC236}">
                <a16:creationId xmlns:a16="http://schemas.microsoft.com/office/drawing/2014/main" id="{C0C319C0-6FB2-41E0-BC22-1D8B83A5EBBD}"/>
              </a:ext>
            </a:extLst>
          </p:cNvPr>
          <p:cNvSpPr txBox="1"/>
          <p:nvPr/>
        </p:nvSpPr>
        <p:spPr>
          <a:xfrm>
            <a:off x="0" y="6581001"/>
            <a:ext cx="12192000" cy="307777"/>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lumMod val="75000"/>
                  </a:srgbClr>
                </a:solidFill>
                <a:effectLst/>
                <a:uLnTx/>
                <a:uFillTx/>
                <a:latin typeface="Calibri" panose="020F0502020204030204" pitchFamily="34" charset="0"/>
                <a:ea typeface="+mn-ea"/>
                <a:cs typeface="Calibri" panose="020F0502020204030204" pitchFamily="34" charset="0"/>
              </a:rPr>
              <a:t>Sample Size: 177</a:t>
            </a:r>
          </a:p>
        </p:txBody>
      </p:sp>
      <p:sp>
        <p:nvSpPr>
          <p:cNvPr id="3" name="TextBox 2">
            <a:extLst>
              <a:ext uri="{FF2B5EF4-FFF2-40B4-BE49-F238E27FC236}">
                <a16:creationId xmlns:a16="http://schemas.microsoft.com/office/drawing/2014/main" id="{8EE65D54-5E9F-4887-AF78-E4D28A73723B}"/>
              </a:ext>
            </a:extLst>
          </p:cNvPr>
          <p:cNvSpPr txBox="1"/>
          <p:nvPr/>
        </p:nvSpPr>
        <p:spPr>
          <a:xfrm>
            <a:off x="8649088" y="2843213"/>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ource Sans Pro"/>
              <a:ea typeface="+mn-ea"/>
              <a:cs typeface="+mn-cs"/>
            </a:endParaRPr>
          </a:p>
        </p:txBody>
      </p:sp>
      <p:graphicFrame>
        <p:nvGraphicFramePr>
          <p:cNvPr id="8" name="Table 7">
            <a:extLst>
              <a:ext uri="{FF2B5EF4-FFF2-40B4-BE49-F238E27FC236}">
                <a16:creationId xmlns:a16="http://schemas.microsoft.com/office/drawing/2014/main" id="{520D8878-4CF5-4780-AEAF-95200665B55F}"/>
              </a:ext>
            </a:extLst>
          </p:cNvPr>
          <p:cNvGraphicFramePr>
            <a:graphicFrameLocks noGrp="1"/>
          </p:cNvGraphicFramePr>
          <p:nvPr>
            <p:extLst>
              <p:ext uri="{D42A27DB-BD31-4B8C-83A1-F6EECF244321}">
                <p14:modId xmlns:p14="http://schemas.microsoft.com/office/powerpoint/2010/main" val="2136076644"/>
              </p:ext>
            </p:extLst>
          </p:nvPr>
        </p:nvGraphicFramePr>
        <p:xfrm>
          <a:off x="7151914" y="2073244"/>
          <a:ext cx="4815401" cy="3870356"/>
        </p:xfrm>
        <a:graphic>
          <a:graphicData uri="http://schemas.openxmlformats.org/drawingml/2006/table">
            <a:tbl>
              <a:tblPr firstRow="1" bandRow="1">
                <a:tableStyleId>{5940675A-B579-460E-94D1-54222C63F5DA}</a:tableStyleId>
              </a:tblPr>
              <a:tblGrid>
                <a:gridCol w="4815401">
                  <a:extLst>
                    <a:ext uri="{9D8B030D-6E8A-4147-A177-3AD203B41FA5}">
                      <a16:colId xmlns:a16="http://schemas.microsoft.com/office/drawing/2014/main" val="2514563825"/>
                    </a:ext>
                  </a:extLst>
                </a:gridCol>
              </a:tblGrid>
              <a:tr h="1278347">
                <a:tc>
                  <a:txBody>
                    <a:bodyPr/>
                    <a:lstStyle/>
                    <a:p>
                      <a:pPr algn="l" fontAlgn="b"/>
                      <a:r>
                        <a:rPr lang="en-US" sz="1400" b="1" u="none" strike="noStrike" dirty="0">
                          <a:solidFill>
                            <a:srgbClr val="000000"/>
                          </a:solidFill>
                          <a:effectLst/>
                        </a:rPr>
                        <a:t>Which of the following platforms gives you the most user-friendly experience(Interface)?</a:t>
                      </a:r>
                      <a:endParaRPr lang="en-US"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358764"/>
                  </a:ext>
                </a:extLst>
              </a:tr>
              <a:tr h="656831">
                <a:tc>
                  <a:txBody>
                    <a:bodyPr/>
                    <a:lstStyle/>
                    <a:p>
                      <a:pPr algn="l" fontAlgn="b"/>
                      <a:r>
                        <a:rPr lang="en-US" sz="1400" b="1" u="none" strike="noStrike" dirty="0">
                          <a:solidFill>
                            <a:srgbClr val="000000"/>
                          </a:solidFill>
                          <a:effectLst/>
                        </a:rPr>
                        <a:t>Which of the following platform provides the best customer support?</a:t>
                      </a:r>
                      <a:endParaRPr lang="en-US"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45045260"/>
                  </a:ext>
                </a:extLst>
              </a:tr>
              <a:tr h="656831">
                <a:tc>
                  <a:txBody>
                    <a:bodyPr/>
                    <a:lstStyle/>
                    <a:p>
                      <a:pPr algn="l" fontAlgn="b"/>
                      <a:r>
                        <a:rPr lang="en-US" sz="1400" b="1" u="none" strike="noStrike" dirty="0">
                          <a:solidFill>
                            <a:srgbClr val="000000"/>
                          </a:solidFill>
                          <a:effectLst/>
                        </a:rPr>
                        <a:t>Which of the following provides the most classroom-like experience?</a:t>
                      </a:r>
                      <a:endParaRPr lang="en-US"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16693511"/>
                  </a:ext>
                </a:extLst>
              </a:tr>
              <a:tr h="1278347">
                <a:tc>
                  <a:txBody>
                    <a:bodyPr/>
                    <a:lstStyle/>
                    <a:p>
                      <a:pPr algn="l" fontAlgn="b"/>
                      <a:r>
                        <a:rPr lang="en-US" sz="1400" b="1" u="none" strike="noStrike" dirty="0">
                          <a:solidFill>
                            <a:srgbClr val="000000"/>
                          </a:solidFill>
                          <a:effectLst/>
                        </a:rPr>
                        <a:t>Which of the following Platform provides the best subject material/ handouts/ notes ?</a:t>
                      </a:r>
                      <a:endParaRPr lang="en-US"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16071150"/>
                  </a:ext>
                </a:extLst>
              </a:tr>
            </a:tbl>
          </a:graphicData>
        </a:graphic>
      </p:graphicFrame>
    </p:spTree>
    <p:extLst>
      <p:ext uri="{BB962C8B-B14F-4D97-AF65-F5344CB8AC3E}">
        <p14:creationId xmlns:p14="http://schemas.microsoft.com/office/powerpoint/2010/main" val="2062725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79AA-4AE0-427B-8AB2-82F706934574}"/>
              </a:ext>
            </a:extLst>
          </p:cNvPr>
          <p:cNvSpPr>
            <a:spLocks noGrp="1"/>
          </p:cNvSpPr>
          <p:nvPr>
            <p:ph type="title"/>
          </p:nvPr>
        </p:nvSpPr>
        <p:spPr>
          <a:xfrm>
            <a:off x="1422399" y="701749"/>
            <a:ext cx="9343065" cy="999460"/>
          </a:xfrm>
        </p:spPr>
        <p:txBody>
          <a:bodyPr>
            <a:normAutofit/>
          </a:bodyPr>
          <a:lstStyle/>
          <a:p>
            <a:pPr algn="ctr">
              <a:lnSpc>
                <a:spcPct val="90000"/>
              </a:lnSpc>
            </a:pPr>
            <a:r>
              <a:rPr lang="en-US" sz="3100" dirty="0"/>
              <a:t>Brand Imagery of BYJU’s vis-à-vis Competition</a:t>
            </a:r>
          </a:p>
        </p:txBody>
      </p:sp>
      <p:graphicFrame>
        <p:nvGraphicFramePr>
          <p:cNvPr id="7" name="Content Placeholder 3">
            <a:extLst>
              <a:ext uri="{FF2B5EF4-FFF2-40B4-BE49-F238E27FC236}">
                <a16:creationId xmlns:a16="http://schemas.microsoft.com/office/drawing/2014/main" id="{B6DF2EDC-AE2C-4DBF-B53B-126B0ADA2D8A}"/>
              </a:ext>
            </a:extLst>
          </p:cNvPr>
          <p:cNvGraphicFramePr>
            <a:graphicFrameLocks noGrp="1"/>
          </p:cNvGraphicFramePr>
          <p:nvPr>
            <p:ph idx="1"/>
            <p:extLst>
              <p:ext uri="{D42A27DB-BD31-4B8C-83A1-F6EECF244321}">
                <p14:modId xmlns:p14="http://schemas.microsoft.com/office/powerpoint/2010/main" val="1754038001"/>
              </p:ext>
            </p:extLst>
          </p:nvPr>
        </p:nvGraphicFramePr>
        <p:xfrm>
          <a:off x="571500" y="2383545"/>
          <a:ext cx="6529388" cy="390163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8F122389-EE3A-492F-B620-38C87EAA0281}"/>
              </a:ext>
            </a:extLst>
          </p:cNvPr>
          <p:cNvSpPr txBox="1"/>
          <p:nvPr/>
        </p:nvSpPr>
        <p:spPr>
          <a:xfrm>
            <a:off x="0" y="6581001"/>
            <a:ext cx="12192000" cy="307777"/>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lumMod val="75000"/>
                  </a:srgbClr>
                </a:solidFill>
                <a:effectLst/>
                <a:uLnTx/>
                <a:uFillTx/>
                <a:latin typeface="Calibri" panose="020F0502020204030204" pitchFamily="34" charset="0"/>
                <a:ea typeface="+mn-ea"/>
                <a:cs typeface="Calibri" panose="020F0502020204030204" pitchFamily="34" charset="0"/>
              </a:rPr>
              <a:t>Sample Size: 177</a:t>
            </a:r>
          </a:p>
        </p:txBody>
      </p:sp>
      <p:graphicFrame>
        <p:nvGraphicFramePr>
          <p:cNvPr id="3" name="Table 2">
            <a:extLst>
              <a:ext uri="{FF2B5EF4-FFF2-40B4-BE49-F238E27FC236}">
                <a16:creationId xmlns:a16="http://schemas.microsoft.com/office/drawing/2014/main" id="{50D3473A-FCB1-4352-BDE1-9EA6D99B0367}"/>
              </a:ext>
            </a:extLst>
          </p:cNvPr>
          <p:cNvGraphicFramePr>
            <a:graphicFrameLocks noGrp="1"/>
          </p:cNvGraphicFramePr>
          <p:nvPr>
            <p:extLst>
              <p:ext uri="{D42A27DB-BD31-4B8C-83A1-F6EECF244321}">
                <p14:modId xmlns:p14="http://schemas.microsoft.com/office/powerpoint/2010/main" val="2241377833"/>
              </p:ext>
            </p:extLst>
          </p:nvPr>
        </p:nvGraphicFramePr>
        <p:xfrm>
          <a:off x="7271657" y="2372659"/>
          <a:ext cx="4604657" cy="3783591"/>
        </p:xfrm>
        <a:graphic>
          <a:graphicData uri="http://schemas.openxmlformats.org/drawingml/2006/table">
            <a:tbl>
              <a:tblPr firstRow="1" bandRow="1">
                <a:tableStyleId>{5940675A-B579-460E-94D1-54222C63F5DA}</a:tableStyleId>
              </a:tblPr>
              <a:tblGrid>
                <a:gridCol w="4604657">
                  <a:extLst>
                    <a:ext uri="{9D8B030D-6E8A-4147-A177-3AD203B41FA5}">
                      <a16:colId xmlns:a16="http://schemas.microsoft.com/office/drawing/2014/main" val="2514563825"/>
                    </a:ext>
                  </a:extLst>
                </a:gridCol>
              </a:tblGrid>
              <a:tr h="1052687">
                <a:tc>
                  <a:txBody>
                    <a:bodyPr/>
                    <a:lstStyle/>
                    <a:p>
                      <a:pPr algn="l" fontAlgn="b"/>
                      <a:r>
                        <a:rPr lang="en-US" sz="1400" b="1" i="0" u="none" strike="noStrike" dirty="0">
                          <a:solidFill>
                            <a:srgbClr val="000000"/>
                          </a:solidFill>
                          <a:effectLst/>
                          <a:latin typeface="Calibri" panose="020F0502020204030204" pitchFamily="34" charset="0"/>
                        </a:rPr>
                        <a:t>Which of the following Platform resembles the coolest teacher with modern methods of teaching (Amir Khan from "Tare </a:t>
                      </a:r>
                      <a:r>
                        <a:rPr lang="en-US" sz="1400" b="1" i="0" u="none" strike="noStrike" dirty="0" err="1">
                          <a:solidFill>
                            <a:srgbClr val="000000"/>
                          </a:solidFill>
                          <a:effectLst/>
                          <a:latin typeface="Calibri" panose="020F0502020204030204" pitchFamily="34" charset="0"/>
                        </a:rPr>
                        <a:t>Zameen</a:t>
                      </a:r>
                      <a:r>
                        <a:rPr lang="en-US" sz="1400" b="1" i="0" u="none" strike="noStrike" dirty="0">
                          <a:solidFill>
                            <a:srgbClr val="000000"/>
                          </a:solidFill>
                          <a:effectLst/>
                          <a:latin typeface="Calibri" panose="020F0502020204030204" pitchFamily="34" charset="0"/>
                        </a:rPr>
                        <a:t> Par")?</a:t>
                      </a:r>
                    </a:p>
                  </a:txBody>
                  <a:tcPr marL="9525" marR="9525" marT="9525" marB="0" anchor="b"/>
                </a:tc>
                <a:extLst>
                  <a:ext uri="{0D108BD9-81ED-4DB2-BD59-A6C34878D82A}">
                    <a16:rowId xmlns:a16="http://schemas.microsoft.com/office/drawing/2014/main" val="26358764"/>
                  </a:ext>
                </a:extLst>
              </a:tr>
              <a:tr h="674231">
                <a:tc>
                  <a:txBody>
                    <a:bodyPr/>
                    <a:lstStyle/>
                    <a:p>
                      <a:pPr algn="l" fontAlgn="b"/>
                      <a:r>
                        <a:rPr lang="en-US" sz="1400" b="1" i="0" u="none" strike="noStrike" dirty="0">
                          <a:solidFill>
                            <a:srgbClr val="000000"/>
                          </a:solidFill>
                          <a:effectLst/>
                          <a:latin typeface="Calibri" panose="020F0502020204030204" pitchFamily="34" charset="0"/>
                        </a:rPr>
                        <a:t>Which of the following platform resembles the most strict teacher with traditional methods of teaching?</a:t>
                      </a:r>
                    </a:p>
                  </a:txBody>
                  <a:tcPr marL="9525" marR="9525" marT="9525" marB="0" anchor="b"/>
                </a:tc>
                <a:extLst>
                  <a:ext uri="{0D108BD9-81ED-4DB2-BD59-A6C34878D82A}">
                    <a16:rowId xmlns:a16="http://schemas.microsoft.com/office/drawing/2014/main" val="1345045260"/>
                  </a:ext>
                </a:extLst>
              </a:tr>
              <a:tr h="1003986">
                <a:tc>
                  <a:txBody>
                    <a:bodyPr/>
                    <a:lstStyle/>
                    <a:p>
                      <a:pPr algn="l" fontAlgn="b"/>
                      <a:r>
                        <a:rPr lang="en-US" sz="1400" b="1" i="0" u="none" strike="noStrike" dirty="0">
                          <a:solidFill>
                            <a:srgbClr val="000000"/>
                          </a:solidFill>
                          <a:effectLst/>
                          <a:latin typeface="Calibri" panose="020F0502020204030204" pitchFamily="34" charset="0"/>
                        </a:rPr>
                        <a:t>Which of the following platform resembles the friendliest teacher to whom you can approach anytime to ask any doubt?</a:t>
                      </a:r>
                    </a:p>
                  </a:txBody>
                  <a:tcPr marL="9525" marR="9525" marT="9525" marB="0" anchor="b"/>
                </a:tc>
                <a:extLst>
                  <a:ext uri="{0D108BD9-81ED-4DB2-BD59-A6C34878D82A}">
                    <a16:rowId xmlns:a16="http://schemas.microsoft.com/office/drawing/2014/main" val="2216693511"/>
                  </a:ext>
                </a:extLst>
              </a:tr>
              <a:tr h="1052687">
                <a:tc>
                  <a:txBody>
                    <a:bodyPr/>
                    <a:lstStyle/>
                    <a:p>
                      <a:pPr algn="l" fontAlgn="b"/>
                      <a:r>
                        <a:rPr lang="en-US" sz="1400" b="1" i="0" u="none" strike="noStrike" dirty="0">
                          <a:solidFill>
                            <a:srgbClr val="000000"/>
                          </a:solidFill>
                          <a:effectLst/>
                          <a:latin typeface="Calibri" panose="020F0502020204030204" pitchFamily="34" charset="0"/>
                        </a:rPr>
                        <a:t>In case different books/ sources suggest different answers which of the following platform would you rely upon?</a:t>
                      </a:r>
                    </a:p>
                  </a:txBody>
                  <a:tcPr marL="9525" marR="9525" marT="9525" marB="0" anchor="b"/>
                </a:tc>
                <a:extLst>
                  <a:ext uri="{0D108BD9-81ED-4DB2-BD59-A6C34878D82A}">
                    <a16:rowId xmlns:a16="http://schemas.microsoft.com/office/drawing/2014/main" val="3216071150"/>
                  </a:ext>
                </a:extLst>
              </a:tr>
            </a:tbl>
          </a:graphicData>
        </a:graphic>
      </p:graphicFrame>
    </p:spTree>
    <p:extLst>
      <p:ext uri="{BB962C8B-B14F-4D97-AF65-F5344CB8AC3E}">
        <p14:creationId xmlns:p14="http://schemas.microsoft.com/office/powerpoint/2010/main" val="793874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592F-6D2E-471C-88C8-1EB0AF6DE132}"/>
              </a:ext>
            </a:extLst>
          </p:cNvPr>
          <p:cNvSpPr>
            <a:spLocks noGrp="1"/>
          </p:cNvSpPr>
          <p:nvPr>
            <p:ph type="title"/>
          </p:nvPr>
        </p:nvSpPr>
        <p:spPr>
          <a:xfrm>
            <a:off x="1347232" y="432208"/>
            <a:ext cx="9343065" cy="1264022"/>
          </a:xfrm>
        </p:spPr>
        <p:txBody>
          <a:bodyPr>
            <a:normAutofit/>
          </a:bodyPr>
          <a:lstStyle/>
          <a:p>
            <a:pPr algn="ctr"/>
            <a:r>
              <a:rPr lang="en-US" dirty="0"/>
              <a:t>Users of Byjus</a:t>
            </a:r>
          </a:p>
        </p:txBody>
      </p:sp>
      <mc:AlternateContent xmlns:mc="http://schemas.openxmlformats.org/markup-compatibility/2006" xmlns:cx2="http://schemas.microsoft.com/office/drawing/2015/10/21/chartex">
        <mc:Choice Requires="cx2">
          <p:graphicFrame>
            <p:nvGraphicFramePr>
              <p:cNvPr id="180" name="Content Placeholder 175">
                <a:extLst>
                  <a:ext uri="{FF2B5EF4-FFF2-40B4-BE49-F238E27FC236}">
                    <a16:creationId xmlns:a16="http://schemas.microsoft.com/office/drawing/2014/main" id="{4038D012-E317-4D4D-9FF7-0F9D2004C048}"/>
                  </a:ext>
                </a:extLst>
              </p:cNvPr>
              <p:cNvGraphicFramePr>
                <a:graphicFrameLocks noGrp="1"/>
              </p:cNvGraphicFramePr>
              <p:nvPr>
                <p:ph idx="1"/>
                <p:extLst>
                  <p:ext uri="{D42A27DB-BD31-4B8C-83A1-F6EECF244321}">
                    <p14:modId xmlns:p14="http://schemas.microsoft.com/office/powerpoint/2010/main" val="3700708431"/>
                  </p:ext>
                </p:extLst>
              </p:nvPr>
            </p:nvGraphicFramePr>
            <p:xfrm>
              <a:off x="494265" y="1888670"/>
              <a:ext cx="11049000" cy="373753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80" name="Content Placeholder 175">
                <a:extLst>
                  <a:ext uri="{FF2B5EF4-FFF2-40B4-BE49-F238E27FC236}">
                    <a16:creationId xmlns:a16="http://schemas.microsoft.com/office/drawing/2014/main" id="{4038D012-E317-4D4D-9FF7-0F9D2004C048}"/>
                  </a:ext>
                </a:extLst>
              </p:cNvPr>
              <p:cNvPicPr>
                <a:picLocks noGrp="1" noRot="1" noChangeAspect="1" noMove="1" noResize="1" noEditPoints="1" noAdjustHandles="1" noChangeArrowheads="1" noChangeShapeType="1"/>
              </p:cNvPicPr>
              <p:nvPr/>
            </p:nvPicPr>
            <p:blipFill>
              <a:blip r:embed="rId3"/>
              <a:stretch>
                <a:fillRect/>
              </a:stretch>
            </p:blipFill>
            <p:spPr>
              <a:xfrm>
                <a:off x="494265" y="1888670"/>
                <a:ext cx="11049000" cy="3737535"/>
              </a:xfrm>
              <a:prstGeom prst="rect">
                <a:avLst/>
              </a:prstGeom>
            </p:spPr>
          </p:pic>
        </mc:Fallback>
      </mc:AlternateContent>
      <p:sp>
        <p:nvSpPr>
          <p:cNvPr id="4" name="TextBox 3">
            <a:extLst>
              <a:ext uri="{FF2B5EF4-FFF2-40B4-BE49-F238E27FC236}">
                <a16:creationId xmlns:a16="http://schemas.microsoft.com/office/drawing/2014/main" id="{CE14FA30-ECE5-41BA-80CC-DE38C6DD817D}"/>
              </a:ext>
            </a:extLst>
          </p:cNvPr>
          <p:cNvSpPr txBox="1"/>
          <p:nvPr/>
        </p:nvSpPr>
        <p:spPr>
          <a:xfrm>
            <a:off x="0" y="6581001"/>
            <a:ext cx="12192000" cy="307777"/>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lumMod val="75000"/>
                  </a:srgbClr>
                </a:solidFill>
                <a:effectLst/>
                <a:uLnTx/>
                <a:uFillTx/>
                <a:latin typeface="Calibri" panose="020F0502020204030204" pitchFamily="34" charset="0"/>
                <a:ea typeface="+mn-ea"/>
                <a:cs typeface="Calibri" panose="020F0502020204030204" pitchFamily="34" charset="0"/>
              </a:rPr>
              <a:t>Sample Size: 177</a:t>
            </a:r>
          </a:p>
        </p:txBody>
      </p:sp>
      <p:sp>
        <p:nvSpPr>
          <p:cNvPr id="3" name="TextBox 2">
            <a:extLst>
              <a:ext uri="{FF2B5EF4-FFF2-40B4-BE49-F238E27FC236}">
                <a16:creationId xmlns:a16="http://schemas.microsoft.com/office/drawing/2014/main" id="{94C051DD-EDC1-4AC6-9B63-F7D3F14EB5F5}"/>
              </a:ext>
            </a:extLst>
          </p:cNvPr>
          <p:cNvSpPr txBox="1"/>
          <p:nvPr/>
        </p:nvSpPr>
        <p:spPr>
          <a:xfrm>
            <a:off x="7993758" y="770130"/>
            <a:ext cx="4067613" cy="923330"/>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ource Sans Pro"/>
                <a:ea typeface="+mn-ea"/>
                <a:cs typeface="+mn-cs"/>
              </a:rPr>
              <a:t>To generate increase in revenue,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ource Sans Pro"/>
                <a:ea typeface="+mn-ea"/>
                <a:cs typeface="+mn-cs"/>
              </a:rPr>
              <a:t>there is a need to convert the unpaid users into paid subscribers.</a:t>
            </a:r>
          </a:p>
        </p:txBody>
      </p:sp>
    </p:spTree>
    <p:extLst>
      <p:ext uri="{BB962C8B-B14F-4D97-AF65-F5344CB8AC3E}">
        <p14:creationId xmlns:p14="http://schemas.microsoft.com/office/powerpoint/2010/main" val="1956987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17ED-BD52-4E25-B80A-26C269F30EDC}"/>
              </a:ext>
            </a:extLst>
          </p:cNvPr>
          <p:cNvSpPr>
            <a:spLocks noGrp="1"/>
          </p:cNvSpPr>
          <p:nvPr>
            <p:ph type="title"/>
          </p:nvPr>
        </p:nvSpPr>
        <p:spPr>
          <a:xfrm>
            <a:off x="1239405" y="348515"/>
            <a:ext cx="7910228" cy="1168037"/>
          </a:xfrm>
        </p:spPr>
        <p:txBody>
          <a:bodyPr>
            <a:normAutofit/>
          </a:bodyPr>
          <a:lstStyle/>
          <a:p>
            <a:pPr algn="ctr"/>
            <a:r>
              <a:rPr lang="en-US" sz="3100" dirty="0"/>
              <a:t>NPS Calculator</a:t>
            </a:r>
          </a:p>
        </p:txBody>
      </p:sp>
      <p:sp>
        <p:nvSpPr>
          <p:cNvPr id="120" name="TextBox 119">
            <a:extLst>
              <a:ext uri="{FF2B5EF4-FFF2-40B4-BE49-F238E27FC236}">
                <a16:creationId xmlns:a16="http://schemas.microsoft.com/office/drawing/2014/main" id="{D13E86A0-F484-42B9-A23E-1300A8FCA533}"/>
              </a:ext>
            </a:extLst>
          </p:cNvPr>
          <p:cNvSpPr txBox="1"/>
          <p:nvPr/>
        </p:nvSpPr>
        <p:spPr>
          <a:xfrm>
            <a:off x="10947" y="6308894"/>
            <a:ext cx="12192000" cy="307777"/>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lumMod val="75000"/>
                  </a:srgbClr>
                </a:solidFill>
                <a:effectLst/>
                <a:uLnTx/>
                <a:uFillTx/>
                <a:latin typeface="Calibri" panose="020F0502020204030204" pitchFamily="34" charset="0"/>
                <a:ea typeface="+mn-ea"/>
                <a:cs typeface="Calibri" panose="020F0502020204030204" pitchFamily="34" charset="0"/>
              </a:rPr>
              <a:t>Sample Size: 177        </a:t>
            </a:r>
            <a:r>
              <a:rPr kumimoji="0" lang="en-US" sz="1400" b="0" i="1" u="none" strike="noStrike" kern="1200" cap="none" spc="0" normalizeH="0" baseline="0" noProof="0" dirty="0">
                <a:ln>
                  <a:noFill/>
                </a:ln>
                <a:solidFill>
                  <a:srgbClr val="FFFFFF">
                    <a:lumMod val="75000"/>
                  </a:srgbClr>
                </a:solidFill>
                <a:effectLst/>
                <a:uLnTx/>
                <a:uFillTx/>
                <a:latin typeface="Source Sans Pro"/>
                <a:ea typeface="+mn-ea"/>
                <a:cs typeface="+mn-cs"/>
                <a:hlinkClick r:id="rId2">
                  <a:extLst>
                    <a:ext uri="{A12FA001-AC4F-418D-AE19-62706E023703}">
                      <ahyp:hlinkClr xmlns:ahyp="http://schemas.microsoft.com/office/drawing/2018/hyperlinkcolor" val="tx"/>
                    </a:ext>
                  </a:extLst>
                </a:hlinkClick>
              </a:rPr>
              <a:t>NPS Calculator: Find Your Net Promoter Score | SurveyMonkey</a:t>
            </a:r>
            <a:endParaRPr kumimoji="0" lang="en-US" sz="1400" b="0" i="1" u="none" strike="noStrike" kern="1200" cap="none" spc="0" normalizeH="0" baseline="0" noProof="0" dirty="0">
              <a:ln>
                <a:noFill/>
              </a:ln>
              <a:solidFill>
                <a:srgbClr val="FFFFFF">
                  <a:lumMod val="75000"/>
                </a:srgbClr>
              </a:solidFill>
              <a:effectLst/>
              <a:uLnTx/>
              <a:uFillTx/>
              <a:latin typeface="Calibri" panose="020F0502020204030204" pitchFamily="34" charset="0"/>
              <a:ea typeface="+mn-ea"/>
              <a:cs typeface="Calibri" panose="020F0502020204030204" pitchFamily="34" charset="0"/>
            </a:endParaRPr>
          </a:p>
        </p:txBody>
      </p:sp>
      <p:pic>
        <p:nvPicPr>
          <p:cNvPr id="6" name="Picture 5">
            <a:extLst>
              <a:ext uri="{FF2B5EF4-FFF2-40B4-BE49-F238E27FC236}">
                <a16:creationId xmlns:a16="http://schemas.microsoft.com/office/drawing/2014/main" id="{F9252E8B-2B7B-4F62-A0C1-A0B2C1B4BDFB}"/>
              </a:ext>
            </a:extLst>
          </p:cNvPr>
          <p:cNvPicPr>
            <a:picLocks noChangeAspect="1"/>
          </p:cNvPicPr>
          <p:nvPr/>
        </p:nvPicPr>
        <p:blipFill>
          <a:blip r:embed="rId3"/>
          <a:stretch>
            <a:fillRect/>
          </a:stretch>
        </p:blipFill>
        <p:spPr>
          <a:xfrm>
            <a:off x="498346" y="1203708"/>
            <a:ext cx="8993420" cy="4594557"/>
          </a:xfrm>
          <a:prstGeom prst="rect">
            <a:avLst/>
          </a:prstGeom>
        </p:spPr>
      </p:pic>
      <p:sp>
        <p:nvSpPr>
          <p:cNvPr id="8" name="TextBox 7">
            <a:extLst>
              <a:ext uri="{FF2B5EF4-FFF2-40B4-BE49-F238E27FC236}">
                <a16:creationId xmlns:a16="http://schemas.microsoft.com/office/drawing/2014/main" id="{0A2D512D-D8B9-4526-B78A-E434CB281B78}"/>
              </a:ext>
            </a:extLst>
          </p:cNvPr>
          <p:cNvSpPr txBox="1"/>
          <p:nvPr/>
        </p:nvSpPr>
        <p:spPr>
          <a:xfrm>
            <a:off x="6349910" y="3268101"/>
            <a:ext cx="5429500"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ource Sans Pro"/>
                <a:ea typeface="+mn-ea"/>
                <a:cs typeface="+mn-cs"/>
              </a:rPr>
              <a:t>Though our brand is on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ource Sans Pro"/>
                <a:ea typeface="+mn-ea"/>
                <a:cs typeface="+mn-cs"/>
              </a:rPr>
              <a:t>Positive side with a good number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ource Sans Pro"/>
                <a:ea typeface="+mn-ea"/>
                <a:cs typeface="+mn-cs"/>
              </a:rPr>
              <a:t>Promoters, there is room for a lot of improvement.</a:t>
            </a:r>
          </a:p>
        </p:txBody>
      </p:sp>
    </p:spTree>
    <p:extLst>
      <p:ext uri="{BB962C8B-B14F-4D97-AF65-F5344CB8AC3E}">
        <p14:creationId xmlns:p14="http://schemas.microsoft.com/office/powerpoint/2010/main" val="552860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1301-9110-43C4-B70F-EF7DD27EA1C5}"/>
              </a:ext>
            </a:extLst>
          </p:cNvPr>
          <p:cNvSpPr>
            <a:spLocks noGrp="1"/>
          </p:cNvSpPr>
          <p:nvPr>
            <p:ph type="title"/>
          </p:nvPr>
        </p:nvSpPr>
        <p:spPr/>
        <p:txBody>
          <a:bodyPr/>
          <a:lstStyle/>
          <a:p>
            <a:r>
              <a:rPr lang="en-US" dirty="0"/>
              <a:t>Triggers for BYJU’S</a:t>
            </a:r>
          </a:p>
        </p:txBody>
      </p:sp>
      <p:graphicFrame>
        <p:nvGraphicFramePr>
          <p:cNvPr id="5" name="Content Placeholder 4">
            <a:extLst>
              <a:ext uri="{FF2B5EF4-FFF2-40B4-BE49-F238E27FC236}">
                <a16:creationId xmlns:a16="http://schemas.microsoft.com/office/drawing/2014/main" id="{A2CB1B69-2F37-4288-8EC7-4D7B3C704D59}"/>
              </a:ext>
            </a:extLst>
          </p:cNvPr>
          <p:cNvGraphicFramePr>
            <a:graphicFrameLocks noGrp="1"/>
          </p:cNvGraphicFramePr>
          <p:nvPr>
            <p:ph idx="1"/>
          </p:nvPr>
        </p:nvGraphicFramePr>
        <p:xfrm>
          <a:off x="1069975" y="1874838"/>
          <a:ext cx="9634538"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336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22" name="Freeform: Shape 10">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B5A065"/>
              </a:solidFill>
              <a:effectLst/>
              <a:uLnTx/>
              <a:uFillTx/>
              <a:latin typeface="Source Sans Pro"/>
              <a:ea typeface="+mn-ea"/>
              <a:cs typeface="+mn-cs"/>
            </a:endParaRPr>
          </a:p>
        </p:txBody>
      </p:sp>
      <p:sp>
        <p:nvSpPr>
          <p:cNvPr id="2" name="Title 1">
            <a:extLst>
              <a:ext uri="{FF2B5EF4-FFF2-40B4-BE49-F238E27FC236}">
                <a16:creationId xmlns:a16="http://schemas.microsoft.com/office/drawing/2014/main" id="{98EBDA18-8845-4A86-BBAF-F51A9244688E}"/>
              </a:ext>
            </a:extLst>
          </p:cNvPr>
          <p:cNvSpPr>
            <a:spLocks noGrp="1"/>
          </p:cNvSpPr>
          <p:nvPr>
            <p:ph type="title"/>
          </p:nvPr>
        </p:nvSpPr>
        <p:spPr>
          <a:xfrm>
            <a:off x="2156313" y="1902298"/>
            <a:ext cx="4463623" cy="937872"/>
          </a:xfrm>
        </p:spPr>
        <p:txBody>
          <a:bodyPr anchor="b">
            <a:normAutofit fontScale="90000"/>
          </a:bodyPr>
          <a:lstStyle/>
          <a:p>
            <a:r>
              <a:rPr lang="en-US" sz="3100" b="1" i="1" dirty="0">
                <a:effectLst/>
                <a:latin typeface="Calibri" panose="020F0502020204030204" pitchFamily="34" charset="0"/>
                <a:ea typeface="Calibri" panose="020F0502020204030204" pitchFamily="34" charset="0"/>
                <a:cs typeface="Times New Roman" panose="02020603050405020304" pitchFamily="18" charset="0"/>
              </a:rPr>
              <a:t>Background of the study</a:t>
            </a:r>
            <a:br>
              <a:rPr lang="en-US" sz="3100" dirty="0">
                <a:effectLst/>
                <a:latin typeface="Calibri" panose="020F0502020204030204" pitchFamily="34" charset="0"/>
                <a:ea typeface="Calibri" panose="020F0502020204030204" pitchFamily="34" charset="0"/>
                <a:cs typeface="Times New Roman" panose="02020603050405020304" pitchFamily="18" charset="0"/>
              </a:rPr>
            </a:br>
            <a:endParaRPr lang="en-US" sz="3100" dirty="0"/>
          </a:p>
        </p:txBody>
      </p:sp>
      <p:sp>
        <p:nvSpPr>
          <p:cNvPr id="29" name="Freeform: Shape 12">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30" name="Freeform: Shape 14">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31" name="Content Placeholder 2">
            <a:extLst>
              <a:ext uri="{FF2B5EF4-FFF2-40B4-BE49-F238E27FC236}">
                <a16:creationId xmlns:a16="http://schemas.microsoft.com/office/drawing/2014/main" id="{C63CD7C5-A644-4F7E-BC88-C32CE2832A9B}"/>
              </a:ext>
            </a:extLst>
          </p:cNvPr>
          <p:cNvSpPr>
            <a:spLocks noGrp="1"/>
          </p:cNvSpPr>
          <p:nvPr>
            <p:ph idx="1"/>
          </p:nvPr>
        </p:nvSpPr>
        <p:spPr>
          <a:xfrm>
            <a:off x="162303" y="2853971"/>
            <a:ext cx="6695875" cy="3602782"/>
          </a:xfrm>
        </p:spPr>
        <p:txBody>
          <a:bodyPr>
            <a:normAutofit fontScale="92500" lnSpcReduction="10000"/>
          </a:bodyPr>
          <a:lstStyle/>
          <a:p>
            <a:pPr marL="0" marR="0" algn="just">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Until the last decade, Organized Supplementary education was not a popular choice. In fact, the Supplementary Education sector had biases against itself. It was regarded as the go-to for weaker students. A student that survived without supplementary education was the genius. </a:t>
            </a:r>
          </a:p>
          <a:p>
            <a:pPr marL="0" marR="0" algn="just">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However, with the emergence of Internet, guides, and other resources, the competition among students became fierce. A new trend emerged where a student juggling with multiple tuitions became an inspiration.</a:t>
            </a:r>
          </a:p>
          <a:p>
            <a:pPr marL="0" marR="0" algn="just">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demand for tuitions increased and various unorganized institutions started to pop-up every corner of the alley. With the reach of internet into the masses, the idea of organized online platforms became a reality which could educate the children, assist them in their career, without the student having to go outside the safe and comfort zone of their homes.</a:t>
            </a:r>
          </a:p>
          <a:p>
            <a:pPr marL="0" marR="0" algn="just">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online supplementary education was in its nascent period when the pandemic broke down in 2020. With new norms of social distancing, it was difficult for the students to continue learning. This gap was filled by online learning media. And the child now went online.</a:t>
            </a:r>
          </a:p>
          <a:p>
            <a:pPr algn="just"/>
            <a:endParaRPr lang="en-US" sz="1600" dirty="0"/>
          </a:p>
        </p:txBody>
      </p:sp>
      <p:sp>
        <p:nvSpPr>
          <p:cNvPr id="32" name="Freeform: Shape 16">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B5A065"/>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pic>
        <p:nvPicPr>
          <p:cNvPr id="33" name="Picture 4">
            <a:extLst>
              <a:ext uri="{FF2B5EF4-FFF2-40B4-BE49-F238E27FC236}">
                <a16:creationId xmlns:a16="http://schemas.microsoft.com/office/drawing/2014/main" id="{A881E6ED-9ADD-4E49-8D56-1D1111CD40D9}"/>
              </a:ext>
            </a:extLst>
          </p:cNvPr>
          <p:cNvPicPr>
            <a:picLocks noChangeAspect="1"/>
          </p:cNvPicPr>
          <p:nvPr/>
        </p:nvPicPr>
        <p:blipFill rotWithShape="1">
          <a:blip r:embed="rId2"/>
          <a:srcRect l="5455" r="27794" b="-2"/>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23"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4" name="Freeform: Shape 23">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grpSp>
      <p:sp>
        <p:nvSpPr>
          <p:cNvPr id="34" name="TextBox 33">
            <a:extLst>
              <a:ext uri="{FF2B5EF4-FFF2-40B4-BE49-F238E27FC236}">
                <a16:creationId xmlns:a16="http://schemas.microsoft.com/office/drawing/2014/main" id="{55B72463-6D75-4A25-8F95-E61FAE424F41}"/>
              </a:ext>
            </a:extLst>
          </p:cNvPr>
          <p:cNvSpPr txBox="1"/>
          <p:nvPr/>
        </p:nvSpPr>
        <p:spPr>
          <a:xfrm>
            <a:off x="7415422" y="1948042"/>
            <a:ext cx="3620252" cy="2153731"/>
          </a:xfrm>
          <a:prstGeom prst="rect">
            <a:avLst/>
          </a:prstGeom>
          <a:blipFill>
            <a:blip r:embed="rId3"/>
            <a:tile tx="0" ty="0" sx="100000" sy="100000" flip="none" algn="tl"/>
          </a:blip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With time, the online platforms for education started to overshadow the old-school learning processes. Everything one could learn in class can now be understood more clearly and more deeply at the convenience of the students.</a:t>
            </a:r>
          </a:p>
        </p:txBody>
      </p:sp>
    </p:spTree>
    <p:extLst>
      <p:ext uri="{BB962C8B-B14F-4D97-AF65-F5344CB8AC3E}">
        <p14:creationId xmlns:p14="http://schemas.microsoft.com/office/powerpoint/2010/main" val="299143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EDBC-133B-497B-AC3A-22D7CCE70827}"/>
              </a:ext>
            </a:extLst>
          </p:cNvPr>
          <p:cNvSpPr>
            <a:spLocks noGrp="1"/>
          </p:cNvSpPr>
          <p:nvPr>
            <p:ph type="title"/>
          </p:nvPr>
        </p:nvSpPr>
        <p:spPr/>
        <p:txBody>
          <a:bodyPr/>
          <a:lstStyle/>
          <a:p>
            <a:r>
              <a:rPr lang="en-US" dirty="0"/>
              <a:t>Barriers for BYJU’s</a:t>
            </a:r>
          </a:p>
        </p:txBody>
      </p:sp>
      <p:sp>
        <p:nvSpPr>
          <p:cNvPr id="3" name="Content Placeholder 2">
            <a:extLst>
              <a:ext uri="{FF2B5EF4-FFF2-40B4-BE49-F238E27FC236}">
                <a16:creationId xmlns:a16="http://schemas.microsoft.com/office/drawing/2014/main" id="{D54F4E46-A3F2-4E7D-8C55-5DDE11BC6BA6}"/>
              </a:ext>
            </a:extLst>
          </p:cNvPr>
          <p:cNvSpPr>
            <a:spLocks noGrp="1"/>
          </p:cNvSpPr>
          <p:nvPr>
            <p:ph idx="1"/>
          </p:nvPr>
        </p:nvSpPr>
        <p:spPr>
          <a:xfrm>
            <a:off x="1684211" y="1828483"/>
            <a:ext cx="9634011" cy="4351338"/>
          </a:xfrm>
        </p:spPr>
        <p:txBody>
          <a:bodyPr/>
          <a:lstStyle/>
          <a:p>
            <a:endParaRPr lang="en-US" dirty="0"/>
          </a:p>
        </p:txBody>
      </p:sp>
      <p:graphicFrame>
        <p:nvGraphicFramePr>
          <p:cNvPr id="4" name="Content Placeholder 4">
            <a:extLst>
              <a:ext uri="{FF2B5EF4-FFF2-40B4-BE49-F238E27FC236}">
                <a16:creationId xmlns:a16="http://schemas.microsoft.com/office/drawing/2014/main" id="{FB4342AB-86AF-4B36-B874-87D586FD358E}"/>
              </a:ext>
            </a:extLst>
          </p:cNvPr>
          <p:cNvGraphicFramePr>
            <a:graphicFrameLocks/>
          </p:cNvGraphicFramePr>
          <p:nvPr/>
        </p:nvGraphicFramePr>
        <p:xfrm>
          <a:off x="1069975" y="1874838"/>
          <a:ext cx="9634538"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2142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61DD4-8464-422A-A1C9-57EE871D3894}"/>
              </a:ext>
            </a:extLst>
          </p:cNvPr>
          <p:cNvSpPr>
            <a:spLocks noGrp="1"/>
          </p:cNvSpPr>
          <p:nvPr>
            <p:ph type="title"/>
          </p:nvPr>
        </p:nvSpPr>
        <p:spPr/>
        <p:txBody>
          <a:bodyPr/>
          <a:lstStyle/>
          <a:p>
            <a:r>
              <a:rPr lang="en-US" dirty="0"/>
              <a:t>Key Take Away</a:t>
            </a:r>
          </a:p>
        </p:txBody>
      </p:sp>
      <p:sp>
        <p:nvSpPr>
          <p:cNvPr id="3" name="Content Placeholder 2">
            <a:extLst>
              <a:ext uri="{FF2B5EF4-FFF2-40B4-BE49-F238E27FC236}">
                <a16:creationId xmlns:a16="http://schemas.microsoft.com/office/drawing/2014/main" id="{571BD25C-CC65-4518-BD92-36B9BB87BF73}"/>
              </a:ext>
            </a:extLst>
          </p:cNvPr>
          <p:cNvSpPr>
            <a:spLocks noGrp="1"/>
          </p:cNvSpPr>
          <p:nvPr>
            <p:ph idx="1"/>
          </p:nvPr>
        </p:nvSpPr>
        <p:spPr/>
        <p:txBody>
          <a:bodyPr/>
          <a:lstStyle/>
          <a:p>
            <a:r>
              <a:rPr lang="en-US" dirty="0"/>
              <a:t>Need to attract the CBSE market which is the largest board in India.</a:t>
            </a:r>
          </a:p>
          <a:p>
            <a:r>
              <a:rPr lang="en-US" dirty="0"/>
              <a:t>Need to understand why the users are not voting the brand as most reliable.</a:t>
            </a:r>
          </a:p>
          <a:p>
            <a:r>
              <a:rPr lang="en-US" dirty="0"/>
              <a:t>Need to shift from  Aggressive selling to Holistic Marketing.</a:t>
            </a:r>
          </a:p>
          <a:p>
            <a:r>
              <a:rPr lang="en-US" dirty="0"/>
              <a:t>Minimize costs to lower down the prices.</a:t>
            </a:r>
          </a:p>
          <a:p>
            <a:r>
              <a:rPr lang="en-US" dirty="0"/>
              <a:t>Key Target is the A1,A2,A3 socio-economic classes. B1and B2 are emerging users who could be targeted by a fall in the prices.</a:t>
            </a:r>
          </a:p>
          <a:p>
            <a:endParaRPr lang="en-US" dirty="0"/>
          </a:p>
        </p:txBody>
      </p:sp>
    </p:spTree>
    <p:extLst>
      <p:ext uri="{BB962C8B-B14F-4D97-AF65-F5344CB8AC3E}">
        <p14:creationId xmlns:p14="http://schemas.microsoft.com/office/powerpoint/2010/main" val="377181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B5A065"/>
              </a:solidFill>
              <a:effectLst/>
              <a:uLnTx/>
              <a:uFillTx/>
              <a:latin typeface="Source Sans Pro"/>
              <a:ea typeface="+mn-ea"/>
              <a:cs typeface="+mn-cs"/>
            </a:endParaRPr>
          </a:p>
        </p:txBody>
      </p:sp>
      <p:sp>
        <p:nvSpPr>
          <p:cNvPr id="2" name="Title 1">
            <a:extLst>
              <a:ext uri="{FF2B5EF4-FFF2-40B4-BE49-F238E27FC236}">
                <a16:creationId xmlns:a16="http://schemas.microsoft.com/office/drawing/2014/main" id="{ADE29095-98B4-4BA7-A0F7-3D04CCC750F3}"/>
              </a:ext>
            </a:extLst>
          </p:cNvPr>
          <p:cNvSpPr>
            <a:spLocks noGrp="1"/>
          </p:cNvSpPr>
          <p:nvPr>
            <p:ph type="title"/>
          </p:nvPr>
        </p:nvSpPr>
        <p:spPr>
          <a:xfrm>
            <a:off x="2232252" y="633046"/>
            <a:ext cx="4463623" cy="1314996"/>
          </a:xfrm>
        </p:spPr>
        <p:txBody>
          <a:bodyPr anchor="b">
            <a:normAutofit/>
          </a:bodyPr>
          <a:lstStyle/>
          <a:p>
            <a:r>
              <a:rPr lang="en-US" dirty="0"/>
              <a:t>Need of the Study</a:t>
            </a:r>
          </a:p>
        </p:txBody>
      </p:sp>
      <p:sp>
        <p:nvSpPr>
          <p:cNvPr id="13" name="Freeform: Shape 12">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3" name="Content Placeholder 2">
            <a:extLst>
              <a:ext uri="{FF2B5EF4-FFF2-40B4-BE49-F238E27FC236}">
                <a16:creationId xmlns:a16="http://schemas.microsoft.com/office/drawing/2014/main" id="{57429B60-04AD-43B5-B9A2-0CA816292A91}"/>
              </a:ext>
            </a:extLst>
          </p:cNvPr>
          <p:cNvSpPr>
            <a:spLocks noGrp="1"/>
          </p:cNvSpPr>
          <p:nvPr>
            <p:ph idx="1"/>
          </p:nvPr>
        </p:nvSpPr>
        <p:spPr>
          <a:xfrm>
            <a:off x="2232252" y="2125737"/>
            <a:ext cx="4463623" cy="4044463"/>
          </a:xfrm>
        </p:spPr>
        <p:txBody>
          <a:bodyPr>
            <a:normAutofit/>
          </a:bodyPr>
          <a:lstStyle/>
          <a:p>
            <a:pPr algn="just"/>
            <a:r>
              <a:rPr lang="en-US" sz="2200" dirty="0">
                <a:effectLst/>
                <a:latin typeface="Calibri" panose="020F0502020204030204" pitchFamily="34" charset="0"/>
                <a:ea typeface="Calibri" panose="020F0502020204030204" pitchFamily="34" charset="0"/>
                <a:cs typeface="Times New Roman" panose="02020603050405020304" pitchFamily="18" charset="0"/>
              </a:rPr>
              <a:t>The purpose of this study is to understand the awareness and perception of school-going students towards online modes of supplementary education. It deals with understanding the factors that affect their behavior while opting a mode of supplementary education. Further, the study deals with the brand health tracking of Byjus as an alternative to Supplementary Online Education</a:t>
            </a:r>
            <a:endParaRPr lang="en-US" sz="2200" dirty="0"/>
          </a:p>
        </p:txBody>
      </p:sp>
      <p:sp>
        <p:nvSpPr>
          <p:cNvPr id="17" name="Freeform: Shape 16">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B5A065"/>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pic>
        <p:nvPicPr>
          <p:cNvPr id="5" name="Picture 4">
            <a:extLst>
              <a:ext uri="{FF2B5EF4-FFF2-40B4-BE49-F238E27FC236}">
                <a16:creationId xmlns:a16="http://schemas.microsoft.com/office/drawing/2014/main" id="{A33A410A-5865-4CB9-ADF3-D4BF1F6D4F10}"/>
              </a:ext>
            </a:extLst>
          </p:cNvPr>
          <p:cNvPicPr>
            <a:picLocks noChangeAspect="1"/>
          </p:cNvPicPr>
          <p:nvPr/>
        </p:nvPicPr>
        <p:blipFill rotWithShape="1">
          <a:blip r:embed="rId2"/>
          <a:srcRect l="4209" r="29541" b="-1"/>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23"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4" name="Freeform: Shape 23">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grpSp>
    </p:spTree>
    <p:extLst>
      <p:ext uri="{BB962C8B-B14F-4D97-AF65-F5344CB8AC3E}">
        <p14:creationId xmlns:p14="http://schemas.microsoft.com/office/powerpoint/2010/main" val="416579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2" name="Title 1">
            <a:extLst>
              <a:ext uri="{FF2B5EF4-FFF2-40B4-BE49-F238E27FC236}">
                <a16:creationId xmlns:a16="http://schemas.microsoft.com/office/drawing/2014/main" id="{5662219F-2F31-40E5-8AD4-6E8044CB6DFD}"/>
              </a:ext>
            </a:extLst>
          </p:cNvPr>
          <p:cNvSpPr>
            <a:spLocks noGrp="1"/>
          </p:cNvSpPr>
          <p:nvPr>
            <p:ph type="title"/>
          </p:nvPr>
        </p:nvSpPr>
        <p:spPr>
          <a:xfrm>
            <a:off x="1331088" y="565739"/>
            <a:ext cx="9745883" cy="1124949"/>
          </a:xfrm>
        </p:spPr>
        <p:txBody>
          <a:bodyPr>
            <a:normAutofit/>
          </a:bodyPr>
          <a:lstStyle/>
          <a:p>
            <a:r>
              <a:rPr lang="en-US" dirty="0"/>
              <a:t>Research Objectives</a:t>
            </a:r>
          </a:p>
        </p:txBody>
      </p:sp>
      <p:sp>
        <p:nvSpPr>
          <p:cNvPr id="22" name="Freeform: Shape 1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23" name="Freeform: Shape 1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4" name="Oval 14">
            <a:extLst>
              <a:ext uri="{FF2B5EF4-FFF2-40B4-BE49-F238E27FC236}">
                <a16:creationId xmlns:a16="http://schemas.microsoft.com/office/drawing/2014/main" id="{5D1FF148-6725-4278-A9A8-A9A6A3F26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5" name="Oval 16">
            <a:extLst>
              <a:ext uri="{FF2B5EF4-FFF2-40B4-BE49-F238E27FC236}">
                <a16:creationId xmlns:a16="http://schemas.microsoft.com/office/drawing/2014/main" id="{B247507B-4D21-4FF7-B49C-239309CF2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graphicFrame>
        <p:nvGraphicFramePr>
          <p:cNvPr id="26" name="Content Placeholder 2">
            <a:extLst>
              <a:ext uri="{FF2B5EF4-FFF2-40B4-BE49-F238E27FC236}">
                <a16:creationId xmlns:a16="http://schemas.microsoft.com/office/drawing/2014/main" id="{D348B0B9-6DFC-4339-A988-1F7FF78BF16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7236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EF30-1246-4AF9-989B-C683D15C6037}"/>
              </a:ext>
            </a:extLst>
          </p:cNvPr>
          <p:cNvSpPr>
            <a:spLocks noGrp="1"/>
          </p:cNvSpPr>
          <p:nvPr>
            <p:ph type="title"/>
          </p:nvPr>
        </p:nvSpPr>
        <p:spPr>
          <a:xfrm>
            <a:off x="509875" y="670359"/>
            <a:ext cx="5322201" cy="1362547"/>
          </a:xfrm>
        </p:spPr>
        <p:txBody>
          <a:bodyPr>
            <a:normAutofit/>
          </a:bodyPr>
          <a:lstStyle/>
          <a:p>
            <a:r>
              <a:rPr lang="en-IN" dirty="0"/>
              <a:t>Sample Size	</a:t>
            </a:r>
          </a:p>
        </p:txBody>
      </p:sp>
      <p:sp>
        <p:nvSpPr>
          <p:cNvPr id="3" name="Content Placeholder 2">
            <a:extLst>
              <a:ext uri="{FF2B5EF4-FFF2-40B4-BE49-F238E27FC236}">
                <a16:creationId xmlns:a16="http://schemas.microsoft.com/office/drawing/2014/main" id="{CE9E85D8-28BA-468A-A43E-5D6F3DBB388C}"/>
              </a:ext>
            </a:extLst>
          </p:cNvPr>
          <p:cNvSpPr>
            <a:spLocks noGrp="1"/>
          </p:cNvSpPr>
          <p:nvPr>
            <p:ph idx="1"/>
          </p:nvPr>
        </p:nvSpPr>
        <p:spPr>
          <a:xfrm>
            <a:off x="5814844" y="2914110"/>
            <a:ext cx="4962134" cy="2593334"/>
          </a:xfrm>
        </p:spPr>
        <p:txBody>
          <a:bodyPr>
            <a:normAutofit/>
          </a:bodyPr>
          <a:lstStyle/>
          <a:p>
            <a:pPr marL="0" indent="0">
              <a:buNone/>
            </a:pPr>
            <a:endParaRPr lang="en-IN"/>
          </a:p>
          <a:p>
            <a:endParaRPr lang="en-IN"/>
          </a:p>
        </p:txBody>
      </p:sp>
      <p:sp>
        <p:nvSpPr>
          <p:cNvPr id="4" name="Title 1">
            <a:extLst>
              <a:ext uri="{FF2B5EF4-FFF2-40B4-BE49-F238E27FC236}">
                <a16:creationId xmlns:a16="http://schemas.microsoft.com/office/drawing/2014/main" id="{61050892-AA84-4350-8EB3-14D0191C45BA}"/>
              </a:ext>
            </a:extLst>
          </p:cNvPr>
          <p:cNvSpPr txBox="1">
            <a:spLocks/>
          </p:cNvSpPr>
          <p:nvPr/>
        </p:nvSpPr>
        <p:spPr>
          <a:xfrm>
            <a:off x="528430" y="38164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just" defTabSz="914400" rtl="0" eaLnBrk="1" fontAlgn="auto" latinLnBrk="0" hangingPunct="1">
              <a:lnSpc>
                <a:spcPct val="90000"/>
              </a:lnSpc>
              <a:spcBef>
                <a:spcPct val="0"/>
              </a:spcBef>
              <a:spcAft>
                <a:spcPts val="0"/>
              </a:spcAft>
              <a:buClrTx/>
              <a:buSzTx/>
              <a:buFontTx/>
              <a:buNone/>
              <a:tabLst/>
              <a:defRPr/>
            </a:pPr>
            <a:endParaRPr kumimoji="0" lang="en-IN" sz="4400" b="0" i="0" u="none" strike="noStrike" kern="1200" cap="none" spc="0" normalizeH="0" baseline="0" noProof="0" dirty="0">
              <a:ln>
                <a:noFill/>
              </a:ln>
              <a:solidFill>
                <a:srgbClr val="000000"/>
              </a:solidFill>
              <a:effectLst/>
              <a:uLnTx/>
              <a:uFillTx/>
              <a:latin typeface="Source Sans Pro"/>
              <a:ea typeface="+mj-ea"/>
              <a:cs typeface="+mj-cs"/>
            </a:endParaRPr>
          </a:p>
        </p:txBody>
      </p:sp>
      <p:sp>
        <p:nvSpPr>
          <p:cNvPr id="5" name="Content Placeholder 2">
            <a:extLst>
              <a:ext uri="{FF2B5EF4-FFF2-40B4-BE49-F238E27FC236}">
                <a16:creationId xmlns:a16="http://schemas.microsoft.com/office/drawing/2014/main" id="{FDD24DAD-57F6-4B0F-91BA-5D3EE3250A34}"/>
              </a:ext>
            </a:extLst>
          </p:cNvPr>
          <p:cNvSpPr txBox="1">
            <a:spLocks/>
          </p:cNvSpPr>
          <p:nvPr/>
        </p:nvSpPr>
        <p:spPr>
          <a:xfrm>
            <a:off x="48039" y="4699681"/>
            <a:ext cx="9896061" cy="1907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800" b="0" i="0" u="none" strike="noStrike" kern="1200" cap="none" spc="0" normalizeH="0" baseline="0" noProof="0" dirty="0">
                <a:ln>
                  <a:noFill/>
                </a:ln>
                <a:solidFill>
                  <a:srgbClr val="000000"/>
                </a:solidFill>
                <a:effectLst/>
                <a:uLnTx/>
                <a:uFillTx/>
                <a:latin typeface="Source Sans Pro"/>
                <a:ea typeface="+mn-ea"/>
                <a:cs typeface="+mn-cs"/>
              </a:rPr>
              <a:t> </a:t>
            </a:r>
          </a:p>
        </p:txBody>
      </p:sp>
      <p:graphicFrame>
        <p:nvGraphicFramePr>
          <p:cNvPr id="6" name="Table 6">
            <a:extLst>
              <a:ext uri="{FF2B5EF4-FFF2-40B4-BE49-F238E27FC236}">
                <a16:creationId xmlns:a16="http://schemas.microsoft.com/office/drawing/2014/main" id="{734C1271-9FBE-4299-A3F0-C34F39AA0682}"/>
              </a:ext>
            </a:extLst>
          </p:cNvPr>
          <p:cNvGraphicFramePr>
            <a:graphicFrameLocks noGrp="1"/>
          </p:cNvGraphicFramePr>
          <p:nvPr/>
        </p:nvGraphicFramePr>
        <p:xfrm>
          <a:off x="528430" y="1976570"/>
          <a:ext cx="5731693" cy="3482432"/>
        </p:xfrm>
        <a:graphic>
          <a:graphicData uri="http://schemas.openxmlformats.org/drawingml/2006/table">
            <a:tbl>
              <a:tblPr firstRow="1" bandRow="1">
                <a:tableStyleId>{5940675A-B579-460E-94D1-54222C63F5DA}</a:tableStyleId>
              </a:tblPr>
              <a:tblGrid>
                <a:gridCol w="2858728">
                  <a:extLst>
                    <a:ext uri="{9D8B030D-6E8A-4147-A177-3AD203B41FA5}">
                      <a16:colId xmlns:a16="http://schemas.microsoft.com/office/drawing/2014/main" val="697373142"/>
                    </a:ext>
                  </a:extLst>
                </a:gridCol>
                <a:gridCol w="2872965">
                  <a:extLst>
                    <a:ext uri="{9D8B030D-6E8A-4147-A177-3AD203B41FA5}">
                      <a16:colId xmlns:a16="http://schemas.microsoft.com/office/drawing/2014/main" val="4250212490"/>
                    </a:ext>
                  </a:extLst>
                </a:gridCol>
              </a:tblGrid>
              <a:tr h="909980">
                <a:tc>
                  <a:txBody>
                    <a:bodyPr/>
                    <a:lstStyle/>
                    <a:p>
                      <a:r>
                        <a:rPr lang="en-US" sz="1500"/>
                        <a:t>Population of children in India aged between 13-18</a:t>
                      </a:r>
                    </a:p>
                  </a:txBody>
                  <a:tcPr marL="74294" marR="74294" marT="37147" marB="37147"/>
                </a:tc>
                <a:tc>
                  <a:txBody>
                    <a:bodyPr/>
                    <a:lstStyle/>
                    <a:p>
                      <a:r>
                        <a:rPr lang="en-US" sz="1500" b="0" kern="1200">
                          <a:solidFill>
                            <a:schemeClr val="dk1"/>
                          </a:solidFill>
                          <a:effectLst/>
                        </a:rPr>
                        <a:t>100,215,890 (approx.)</a:t>
                      </a:r>
                      <a:endParaRPr lang="en-US" sz="1500"/>
                    </a:p>
                  </a:txBody>
                  <a:tcPr marL="74294" marR="74294" marT="37147" marB="37147"/>
                </a:tc>
                <a:extLst>
                  <a:ext uri="{0D108BD9-81ED-4DB2-BD59-A6C34878D82A}">
                    <a16:rowId xmlns:a16="http://schemas.microsoft.com/office/drawing/2014/main" val="3546773909"/>
                  </a:ext>
                </a:extLst>
              </a:tr>
              <a:tr h="384993">
                <a:tc>
                  <a:txBody>
                    <a:bodyPr/>
                    <a:lstStyle/>
                    <a:p>
                      <a:r>
                        <a:rPr lang="en-US" sz="1500"/>
                        <a:t>Confidence Level</a:t>
                      </a:r>
                    </a:p>
                  </a:txBody>
                  <a:tcPr marL="74294" marR="74294" marT="37147" marB="37147"/>
                </a:tc>
                <a:tc>
                  <a:txBody>
                    <a:bodyPr/>
                    <a:lstStyle/>
                    <a:p>
                      <a:r>
                        <a:rPr lang="en-US" sz="1500"/>
                        <a:t>90%</a:t>
                      </a:r>
                    </a:p>
                  </a:txBody>
                  <a:tcPr marL="74294" marR="74294" marT="37147" marB="37147"/>
                </a:tc>
                <a:extLst>
                  <a:ext uri="{0D108BD9-81ED-4DB2-BD59-A6C34878D82A}">
                    <a16:rowId xmlns:a16="http://schemas.microsoft.com/office/drawing/2014/main" val="3586260080"/>
                  </a:ext>
                </a:extLst>
              </a:tr>
              <a:tr h="384993">
                <a:tc>
                  <a:txBody>
                    <a:bodyPr/>
                    <a:lstStyle/>
                    <a:p>
                      <a:r>
                        <a:rPr lang="en-US" sz="1500"/>
                        <a:t>Margin of error</a:t>
                      </a:r>
                    </a:p>
                  </a:txBody>
                  <a:tcPr marL="74294" marR="74294" marT="37147" marB="37147"/>
                </a:tc>
                <a:tc>
                  <a:txBody>
                    <a:bodyPr/>
                    <a:lstStyle/>
                    <a:p>
                      <a:r>
                        <a:rPr lang="en-US" sz="1500"/>
                        <a:t>5%</a:t>
                      </a:r>
                    </a:p>
                  </a:txBody>
                  <a:tcPr marL="74294" marR="74294" marT="37147" marB="37147"/>
                </a:tc>
                <a:extLst>
                  <a:ext uri="{0D108BD9-81ED-4DB2-BD59-A6C34878D82A}">
                    <a16:rowId xmlns:a16="http://schemas.microsoft.com/office/drawing/2014/main" val="1050852419"/>
                  </a:ext>
                </a:extLst>
              </a:tr>
              <a:tr h="384993">
                <a:tc>
                  <a:txBody>
                    <a:bodyPr/>
                    <a:lstStyle/>
                    <a:p>
                      <a:r>
                        <a:rPr lang="en-US" sz="1500"/>
                        <a:t>Population Proportion</a:t>
                      </a:r>
                    </a:p>
                  </a:txBody>
                  <a:tcPr marL="74294" marR="74294" marT="37147" marB="37147"/>
                </a:tc>
                <a:tc>
                  <a:txBody>
                    <a:bodyPr/>
                    <a:lstStyle/>
                    <a:p>
                      <a:r>
                        <a:rPr lang="en-US" sz="1500"/>
                        <a:t>50%</a:t>
                      </a:r>
                    </a:p>
                  </a:txBody>
                  <a:tcPr marL="74294" marR="74294" marT="37147" marB="37147"/>
                </a:tc>
                <a:extLst>
                  <a:ext uri="{0D108BD9-81ED-4DB2-BD59-A6C34878D82A}">
                    <a16:rowId xmlns:a16="http://schemas.microsoft.com/office/drawing/2014/main" val="2072988389"/>
                  </a:ext>
                </a:extLst>
              </a:tr>
              <a:tr h="384993">
                <a:tc>
                  <a:txBody>
                    <a:bodyPr/>
                    <a:lstStyle/>
                    <a:p>
                      <a:r>
                        <a:rPr lang="en-US" sz="1500"/>
                        <a:t>Sample Size required</a:t>
                      </a:r>
                    </a:p>
                  </a:txBody>
                  <a:tcPr marL="74294" marR="74294" marT="37147" marB="37147"/>
                </a:tc>
                <a:tc>
                  <a:txBody>
                    <a:bodyPr/>
                    <a:lstStyle/>
                    <a:p>
                      <a:r>
                        <a:rPr lang="en-US" sz="1500"/>
                        <a:t> 273</a:t>
                      </a:r>
                    </a:p>
                  </a:txBody>
                  <a:tcPr marL="74294" marR="74294" marT="37147" marB="37147"/>
                </a:tc>
                <a:extLst>
                  <a:ext uri="{0D108BD9-81ED-4DB2-BD59-A6C34878D82A}">
                    <a16:rowId xmlns:a16="http://schemas.microsoft.com/office/drawing/2014/main" val="1408194267"/>
                  </a:ext>
                </a:extLst>
              </a:tr>
              <a:tr h="384993">
                <a:tc>
                  <a:txBody>
                    <a:bodyPr/>
                    <a:lstStyle/>
                    <a:p>
                      <a:r>
                        <a:rPr lang="en-US" sz="1500"/>
                        <a:t>Samples Collected</a:t>
                      </a:r>
                    </a:p>
                  </a:txBody>
                  <a:tcPr marL="74294" marR="74294" marT="37147" marB="37147"/>
                </a:tc>
                <a:tc>
                  <a:txBody>
                    <a:bodyPr/>
                    <a:lstStyle/>
                    <a:p>
                      <a:r>
                        <a:rPr lang="en-US" sz="1500" dirty="0"/>
                        <a:t>203</a:t>
                      </a:r>
                    </a:p>
                  </a:txBody>
                  <a:tcPr marL="74294" marR="74294" marT="37147" marB="37147"/>
                </a:tc>
                <a:extLst>
                  <a:ext uri="{0D108BD9-81ED-4DB2-BD59-A6C34878D82A}">
                    <a16:rowId xmlns:a16="http://schemas.microsoft.com/office/drawing/2014/main" val="2282794289"/>
                  </a:ext>
                </a:extLst>
              </a:tr>
              <a:tr h="647487">
                <a:tc>
                  <a:txBody>
                    <a:bodyPr/>
                    <a:lstStyle/>
                    <a:p>
                      <a:r>
                        <a:rPr lang="en-US" sz="1500"/>
                        <a:t>Sample size after filteration</a:t>
                      </a:r>
                    </a:p>
                  </a:txBody>
                  <a:tcPr marL="74294" marR="74294" marT="37147" marB="37147"/>
                </a:tc>
                <a:tc>
                  <a:txBody>
                    <a:bodyPr/>
                    <a:lstStyle/>
                    <a:p>
                      <a:r>
                        <a:rPr lang="en-US" sz="1500" dirty="0"/>
                        <a:t>177</a:t>
                      </a:r>
                    </a:p>
                  </a:txBody>
                  <a:tcPr marL="74294" marR="74294" marT="37147" marB="37147"/>
                </a:tc>
                <a:extLst>
                  <a:ext uri="{0D108BD9-81ED-4DB2-BD59-A6C34878D82A}">
                    <a16:rowId xmlns:a16="http://schemas.microsoft.com/office/drawing/2014/main" val="2833162578"/>
                  </a:ext>
                </a:extLst>
              </a:tr>
            </a:tbl>
          </a:graphicData>
        </a:graphic>
      </p:graphicFrame>
      <p:pic>
        <p:nvPicPr>
          <p:cNvPr id="2050" name="Picture 2">
            <a:extLst>
              <a:ext uri="{FF2B5EF4-FFF2-40B4-BE49-F238E27FC236}">
                <a16:creationId xmlns:a16="http://schemas.microsoft.com/office/drawing/2014/main" id="{23E76F3C-9694-4021-AF6F-1B70535DB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634" y="1861752"/>
            <a:ext cx="5146561" cy="3428713"/>
          </a:xfrm>
          <a:prstGeom prst="rect">
            <a:avLst/>
          </a:prstGeom>
          <a:noFill/>
          <a:extLst>
            <a:ext uri="{909E8E84-426E-40DD-AFC4-6F175D3DCCD1}">
              <a14:hiddenFill xmlns:a14="http://schemas.microsoft.com/office/drawing/2010/main">
                <a:solidFill>
                  <a:srgbClr val="FFFFFF"/>
                </a:solidFill>
              </a14:hiddenFill>
            </a:ext>
          </a:extLst>
        </p:spPr>
      </p:pic>
      <p:sp>
        <p:nvSpPr>
          <p:cNvPr id="329" name="TextBox 328">
            <a:extLst>
              <a:ext uri="{FF2B5EF4-FFF2-40B4-BE49-F238E27FC236}">
                <a16:creationId xmlns:a16="http://schemas.microsoft.com/office/drawing/2014/main" id="{BA29C0D6-6401-487D-A36C-39995C2C1307}"/>
              </a:ext>
            </a:extLst>
          </p:cNvPr>
          <p:cNvSpPr txBox="1"/>
          <p:nvPr/>
        </p:nvSpPr>
        <p:spPr>
          <a:xfrm>
            <a:off x="0" y="6485341"/>
            <a:ext cx="12192000" cy="369332"/>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ource Sans Pro"/>
              <a:ea typeface="+mn-ea"/>
              <a:cs typeface="+mn-cs"/>
            </a:endParaRPr>
          </a:p>
        </p:txBody>
      </p:sp>
    </p:spTree>
    <p:extLst>
      <p:ext uri="{BB962C8B-B14F-4D97-AF65-F5344CB8AC3E}">
        <p14:creationId xmlns:p14="http://schemas.microsoft.com/office/powerpoint/2010/main" val="151088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941" y="1552342"/>
            <a:ext cx="7883287" cy="337810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Source Sans Pro"/>
                <a:ea typeface="+mn-ea"/>
                <a:cs typeface="+mn-cs"/>
              </a:rPr>
              <a:t>Quality filters</a:t>
            </a:r>
          </a:p>
          <a:p>
            <a:pPr marL="474121" marR="0" lvl="2" indent="-474121" algn="just" defTabSz="914400" rtl="0" eaLnBrk="1" fontAlgn="auto" latinLnBrk="0" hangingPunct="1">
              <a:lnSpc>
                <a:spcPct val="150000"/>
              </a:lnSpc>
              <a:spcBef>
                <a:spcPts val="0"/>
              </a:spcBef>
              <a:spcAft>
                <a:spcPts val="0"/>
              </a:spcAft>
              <a:buClrTx/>
              <a:buSzPct val="100000"/>
              <a:buFont typeface="Wingdings" pitchFamily="2" charset="2"/>
              <a:buChar char="q"/>
              <a:tabLst>
                <a:tab pos="474121" algn="l"/>
              </a:tabLst>
              <a:defRPr/>
            </a:pPr>
            <a:r>
              <a:rPr kumimoji="0" lang="en-US" sz="1600" b="0" i="0" u="none" strike="noStrike" kern="1200" cap="none" spc="0" normalizeH="0" baseline="0" noProof="0" dirty="0">
                <a:ln>
                  <a:noFill/>
                </a:ln>
                <a:solidFill>
                  <a:srgbClr val="000000"/>
                </a:solidFill>
                <a:effectLst/>
                <a:uLnTx/>
                <a:uFillTx/>
                <a:latin typeface="Source Sans Pro"/>
                <a:ea typeface="+mn-ea"/>
                <a:cs typeface="+mn-cs"/>
              </a:rPr>
              <a:t>Some of the Process led checks would include:</a:t>
            </a:r>
          </a:p>
          <a:p>
            <a:pPr marL="1083706" marR="0" lvl="3" indent="-474121" algn="just" defTabSz="914400" rtl="0" eaLnBrk="1" fontAlgn="auto" latinLnBrk="0" hangingPunct="1">
              <a:lnSpc>
                <a:spcPct val="150000"/>
              </a:lnSpc>
              <a:spcBef>
                <a:spcPts val="0"/>
              </a:spcBef>
              <a:spcAft>
                <a:spcPts val="0"/>
              </a:spcAft>
              <a:buClrTx/>
              <a:buSzPct val="100000"/>
              <a:buFont typeface="Wingdings" pitchFamily="2" charset="2"/>
              <a:buChar char="q"/>
              <a:tabLst>
                <a:tab pos="474121" algn="l"/>
              </a:tabLst>
              <a:defRPr/>
            </a:pPr>
            <a:r>
              <a:rPr kumimoji="0" lang="en-IN" sz="1600" b="1" i="0" u="none" strike="noStrike" kern="1200" cap="none" spc="0" normalizeH="0" baseline="0" noProof="0" dirty="0">
                <a:ln>
                  <a:noFill/>
                </a:ln>
                <a:solidFill>
                  <a:srgbClr val="000000"/>
                </a:solidFill>
                <a:effectLst/>
                <a:uLnTx/>
                <a:uFillTx/>
                <a:latin typeface="Calibri" panose="020F0502020204030204" pitchFamily="34" charset="0"/>
                <a:ea typeface="Archivo Narrow"/>
                <a:cs typeface="Archivo Narrow"/>
              </a:rPr>
              <a:t>Straight Liners </a:t>
            </a:r>
            <a:r>
              <a:rPr kumimoji="0" lang="en-IN" sz="1600" b="0" i="0" u="none" strike="noStrike" kern="1200" cap="none" spc="0" normalizeH="0" baseline="0" noProof="0" dirty="0">
                <a:ln>
                  <a:noFill/>
                </a:ln>
                <a:solidFill>
                  <a:srgbClr val="000000"/>
                </a:solidFill>
                <a:effectLst/>
                <a:uLnTx/>
                <a:uFillTx/>
                <a:latin typeface="Calibri" panose="020F0502020204030204" pitchFamily="34" charset="0"/>
                <a:ea typeface="Archivo Narrow"/>
                <a:cs typeface="Archivo Narrow"/>
              </a:rPr>
              <a:t>– All ratings are for one brand</a:t>
            </a:r>
          </a:p>
          <a:p>
            <a:pPr marL="1083706" marR="0" lvl="3" indent="-474121" algn="just" defTabSz="914400" rtl="0" eaLnBrk="1" fontAlgn="auto" latinLnBrk="0" hangingPunct="1">
              <a:lnSpc>
                <a:spcPct val="150000"/>
              </a:lnSpc>
              <a:spcBef>
                <a:spcPts val="0"/>
              </a:spcBef>
              <a:spcAft>
                <a:spcPts val="0"/>
              </a:spcAft>
              <a:buClrTx/>
              <a:buSzPct val="100000"/>
              <a:buFont typeface="Wingdings" pitchFamily="2" charset="2"/>
              <a:buChar char="q"/>
              <a:tabLst>
                <a:tab pos="474121" algn="l"/>
              </a:tabLst>
              <a:defRPr/>
            </a:pPr>
            <a:r>
              <a:rPr kumimoji="0" lang="en-IN" sz="1600" b="1" i="0" u="none" strike="noStrike" kern="1200" cap="none" spc="0" normalizeH="0" baseline="0" noProof="0" dirty="0">
                <a:ln>
                  <a:noFill/>
                </a:ln>
                <a:solidFill>
                  <a:srgbClr val="000000"/>
                </a:solidFill>
                <a:effectLst/>
                <a:uLnTx/>
                <a:uFillTx/>
                <a:latin typeface="Calibri" panose="020F0502020204030204" pitchFamily="34" charset="0"/>
                <a:ea typeface="Archivo Narrow"/>
                <a:cs typeface="Archivo Narrow"/>
              </a:rPr>
              <a:t>Speedsters </a:t>
            </a:r>
            <a:r>
              <a:rPr kumimoji="0" lang="en-IN" sz="1600" b="0" i="0" u="none" strike="noStrike" kern="1200" cap="none" spc="0" normalizeH="0" baseline="0" noProof="0" dirty="0">
                <a:ln>
                  <a:noFill/>
                </a:ln>
                <a:solidFill>
                  <a:srgbClr val="000000"/>
                </a:solidFill>
                <a:effectLst/>
                <a:uLnTx/>
                <a:uFillTx/>
                <a:latin typeface="Calibri" panose="020F0502020204030204" pitchFamily="34" charset="0"/>
                <a:ea typeface="Archivo Narrow"/>
                <a:cs typeface="Archivo Narrow"/>
              </a:rPr>
              <a:t>– Time taken to complete the interview is exceptionally lower</a:t>
            </a:r>
          </a:p>
          <a:p>
            <a:pPr marL="474121" marR="0" lvl="2" indent="-474121" algn="just" defTabSz="914400" rtl="0" eaLnBrk="1" fontAlgn="auto" latinLnBrk="0" hangingPunct="1">
              <a:lnSpc>
                <a:spcPct val="150000"/>
              </a:lnSpc>
              <a:spcBef>
                <a:spcPts val="0"/>
              </a:spcBef>
              <a:spcAft>
                <a:spcPts val="0"/>
              </a:spcAft>
              <a:buClrTx/>
              <a:buSzPct val="100000"/>
              <a:buFont typeface="Wingdings" pitchFamily="2" charset="2"/>
              <a:buChar char="q"/>
              <a:tabLst>
                <a:tab pos="474121" algn="l"/>
              </a:tabLst>
              <a:defRPr/>
            </a:pPr>
            <a:r>
              <a:rPr kumimoji="0" lang="en-US" sz="1600" b="0" i="0" u="none" strike="noStrike" kern="1200" cap="none" spc="0" normalizeH="0" baseline="0" noProof="0" dirty="0">
                <a:ln>
                  <a:noFill/>
                </a:ln>
                <a:solidFill>
                  <a:srgbClr val="000000"/>
                </a:solidFill>
                <a:effectLst/>
                <a:uLnTx/>
                <a:uFillTx/>
                <a:latin typeface="Source Sans Pro"/>
                <a:ea typeface="+mn-ea"/>
                <a:cs typeface="+mn-cs"/>
              </a:rPr>
              <a:t>Some of the People led checks include:</a:t>
            </a:r>
          </a:p>
          <a:p>
            <a:pPr marL="1083706" marR="0" lvl="3" indent="-474121" algn="just" defTabSz="914400" rtl="0" eaLnBrk="1" fontAlgn="auto" latinLnBrk="0" hangingPunct="1">
              <a:lnSpc>
                <a:spcPct val="150000"/>
              </a:lnSpc>
              <a:spcBef>
                <a:spcPts val="0"/>
              </a:spcBef>
              <a:spcAft>
                <a:spcPts val="0"/>
              </a:spcAft>
              <a:buClrTx/>
              <a:buSzPct val="100000"/>
              <a:buFont typeface="Wingdings" pitchFamily="2" charset="2"/>
              <a:buChar char="q"/>
              <a:tabLst>
                <a:tab pos="474121" algn="l"/>
              </a:tabLst>
              <a:defRPr/>
            </a:pPr>
            <a:r>
              <a:rPr kumimoji="0" lang="en-IN" sz="1600" b="1" i="0" u="none" strike="noStrike" kern="1200" cap="none" spc="0" normalizeH="0" baseline="0" noProof="0" dirty="0">
                <a:ln>
                  <a:noFill/>
                </a:ln>
                <a:solidFill>
                  <a:srgbClr val="000000"/>
                </a:solidFill>
                <a:effectLst/>
                <a:uLnTx/>
                <a:uFillTx/>
                <a:latin typeface="Calibri" panose="020F0502020204030204" pitchFamily="34" charset="0"/>
                <a:ea typeface="Archivo Narrow"/>
                <a:cs typeface="Archivo Narrow"/>
              </a:rPr>
              <a:t>Part data Check enabling quick filtering of noise –</a:t>
            </a:r>
          </a:p>
          <a:p>
            <a:pPr marL="1083706" marR="0" lvl="3" indent="-474121" algn="just" defTabSz="914400" rtl="0" eaLnBrk="1" fontAlgn="auto" latinLnBrk="0" hangingPunct="1">
              <a:lnSpc>
                <a:spcPct val="150000"/>
              </a:lnSpc>
              <a:spcBef>
                <a:spcPts val="0"/>
              </a:spcBef>
              <a:spcAft>
                <a:spcPts val="0"/>
              </a:spcAft>
              <a:buClrTx/>
              <a:buSzPct val="100000"/>
              <a:buFont typeface="Wingdings" pitchFamily="2" charset="2"/>
              <a:buChar char="q"/>
              <a:tabLst>
                <a:tab pos="474121" algn="l"/>
              </a:tabLst>
              <a:defRPr/>
            </a:pPr>
            <a:r>
              <a:rPr kumimoji="0" lang="en-IN" sz="1600" b="1" i="0" u="none" strike="noStrike" kern="1200" cap="none" spc="0" normalizeH="0" baseline="0" noProof="0" dirty="0">
                <a:ln>
                  <a:noFill/>
                </a:ln>
                <a:solidFill>
                  <a:srgbClr val="000000"/>
                </a:solidFill>
                <a:effectLst/>
                <a:uLnTx/>
                <a:uFillTx/>
                <a:latin typeface="Calibri" panose="020F0502020204030204" pitchFamily="34" charset="0"/>
                <a:ea typeface="Archivo Narrow"/>
                <a:cs typeface="Archivo Narrow"/>
              </a:rPr>
              <a:t>Inconsistency check through triangulation - </a:t>
            </a:r>
            <a:r>
              <a:rPr kumimoji="0" lang="en-IN" sz="1600" b="0" i="0" u="none" strike="noStrike" kern="1200" cap="none" spc="0" normalizeH="0" baseline="0" noProof="0" dirty="0">
                <a:ln>
                  <a:noFill/>
                </a:ln>
                <a:solidFill>
                  <a:srgbClr val="000000"/>
                </a:solidFill>
                <a:effectLst/>
                <a:uLnTx/>
                <a:uFillTx/>
                <a:latin typeface="Calibri" panose="020F0502020204030204" pitchFamily="34" charset="0"/>
                <a:ea typeface="Archivo Narrow"/>
                <a:cs typeface="Archivo Narrow"/>
              </a:rPr>
              <a:t>Marked high on Preference &amp; Recommendation but not even 20% of the perception is clicked for that brand</a:t>
            </a:r>
          </a:p>
          <a:p>
            <a:pPr marL="1083706" marR="0" lvl="3" indent="-474121" algn="just" defTabSz="914400" rtl="0" eaLnBrk="1" fontAlgn="auto" latinLnBrk="0" hangingPunct="1">
              <a:lnSpc>
                <a:spcPct val="150000"/>
              </a:lnSpc>
              <a:spcBef>
                <a:spcPts val="0"/>
              </a:spcBef>
              <a:spcAft>
                <a:spcPts val="0"/>
              </a:spcAft>
              <a:buClrTx/>
              <a:buSzPct val="100000"/>
              <a:buFont typeface="Wingdings" pitchFamily="2" charset="2"/>
              <a:buChar char="q"/>
              <a:tabLst>
                <a:tab pos="474121" algn="l"/>
              </a:tabLst>
              <a:defRPr/>
            </a:pPr>
            <a:r>
              <a:rPr kumimoji="0" lang="en-IN" sz="1600" b="1" i="0" u="none" strike="noStrike" kern="1200" cap="none" spc="0" normalizeH="0" baseline="0" noProof="0" dirty="0">
                <a:ln>
                  <a:noFill/>
                </a:ln>
                <a:solidFill>
                  <a:srgbClr val="000000"/>
                </a:solidFill>
                <a:effectLst/>
                <a:uLnTx/>
                <a:uFillTx/>
                <a:latin typeface="Calibri" panose="020F0502020204030204" pitchFamily="34" charset="0"/>
                <a:ea typeface="Archivo Narrow"/>
                <a:cs typeface="Archivo Narrow"/>
              </a:rPr>
              <a:t>Open Ended Checks </a:t>
            </a:r>
          </a:p>
        </p:txBody>
      </p:sp>
    </p:spTree>
    <p:extLst>
      <p:ext uri="{BB962C8B-B14F-4D97-AF65-F5344CB8AC3E}">
        <p14:creationId xmlns:p14="http://schemas.microsoft.com/office/powerpoint/2010/main" val="3572035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C777E-C468-42E8-82EB-82A32EA34859}"/>
              </a:ext>
            </a:extLst>
          </p:cNvPr>
          <p:cNvSpPr>
            <a:spLocks noGrp="1"/>
          </p:cNvSpPr>
          <p:nvPr>
            <p:ph type="title"/>
          </p:nvPr>
        </p:nvSpPr>
        <p:spPr>
          <a:xfrm>
            <a:off x="5846613" y="1445563"/>
            <a:ext cx="5322201" cy="1362547"/>
          </a:xfrm>
        </p:spPr>
        <p:txBody>
          <a:bodyPr>
            <a:normAutofit/>
          </a:bodyPr>
          <a:lstStyle/>
          <a:p>
            <a:r>
              <a:rPr lang="en-IN" dirty="0"/>
              <a:t>Target Group</a:t>
            </a:r>
            <a:br>
              <a:rPr lang="en-IN" dirty="0"/>
            </a:br>
            <a:endParaRPr lang="en-US" dirty="0"/>
          </a:p>
        </p:txBody>
      </p:sp>
      <p:pic>
        <p:nvPicPr>
          <p:cNvPr id="7170" name="Picture 2">
            <a:extLst>
              <a:ext uri="{FF2B5EF4-FFF2-40B4-BE49-F238E27FC236}">
                <a16:creationId xmlns:a16="http://schemas.microsoft.com/office/drawing/2014/main" id="{D75B8426-59AC-4BDD-BE3B-42BA4207CA2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6800" y="1372678"/>
            <a:ext cx="4154280" cy="416469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DA7D193-A2C1-414F-9463-ADB2EE443D1D}"/>
              </a:ext>
            </a:extLst>
          </p:cNvPr>
          <p:cNvSpPr>
            <a:spLocks noGrp="1"/>
          </p:cNvSpPr>
          <p:nvPr>
            <p:ph idx="1"/>
          </p:nvPr>
        </p:nvSpPr>
        <p:spPr>
          <a:xfrm>
            <a:off x="6096000" y="2347686"/>
            <a:ext cx="5562600" cy="2623192"/>
          </a:xfrm>
        </p:spPr>
        <p:txBody>
          <a:bodyPr>
            <a:normAutofit fontScale="92500" lnSpcReduction="20000"/>
          </a:bodyPr>
          <a:lstStyle/>
          <a:p>
            <a:pPr marL="0" indent="0" algn="just">
              <a:lnSpc>
                <a:spcPct val="140000"/>
              </a:lnSpc>
              <a:buNone/>
            </a:pPr>
            <a:r>
              <a:rPr lang="en-IN" dirty="0"/>
              <a:t>School-going Children from class </a:t>
            </a:r>
            <a:r>
              <a:rPr lang="en-IN" b="1" dirty="0"/>
              <a:t>8</a:t>
            </a:r>
            <a:r>
              <a:rPr lang="en-IN" b="1" baseline="30000" dirty="0"/>
              <a:t>th</a:t>
            </a:r>
            <a:r>
              <a:rPr lang="en-IN" b="1" dirty="0"/>
              <a:t>- 12</a:t>
            </a:r>
            <a:r>
              <a:rPr lang="en-IN" b="1" baseline="30000" dirty="0"/>
              <a:t>th</a:t>
            </a:r>
            <a:r>
              <a:rPr lang="en-IN" b="1" dirty="0"/>
              <a:t> </a:t>
            </a:r>
            <a:r>
              <a:rPr lang="en-IN" dirty="0"/>
              <a:t>who can afford :</a:t>
            </a:r>
          </a:p>
          <a:p>
            <a:pPr lvl="2" algn="just">
              <a:lnSpc>
                <a:spcPct val="140000"/>
              </a:lnSpc>
            </a:pPr>
            <a:r>
              <a:rPr lang="en-IN" dirty="0"/>
              <a:t>Personal Computer/Smartphone/laptop/Tablet</a:t>
            </a:r>
          </a:p>
          <a:p>
            <a:pPr lvl="2" algn="just">
              <a:lnSpc>
                <a:spcPct val="140000"/>
              </a:lnSpc>
            </a:pPr>
            <a:r>
              <a:rPr lang="en-IN" dirty="0"/>
              <a:t>Supplementary education</a:t>
            </a:r>
          </a:p>
          <a:p>
            <a:pPr lvl="2" algn="just">
              <a:lnSpc>
                <a:spcPct val="140000"/>
              </a:lnSpc>
            </a:pPr>
            <a:r>
              <a:rPr lang="en-IN" dirty="0"/>
              <a:t>Internet Access</a:t>
            </a:r>
            <a:endParaRPr lang="en-US" dirty="0"/>
          </a:p>
        </p:txBody>
      </p:sp>
      <p:sp>
        <p:nvSpPr>
          <p:cNvPr id="4" name="TextBox 3">
            <a:extLst>
              <a:ext uri="{FF2B5EF4-FFF2-40B4-BE49-F238E27FC236}">
                <a16:creationId xmlns:a16="http://schemas.microsoft.com/office/drawing/2014/main" id="{22F786F5-76AA-4ED3-B25B-C1E73C599C3D}"/>
              </a:ext>
            </a:extLst>
          </p:cNvPr>
          <p:cNvSpPr txBox="1"/>
          <p:nvPr/>
        </p:nvSpPr>
        <p:spPr>
          <a:xfrm>
            <a:off x="0" y="6485341"/>
            <a:ext cx="12192000" cy="369332"/>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ource Sans Pro"/>
              <a:ea typeface="+mn-ea"/>
              <a:cs typeface="+mn-cs"/>
            </a:endParaRPr>
          </a:p>
        </p:txBody>
      </p:sp>
    </p:spTree>
    <p:extLst>
      <p:ext uri="{BB962C8B-B14F-4D97-AF65-F5344CB8AC3E}">
        <p14:creationId xmlns:p14="http://schemas.microsoft.com/office/powerpoint/2010/main" val="1751328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A28E-8EB0-432C-9EB8-6526952D97B9}"/>
              </a:ext>
            </a:extLst>
          </p:cNvPr>
          <p:cNvSpPr>
            <a:spLocks noGrp="1"/>
          </p:cNvSpPr>
          <p:nvPr>
            <p:ph type="title"/>
          </p:nvPr>
        </p:nvSpPr>
        <p:spPr>
          <a:xfrm>
            <a:off x="1156518" y="1056967"/>
            <a:ext cx="9905999" cy="878757"/>
          </a:xfrm>
        </p:spPr>
        <p:txBody>
          <a:bodyPr vert="horz" lIns="91440" tIns="45720" rIns="91440" bIns="45720" rtlCol="0" anchor="ctr">
            <a:normAutofit/>
          </a:bodyPr>
          <a:lstStyle/>
          <a:p>
            <a:pPr algn="ctr"/>
            <a:r>
              <a:rPr lang="en-US"/>
              <a:t>Sample Composition</a:t>
            </a:r>
          </a:p>
        </p:txBody>
      </p:sp>
      <p:pic>
        <p:nvPicPr>
          <p:cNvPr id="2050" name="Picture 2">
            <a:extLst>
              <a:ext uri="{FF2B5EF4-FFF2-40B4-BE49-F238E27FC236}">
                <a16:creationId xmlns:a16="http://schemas.microsoft.com/office/drawing/2014/main" id="{585BE06B-EDB3-424C-B0E3-379C8E81AA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81236" y="2113935"/>
            <a:ext cx="9429527" cy="4172566"/>
          </a:xfrm>
          <a:prstGeom prst="rect">
            <a:avLst/>
          </a:prstGeom>
          <a:noFill/>
          <a:extLst>
            <a:ext uri="{909E8E84-426E-40DD-AFC4-6F175D3DCCD1}">
              <a14:hiddenFill xmlns:a14="http://schemas.microsoft.com/office/drawing/2010/main">
                <a:solidFill>
                  <a:srgbClr val="FFFFFF"/>
                </a:solidFill>
              </a14:hiddenFill>
            </a:ext>
          </a:extLst>
        </p:spPr>
      </p:pic>
      <p:sp>
        <p:nvSpPr>
          <p:cNvPr id="162" name="TextBox 161">
            <a:extLst>
              <a:ext uri="{FF2B5EF4-FFF2-40B4-BE49-F238E27FC236}">
                <a16:creationId xmlns:a16="http://schemas.microsoft.com/office/drawing/2014/main" id="{0C5AEE78-6088-43F5-8D9D-22359819E28E}"/>
              </a:ext>
            </a:extLst>
          </p:cNvPr>
          <p:cNvSpPr txBox="1"/>
          <p:nvPr/>
        </p:nvSpPr>
        <p:spPr>
          <a:xfrm>
            <a:off x="0" y="6485341"/>
            <a:ext cx="12192000" cy="369332"/>
          </a:xfrm>
          <a:prstGeom prst="rect">
            <a:avLst/>
          </a:prstGeom>
          <a:solidFill>
            <a:schemeClr val="accent6">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ource Sans Pro"/>
              <a:ea typeface="+mn-ea"/>
              <a:cs typeface="+mn-cs"/>
            </a:endParaRPr>
          </a:p>
        </p:txBody>
      </p:sp>
    </p:spTree>
    <p:extLst>
      <p:ext uri="{BB962C8B-B14F-4D97-AF65-F5344CB8AC3E}">
        <p14:creationId xmlns:p14="http://schemas.microsoft.com/office/powerpoint/2010/main" val="277890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unkyShapesVTI">
  <a:themeElements>
    <a:clrScheme name="AnalogousFromLightSeed_2SEEDS">
      <a:dk1>
        <a:srgbClr val="000000"/>
      </a:dk1>
      <a:lt1>
        <a:srgbClr val="FFFFFF"/>
      </a:lt1>
      <a:dk2>
        <a:srgbClr val="413924"/>
      </a:dk2>
      <a:lt2>
        <a:srgbClr val="E6E8EB"/>
      </a:lt2>
      <a:accent1>
        <a:srgbClr val="B5A065"/>
      </a:accent1>
      <a:accent2>
        <a:srgbClr val="CC9479"/>
      </a:accent2>
      <a:accent3>
        <a:srgbClr val="9DA66D"/>
      </a:accent3>
      <a:accent4>
        <a:srgbClr val="62AFA0"/>
      </a:accent4>
      <a:accent5>
        <a:srgbClr val="62ACC1"/>
      </a:accent5>
      <a:accent6>
        <a:srgbClr val="7090C9"/>
      </a:accent6>
      <a:hlink>
        <a:srgbClr val="7082B2"/>
      </a:hlink>
      <a:folHlink>
        <a:srgbClr val="848484"/>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22</TotalTime>
  <Words>1124</Words>
  <Application>Microsoft Office PowerPoint</Application>
  <PresentationFormat>Widescreen</PresentationFormat>
  <Paragraphs>147</Paragraphs>
  <Slides>31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Calibri</vt:lpstr>
      <vt:lpstr>Calibri Light</vt:lpstr>
      <vt:lpstr>Source Sans Pro</vt:lpstr>
      <vt:lpstr>Source Sans Pro SemiBold</vt:lpstr>
      <vt:lpstr>Wingdings</vt:lpstr>
      <vt:lpstr>Office Theme</vt:lpstr>
      <vt:lpstr>FunkyShapesVTI</vt:lpstr>
      <vt:lpstr>PowerPoint Presentation</vt:lpstr>
      <vt:lpstr> Brand Health Track for Byju’s  </vt:lpstr>
      <vt:lpstr>Background of the study </vt:lpstr>
      <vt:lpstr>Need of the Study</vt:lpstr>
      <vt:lpstr>Research Objectives</vt:lpstr>
      <vt:lpstr>Sample Size </vt:lpstr>
      <vt:lpstr>PowerPoint Presentation</vt:lpstr>
      <vt:lpstr>Target Group </vt:lpstr>
      <vt:lpstr>Sample Composition</vt:lpstr>
      <vt:lpstr>Geographical Distribution of Sample</vt:lpstr>
      <vt:lpstr>Geographical Distribution of Sample</vt:lpstr>
      <vt:lpstr>Demographics</vt:lpstr>
      <vt:lpstr>SOCIO-ECONOMIC CLASSIFICATION</vt:lpstr>
      <vt:lpstr>Awareness of Various Platforms</vt:lpstr>
      <vt:lpstr>There was a significant difference in awareness levels of male and female students </vt:lpstr>
      <vt:lpstr>BYJU'S and Vedantu are more popular with ICSE students. </vt:lpstr>
      <vt:lpstr>Brand Salience Funnel</vt:lpstr>
      <vt:lpstr>BYJU’s usage by ICSE students was considerably high.</vt:lpstr>
      <vt:lpstr>BYJU’s is being used more by female students.</vt:lpstr>
      <vt:lpstr>ICSE is recommending our brand!</vt:lpstr>
      <vt:lpstr>Girls recommend our brand more than boys!</vt:lpstr>
      <vt:lpstr>Most Preferred Platforms</vt:lpstr>
      <vt:lpstr>While ICSE prefers BYJU’s , Vedantu is leading  in CBSE.</vt:lpstr>
      <vt:lpstr>BYJU’s is preferred most by A2 class students</vt:lpstr>
      <vt:lpstr>Brand Perception of BYJU’s vis-à-vis Competition</vt:lpstr>
      <vt:lpstr>Brand Imagery of BYJU’s vis-à-vis Competition</vt:lpstr>
      <vt:lpstr>Users of Byjus</vt:lpstr>
      <vt:lpstr>NPS Calculator</vt:lpstr>
      <vt:lpstr>Triggers for BYJU’S</vt:lpstr>
      <vt:lpstr>Barriers for BYJU’s</vt:lpstr>
      <vt:lpstr>Key 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manaswi swami</dc:creator>
  <cp:lastModifiedBy>manaswi swami</cp:lastModifiedBy>
  <cp:revision>1</cp:revision>
  <dcterms:created xsi:type="dcterms:W3CDTF">2024-06-20T11:41:44Z</dcterms:created>
  <dcterms:modified xsi:type="dcterms:W3CDTF">2024-09-17T16:48:44Z</dcterms:modified>
</cp:coreProperties>
</file>