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6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0941-17C0-4386-AAEB-BFF2BEE6CC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BB4A-69A9-436B-8308-2FD7190EA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m2.derive.co.th/twms-t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9" y="431074"/>
            <a:ext cx="10933611" cy="307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 Specification of Flow “Search Course By Subject Code” of Use Case “Search” from URL: </a:t>
            </a:r>
            <a:r>
              <a:rPr lang="en-US" dirty="0"/>
              <a:t>https://moodle.tu.ac.th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โดย ชื่อ </a:t>
            </a:r>
          </a:p>
          <a:p>
            <a:r>
              <a:rPr lang="th-TH" dirty="0" smtClean="0"/>
              <a:t>รหัสนักศึกษา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3"/>
          <p:cNvSpPr>
            <a:spLocks noGrp="1"/>
          </p:cNvSpPr>
          <p:nvPr>
            <p:ph type="title"/>
          </p:nvPr>
        </p:nvSpPr>
        <p:spPr>
          <a:xfrm>
            <a:off x="594301" y="1169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h-TH" altLang="th-TH" sz="36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altLang="th-TH" sz="36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Test Case Specification: </a:t>
            </a:r>
            <a:r>
              <a:rPr lang="th-TH" altLang="th-TH" sz="3200" dirty="0" smtClean="0"/>
              <a:t>ส่วน</a:t>
            </a:r>
            <a:r>
              <a:rPr lang="th-TH" altLang="th-TH" sz="3200" dirty="0"/>
              <a:t>ที่ </a:t>
            </a:r>
            <a:r>
              <a:rPr lang="en-US" altLang="th-TH" sz="3200" dirty="0"/>
              <a:t>1 </a:t>
            </a:r>
            <a:r>
              <a:rPr lang="th-TH" altLang="th-TH" sz="3200" dirty="0"/>
              <a:t>ส่วนข้อมูลทั่วไปเกี่ยวกับ </a:t>
            </a:r>
            <a:r>
              <a:rPr lang="en-US" altLang="th-TH" sz="3200" dirty="0"/>
              <a:t>Test Case</a:t>
            </a:r>
            <a:br>
              <a:rPr lang="en-US" altLang="th-TH" sz="3200" dirty="0"/>
            </a:br>
            <a:endParaRPr lang="th-TH" altLang="th-TH" sz="3200" dirty="0"/>
          </a:p>
        </p:txBody>
      </p:sp>
      <p:sp>
        <p:nvSpPr>
          <p:cNvPr id="808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BC5DD-E896-4FD7-8840-6FDBAFE5D09D}" type="slidenum">
              <a:rPr lang="en-US" altLang="en-US" sz="1200">
                <a:latin typeface="Garamond" panose="02020404030301010803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7869"/>
              </p:ext>
            </p:extLst>
          </p:nvPr>
        </p:nvGraphicFramePr>
        <p:xfrm>
          <a:off x="594301" y="777090"/>
          <a:ext cx="10919920" cy="6244665"/>
        </p:xfrm>
        <a:graphic>
          <a:graphicData uri="http://schemas.openxmlformats.org/drawingml/2006/table">
            <a:tbl>
              <a:tblPr/>
              <a:tblGrid>
                <a:gridCol w="526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หมายเลข </a:t>
                      </a:r>
                      <a:r>
                        <a:rPr kumimoji="0" lang="en-US" alt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Test case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TC_001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ชื่อผู้ที่สร้าง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/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กำหนด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 Test case 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ขึ้นมา</a:t>
                      </a: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Songsakdi</a:t>
                      </a: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1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เวอร์ชั่นปัจจุบันของ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Test case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ประวัติและรายละเอียดการเปลี่ยนแปลงของเวอร์ชั่นก่อนหน้า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)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1.0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ชื่อ </a:t>
                      </a:r>
                      <a:r>
                        <a:rPr kumimoji="0" lang="en-US" alt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Test case 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Test_Login_with_a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kumimoji="0" lang="en-US" altLang="th-TH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Valid_User_Account</a:t>
                      </a: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8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รหัสระบุความต้องการ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(Requirement)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 ที่เกี่ยวข้องกับกรณีทดสอบ</a:t>
                      </a: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Basic Flow 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ของ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Use Case “Login” 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เข้าสู่ระบบ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TWMS 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วัตถุประสงค์ของกรณีทดสอบ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(Purpose)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A user with a valid account can log in with success and access to the system.</a:t>
                      </a: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78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ความสัมพันธ์ระหว่างกรณีทดสอบนี้กับกรณีทดสอบอื่น </a:t>
                      </a:r>
                      <a:r>
                        <a:rPr kumimoji="0" lang="en-US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(Test Cases Dependencies) </a:t>
                      </a:r>
                      <a:r>
                        <a:rPr kumimoji="0" lang="th-TH" altLang="th-TH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เช่น ต้องทดสอบกรณีทดสอบไหนก่อนหรือไม่</a:t>
                      </a: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78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th-TH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39584" marR="39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95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3"/>
          <p:cNvSpPr>
            <a:spLocks noGrp="1"/>
          </p:cNvSpPr>
          <p:nvPr>
            <p:ph type="title"/>
          </p:nvPr>
        </p:nvSpPr>
        <p:spPr>
          <a:xfrm>
            <a:off x="336884" y="0"/>
            <a:ext cx="10515600" cy="1142683"/>
          </a:xfrm>
        </p:spPr>
        <p:txBody>
          <a:bodyPr/>
          <a:lstStyle/>
          <a:p>
            <a:r>
              <a:rPr lang="th-TH" alt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alt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Case Specification: </a:t>
            </a:r>
            <a:r>
              <a:rPr lang="en-US" altLang="th-TH" sz="28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altLang="th-TH" sz="28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2800" dirty="0" smtClean="0"/>
              <a:t>ส่วน</a:t>
            </a:r>
            <a:r>
              <a:rPr lang="th-TH" altLang="th-TH" sz="2800" dirty="0"/>
              <a:t>ที่ </a:t>
            </a:r>
            <a:r>
              <a:rPr lang="en-US" altLang="th-TH" sz="2800" dirty="0"/>
              <a:t>2 </a:t>
            </a:r>
            <a:r>
              <a:rPr lang="th-TH" altLang="th-TH" sz="2800" dirty="0"/>
              <a:t>เรียกว่าส่วนรายละเอียดของลำดับกิจกรรม</a:t>
            </a:r>
            <a:r>
              <a:rPr lang="en-US" altLang="th-TH" sz="2800" dirty="0"/>
              <a:t>/</a:t>
            </a:r>
            <a:r>
              <a:rPr lang="th-TH" altLang="th-TH" sz="2800" dirty="0"/>
              <a:t>ขั้นตอนที่ต้องทำเพื่อทดสอบ</a:t>
            </a:r>
            <a:r>
              <a:rPr lang="en-US" altLang="th-TH" sz="2800" dirty="0"/>
              <a:t>(Test case activity</a:t>
            </a:r>
            <a:r>
              <a:rPr lang="en-US" altLang="th-TH" sz="2800" dirty="0" smtClean="0"/>
              <a:t>)</a:t>
            </a:r>
            <a:endParaRPr lang="th-TH" altLang="th-TH" sz="2800" dirty="0"/>
          </a:p>
        </p:txBody>
      </p:sp>
      <p:sp>
        <p:nvSpPr>
          <p:cNvPr id="819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168743" y="6544490"/>
            <a:ext cx="381000" cy="18288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47B61-F69B-42E5-B2C7-958C7C1157B7}" type="slidenum">
              <a:rPr lang="en-US" altLang="en-US" sz="1200">
                <a:latin typeface="Garamond" panose="02020404030301010803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latin typeface="Garamond" panose="02020404030301010803" pitchFamily="18" charset="0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89893"/>
              </p:ext>
            </p:extLst>
          </p:nvPr>
        </p:nvGraphicFramePr>
        <p:xfrm>
          <a:off x="167067" y="1039450"/>
          <a:ext cx="11537254" cy="5486400"/>
        </p:xfrm>
        <a:graphic>
          <a:graphicData uri="http://schemas.openxmlformats.org/drawingml/2006/table">
            <a:tbl>
              <a:tblPr/>
              <a:tblGrid>
                <a:gridCol w="59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7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การกำหนดรายละเอียดของสภาพแวดล้อมของโปรแกรมหรืออุปกรณ์ฮาร์ดแวร์ก่อนการ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ทดสอบ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(Testing 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Environment/Configuration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  <a:r>
                        <a:rPr lang="th-TH" sz="24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คำอธิบาย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กำหนดสภาพแวดล้อมที่ต้องให้พร้อมก่อนการ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Test </a:t>
                      </a:r>
                      <a:endParaRPr lang="en-US" sz="240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Web Application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ที่จะทดสอบต้องเชื่อมต่อกับระบบเครือข่าย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r>
                        <a:rPr lang="th-TH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และ สามารถเข้าถึงได้ด้วย 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URL: 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  <a:hlinkClick r:id="rId2"/>
                        </a:rPr>
                        <a:t>http://pm2.derive.co.th/twms-test/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โอเปอเรชั่นที่จำเป็นต้องทำก่อนการ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ทดสอบ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Initialization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คำอธิบาย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จาก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Pre-conditions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ของ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Use Case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สามารถวิเคราะห์ว่าต้องทำโอเปอเรชั่นใดก่อนเพื่อให้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System verifies Pre-conditions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ก่อนทดสอบ</a:t>
                      </a:r>
                      <a:endParaRPr lang="en-US" sz="24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Register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User with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User Name = “consult”,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Password =“consult” 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to System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โอเปอเรชั่นที่จำเป็นต้องทำหลังการ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ทดสอบ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Finalization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  <a:endParaRPr lang="th-TH" sz="240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คำอธิบาย</a:t>
                      </a:r>
                      <a:r>
                        <a:rPr lang="th-TH" sz="2400" u="none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สามารถวิเคราะห์ว่าต้องทำโอเปอเรชั่นใดหลังทำ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Test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เพื่อ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Undo  Operations 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ให้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System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กลับไปอยู่ในสถานะที่เหมาะสม</a:t>
                      </a:r>
                      <a:endParaRPr lang="en-US" sz="240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Log out from System</a:t>
                      </a:r>
                      <a:endParaRPr lang="en-US" sz="24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47675" algn="l"/>
                        </a:tabLst>
                      </a:pP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ขั้นตอน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Action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ที่</a:t>
                      </a: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ต้อง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ทำที</a:t>
                      </a: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ละ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ขั้น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tep 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by 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Step)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ตลอด</a:t>
                      </a: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การ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ทดสอบ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  <a:defRPr/>
                      </a:pPr>
                      <a:r>
                        <a:rPr lang="th-TH" sz="24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คำอธิบาย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จาก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Flow / Scenario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นำ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User-System Interactions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มากำหนดเป็น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Action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แบบ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Step-By-Step</a:t>
                      </a:r>
                      <a:endParaRPr lang="en-US" sz="240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1) Enter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User Name -&gt; 2) Enter Password -&gt;  3) Click Log in Button 4) Validate User Name and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Password 5) Valid URL of Landing Page </a:t>
                      </a:r>
                      <a:endParaRPr lang="en-US" sz="24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รายละเอียดของตัวแปร ค่าของตัวแปรอินพุตที่ต้องใส่เพื่อใช้ทดสอบ</a:t>
                      </a:r>
                      <a:r>
                        <a:rPr lang="en-US" sz="24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(Input data</a:t>
                      </a: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  <a:r>
                        <a:rPr lang="th-TH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</a:t>
                      </a:r>
                      <a:r>
                        <a:rPr lang="th-TH" sz="24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คำอธิบาย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เป็นส่วนระบุ 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Test Data </a:t>
                      </a:r>
                      <a:r>
                        <a:rPr lang="th-TH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ที่ต้องใช้ในการทดสอบ</a:t>
                      </a:r>
                      <a:endParaRPr lang="en-US" sz="24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User Name = “consult”,</a:t>
                      </a:r>
                      <a:r>
                        <a:rPr lang="en-US" sz="24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Password =“consult”</a:t>
                      </a:r>
                      <a:endParaRPr lang="en-US" sz="24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7"/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387475"/>
          </a:xfrm>
        </p:spPr>
        <p:txBody>
          <a:bodyPr>
            <a:normAutofit fontScale="90000"/>
          </a:bodyPr>
          <a:lstStyle/>
          <a:p>
            <a:r>
              <a:rPr lang="th-TH" alt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ตัวอย่างการเขียน </a:t>
            </a:r>
            <a:r>
              <a:rPr lang="en-US" altLang="th-TH" sz="2800" b="1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Case Specification: </a:t>
            </a:r>
            <a:r>
              <a:rPr lang="en-US" altLang="th-TH" sz="28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altLang="th-TH" sz="2800" b="1" u="sng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sz="2800" dirty="0" smtClean="0"/>
              <a:t>ส่วน</a:t>
            </a:r>
            <a:r>
              <a:rPr lang="th-TH" altLang="th-TH" sz="2800" dirty="0"/>
              <a:t>ที่ </a:t>
            </a:r>
            <a:r>
              <a:rPr lang="en-US" altLang="th-TH" sz="2800" dirty="0"/>
              <a:t>3 </a:t>
            </a:r>
            <a:r>
              <a:rPr lang="th-TH" altLang="th-TH" sz="2800" dirty="0"/>
              <a:t>เป็นส่วนระบุผลจากการปฏิบัติตามขั้นตอนที่กำหนดในส่วนที่ </a:t>
            </a:r>
            <a:r>
              <a:rPr lang="en-US" altLang="th-TH" sz="2800" dirty="0"/>
              <a:t>2 </a:t>
            </a:r>
            <a:r>
              <a:rPr lang="th-TH" altLang="th-TH" sz="2800" dirty="0"/>
              <a:t>เปรียบเทียบกับผลที่คาดว่าควรจะได้รับ</a:t>
            </a:r>
            <a:r>
              <a:rPr lang="en-US" altLang="th-TH" sz="2800" dirty="0"/>
              <a:t/>
            </a:r>
            <a:br>
              <a:rPr lang="en-US" altLang="th-TH" sz="2800" dirty="0"/>
            </a:br>
            <a:endParaRPr lang="th-TH" altLang="th-TH" sz="2800" dirty="0"/>
          </a:p>
        </p:txBody>
      </p:sp>
      <p:sp>
        <p:nvSpPr>
          <p:cNvPr id="829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7782B-EBD8-444C-833A-7C3E625A9348}" type="slidenum">
              <a:rPr lang="en-US" altLang="en-US" sz="1200">
                <a:latin typeface="Garamond" panose="02020404030301010803" pitchFamily="18" charset="0"/>
                <a:cs typeface="Angsana New" panose="02020603050405020304" pitchFamily="18" charset="-34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  <a:cs typeface="Angsana New" panose="02020603050405020304" pitchFamily="18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25137" y="1387475"/>
          <a:ext cx="10026316" cy="4399626"/>
        </p:xfrm>
        <a:graphic>
          <a:graphicData uri="http://schemas.openxmlformats.org/drawingml/2006/table">
            <a:tbl>
              <a:tblPr/>
              <a:tblGrid>
                <a:gridCol w="382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8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ผลลัพธ์ที่ควรจะ</a:t>
                      </a:r>
                      <a:r>
                        <a:rPr lang="th-TH" sz="28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ได้</a:t>
                      </a:r>
                      <a:r>
                        <a:rPr lang="en-US" sz="28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(</a:t>
                      </a:r>
                      <a:r>
                        <a:rPr lang="en-US" sz="28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Expected results</a:t>
                      </a:r>
                      <a:r>
                        <a:rPr lang="en-US" sz="28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u="sng" dirty="0" smtClean="0">
                          <a:solidFill>
                            <a:srgbClr val="FF0000"/>
                          </a:solidFill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คำอธิบาย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จาก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Post-conditions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ของ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Use Case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กำหนดเป็นรายละเอียดของผลลัพธ์ที่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System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ต้องเป็นเพื่อ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verifies Post-conditions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หลัง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Action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ใน 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Step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สุดท้ายสิ้นสุด</a:t>
                      </a:r>
                      <a:endParaRPr lang="en-US" sz="280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Allow</a:t>
                      </a: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 Access to System </a:t>
                      </a:r>
                      <a:r>
                        <a:rPr lang="th-TH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เข้าสู่ระบบได้ </a:t>
                      </a:r>
                      <a:endParaRPr lang="en-US" sz="2800" baseline="0" dirty="0" smtClean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  <a:p>
                      <a:pPr marL="457200" marR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Text “Welcome” followed by User’s Full Name will be displayed  on top of main menu.</a:t>
                      </a:r>
                    </a:p>
                    <a:p>
                      <a:pPr marL="457200" marR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baseline="0" dirty="0" smtClean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Only menu for consultant will be displayed in the main menu.</a:t>
                      </a:r>
                      <a:endParaRPr lang="en-US" sz="28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9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8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ผลลัพธ์ที่ได้จริงหลังการรันกรณีทดสอบ</a:t>
                      </a:r>
                      <a:r>
                        <a:rPr lang="en-US" sz="2800" dirty="0">
                          <a:latin typeface="TH SarabunPSK" pitchFamily="34" charset="-34"/>
                          <a:ea typeface="Times New Roman"/>
                          <a:cs typeface="TH SarabunPSK" pitchFamily="34" charset="-34"/>
                        </a:rPr>
                        <a:t>(Actual Results)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dirty="0">
                        <a:latin typeface="TH SarabunPSK" pitchFamily="34" charset="-34"/>
                        <a:ea typeface="Times New Roman"/>
                        <a:cs typeface="TH SarabunPSK" pitchFamily="34" charset="-3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Angsana New</vt:lpstr>
      <vt:lpstr>Arial</vt:lpstr>
      <vt:lpstr>Calibri</vt:lpstr>
      <vt:lpstr>Calibri Light</vt:lpstr>
      <vt:lpstr>Cordia New</vt:lpstr>
      <vt:lpstr>Garamond</vt:lpstr>
      <vt:lpstr>TH SarabunPSK</vt:lpstr>
      <vt:lpstr>Times New Roman</vt:lpstr>
      <vt:lpstr>Wingdings</vt:lpstr>
      <vt:lpstr>Office Theme</vt:lpstr>
      <vt:lpstr>Test Case Specification of Flow “Search Course By Subject Code” of Use Case “Search” from URL: https://moodle.tu.ac.th/</vt:lpstr>
      <vt:lpstr>ตัวอย่างการเขียน Test Case Specification: ส่วนที่ 1 ส่วนข้อมูลทั่วไปเกี่ยวกับ Test Case </vt:lpstr>
      <vt:lpstr>ตัวอย่างการเขียน Test Case Specification:  ส่วนที่ 2 เรียกว่าส่วนรายละเอียดของลำดับกิจกรรม/ขั้นตอนที่ต้องทำเพื่อทดสอบ(Test case activity)</vt:lpstr>
      <vt:lpstr>ตัวอย่างการเขียน Test Case Specification:  ส่วนที่ 3 เป็นส่วนระบุผลจากการปฏิบัติตามขั้นตอนที่กำหนดในส่วนที่ 2 เปรียบเทียบกับผลที่คาดว่าควรจะได้รับ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 Specification of Flow “Search Course By Subject Code” of Use Case “Search” from URL: https://moodle.tu.ac.th/</dc:title>
  <dc:creator>Admin</dc:creator>
  <cp:lastModifiedBy>Admin</cp:lastModifiedBy>
  <cp:revision>3</cp:revision>
  <dcterms:created xsi:type="dcterms:W3CDTF">2021-04-20T07:33:10Z</dcterms:created>
  <dcterms:modified xsi:type="dcterms:W3CDTF">2021-04-20T07:50:06Z</dcterms:modified>
</cp:coreProperties>
</file>