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67" r:id="rId6"/>
    <p:sldId id="268" r:id="rId7"/>
    <p:sldId id="269" r:id="rId8"/>
    <p:sldId id="262" r:id="rId9"/>
    <p:sldId id="270" r:id="rId10"/>
    <p:sldId id="271" r:id="rId11"/>
    <p:sldId id="272" r:id="rId12"/>
    <p:sldId id="273" r:id="rId13"/>
    <p:sldId id="280" r:id="rId14"/>
    <p:sldId id="281" r:id="rId15"/>
    <p:sldId id="274" r:id="rId16"/>
    <p:sldId id="275" r:id="rId17"/>
    <p:sldId id="276" r:id="rId18"/>
    <p:sldId id="277" r:id="rId19"/>
    <p:sldId id="263" r:id="rId20"/>
    <p:sldId id="265" r:id="rId21"/>
    <p:sldId id="266" r:id="rId22"/>
    <p:sldId id="26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32" autoAdjust="0"/>
  </p:normalViewPr>
  <p:slideViewPr>
    <p:cSldViewPr snapToGrid="0">
      <p:cViewPr varScale="1">
        <p:scale>
          <a:sx n="108" d="100"/>
          <a:sy n="108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6B178-229D-410C-BEA8-541C067DBC69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61E5C-75C5-42D0-99DB-6AD2FA456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7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1E5C-75C5-42D0-99DB-6AD2FA4561F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1E5C-75C5-42D0-99DB-6AD2FA4561F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1E5C-75C5-42D0-99DB-6AD2FA4561F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9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3BC9-3806-44A1-AD81-B6D8427B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EFC7F-FA09-41F1-9729-43AB37159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2134-057D-46BB-BB2C-CDC2FDBE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FA46-A840-4062-8188-7AA15534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FD8F-B532-4849-BEED-A1BAA407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C4B8-68EF-49E5-97B1-E8E7F74A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37E6A-DD6A-476C-8DD1-16CA50A70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F1D4-1BDD-483C-BDCE-0DA6C0C1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12DE-A51D-4AB7-A489-74C17085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DF05-49E6-4BB5-A0CE-DD4ED232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5BA86-2991-419D-AC0E-D3253CF8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FC99-ABB9-44BF-85C1-EAF1CAD2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4BC3-F20E-475B-9CAC-2037839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D8C4-BAC8-4C89-B360-F7C7EA09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DA02-39CE-477B-96C3-230F4ADA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D6AE-C754-400C-8DB7-23A3B65F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8815-3691-49A9-89E2-7C5DBBD7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B977-624A-4D08-9013-D0502BEC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E584-C3DB-48FF-B40E-47451DDA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A1A9-79E0-4D0A-870F-FEBB02F8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AD76-40E6-46E7-9114-4FB7050C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3B0AE-8D17-4253-8512-11ECA9A1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8941-AF86-43C0-B915-134A8903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C388-7CEC-4526-A4E0-225B4718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3DAF4-A99D-4F2C-9A9E-ACA7145A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3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38ED-B698-4D87-9D57-095B4EA9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487C-BD3B-4F0D-B446-127AFA236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5B3F4-3E09-4908-A841-4DB05A6E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1A53D-5358-40B1-86F1-CACFD6C7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B17A0-3A6F-4942-B5A4-DF1B2384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A6C3D-5023-498C-9C94-0DAD7494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DFFC-8989-46C4-9829-B6919FC1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85F0-BE15-4259-9CAB-2890E913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3666A-473F-4DEF-9D27-898C412D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066F8-DDAB-4CBB-B501-22CF9AA7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57859-3FA7-492A-BE57-265BE1C5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F9979-1D27-41D3-903B-B2A50970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9E553-817F-4C25-B386-3C633DCC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7F391-7C43-4F6B-B10E-3EC13357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E11D-FBD6-4A83-B8CF-6744CC7B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A6556-11A0-4480-A3A5-75137D0D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B492C-A18A-44F5-B3A3-1189D66D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2F46-63C3-4C5A-A4A9-07C904C8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1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8CD89-0F9C-4E34-A6F6-63BE6CE3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8AE1D-AC47-4246-A9EC-E0CD975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D21D-24D8-4EF7-BB6A-21F11AEA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9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9B4F-1082-4441-94BE-DCAF518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9C1F-7762-47B7-9448-D665CB85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AC1F1-94EE-4B9F-A259-A7F30B5F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D3F8-512F-4F85-9AAF-132A20B6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5E808-1EED-4AF7-BAD7-42CA0875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01E4B-01B5-477D-BA16-67767EA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08FB-E8C8-44BE-BC33-991C08D9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6D8A3-B4AF-4A4F-AC82-1481E6C88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3D185-6E9A-41CB-B4B2-A3DBDD8B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172C-FF65-4241-8514-B0FF2F37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E8964-EFD2-47D2-B3CA-B5723ED5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B6AB-6FD2-4E27-B68E-0A5BFDD4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5274A-71A0-48F1-81CD-679812C1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3EA4-1E2F-4645-9D3E-8017044C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5F62-76A3-4F74-9664-A6AB166E1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AF5D-09F3-4C3A-8E22-4821F612B2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8E50-F4D4-452F-8AC6-071D84C7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D7E8-3E0F-4387-8C51-B2F497A69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F371-7858-4919-B910-DC735FBF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A2B8-21A4-4163-BCBB-68CA12EB2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FFT, DFT, NTT and Karatsuba algorithms’ applications and 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77333-54B0-4A22-8656-5668051DB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837" y="3618816"/>
            <a:ext cx="9144000" cy="1655762"/>
          </a:xfrm>
        </p:spPr>
        <p:txBody>
          <a:bodyPr/>
          <a:lstStyle/>
          <a:p>
            <a:r>
              <a:rPr lang="en-IN" dirty="0"/>
              <a:t>106119071- Manav </a:t>
            </a:r>
            <a:r>
              <a:rPr lang="en-IN" dirty="0" err="1"/>
              <a:t>Mohata</a:t>
            </a:r>
            <a:endParaRPr lang="en-IN" dirty="0"/>
          </a:p>
          <a:p>
            <a:r>
              <a:rPr lang="en-IN" dirty="0"/>
              <a:t>106119117- </a:t>
            </a:r>
            <a:r>
              <a:rPr lang="en-IN" dirty="0" err="1"/>
              <a:t>Sobhagya</a:t>
            </a:r>
            <a:r>
              <a:rPr lang="en-IN" dirty="0"/>
              <a:t> Singh </a:t>
            </a:r>
            <a:r>
              <a:rPr lang="en-IN" dirty="0" err="1"/>
              <a:t>Dewal</a:t>
            </a:r>
            <a:endParaRPr lang="en-IN" dirty="0"/>
          </a:p>
          <a:p>
            <a:r>
              <a:rPr lang="en-IN" dirty="0"/>
              <a:t>106119121- Sailesh S</a:t>
            </a:r>
          </a:p>
        </p:txBody>
      </p:sp>
    </p:spTree>
    <p:extLst>
      <p:ext uri="{BB962C8B-B14F-4D97-AF65-F5344CB8AC3E}">
        <p14:creationId xmlns:p14="http://schemas.microsoft.com/office/powerpoint/2010/main" val="14435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A9BB-4CE0-4E4B-9FB0-B9817457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Primitive Roots of Unity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275B-C93C-4E84-BB4F-5A6A6AEA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01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33400" indent="-533400" eaLnBrk="1" hangingPunct="1"/>
            <a:r>
              <a:rPr lang="en-US" altLang="en-US" sz="2000" dirty="0"/>
              <a:t>A number 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dirty="0"/>
              <a:t> is a </a:t>
            </a:r>
            <a:r>
              <a:rPr lang="en-US" altLang="en-US" sz="2000" b="1" i="1" dirty="0">
                <a:solidFill>
                  <a:schemeClr val="tx2"/>
                </a:solidFill>
              </a:rPr>
              <a:t>primitive n-</a:t>
            </a:r>
            <a:r>
              <a:rPr lang="en-US" altLang="en-US" sz="2000" b="1" i="1" dirty="0" err="1">
                <a:solidFill>
                  <a:schemeClr val="tx2"/>
                </a:solidFill>
              </a:rPr>
              <a:t>th</a:t>
            </a:r>
            <a:r>
              <a:rPr lang="en-US" altLang="en-US" sz="2000" b="1" i="1" dirty="0">
                <a:solidFill>
                  <a:schemeClr val="tx2"/>
                </a:solidFill>
              </a:rPr>
              <a:t> root of unity</a:t>
            </a:r>
            <a:r>
              <a:rPr lang="en-US" altLang="en-US" sz="2000" dirty="0"/>
              <a:t>, for n&gt;1, if</a:t>
            </a:r>
          </a:p>
          <a:p>
            <a:pPr marL="914400" lvl="1" indent="-457200" eaLnBrk="1" hangingPunct="1"/>
            <a:r>
              <a:rPr lang="en-US" altLang="en-US" sz="1800" dirty="0" err="1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 err="1"/>
              <a:t>n</a:t>
            </a:r>
            <a:r>
              <a:rPr lang="en-US" altLang="en-US" sz="1800" baseline="30000" dirty="0"/>
              <a:t> </a:t>
            </a:r>
            <a:r>
              <a:rPr lang="en-US" altLang="en-US" sz="1800" dirty="0"/>
              <a:t>= 1</a:t>
            </a:r>
          </a:p>
          <a:p>
            <a:pPr marL="914400" lvl="1" indent="-457200" eaLnBrk="1" hangingPunct="1"/>
            <a:r>
              <a:rPr lang="en-US" altLang="en-US" sz="1800" dirty="0"/>
              <a:t>The numbers 1, 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n-1</a:t>
            </a:r>
            <a:r>
              <a:rPr lang="en-US" altLang="en-US" sz="1800" dirty="0"/>
              <a:t> are all distinct</a:t>
            </a:r>
          </a:p>
          <a:p>
            <a:pPr marL="533400" indent="-533400" eaLnBrk="1" hangingPunct="1"/>
            <a:r>
              <a:rPr lang="en-US" altLang="en-US" sz="2000" dirty="0"/>
              <a:t>Example 1:</a:t>
            </a:r>
          </a:p>
          <a:p>
            <a:pPr marL="914400" lvl="1" indent="-457200" eaLnBrk="1" hangingPunct="1"/>
            <a:r>
              <a:rPr lang="en-US" altLang="en-US" sz="1800" dirty="0"/>
              <a:t>Z</a:t>
            </a:r>
            <a:r>
              <a:rPr lang="en-US" altLang="en-US" sz="1800" baseline="30000" dirty="0"/>
              <a:t>*</a:t>
            </a:r>
            <a:r>
              <a:rPr lang="en-US" altLang="en-US" sz="1800" baseline="-25000" dirty="0"/>
              <a:t>11</a:t>
            </a:r>
            <a:r>
              <a:rPr lang="en-US" altLang="en-US" sz="1800" dirty="0"/>
              <a:t>:</a:t>
            </a:r>
          </a:p>
          <a:p>
            <a:pPr marL="533400" indent="-533400" eaLnBrk="1" hangingPunct="1"/>
            <a:endParaRPr lang="en-US" altLang="en-US" sz="2000" dirty="0"/>
          </a:p>
          <a:p>
            <a:pPr marL="533400" indent="-533400" eaLnBrk="1" hangingPunct="1"/>
            <a:endParaRPr lang="en-US" altLang="en-US" sz="2000" dirty="0"/>
          </a:p>
          <a:p>
            <a:pPr marL="533400" indent="-533400" eaLnBrk="1" hangingPunct="1"/>
            <a:endParaRPr lang="en-US" altLang="en-US" sz="2000" dirty="0"/>
          </a:p>
          <a:p>
            <a:pPr marL="533400" indent="-533400" eaLnBrk="1" hangingPunct="1"/>
            <a:endParaRPr lang="en-US" altLang="en-US" sz="2000" dirty="0"/>
          </a:p>
          <a:p>
            <a:pPr marL="533400" indent="-533400" eaLnBrk="1" hangingPunct="1"/>
            <a:endParaRPr lang="en-US" altLang="en-US" sz="2000" dirty="0"/>
          </a:p>
          <a:p>
            <a:pPr marL="914400" lvl="1" indent="-457200" eaLnBrk="1" hangingPunct="1"/>
            <a:r>
              <a:rPr lang="en-US" altLang="en-US" sz="1800" dirty="0"/>
              <a:t>2, 6, 7, 8 are 10-th roots of unity in Z</a:t>
            </a:r>
            <a:r>
              <a:rPr lang="en-US" altLang="en-US" sz="1800" baseline="30000" dirty="0"/>
              <a:t>*</a:t>
            </a:r>
            <a:r>
              <a:rPr lang="en-US" altLang="en-US" sz="1800" baseline="-25000" dirty="0"/>
              <a:t>11</a:t>
            </a:r>
            <a:r>
              <a:rPr lang="en-US" altLang="en-US" sz="1800" dirty="0"/>
              <a:t> </a:t>
            </a:r>
          </a:p>
          <a:p>
            <a:pPr marL="914400" lvl="1" indent="-457200" eaLnBrk="1" hangingPunct="1"/>
            <a:r>
              <a:rPr lang="en-US" altLang="en-US" sz="1800" dirty="0"/>
              <a:t>2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=4, 6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=3, 7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=5, 8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=9 are 5-th roots of unity in Z</a:t>
            </a:r>
            <a:r>
              <a:rPr lang="en-US" altLang="en-US" sz="1800" baseline="30000" dirty="0"/>
              <a:t>*</a:t>
            </a:r>
            <a:r>
              <a:rPr lang="en-US" altLang="en-US" sz="1800" baseline="-25000" dirty="0"/>
              <a:t>11</a:t>
            </a:r>
            <a:endParaRPr lang="en-US" altLang="en-US" sz="1800" dirty="0"/>
          </a:p>
          <a:p>
            <a:pPr marL="914400" lvl="1" indent="-457200" eaLnBrk="1" hangingPunct="1"/>
            <a:r>
              <a:rPr lang="en-US" altLang="en-US" sz="1800" dirty="0"/>
              <a:t>2</a:t>
            </a:r>
            <a:r>
              <a:rPr lang="en-US" altLang="en-US" sz="1800" baseline="30000" dirty="0"/>
              <a:t>-1</a:t>
            </a:r>
            <a:r>
              <a:rPr lang="en-US" altLang="en-US" sz="1800" dirty="0"/>
              <a:t>=6, 3</a:t>
            </a:r>
            <a:r>
              <a:rPr lang="en-US" altLang="en-US" sz="1800" baseline="30000" dirty="0"/>
              <a:t>-1</a:t>
            </a:r>
            <a:r>
              <a:rPr lang="en-US" altLang="en-US" sz="1800" dirty="0"/>
              <a:t>=4, 4</a:t>
            </a:r>
            <a:r>
              <a:rPr lang="en-US" altLang="en-US" sz="1800" baseline="30000" dirty="0"/>
              <a:t>-1</a:t>
            </a:r>
            <a:r>
              <a:rPr lang="en-US" altLang="en-US" sz="1800" dirty="0"/>
              <a:t>=3, 5</a:t>
            </a:r>
            <a:r>
              <a:rPr lang="en-US" altLang="en-US" sz="1800" baseline="30000" dirty="0"/>
              <a:t>-1</a:t>
            </a:r>
            <a:r>
              <a:rPr lang="en-US" altLang="en-US" sz="1800" dirty="0"/>
              <a:t>=9, 6</a:t>
            </a:r>
            <a:r>
              <a:rPr lang="en-US" altLang="en-US" sz="1800" baseline="30000" dirty="0"/>
              <a:t>-1</a:t>
            </a:r>
            <a:r>
              <a:rPr lang="en-US" altLang="en-US" sz="1800" dirty="0"/>
              <a:t>=2, 7</a:t>
            </a:r>
            <a:r>
              <a:rPr lang="en-US" altLang="en-US" sz="1800" baseline="30000" dirty="0"/>
              <a:t>-1</a:t>
            </a:r>
            <a:r>
              <a:rPr lang="en-US" altLang="en-US" sz="1800" dirty="0"/>
              <a:t>=8, 8</a:t>
            </a:r>
            <a:r>
              <a:rPr lang="en-US" altLang="en-US" sz="1800" baseline="30000" dirty="0"/>
              <a:t>-1</a:t>
            </a:r>
            <a:r>
              <a:rPr lang="en-US" altLang="en-US" sz="1800" dirty="0"/>
              <a:t>=7, 9</a:t>
            </a:r>
            <a:r>
              <a:rPr lang="en-US" altLang="en-US" sz="1800" baseline="30000" dirty="0"/>
              <a:t>-1</a:t>
            </a:r>
            <a:r>
              <a:rPr lang="en-US" altLang="en-US" sz="1800" dirty="0"/>
              <a:t>=5</a:t>
            </a:r>
          </a:p>
          <a:p>
            <a:pPr marL="533400" indent="-533400" eaLnBrk="1" hangingPunct="1"/>
            <a:r>
              <a:rPr lang="en-US" altLang="en-US" sz="2000" dirty="0"/>
              <a:t>Example 2: The complex number </a:t>
            </a:r>
            <a:r>
              <a:rPr lang="en-US" altLang="en-US" sz="2000" dirty="0">
                <a:latin typeface="Times New Roman" panose="02020603050405020304" pitchFamily="18" charset="0"/>
              </a:rPr>
              <a:t>e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Symbol" panose="05050102010706020507" pitchFamily="18" charset="2"/>
              </a:rPr>
              <a:t>p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/</a:t>
            </a:r>
            <a:r>
              <a:rPr lang="en-US" altLang="en-US" sz="2000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/>
              <a:t>is a primitive n-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root of unity, where </a:t>
            </a:r>
            <a:endParaRPr lang="en-US" altLang="en-US" sz="2000" i="1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A9A93-3272-43A3-B8C7-688F4E8A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390" y="2301240"/>
            <a:ext cx="4664600" cy="2027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5F05A-2F74-416B-8089-550BC6AD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735" y="5071469"/>
            <a:ext cx="84582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D17C-66A8-412B-8BBE-3C5AE41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</a:t>
            </a:r>
            <a:br>
              <a:rPr lang="en-US" altLang="en-US" dirty="0"/>
            </a:br>
            <a:r>
              <a:rPr lang="en-US" altLang="en-US" dirty="0"/>
              <a:t>Primitive Roots of Unity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610-C309-4AA5-87AD-FA6C515B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eaLnBrk="1" hangingPunct="1"/>
            <a:r>
              <a:rPr lang="en-US" altLang="en-US" sz="2000" b="1" dirty="0"/>
              <a:t>Inverse Property:</a:t>
            </a:r>
            <a:r>
              <a:rPr lang="en-US" altLang="en-US" sz="2000" dirty="0"/>
              <a:t> If 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dirty="0"/>
              <a:t> is a primitive root of unity, then 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baseline="30000" dirty="0"/>
              <a:t> -1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baseline="30000" dirty="0"/>
              <a:t>n-1</a:t>
            </a:r>
            <a:endParaRPr lang="en-US" altLang="en-US" sz="2000" dirty="0"/>
          </a:p>
          <a:p>
            <a:pPr marL="914400" lvl="1" indent="-457200" eaLnBrk="1" hangingPunct="1"/>
            <a:r>
              <a:rPr lang="en-US" altLang="en-US" sz="1800" dirty="0"/>
              <a:t>Proof: </a:t>
            </a:r>
            <a:r>
              <a:rPr lang="en-US" altLang="en-US" sz="1800" dirty="0">
                <a:latin typeface="Symbol" panose="05050102010706020507" pitchFamily="18" charset="2"/>
              </a:rPr>
              <a:t>ww</a:t>
            </a:r>
            <a:r>
              <a:rPr lang="en-US" altLang="en-US" sz="1800" baseline="30000" dirty="0"/>
              <a:t>n-1</a:t>
            </a:r>
            <a:r>
              <a:rPr lang="en-US" altLang="en-US" sz="1800" dirty="0"/>
              <a:t>=</a:t>
            </a:r>
            <a:r>
              <a:rPr lang="en-US" altLang="en-US" sz="1800" dirty="0" err="1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 err="1"/>
              <a:t>n</a:t>
            </a:r>
            <a:r>
              <a:rPr lang="en-US" altLang="en-US" sz="1800" dirty="0"/>
              <a:t>=1</a:t>
            </a:r>
          </a:p>
          <a:p>
            <a:pPr marL="533400" indent="-533400" eaLnBrk="1" hangingPunct="1"/>
            <a:r>
              <a:rPr lang="en-US" altLang="en-US" sz="2000" b="1" dirty="0"/>
              <a:t>Cancellation Property:</a:t>
            </a:r>
            <a:r>
              <a:rPr lang="en-US" altLang="en-US" sz="2000" dirty="0"/>
              <a:t> For non-zero -n&lt;k&lt;n,</a:t>
            </a:r>
          </a:p>
          <a:p>
            <a:pPr marL="914400" lvl="1" indent="-457200" eaLnBrk="1" hangingPunct="1"/>
            <a:r>
              <a:rPr lang="en-US" altLang="en-US" sz="1800" dirty="0"/>
              <a:t>Proof:</a:t>
            </a:r>
          </a:p>
          <a:p>
            <a:pPr marL="914400" lvl="1" indent="-457200" eaLnBrk="1" hangingPunct="1"/>
            <a:endParaRPr lang="en-US" altLang="en-US" sz="1800" dirty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 marL="533400" indent="-533400" eaLnBrk="1" hangingPunct="1"/>
            <a:r>
              <a:rPr lang="en-US" altLang="en-US" sz="2000" b="1" dirty="0"/>
              <a:t>Reduction Property: </a:t>
            </a:r>
            <a:r>
              <a:rPr lang="en-US" altLang="en-US" sz="2000" dirty="0"/>
              <a:t>If w is a </a:t>
            </a:r>
            <a:r>
              <a:rPr lang="en-US" altLang="en-US" sz="2000" dirty="0" err="1"/>
              <a:t>primitve</a:t>
            </a:r>
            <a:r>
              <a:rPr lang="en-US" altLang="en-US" sz="2000" dirty="0"/>
              <a:t> (2n)-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root of unity, then 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is a primitive n-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root of unity.</a:t>
            </a:r>
          </a:p>
          <a:p>
            <a:pPr marL="914400" lvl="1" indent="-457200" eaLnBrk="1" hangingPunct="1"/>
            <a:r>
              <a:rPr lang="en-US" altLang="en-US" sz="1800" dirty="0"/>
              <a:t>Proof: If 1,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dirty="0"/>
              <a:t>,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,…,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2n-1</a:t>
            </a:r>
            <a:r>
              <a:rPr lang="en-US" altLang="en-US" sz="1800" dirty="0"/>
              <a:t> are all distinct, so are 1,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,(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,…,(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</a:t>
            </a:r>
            <a:r>
              <a:rPr lang="en-US" altLang="en-US" sz="1800" baseline="30000" dirty="0"/>
              <a:t>n-1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marL="533400" indent="-533400" eaLnBrk="1" hangingPunct="1"/>
            <a:r>
              <a:rPr lang="en-US" altLang="en-US" sz="2000" b="1" dirty="0"/>
              <a:t>Reflective Property: </a:t>
            </a:r>
            <a:r>
              <a:rPr lang="en-US" altLang="en-US" sz="2000" dirty="0"/>
              <a:t>If n is even, then </a:t>
            </a:r>
            <a:r>
              <a:rPr lang="en-US" altLang="en-US" sz="2000" dirty="0" err="1">
                <a:latin typeface="Symbol" panose="05050102010706020507" pitchFamily="18" charset="2"/>
              </a:rPr>
              <a:t>w</a:t>
            </a:r>
            <a:r>
              <a:rPr lang="en-US" altLang="en-US" sz="2000" baseline="30000" dirty="0" err="1"/>
              <a:t>n</a:t>
            </a:r>
            <a:r>
              <a:rPr lang="en-US" altLang="en-US" sz="2000" baseline="30000" dirty="0"/>
              <a:t>/2 </a:t>
            </a:r>
            <a:r>
              <a:rPr lang="en-US" altLang="en-US" sz="2000" dirty="0"/>
              <a:t>= -1.</a:t>
            </a:r>
          </a:p>
          <a:p>
            <a:pPr marL="914400" lvl="1" indent="-457200" eaLnBrk="1" hangingPunct="1"/>
            <a:r>
              <a:rPr lang="en-US" altLang="en-US" sz="1800" dirty="0"/>
              <a:t>Proof: By the cancellation property, for k=n/2:</a:t>
            </a:r>
          </a:p>
          <a:p>
            <a:pPr marL="914400" lvl="1" indent="-457200" eaLnBrk="1" hangingPunct="1"/>
            <a:endParaRPr lang="en-US" altLang="en-US" sz="1800" dirty="0"/>
          </a:p>
          <a:p>
            <a:pPr marL="914400" lvl="1" indent="-457200" eaLnBrk="1" hangingPunct="1"/>
            <a:endParaRPr lang="en-US" altLang="en-US" sz="1800" dirty="0"/>
          </a:p>
          <a:p>
            <a:pPr marL="914400" lvl="1" indent="-457200" eaLnBrk="1" hangingPunct="1"/>
            <a:r>
              <a:rPr lang="en-US" altLang="en-US" sz="1800" dirty="0"/>
              <a:t>Corollary: </a:t>
            </a:r>
            <a:r>
              <a:rPr lang="en-US" altLang="en-US" sz="1800" dirty="0" err="1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 err="1"/>
              <a:t>k+n</a:t>
            </a:r>
            <a:r>
              <a:rPr lang="en-US" altLang="en-US" sz="1800" baseline="30000" dirty="0"/>
              <a:t>/2</a:t>
            </a:r>
            <a:r>
              <a:rPr lang="en-US" altLang="en-US" sz="1800" dirty="0"/>
              <a:t>= -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k</a:t>
            </a:r>
            <a:r>
              <a:rPr lang="en-US" altLang="en-US" sz="1800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DB996-961E-4FFC-A0EA-825014EF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18" y="2052762"/>
            <a:ext cx="1021080" cy="701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355D1-AEDD-4E96-837C-A8A52FDC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08" y="2866873"/>
            <a:ext cx="5974080" cy="739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886FD-D266-4045-941A-009BE516C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17" y="5090499"/>
            <a:ext cx="6384566" cy="6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9639-87CD-4C89-A4AD-AEDFA353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Discrete Fourier Transform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7887-B53E-4F06-9CB6-E66E4CED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000" dirty="0"/>
              <a:t>Given coefficients (a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,a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,…,a</a:t>
            </a:r>
            <a:r>
              <a:rPr lang="en-US" altLang="en-US" sz="2000" baseline="-25000" dirty="0"/>
              <a:t>n-1</a:t>
            </a:r>
            <a:r>
              <a:rPr lang="en-US" altLang="en-US" sz="2000" dirty="0"/>
              <a:t>) for an (n-1)-degree polynomial p(x)</a:t>
            </a:r>
          </a:p>
          <a:p>
            <a:pPr marL="533400" indent="-533400" eaLnBrk="1" hangingPunct="1"/>
            <a:r>
              <a:rPr lang="en-US" altLang="en-US" sz="2000" dirty="0"/>
              <a:t>The </a:t>
            </a:r>
            <a:r>
              <a:rPr lang="en-US" altLang="en-US" sz="2000" b="1" dirty="0"/>
              <a:t>Discrete Fourier Transform</a:t>
            </a:r>
            <a:r>
              <a:rPr lang="en-US" altLang="en-US" sz="2000" dirty="0"/>
              <a:t> is to evaluate p at the values</a:t>
            </a:r>
          </a:p>
          <a:p>
            <a:pPr marL="914400" lvl="1" indent="-457200" eaLnBrk="1" hangingPunct="1"/>
            <a:r>
              <a:rPr lang="en-US" altLang="en-US" sz="1800" dirty="0"/>
              <a:t>1,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dirty="0"/>
              <a:t>,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,…,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n-1</a:t>
            </a:r>
          </a:p>
          <a:p>
            <a:pPr marL="914400" lvl="1" indent="-457200" eaLnBrk="1" hangingPunct="1"/>
            <a:r>
              <a:rPr lang="en-US" altLang="en-US" sz="1800" dirty="0"/>
              <a:t>We produce (y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,y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,y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,…,y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), where </a:t>
            </a:r>
            <a:r>
              <a:rPr lang="en-US" altLang="en-US" sz="1800" dirty="0" err="1"/>
              <a:t>y</a:t>
            </a:r>
            <a:r>
              <a:rPr lang="en-US" altLang="en-US" sz="1800" baseline="-25000" dirty="0" err="1"/>
              <a:t>j</a:t>
            </a:r>
            <a:r>
              <a:rPr lang="en-US" altLang="en-US" sz="1800" dirty="0"/>
              <a:t>=p(</a:t>
            </a:r>
            <a:r>
              <a:rPr lang="en-US" altLang="en-US" sz="1800" dirty="0" err="1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 err="1"/>
              <a:t>j</a:t>
            </a:r>
            <a:r>
              <a:rPr lang="en-US" altLang="en-US" sz="1800" dirty="0"/>
              <a:t>)</a:t>
            </a:r>
          </a:p>
          <a:p>
            <a:pPr marL="914400" lvl="1" indent="-457200" eaLnBrk="1" hangingPunct="1"/>
            <a:r>
              <a:rPr lang="en-US" altLang="en-US" sz="1800" dirty="0"/>
              <a:t>That is, 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marL="914400" lvl="1" indent="-457200" eaLnBrk="1" hangingPunct="1"/>
            <a:r>
              <a:rPr lang="en-US" altLang="en-US" sz="1800" dirty="0"/>
              <a:t>Matrix form: </a:t>
            </a:r>
            <a:r>
              <a:rPr lang="en-US" altLang="en-US" sz="1800" b="1" dirty="0"/>
              <a:t>y=Fa, </a:t>
            </a:r>
            <a:r>
              <a:rPr lang="en-US" altLang="en-US" sz="1800" dirty="0"/>
              <a:t>where </a:t>
            </a:r>
            <a:r>
              <a:rPr lang="en-US" altLang="en-US" sz="1800" b="1" dirty="0"/>
              <a:t>F</a:t>
            </a:r>
            <a:r>
              <a:rPr lang="en-US" altLang="en-US" sz="1800" dirty="0"/>
              <a:t>[</a:t>
            </a:r>
            <a:r>
              <a:rPr lang="en-US" altLang="en-US" sz="1800" dirty="0" err="1"/>
              <a:t>i,j</a:t>
            </a:r>
            <a:r>
              <a:rPr lang="en-US" altLang="en-US" sz="1800" dirty="0"/>
              <a:t>]=</a:t>
            </a:r>
            <a:r>
              <a:rPr lang="en-US" altLang="en-US" sz="1800" dirty="0" err="1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 err="1"/>
              <a:t>ij</a:t>
            </a:r>
            <a:r>
              <a:rPr lang="en-US" altLang="en-US" sz="1800" dirty="0"/>
              <a:t>.</a:t>
            </a:r>
          </a:p>
          <a:p>
            <a:pPr marL="533400" indent="-533400" eaLnBrk="1" hangingPunct="1"/>
            <a:endParaRPr lang="en-US" altLang="en-US" sz="2000" dirty="0"/>
          </a:p>
          <a:p>
            <a:pPr marL="533400" indent="-533400" eaLnBrk="1" hangingPunct="1"/>
            <a:r>
              <a:rPr lang="en-US" altLang="en-US" sz="2000" dirty="0"/>
              <a:t>The </a:t>
            </a:r>
            <a:r>
              <a:rPr lang="en-US" altLang="en-US" sz="2000" b="1" dirty="0"/>
              <a:t>Inverse Discrete Fourier Transform</a:t>
            </a:r>
            <a:r>
              <a:rPr lang="en-US" altLang="en-US" sz="2000" dirty="0"/>
              <a:t> recovers the coefficients of an (n-1)-degree polynomial given its values at 1,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dirty="0"/>
              <a:t>,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,…,</a:t>
            </a:r>
            <a:r>
              <a:rPr lang="en-US" altLang="en-US" sz="2000" dirty="0">
                <a:latin typeface="Symbol" panose="05050102010706020507" pitchFamily="18" charset="2"/>
              </a:rPr>
              <a:t>w</a:t>
            </a:r>
            <a:r>
              <a:rPr lang="en-US" altLang="en-US" sz="2000" baseline="30000" dirty="0"/>
              <a:t>n-1</a:t>
            </a:r>
          </a:p>
          <a:p>
            <a:pPr marL="914400" lvl="1" indent="-457200" eaLnBrk="1" hangingPunct="1"/>
            <a:r>
              <a:rPr lang="en-US" altLang="en-US" sz="1800" dirty="0"/>
              <a:t>Matrix form: </a:t>
            </a:r>
            <a:r>
              <a:rPr lang="en-US" altLang="en-US" sz="1800" b="1" dirty="0"/>
              <a:t>a=F</a:t>
            </a:r>
            <a:r>
              <a:rPr lang="en-US" altLang="en-US" sz="1800" b="1" baseline="30000" dirty="0"/>
              <a:t> -1</a:t>
            </a:r>
            <a:r>
              <a:rPr lang="en-US" altLang="en-US" sz="1800" b="1" dirty="0"/>
              <a:t>y</a:t>
            </a:r>
            <a:r>
              <a:rPr lang="en-US" altLang="en-US" sz="1800" dirty="0"/>
              <a:t>, where </a:t>
            </a:r>
            <a:r>
              <a:rPr lang="en-US" altLang="en-US" sz="1800" b="1" dirty="0"/>
              <a:t>F</a:t>
            </a:r>
            <a:r>
              <a:rPr lang="en-US" altLang="en-US" sz="1800" b="1" baseline="30000" dirty="0"/>
              <a:t> -1</a:t>
            </a:r>
            <a:r>
              <a:rPr lang="en-US" altLang="en-US" sz="1800" dirty="0"/>
              <a:t>[</a:t>
            </a:r>
            <a:r>
              <a:rPr lang="en-US" altLang="en-US" sz="1800" dirty="0" err="1"/>
              <a:t>i,j</a:t>
            </a:r>
            <a:r>
              <a:rPr lang="en-US" altLang="en-US" sz="1800" dirty="0"/>
              <a:t>]=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r>
              <a:rPr lang="en-US" altLang="en-US" sz="1800" baseline="30000" dirty="0"/>
              <a:t>-</a:t>
            </a:r>
            <a:r>
              <a:rPr lang="en-US" altLang="en-US" sz="1800" baseline="30000" dirty="0" err="1"/>
              <a:t>ij</a:t>
            </a:r>
            <a:r>
              <a:rPr lang="en-US" altLang="en-US" sz="1800" dirty="0"/>
              <a:t>/n.</a:t>
            </a:r>
          </a:p>
          <a:p>
            <a:endParaRPr lang="en-I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D608EFB-A479-4585-9D0E-A5BAAE2A9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328511"/>
              </p:ext>
            </p:extLst>
          </p:nvPr>
        </p:nvGraphicFramePr>
        <p:xfrm>
          <a:off x="3132338" y="3120501"/>
          <a:ext cx="1447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431613" progId="Equation.3">
                  <p:embed/>
                </p:oleObj>
              </mc:Choice>
              <mc:Fallback>
                <p:oleObj name="Equation" r:id="rId2" imgW="812447" imgH="431613" progId="Equation.3">
                  <p:embed/>
                  <p:pic>
                    <p:nvPicPr>
                      <p:cNvPr id="11270" name="Object 4">
                        <a:extLst>
                          <a:ext uri="{FF2B5EF4-FFF2-40B4-BE49-F238E27FC236}">
                            <a16:creationId xmlns:a16="http://schemas.microsoft.com/office/drawing/2014/main" id="{ED434F8A-EB4C-4CAE-B832-DD1AA851F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338" y="3120501"/>
                        <a:ext cx="14478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90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F66E-85B3-4C8D-A3C9-5CD85A58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229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D0D4-10B4-4F83-850D-126DFA22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1017290"/>
            <a:ext cx="10515600" cy="5475584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We can write the DFT, according to its definition, in the matrix form:</a:t>
            </a: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8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8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8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This matrix is called the 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Vandermonde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matrix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Thus we can compute the vector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,…,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−1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(a0,a1,…,an−1) by multiplying the vector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,…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−1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(y0,y1,…yn−1) from the left with the inverse of the matrix</a:t>
            </a:r>
            <a:endParaRPr lang="en-US" sz="18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sz="18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sz="18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A4F73-97AE-4D13-B952-F6B97ECC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83" y="1421816"/>
            <a:ext cx="6102417" cy="2034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BAA47-4872-4D1D-A66A-E1318F0C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539" y="4606332"/>
            <a:ext cx="5561844" cy="18063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D2440A2-D92A-4978-989C-0040BAD75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68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1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5227-5E5D-4F94-AEBC-9BA7770E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 quick check can verify that the inverse of the matrix has the following form:</a:t>
            </a: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Thus we obtain the for:</a:t>
            </a:r>
          </a:p>
          <a:p>
            <a:endParaRPr lang="en-US" sz="12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2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en-US" sz="12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IN" sz="1800" dirty="0"/>
              <a:t>Comparing this to the formula for y</a:t>
            </a:r>
            <a:r>
              <a:rPr lang="en-IN" sz="1800" baseline="-25000" dirty="0"/>
              <a:t>k</a:t>
            </a:r>
            <a:r>
              <a:rPr lang="en-IN" sz="1800" dirty="0"/>
              <a:t>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5E6D-8747-469C-BA6D-10166FCB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92" y="681037"/>
            <a:ext cx="4905057" cy="2053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3B961-E4F6-4887-9184-C7DC5F19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26" y="2965795"/>
            <a:ext cx="2354984" cy="9264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B083D-5D0B-46D0-9E52-9FA93E43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85" y="4524975"/>
            <a:ext cx="190526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8F43-A012-4A96-88AE-DFD29805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Correctness of the inverse DFT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C522-8620-4DDA-8A55-9001BCC3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90" y="1523476"/>
            <a:ext cx="10515600" cy="4351338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lang="en-US" altLang="en-US" sz="2800" dirty="0"/>
              <a:t>The DFT and inverse DFT really are inverse operations</a:t>
            </a:r>
          </a:p>
          <a:p>
            <a:pPr marL="533400" indent="-533400" eaLnBrk="1" hangingPunct="1"/>
            <a:r>
              <a:rPr lang="en-US" altLang="en-US" sz="2800" dirty="0"/>
              <a:t>Proof: Let </a:t>
            </a:r>
            <a:r>
              <a:rPr lang="en-US" altLang="en-US" sz="2800" b="1" dirty="0"/>
              <a:t>A=F</a:t>
            </a:r>
            <a:r>
              <a:rPr lang="en-US" altLang="en-US" sz="2800" b="1" baseline="30000" dirty="0"/>
              <a:t> -1</a:t>
            </a:r>
            <a:r>
              <a:rPr lang="en-US" altLang="en-US" sz="2800" b="1" dirty="0"/>
              <a:t>F</a:t>
            </a:r>
            <a:r>
              <a:rPr lang="en-US" altLang="en-US" sz="2800" dirty="0"/>
              <a:t>.  We want to show that </a:t>
            </a:r>
            <a:r>
              <a:rPr lang="en-US" altLang="en-US" sz="2800" b="1" dirty="0"/>
              <a:t>A=I</a:t>
            </a:r>
            <a:r>
              <a:rPr lang="en-US" altLang="en-US" sz="2800" dirty="0"/>
              <a:t>, where</a:t>
            </a:r>
          </a:p>
          <a:p>
            <a:pPr marL="533400" indent="-533400" eaLnBrk="1" hangingPunct="1"/>
            <a:endParaRPr lang="en-US" altLang="en-US" sz="2800" dirty="0"/>
          </a:p>
          <a:p>
            <a:pPr marL="533400" indent="-533400" eaLnBrk="1" hangingPunct="1"/>
            <a:endParaRPr lang="en-US" altLang="en-US" sz="2800" dirty="0"/>
          </a:p>
          <a:p>
            <a:pPr marL="533400" indent="-533400" eaLnBrk="1" hangingPunct="1"/>
            <a:r>
              <a:rPr lang="en-US" altLang="en-US" sz="2800" dirty="0"/>
              <a:t>If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=j, then</a:t>
            </a:r>
          </a:p>
          <a:p>
            <a:pPr marL="533400" indent="-533400" eaLnBrk="1" hangingPunct="1"/>
            <a:endParaRPr lang="en-US" altLang="en-US" dirty="0"/>
          </a:p>
          <a:p>
            <a:pPr marL="533400" indent="-533400" eaLnBrk="1" hangingPunct="1"/>
            <a:r>
              <a:rPr lang="en-US" altLang="en-US" sz="2800" dirty="0"/>
              <a:t>If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and j are different, then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E4D35-7402-4DF8-938F-BAB627FA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02" y="2777987"/>
            <a:ext cx="2339340" cy="77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54C1D-3991-4B03-84A7-A6389051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72" y="3835510"/>
            <a:ext cx="4396740" cy="77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2CF6D-85C6-4A50-B382-25F02BDA1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335" y="4993861"/>
            <a:ext cx="597408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5E7-5FD2-45C1-95EE-89540F0D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48CE-1E8D-4ED5-9ED8-5AF56ED5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7"/>
            <a:ext cx="4560736" cy="4351338"/>
          </a:xfrm>
        </p:spPr>
        <p:txBody>
          <a:bodyPr/>
          <a:lstStyle/>
          <a:p>
            <a:pPr marL="533400" indent="-533400" eaLnBrk="1" hangingPunct="1"/>
            <a:r>
              <a:rPr lang="en-US" altLang="en-US" sz="2800" dirty="0"/>
              <a:t>The DFT and the inverse DFT can be used to multiply two polynomials</a:t>
            </a:r>
          </a:p>
          <a:p>
            <a:pPr marL="533400" indent="-533400" eaLnBrk="1" hangingPunct="1"/>
            <a:endParaRPr lang="en-US" altLang="en-US" sz="2800" dirty="0"/>
          </a:p>
          <a:p>
            <a:pPr marL="533400" indent="-533400" eaLnBrk="1" hangingPunct="1"/>
            <a:endParaRPr lang="en-US" altLang="en-US" sz="2800" dirty="0"/>
          </a:p>
          <a:p>
            <a:pPr marL="533400" indent="-533400" eaLnBrk="1" hangingPunct="1"/>
            <a:r>
              <a:rPr lang="en-US" altLang="en-US" sz="2800" dirty="0"/>
              <a:t>So we can get the coefficients of the product polynomial quickly if we can compute the DFT (and its inverse) quickly…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41E50-269D-46DA-8147-15823A68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2" y="365125"/>
            <a:ext cx="4916488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60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B2ED-FD7B-4D98-9259-5F101EC1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Fast Fourier Transform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6B50-9548-4367-975F-A6703190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108"/>
            <a:ext cx="10515600" cy="4351338"/>
          </a:xfrm>
        </p:spPr>
        <p:txBody>
          <a:bodyPr/>
          <a:lstStyle/>
          <a:p>
            <a:pPr marL="533400" indent="-533400" eaLnBrk="1" hangingPunct="1"/>
            <a:r>
              <a:rPr lang="en-US" altLang="en-US" sz="2000" dirty="0"/>
              <a:t>The FFT is an efficient algorithm for computing the DFT</a:t>
            </a:r>
          </a:p>
          <a:p>
            <a:pPr marL="533400" indent="-533400" eaLnBrk="1" hangingPunct="1"/>
            <a:r>
              <a:rPr lang="en-US" altLang="en-US" sz="2000" dirty="0"/>
              <a:t>The FFT is based on the divide-and-conquer paradigm:</a:t>
            </a:r>
          </a:p>
          <a:p>
            <a:pPr marL="914400" lvl="1" indent="-457200" eaLnBrk="1" hangingPunct="1"/>
            <a:r>
              <a:rPr lang="en-US" altLang="en-US" sz="1800" dirty="0"/>
              <a:t>If n is even, we can divide a polynomial</a:t>
            </a:r>
          </a:p>
          <a:p>
            <a:pPr marL="914400" lvl="1" indent="-457200" eaLnBrk="1" hangingPunct="1"/>
            <a:endParaRPr lang="en-US" altLang="en-US" sz="1800" dirty="0"/>
          </a:p>
          <a:p>
            <a:pPr marL="914400" lvl="1" indent="-457200" eaLnBrk="1" hangingPunct="1"/>
            <a:endParaRPr lang="en-US" altLang="en-US" sz="1800" dirty="0"/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  into two polynomials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  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   and we can write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B08AA-AE57-456D-AAE4-F3F82DD8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21" y="2475837"/>
            <a:ext cx="4169625" cy="4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E6B9E-6086-4625-8C54-C80568147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28" y="3396341"/>
            <a:ext cx="4547801" cy="79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08FC9-C7B7-47B2-8593-E2DF6F5D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3" b="16702"/>
          <a:stretch>
            <a:fillRect/>
          </a:stretch>
        </p:blipFill>
        <p:spPr bwMode="auto">
          <a:xfrm>
            <a:off x="3121722" y="4904492"/>
            <a:ext cx="3017076" cy="34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24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8FEA-B1E7-416D-AB63-939E0587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83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FFT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36C8-BCEA-44B1-AC0C-22EADEC5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39" y="1041621"/>
            <a:ext cx="10515600" cy="4634410"/>
          </a:xfrm>
        </p:spPr>
        <p:txBody>
          <a:bodyPr/>
          <a:lstStyle/>
          <a:p>
            <a:r>
              <a:rPr lang="en-US" altLang="en-US" sz="1800" dirty="0"/>
              <a:t>The running time is O(n log n). [inverse FFT is similar]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CEB1C-2708-4EA8-AC87-53B782B2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9612"/>
            <a:ext cx="6686497" cy="455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64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FEA0E-C0CF-4E9A-A54A-4C8D02ED0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552" y="0"/>
                <a:ext cx="11995447" cy="68580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String matching:</a:t>
                </a:r>
                <a:endParaRPr lang="en-I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For string matching the Naïve algorithm is of O(</a:t>
                </a:r>
                <a:r>
                  <a:rPr lang="en-US" sz="29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n.m</a:t>
                </a: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). Using FFT we can improve this.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 can convert the two given strings into polynomials of size n and m. </a:t>
                </a: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There is a matching in the Text for the given pattern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9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9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29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9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sz="29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)-</m:t>
                        </m:r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Pj</m:t>
                        </m:r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n-US" sz="2900" baseline="30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  <m:r>
                      <a:rPr lang="en-US" sz="29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== 0.</a:t>
                </a:r>
              </a:p>
              <a:p>
                <a:pPr marL="0" indent="0">
                  <a:buNone/>
                </a:pP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 need to do a square because the positive and negative terms may cancel out making the sum=0. </a:t>
                </a:r>
                <a:endParaRPr lang="en-US" sz="2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Evaluating this we have: </a:t>
                </a:r>
              </a:p>
              <a:p>
                <a:pPr marL="0" indent="0">
                  <a:buNone/>
                </a:pP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9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9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29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9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sz="29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900" baseline="30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Ti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900" baseline="30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2</m:t>
                        </m:r>
                        <m:r>
                          <m:rPr>
                            <m:nor/>
                          </m:rPr>
                          <a:rPr lang="en-US" sz="29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PjT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900" baseline="-2500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buNone/>
                </a:pP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9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sz="2900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is same for all and can be computed in O(m).</a:t>
                </a:r>
              </a:p>
              <a:p>
                <a:pPr marL="0" indent="0">
                  <a:buNone/>
                </a:pP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To evaluate T</a:t>
                </a:r>
                <a:r>
                  <a:rPr lang="en-US" sz="29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(i+j)</a:t>
                </a:r>
                <a:r>
                  <a:rPr lang="en-US" sz="2900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we can use prefix sum method.</a:t>
                </a:r>
              </a:p>
              <a:p>
                <a:pPr marL="0" indent="0">
                  <a:buNone/>
                </a:pP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The sum for the range (</a:t>
                </a:r>
                <a:r>
                  <a:rPr lang="en-US" sz="29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..j) = sum(0..j) - sum(0..i-1). This is o(n).</a:t>
                </a: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last term can be evaluated using polynomial multiplication.</a:t>
                </a: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en-US" sz="2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FEA0E-C0CF-4E9A-A54A-4C8D02ED0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552" y="0"/>
                <a:ext cx="11995447" cy="6858000"/>
              </a:xfrm>
              <a:blipFill>
                <a:blip r:embed="rId3"/>
                <a:stretch>
                  <a:fillRect l="-1474" t="-1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AD55-D554-4FD3-AA96-29B4172D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and uses: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5102-2578-4BCD-B44D-7BA16D22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Multiplication </a:t>
            </a:r>
          </a:p>
          <a:p>
            <a:r>
              <a:rPr lang="en-US" dirty="0"/>
              <a:t>String Matching </a:t>
            </a:r>
          </a:p>
          <a:p>
            <a:r>
              <a:rPr lang="en-US" dirty="0"/>
              <a:t>String Matching with wildcards</a:t>
            </a:r>
          </a:p>
          <a:p>
            <a:r>
              <a:rPr lang="en-US" dirty="0"/>
              <a:t>All possible sums pair of elements in two arrays</a:t>
            </a:r>
          </a:p>
          <a:p>
            <a:r>
              <a:rPr lang="en-US" dirty="0"/>
              <a:t> All possible scalar products of two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86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D4B6-734E-4017-A20A-33796641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194" y="0"/>
            <a:ext cx="11037606" cy="59906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matching: (contd.)</a:t>
            </a:r>
            <a:endParaRPr lang="en-IN" sz="5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evaluate the last term we can represent the polynomials as follows:</a:t>
            </a:r>
            <a:b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P(x) = p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n-1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 p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n-2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 p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n-3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 ... 0.x</a:t>
            </a:r>
            <a:r>
              <a:rPr lang="en-US" sz="2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T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t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t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t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... + t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b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reverse the pattern because now if we do the polynomial multiplication the powers will cancel out and the value at each index is computed.</a:t>
            </a:r>
            <a:b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 of x at p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(i+j)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n-j-1 + i+j = n+i-1</a:t>
            </a:r>
            <a:b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 the value at index (n+i-1) in the polynomial multiplication will give the required sum.</a:t>
            </a:r>
          </a:p>
          <a:p>
            <a:pPr marL="0" indent="0">
              <a:buNone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put this value in the equation and if we get 0 then there is matching for length m starting from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64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E5E62-ECDE-4E99-958C-70B5E6A39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857" y="850788"/>
                <a:ext cx="11263357" cy="5621127"/>
              </a:xfrm>
            </p:spPr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Wildcards are characters that can match with any other character. We denote this by ? In the strings. To include matching using wildcard in string matching we can modify the equation: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Pj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-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Ti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Pj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Ti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= 0</m:t>
                        </m:r>
                        <m:r>
                          <m:rPr>
                            <m:nor/>
                          </m:rPr>
                          <a:rPr lang="en-IN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assign value 0 to all positions where ? occurs and multiply with the polynomial to make the value 0 at that position.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Evaluating, we have:</a:t>
                </a: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Pj</m:t>
                          </m:r>
                          <m:r>
                            <m:rPr>
                              <m:nor/>
                            </m:rPr>
                            <a:rPr lang="en-US" sz="18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800" baseline="-25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1800" baseline="-25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800" baseline="-25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PjTi</m:t>
                          </m:r>
                          <m:r>
                            <m:rPr>
                              <m:nor/>
                            </m:rPr>
                            <a:rPr lang="en-US" sz="1800" baseline="-25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800" baseline="-25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18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- 2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Pj</m:t>
                          </m:r>
                          <m:r>
                            <m:rPr>
                              <m:nor/>
                            </m:rPr>
                            <a:rPr lang="en-US" sz="18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800" baseline="-25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1800" baseline="-25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800" baseline="-25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18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= 0 </m:t>
                          </m:r>
                        </m:e>
                      </m:nary>
                    </m:oMath>
                  </m:oMathPara>
                </a14:m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 are three polynomial multiplication we have to do and we can do this in o(nlogn) time. For this we make 4 more polynomials: p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j3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with the coefficients raised to the required power.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E5E62-ECDE-4E99-958C-70B5E6A39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857" y="850788"/>
                <a:ext cx="11263357" cy="5621127"/>
              </a:xfrm>
              <a:blipFill>
                <a:blip r:embed="rId2"/>
                <a:stretch>
                  <a:fillRect l="-433" t="-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B2AD2C-92C0-49B8-A6FB-98C10DF0061C}"/>
              </a:ext>
            </a:extLst>
          </p:cNvPr>
          <p:cNvSpPr txBox="1"/>
          <p:nvPr/>
        </p:nvSpPr>
        <p:spPr>
          <a:xfrm>
            <a:off x="349857" y="166977"/>
            <a:ext cx="6925586" cy="62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matching with wildcards: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2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1E6D-0E29-4A9A-9488-6A0CA7F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possible sums: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A235-D16F-4B76-8E98-75D027D5E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problem we are given two arrays and we have to find the value of all possible sums we can get using a value from the first array and another from the second array.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 this, we make each array value an exponent in a polynomial. Then we take the polynomial multiplication of the two arrays.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terms with non-zero coefficients will denote the sums that we can achieve and the coefficient will denote the number of times the sums can be achieved.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42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48FD-3447-42B3-9026-140013BD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All possible scalar Products: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7AA-0686-4B28-9AAD-ED600A5B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Given two arrays a[] and b[], we need to compute the products of a with every cyclic shift of b.</a:t>
            </a:r>
          </a:p>
          <a:p>
            <a:r>
              <a:rPr lang="en-IN" sz="2000" dirty="0"/>
              <a:t>To do this, we first reverse a[] and append n zeroes to it.</a:t>
            </a:r>
          </a:p>
          <a:p>
            <a:r>
              <a:rPr lang="en-IN" sz="2000" dirty="0"/>
              <a:t>Then we append the array b[] to itself.</a:t>
            </a:r>
          </a:p>
          <a:p>
            <a:r>
              <a:rPr lang="en-IN" sz="2000" dirty="0"/>
              <a:t>On multiplying a[] and b[] as polynomials we get product c,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But since all a[</a:t>
            </a:r>
            <a:r>
              <a:rPr lang="en-IN" sz="2000" dirty="0" err="1"/>
              <a:t>i</a:t>
            </a:r>
            <a:r>
              <a:rPr lang="en-IN" sz="2000" dirty="0"/>
              <a:t>]=0 for </a:t>
            </a:r>
            <a:r>
              <a:rPr lang="en-IN" sz="2000" dirty="0" err="1"/>
              <a:t>i</a:t>
            </a:r>
            <a:r>
              <a:rPr lang="en-IN" sz="2000" dirty="0"/>
              <a:t>&gt;=n, it can be simplified to,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If we notice carefully, the elements from c[n-1] to c[2n-2] are the scalar product of vector a with (k-(n-1))</a:t>
            </a:r>
            <a:r>
              <a:rPr lang="en-IN" sz="2000" baseline="30000" dirty="0" err="1"/>
              <a:t>th</a:t>
            </a:r>
            <a:r>
              <a:rPr lang="en-IN" sz="2000" baseline="30000" dirty="0"/>
              <a:t>   </a:t>
            </a:r>
            <a:r>
              <a:rPr lang="en-IN" sz="2000" dirty="0"/>
              <a:t>cyclic shift of b. 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CA7B5-EA16-47AD-B9B2-ED2AE136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73" y="3429000"/>
            <a:ext cx="2007253" cy="735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649C7-C9EE-4945-AFFB-86C48733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73" y="4507975"/>
            <a:ext cx="2416478" cy="8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E0B5-09CA-4FD0-BA5D-8DCEFE4B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73" y="545283"/>
            <a:ext cx="10515600" cy="5012679"/>
          </a:xfrm>
        </p:spPr>
        <p:txBody>
          <a:bodyPr>
            <a:normAutofit/>
          </a:bodyPr>
          <a:lstStyle/>
          <a:p>
            <a:r>
              <a:rPr lang="en-IN" sz="4000" dirty="0"/>
              <a:t>Problem 1:</a:t>
            </a:r>
          </a:p>
          <a:p>
            <a:pPr marL="457200" lvl="1" indent="0">
              <a:buNone/>
            </a:pPr>
            <a:r>
              <a:rPr lang="en-IN" dirty="0"/>
              <a:t>Problem statement: </a:t>
            </a:r>
          </a:p>
          <a:p>
            <a:pPr marL="457200" lvl="1" indent="0">
              <a:buNone/>
            </a:pPr>
            <a:r>
              <a:rPr lang="en-IN" sz="2000" dirty="0"/>
              <a:t>Multiply two n-degree polynomials</a:t>
            </a:r>
          </a:p>
          <a:p>
            <a:pPr marL="457200" lvl="1" indent="0">
              <a:buNone/>
            </a:pPr>
            <a:r>
              <a:rPr lang="en-IN" sz="2000" dirty="0"/>
              <a:t>Given two polynomials a(x) and b(x),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		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(x)=a</a:t>
            </a:r>
            <a:r>
              <a:rPr lang="en-IN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IN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IN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…+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IN" sz="20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b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(x)=b</a:t>
            </a:r>
            <a:r>
              <a:rPr lang="en-IN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</a:t>
            </a:r>
            <a:r>
              <a:rPr lang="en-IN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b</a:t>
            </a:r>
            <a:r>
              <a:rPr lang="en-IN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…+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20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We need to calculate C(x), where </a:t>
            </a:r>
          </a:p>
          <a:p>
            <a:pPr marL="914400" lvl="2" indent="0">
              <a:buNone/>
            </a:pPr>
            <a:r>
              <a:rPr lang="en-IN" dirty="0"/>
              <a:t>	C(x)=a(x)*b(x)</a:t>
            </a:r>
          </a:p>
        </p:txBody>
      </p:sp>
    </p:spTree>
    <p:extLst>
      <p:ext uri="{BB962C8B-B14F-4D97-AF65-F5344CB8AC3E}">
        <p14:creationId xmlns:p14="http://schemas.microsoft.com/office/powerpoint/2010/main" val="18862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0115-7FF8-404C-8FA8-67DA5C72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365126"/>
            <a:ext cx="10600267" cy="744008"/>
          </a:xfrm>
        </p:spPr>
        <p:txBody>
          <a:bodyPr/>
          <a:lstStyle/>
          <a:p>
            <a:r>
              <a:rPr lang="en-IN" dirty="0"/>
              <a:t>Polynomial Multiplication (Naïve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0FD3-A9B7-4F45-8796-29C063047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092575"/>
          </a:xfrm>
        </p:spPr>
        <p:txBody>
          <a:bodyPr/>
          <a:lstStyle/>
          <a:p>
            <a:r>
              <a:rPr lang="en-IN" dirty="0"/>
              <a:t>Usually, for multiplying 2 polynomials of degree(n), we need to run a loop for each degree, so it would lead to time complexity O(n2)</a:t>
            </a:r>
          </a:p>
          <a:p>
            <a:pPr lvl="1"/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A(x)=a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…+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IN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B(x)=b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b</a:t>
            </a:r>
            <a:r>
              <a:rPr lang="en-IN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…+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  <a:p>
            <a:pPr lvl="1"/>
            <a:r>
              <a:rPr lang="en-IN" dirty="0"/>
              <a:t>C(x) = A(x)*B(x)</a:t>
            </a:r>
          </a:p>
          <a:p>
            <a:pPr marL="914400" lvl="2" indent="0">
              <a:buNone/>
            </a:pPr>
            <a:r>
              <a:rPr lang="en-IN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IN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l-GR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IN" sz="2400" dirty="0"/>
              <a:t>A[</a:t>
            </a:r>
            <a:r>
              <a:rPr lang="en-IN" sz="2400" dirty="0" err="1"/>
              <a:t>i</a:t>
            </a:r>
            <a:r>
              <a:rPr lang="en-IN" sz="2400" dirty="0"/>
              <a:t>]B[j]</a:t>
            </a:r>
            <a:r>
              <a:rPr lang="en-IN" sz="2400" dirty="0" err="1"/>
              <a:t>x</a:t>
            </a:r>
            <a:r>
              <a:rPr lang="en-IN" sz="2400" baseline="30000" dirty="0" err="1"/>
              <a:t>k</a:t>
            </a:r>
            <a:r>
              <a:rPr lang="en-IN" sz="2400" dirty="0"/>
              <a:t>   for </a:t>
            </a:r>
            <a:r>
              <a:rPr lang="en-IN" sz="2400" dirty="0" err="1"/>
              <a:t>i+j</a:t>
            </a:r>
            <a:r>
              <a:rPr lang="en-IN" sz="2400" dirty="0"/>
              <a:t>=k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97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41D6-721C-4AB2-B2A0-0CF84A88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67E94-A3C6-4D7A-BF97-FB08E7AA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092" y="4011828"/>
            <a:ext cx="3762458" cy="452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4FA20-470A-4C55-8350-CCEF49CDB8D4}"/>
              </a:ext>
            </a:extLst>
          </p:cNvPr>
          <p:cNvSpPr txBox="1"/>
          <p:nvPr/>
        </p:nvSpPr>
        <p:spPr>
          <a:xfrm>
            <a:off x="838200" y="1581382"/>
            <a:ext cx="94541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In general</a:t>
            </a:r>
            <a:r>
              <a:rPr lang="en-US" altLang="en-US" dirty="0"/>
              <a:t>,</a:t>
            </a:r>
            <a:endParaRPr lang="en-US" altLang="en-US" sz="1800" dirty="0"/>
          </a:p>
          <a:p>
            <a:endParaRPr lang="en-US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Eg</a:t>
            </a:r>
            <a:r>
              <a:rPr lang="en-US" altLang="en-US" dirty="0"/>
              <a:t>:</a:t>
            </a:r>
            <a:endParaRPr lang="en-US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95D30-CAE9-468E-A3DE-6F535230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092" y="1823786"/>
            <a:ext cx="4222806" cy="17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3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C56C-6D3A-4A82-944D-52CF0D69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35C8-3C1D-45E5-94D1-C0BEAFB88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35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Horner’s Rule:</a:t>
            </a:r>
          </a:p>
          <a:p>
            <a:r>
              <a:rPr lang="en-US" altLang="en-US" sz="1900" dirty="0"/>
              <a:t>Given coefficients (a</a:t>
            </a:r>
            <a:r>
              <a:rPr lang="en-US" altLang="en-US" sz="1900" baseline="-25000" dirty="0"/>
              <a:t>0</a:t>
            </a:r>
            <a:r>
              <a:rPr lang="en-US" altLang="en-US" sz="1900" dirty="0"/>
              <a:t>,a</a:t>
            </a:r>
            <a:r>
              <a:rPr lang="en-US" altLang="en-US" sz="1900" baseline="-25000" dirty="0"/>
              <a:t>1</a:t>
            </a:r>
            <a:r>
              <a:rPr lang="en-US" altLang="en-US" sz="1900" dirty="0"/>
              <a:t>,a</a:t>
            </a:r>
            <a:r>
              <a:rPr lang="en-US" altLang="en-US" sz="1900" baseline="-25000" dirty="0"/>
              <a:t>2</a:t>
            </a:r>
            <a:r>
              <a:rPr lang="en-US" altLang="en-US" sz="1900" dirty="0"/>
              <a:t>,…,a</a:t>
            </a:r>
            <a:r>
              <a:rPr lang="en-US" altLang="en-US" sz="1900" baseline="-25000" dirty="0"/>
              <a:t>n-1</a:t>
            </a:r>
            <a:r>
              <a:rPr lang="en-US" altLang="en-US" sz="1900" dirty="0"/>
              <a:t>), defining polynomial</a:t>
            </a:r>
          </a:p>
          <a:p>
            <a:r>
              <a:rPr lang="en-US" altLang="en-US" sz="1900" dirty="0"/>
              <a:t>Given x, we can evaluate p(x) in O(n) time using the equation</a:t>
            </a:r>
          </a:p>
          <a:p>
            <a:endParaRPr lang="en-US" altLang="en-US" sz="1900" dirty="0"/>
          </a:p>
          <a:p>
            <a:pPr eaLnBrk="1" hangingPunct="1"/>
            <a:r>
              <a:rPr lang="en-US" altLang="en-US" sz="1900" b="1" dirty="0"/>
              <a:t>Eval</a:t>
            </a:r>
            <a:r>
              <a:rPr lang="en-US" altLang="en-US" sz="1900" dirty="0"/>
              <a:t>(</a:t>
            </a:r>
            <a:r>
              <a:rPr lang="en-US" altLang="en-US" sz="1900" dirty="0" err="1"/>
              <a:t>A,x</a:t>
            </a:r>
            <a:r>
              <a:rPr lang="en-US" altLang="en-US" sz="1900" dirty="0"/>
              <a:t>):      </a:t>
            </a:r>
            <a:r>
              <a:rPr lang="en-US" altLang="en-US" sz="1900" dirty="0">
                <a:solidFill>
                  <a:schemeClr val="hlink"/>
                </a:solidFill>
              </a:rPr>
              <a:t>[Where A=(a</a:t>
            </a:r>
            <a:r>
              <a:rPr lang="en-US" altLang="en-US" sz="1900" baseline="-25000" dirty="0">
                <a:solidFill>
                  <a:schemeClr val="hlink"/>
                </a:solidFill>
              </a:rPr>
              <a:t>0</a:t>
            </a:r>
            <a:r>
              <a:rPr lang="en-US" altLang="en-US" sz="1900" dirty="0">
                <a:solidFill>
                  <a:schemeClr val="hlink"/>
                </a:solidFill>
              </a:rPr>
              <a:t>,a</a:t>
            </a:r>
            <a:r>
              <a:rPr lang="en-US" altLang="en-US" sz="1900" baseline="-25000" dirty="0">
                <a:solidFill>
                  <a:schemeClr val="hlink"/>
                </a:solidFill>
              </a:rPr>
              <a:t>1</a:t>
            </a:r>
            <a:r>
              <a:rPr lang="en-US" altLang="en-US" sz="1900" dirty="0">
                <a:solidFill>
                  <a:schemeClr val="hlink"/>
                </a:solidFill>
              </a:rPr>
              <a:t>,a</a:t>
            </a:r>
            <a:r>
              <a:rPr lang="en-US" altLang="en-US" sz="1900" baseline="-25000" dirty="0">
                <a:solidFill>
                  <a:schemeClr val="hlink"/>
                </a:solidFill>
              </a:rPr>
              <a:t>2</a:t>
            </a:r>
            <a:r>
              <a:rPr lang="en-US" altLang="en-US" sz="1900" dirty="0">
                <a:solidFill>
                  <a:schemeClr val="hlink"/>
                </a:solidFill>
              </a:rPr>
              <a:t>,…,a</a:t>
            </a:r>
            <a:r>
              <a:rPr lang="en-US" altLang="en-US" sz="1900" baseline="-25000" dirty="0">
                <a:solidFill>
                  <a:schemeClr val="hlink"/>
                </a:solidFill>
              </a:rPr>
              <a:t>n-1</a:t>
            </a:r>
            <a:r>
              <a:rPr lang="en-US" altLang="en-US" sz="1900" dirty="0">
                <a:solidFill>
                  <a:schemeClr val="hlink"/>
                </a:solidFill>
              </a:rPr>
              <a:t>)]</a:t>
            </a:r>
          </a:p>
          <a:p>
            <a:pPr lvl="1" eaLnBrk="1" hangingPunct="1"/>
            <a:r>
              <a:rPr lang="en-US" altLang="en-US" sz="1900" dirty="0"/>
              <a:t>If n=1, then return a</a:t>
            </a:r>
            <a:r>
              <a:rPr lang="en-US" altLang="en-US" sz="1900" baseline="-25000" dirty="0"/>
              <a:t>0</a:t>
            </a:r>
            <a:endParaRPr lang="en-US" altLang="en-US" sz="1900" dirty="0"/>
          </a:p>
          <a:p>
            <a:pPr lvl="1" eaLnBrk="1" hangingPunct="1"/>
            <a:r>
              <a:rPr lang="en-US" altLang="en-US" sz="1900" dirty="0"/>
              <a:t>Else, </a:t>
            </a:r>
          </a:p>
          <a:p>
            <a:pPr lvl="2" eaLnBrk="1" hangingPunct="1"/>
            <a:r>
              <a:rPr lang="en-US" altLang="en-US" sz="1900" dirty="0"/>
              <a:t>Let A’=(a</a:t>
            </a:r>
            <a:r>
              <a:rPr lang="en-US" altLang="en-US" sz="1900" baseline="-25000" dirty="0"/>
              <a:t>1</a:t>
            </a:r>
            <a:r>
              <a:rPr lang="en-US" altLang="en-US" sz="1900" dirty="0"/>
              <a:t>,a</a:t>
            </a:r>
            <a:r>
              <a:rPr lang="en-US" altLang="en-US" sz="1900" baseline="-25000" dirty="0"/>
              <a:t>2</a:t>
            </a:r>
            <a:r>
              <a:rPr lang="en-US" altLang="en-US" sz="1900" dirty="0"/>
              <a:t>,…,a</a:t>
            </a:r>
            <a:r>
              <a:rPr lang="en-US" altLang="en-US" sz="1900" baseline="-25000" dirty="0"/>
              <a:t>n-1</a:t>
            </a:r>
            <a:r>
              <a:rPr lang="en-US" altLang="en-US" sz="1900" dirty="0"/>
              <a:t>)  </a:t>
            </a:r>
            <a:r>
              <a:rPr lang="en-US" altLang="en-US" sz="1900" dirty="0">
                <a:solidFill>
                  <a:schemeClr val="hlink"/>
                </a:solidFill>
              </a:rPr>
              <a:t>      [assume this can be done in constant time]</a:t>
            </a:r>
          </a:p>
          <a:p>
            <a:pPr lvl="2" eaLnBrk="1" hangingPunct="1"/>
            <a:r>
              <a:rPr lang="en-US" altLang="en-US" sz="1900" dirty="0"/>
              <a:t>return a</a:t>
            </a:r>
            <a:r>
              <a:rPr lang="en-US" altLang="en-US" sz="1900" baseline="-25000" dirty="0"/>
              <a:t>0</a:t>
            </a:r>
            <a:r>
              <a:rPr lang="en-US" altLang="en-US" sz="1900" dirty="0"/>
              <a:t>+x*</a:t>
            </a:r>
            <a:r>
              <a:rPr lang="en-US" altLang="en-US" sz="1900" b="1" dirty="0"/>
              <a:t>Eval</a:t>
            </a:r>
            <a:r>
              <a:rPr lang="en-US" altLang="en-US" sz="1900" dirty="0"/>
              <a:t>(</a:t>
            </a:r>
            <a:r>
              <a:rPr lang="en-US" altLang="en-US" sz="1900" dirty="0" err="1"/>
              <a:t>A’,x</a:t>
            </a:r>
            <a:r>
              <a:rPr lang="en-US" altLang="en-US" sz="1900" dirty="0"/>
              <a:t>)</a:t>
            </a:r>
          </a:p>
          <a:p>
            <a:endParaRPr lang="en-US" altLang="en-US" sz="2400" dirty="0"/>
          </a:p>
          <a:p>
            <a:pPr lvl="1" eaLnBrk="1" hangingPunct="1"/>
            <a:endParaRPr lang="en-US" altLang="en-US" sz="2800" dirty="0"/>
          </a:p>
          <a:p>
            <a:endParaRPr lang="en-US" alt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51837-839D-44B4-8101-6C43BFD6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9" y="1955879"/>
            <a:ext cx="1478943" cy="709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4E570-D387-4824-B488-09E30312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32" y="3084978"/>
            <a:ext cx="4414212" cy="3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1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F2D-D796-42F2-B39F-04D2B88A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Multiplication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3B5E-4CE2-4CAD-BC2C-C66C326D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Given coefficients (a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,a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,…,a</a:t>
            </a:r>
            <a:r>
              <a:rPr lang="en-US" altLang="en-US" sz="2800" baseline="-25000" dirty="0"/>
              <a:t>n-1</a:t>
            </a:r>
            <a:r>
              <a:rPr lang="en-US" altLang="en-US" sz="2800" dirty="0"/>
              <a:t>) and (b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,b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,…,b</a:t>
            </a:r>
            <a:r>
              <a:rPr lang="en-US" altLang="en-US" sz="2800" baseline="-25000" dirty="0"/>
              <a:t>n-1</a:t>
            </a:r>
            <a:r>
              <a:rPr lang="en-US" altLang="en-US" sz="2800" dirty="0"/>
              <a:t>) defining two polynomials, p() and q(), and number x, compute p(x)q(x).</a:t>
            </a:r>
          </a:p>
          <a:p>
            <a:r>
              <a:rPr lang="en-US" altLang="en-US" sz="2800" dirty="0"/>
              <a:t>Horner’s rule doesn’t help, since</a:t>
            </a:r>
          </a:p>
          <a:p>
            <a:endParaRPr lang="en-US" altLang="en-US" dirty="0"/>
          </a:p>
          <a:p>
            <a:r>
              <a:rPr lang="en-US" altLang="en-US" sz="2800" dirty="0"/>
              <a:t>Where,</a:t>
            </a:r>
          </a:p>
          <a:p>
            <a:endParaRPr lang="en-US" altLang="en-US" sz="2800" dirty="0"/>
          </a:p>
          <a:p>
            <a:r>
              <a:rPr lang="en-US" altLang="en-US" sz="2800" dirty="0"/>
              <a:t>A straightforward evaluation would take 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time. The “magical” FFT will do it in O(n log n) time.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A1EC-325D-43CD-A501-2C14F8D4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02" y="3103066"/>
            <a:ext cx="2110574" cy="781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A7EB5-01D6-475A-B4A7-6F556462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82" y="4019524"/>
            <a:ext cx="1623840" cy="8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9B50-0F2B-4737-90CB-1C6755B9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15" y="72639"/>
            <a:ext cx="10515600" cy="631009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Karatsuba Algorithm:</a:t>
            </a:r>
            <a:endParaRPr lang="en-IN" sz="44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9506-77D9-458C-B152-91444C1B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15" y="703648"/>
            <a:ext cx="11365194" cy="586806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algo, we split the array in two parts and calculate the results of the parts recursively and combine them to form the required answer.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A(x) =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... +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n/2-1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n/2-1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n/2+1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+ ... +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n/2-1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(n/2-1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B(x) =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… +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n/2-1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n/2+1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+ … +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n/2-1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(n/2-1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solve the answers for the two subproblems recursively,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br>
              <a:rPr lang="en-IN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=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(B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expression to compute the product we need to find the answer for three polynomial multiplications of polynomials of size n/2.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base case is for polynomial of size 1 (degree 0), the value will be A[0] * B[0].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recurrence is T(n) = 3*T(n/2) + O(n).By master's theorem T(n) = n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2469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3679-4A98-4D38-918E-0C0E7D48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1758"/>
            <a:ext cx="10515600" cy="1325563"/>
          </a:xfrm>
        </p:spPr>
        <p:txBody>
          <a:bodyPr/>
          <a:lstStyle/>
          <a:p>
            <a:r>
              <a:rPr lang="en-US" altLang="en-US" dirty="0"/>
              <a:t>Polynomial Interpolation &amp; Polynomial Multiplication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3D90-C2B6-443A-93C1-5233FEAD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Given a set of n points in the plane with distinct x-coordinates, there is </a:t>
            </a:r>
            <a:r>
              <a:rPr lang="en-US" altLang="en-US" sz="2000" b="1" dirty="0">
                <a:solidFill>
                  <a:schemeClr val="tx2"/>
                </a:solidFill>
              </a:rPr>
              <a:t>exactly one</a:t>
            </a:r>
            <a:r>
              <a:rPr lang="en-US" altLang="en-US" sz="2000" dirty="0"/>
              <a:t> (n-1)-degree polynomial going through all these points.</a:t>
            </a:r>
          </a:p>
          <a:p>
            <a:pPr eaLnBrk="1" hangingPunct="1"/>
            <a:r>
              <a:rPr lang="en-US" altLang="en-US" sz="2000" dirty="0"/>
              <a:t>Alternate approach to computing </a:t>
            </a:r>
            <a:r>
              <a:rPr lang="en-US" altLang="en-US" sz="2000" dirty="0">
                <a:solidFill>
                  <a:schemeClr val="tx2"/>
                </a:solidFill>
              </a:rPr>
              <a:t>p(x)q(x)</a:t>
            </a:r>
            <a:r>
              <a:rPr lang="en-US" altLang="en-US" sz="2000" dirty="0"/>
              <a:t>:</a:t>
            </a:r>
          </a:p>
          <a:p>
            <a:pPr lvl="1" eaLnBrk="1" hangingPunct="1"/>
            <a:r>
              <a:rPr lang="en-US" altLang="en-US" sz="2000" dirty="0"/>
              <a:t>Calculate p() on 2n x-values, </a:t>
            </a:r>
            <a:r>
              <a:rPr lang="en-US" altLang="en-US" sz="2000" dirty="0">
                <a:solidFill>
                  <a:schemeClr val="tx2"/>
                </a:solidFill>
              </a:rPr>
              <a:t>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0</a:t>
            </a:r>
            <a:r>
              <a:rPr lang="en-US" altLang="en-US" sz="2000" dirty="0">
                <a:solidFill>
                  <a:schemeClr val="tx2"/>
                </a:solidFill>
              </a:rPr>
              <a:t>,x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1</a:t>
            </a:r>
            <a:r>
              <a:rPr lang="en-US" altLang="en-US" sz="2000" dirty="0">
                <a:solidFill>
                  <a:schemeClr val="tx2"/>
                </a:solidFill>
              </a:rPr>
              <a:t>,…,x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2n-1</a:t>
            </a:r>
            <a:r>
              <a:rPr lang="en-US" altLang="en-US" sz="2000" dirty="0"/>
              <a:t>.</a:t>
            </a:r>
          </a:p>
          <a:p>
            <a:pPr lvl="1" eaLnBrk="1" hangingPunct="1"/>
            <a:r>
              <a:rPr lang="en-US" altLang="en-US" sz="2000" dirty="0"/>
              <a:t>Calculate q() on the same 2n x values.</a:t>
            </a:r>
          </a:p>
          <a:p>
            <a:pPr lvl="1" eaLnBrk="1" hangingPunct="1"/>
            <a:r>
              <a:rPr lang="en-US" altLang="en-US" sz="2000" dirty="0"/>
              <a:t>Find the (2n-1)-degree polynomial that goes through the points </a:t>
            </a:r>
            <a:r>
              <a:rPr lang="en-US" altLang="en-US" sz="2000" dirty="0">
                <a:solidFill>
                  <a:schemeClr val="tx2"/>
                </a:solidFill>
              </a:rPr>
              <a:t>{(x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0</a:t>
            </a:r>
            <a:r>
              <a:rPr lang="en-US" altLang="en-US" sz="2000" dirty="0">
                <a:solidFill>
                  <a:schemeClr val="tx2"/>
                </a:solidFill>
              </a:rPr>
              <a:t>,p(x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0</a:t>
            </a:r>
            <a:r>
              <a:rPr lang="en-US" altLang="en-US" sz="2000" dirty="0">
                <a:solidFill>
                  <a:schemeClr val="tx2"/>
                </a:solidFill>
              </a:rPr>
              <a:t>)q(x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0</a:t>
            </a:r>
            <a:r>
              <a:rPr lang="en-US" altLang="en-US" sz="2000" dirty="0">
                <a:solidFill>
                  <a:schemeClr val="tx2"/>
                </a:solidFill>
              </a:rPr>
              <a:t>)), 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1</a:t>
            </a:r>
            <a:r>
              <a:rPr lang="en-US" altLang="en-US" sz="2000" dirty="0">
                <a:solidFill>
                  <a:schemeClr val="tx2"/>
                </a:solidFill>
              </a:rPr>
              <a:t>,p(x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1</a:t>
            </a:r>
            <a:r>
              <a:rPr lang="en-US" altLang="en-US" sz="2000" dirty="0">
                <a:solidFill>
                  <a:schemeClr val="tx2"/>
                </a:solidFill>
              </a:rPr>
              <a:t>)q(x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1</a:t>
            </a:r>
            <a:r>
              <a:rPr lang="en-US" altLang="en-US" sz="2000" dirty="0">
                <a:solidFill>
                  <a:schemeClr val="tx2"/>
                </a:solidFill>
              </a:rPr>
              <a:t>)), …, 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2n-1</a:t>
            </a:r>
            <a:r>
              <a:rPr lang="en-US" altLang="en-US" sz="2000" dirty="0">
                <a:solidFill>
                  <a:schemeClr val="tx2"/>
                </a:solidFill>
              </a:rPr>
              <a:t>,p(x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2n-1</a:t>
            </a:r>
            <a:r>
              <a:rPr lang="en-US" altLang="en-US" sz="2000" dirty="0">
                <a:solidFill>
                  <a:schemeClr val="tx2"/>
                </a:solidFill>
              </a:rPr>
              <a:t>)q(x</a:t>
            </a:r>
            <a:r>
              <a:rPr lang="en-US" altLang="en-US" sz="2000" baseline="-25000" dirty="0">
                <a:solidFill>
                  <a:schemeClr val="tx2"/>
                </a:solidFill>
              </a:rPr>
              <a:t>2n-1</a:t>
            </a:r>
            <a:r>
              <a:rPr lang="en-US" altLang="en-US" sz="2000" dirty="0">
                <a:solidFill>
                  <a:schemeClr val="tx2"/>
                </a:solidFill>
              </a:rPr>
              <a:t>))}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Unfortunately, a straightforward evaluation would still take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time, as we would need to apply an O(n)-time Horner’s Rule evaluation to 2n different points.</a:t>
            </a:r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The “magical” FFT will do it in O(n log n) time, by picking 2n </a:t>
            </a:r>
            <a:r>
              <a:rPr lang="en-US" altLang="en-US" sz="2000" dirty="0">
                <a:solidFill>
                  <a:schemeClr val="tx2"/>
                </a:solidFill>
              </a:rPr>
              <a:t>points that are easy to evaluate</a:t>
            </a:r>
            <a:r>
              <a:rPr lang="en-US" alt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994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2150</Words>
  <Application>Microsoft Office PowerPoint</Application>
  <PresentationFormat>Widescreen</PresentationFormat>
  <Paragraphs>203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</vt:lpstr>
      <vt:lpstr>Bahnschrift SemiBold</vt:lpstr>
      <vt:lpstr>Calibri</vt:lpstr>
      <vt:lpstr>Calibri Light</vt:lpstr>
      <vt:lpstr>Cambria Math</vt:lpstr>
      <vt:lpstr>Helvetica</vt:lpstr>
      <vt:lpstr>MathJax_Main</vt:lpstr>
      <vt:lpstr>MathJax_Math-italic</vt:lpstr>
      <vt:lpstr>Symbol</vt:lpstr>
      <vt:lpstr>Times New Roman</vt:lpstr>
      <vt:lpstr>Wingdings</vt:lpstr>
      <vt:lpstr>Office Theme</vt:lpstr>
      <vt:lpstr>Microsoft Equation 3.0</vt:lpstr>
      <vt:lpstr>FFT, DFT, NTT and Karatsuba algorithms’ applications and uses</vt:lpstr>
      <vt:lpstr>Applications and uses:</vt:lpstr>
      <vt:lpstr>PowerPoint Presentation</vt:lpstr>
      <vt:lpstr>Polynomial Multiplication (Naïve Method)</vt:lpstr>
      <vt:lpstr>Polynomials</vt:lpstr>
      <vt:lpstr>Polynomial Evaluation</vt:lpstr>
      <vt:lpstr>Polynomial Multiplication Problem</vt:lpstr>
      <vt:lpstr>Karatsuba Algorithm:</vt:lpstr>
      <vt:lpstr>Polynomial Interpolation &amp; Polynomial Multiplication</vt:lpstr>
      <vt:lpstr>Primitive Roots of Unity</vt:lpstr>
      <vt:lpstr>Properties of  Primitive Roots of Unity</vt:lpstr>
      <vt:lpstr>The Discrete Fourier Transform</vt:lpstr>
      <vt:lpstr>PowerPoint Presentation</vt:lpstr>
      <vt:lpstr>PowerPoint Presentation</vt:lpstr>
      <vt:lpstr>Correctness of the inverse DFT</vt:lpstr>
      <vt:lpstr>Convolution</vt:lpstr>
      <vt:lpstr>The Fast Fourier Transform</vt:lpstr>
      <vt:lpstr>The FFT Algorithm</vt:lpstr>
      <vt:lpstr>PowerPoint Presentation</vt:lpstr>
      <vt:lpstr>PowerPoint Presentation</vt:lpstr>
      <vt:lpstr>PowerPoint Presentation</vt:lpstr>
      <vt:lpstr>All possible sums: </vt:lpstr>
      <vt:lpstr>All possible scalar Products: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Sailesh Sathish</dc:creator>
  <cp:lastModifiedBy>Sailesh Sathish</cp:lastModifiedBy>
  <cp:revision>37</cp:revision>
  <dcterms:created xsi:type="dcterms:W3CDTF">2021-05-06T12:59:41Z</dcterms:created>
  <dcterms:modified xsi:type="dcterms:W3CDTF">2021-05-08T08:52:29Z</dcterms:modified>
</cp:coreProperties>
</file>