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dd42d07e9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dd42d07e9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de46189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de46189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de461896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de461896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de461896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de461896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de461896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de461896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de461896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de461896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de461896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de461896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de461896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de461896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Movie Success Predictor</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Compiled by:</a:t>
            </a:r>
            <a:endParaRPr/>
          </a:p>
          <a:p>
            <a:pPr indent="0" lvl="0" marL="0" rtl="0" algn="ctr">
              <a:spcBef>
                <a:spcPts val="0"/>
              </a:spcBef>
              <a:spcAft>
                <a:spcPts val="0"/>
              </a:spcAft>
              <a:buNone/>
            </a:pPr>
            <a:r>
              <a:rPr lang="en"/>
              <a:t>Shreya Venugopal PES2201800688</a:t>
            </a:r>
            <a:endParaRPr/>
          </a:p>
          <a:p>
            <a:pPr indent="0" lvl="0" marL="0" rtl="0" algn="ctr">
              <a:spcBef>
                <a:spcPts val="0"/>
              </a:spcBef>
              <a:spcAft>
                <a:spcPts val="0"/>
              </a:spcAft>
              <a:buNone/>
            </a:pPr>
            <a:r>
              <a:rPr lang="en"/>
              <a:t>Manav Agarwal PES2201800025</a:t>
            </a:r>
            <a:endParaRPr/>
          </a:p>
          <a:p>
            <a:pPr indent="0" lvl="0" marL="0" rtl="0" algn="ctr">
              <a:spcBef>
                <a:spcPts val="0"/>
              </a:spcBef>
              <a:spcAft>
                <a:spcPts val="0"/>
              </a:spcAft>
              <a:buNone/>
            </a:pPr>
            <a:r>
              <a:rPr lang="en"/>
              <a:t>Rishab Kashyap PES2201800065</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600"/>
              <a:t>https://github.com/shreya1010svg/Movie-success-predictor.git</a:t>
            </a:r>
            <a:endParaRPr sz="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People love </a:t>
            </a:r>
            <a:r>
              <a:rPr lang="en"/>
              <a:t>watching</a:t>
            </a:r>
            <a:r>
              <a:rPr lang="en"/>
              <a:t> movies and would like a good analysis of whether it would be a success or not.</a:t>
            </a:r>
            <a:endParaRPr/>
          </a:p>
          <a:p>
            <a:pPr indent="-311150" lvl="0" marL="457200" rtl="0" algn="l">
              <a:spcBef>
                <a:spcPts val="0"/>
              </a:spcBef>
              <a:spcAft>
                <a:spcPts val="0"/>
              </a:spcAft>
              <a:buSzPts val="1300"/>
              <a:buChar char="●"/>
            </a:pPr>
            <a:r>
              <a:rPr lang="en"/>
              <a:t>This would definitely help distributors and theatre owners as well to decide the number of screens they wish to show the movie on, and the money transfer between them.</a:t>
            </a:r>
            <a:endParaRPr/>
          </a:p>
          <a:p>
            <a:pPr indent="-311150" lvl="0" marL="457200" rtl="0" algn="l">
              <a:spcBef>
                <a:spcPts val="0"/>
              </a:spcBef>
              <a:spcAft>
                <a:spcPts val="0"/>
              </a:spcAft>
              <a:buSzPts val="1300"/>
              <a:buChar char="●"/>
            </a:pPr>
            <a:r>
              <a:rPr lang="en"/>
              <a:t>Hence we have created a movie success predictor which takes in values to predict the success rate of the movie. </a:t>
            </a:r>
            <a:endParaRPr/>
          </a:p>
          <a:p>
            <a:pPr indent="-311150" lvl="0" marL="457200" rtl="0" algn="l">
              <a:spcBef>
                <a:spcPts val="0"/>
              </a:spcBef>
              <a:spcAft>
                <a:spcPts val="0"/>
              </a:spcAft>
              <a:buSzPts val="1300"/>
              <a:buChar char="●"/>
            </a:pPr>
            <a:r>
              <a:rPr lang="en"/>
              <a:t>We shall be using the IMDb extensive dataset from Kaggle for the same.</a:t>
            </a:r>
            <a:endParaRPr/>
          </a:p>
          <a:p>
            <a:pPr indent="-311150" lvl="0" marL="457200" rtl="0" algn="l">
              <a:spcBef>
                <a:spcPts val="0"/>
              </a:spcBef>
              <a:spcAft>
                <a:spcPts val="0"/>
              </a:spcAft>
              <a:buSzPts val="1300"/>
              <a:buChar char="●"/>
            </a:pPr>
            <a:r>
              <a:rPr lang="en"/>
              <a:t>Consists of various attributes and features from a total of 4 datasets from which we select the features we wish to use from 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success prediction?</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As mentioned before success prediction has a lot of advantages not just to the common population but also to the distributors too.</a:t>
            </a:r>
            <a:endParaRPr/>
          </a:p>
          <a:p>
            <a:pPr indent="-311150" lvl="0" marL="457200" rtl="0" algn="l">
              <a:spcBef>
                <a:spcPts val="0"/>
              </a:spcBef>
              <a:spcAft>
                <a:spcPts val="0"/>
              </a:spcAft>
              <a:buSzPts val="1300"/>
              <a:buChar char="●"/>
            </a:pPr>
            <a:r>
              <a:rPr lang="en"/>
              <a:t>To begin with people get varied ratings from IMDb or Rotten tomatoes or any other website, but these are </a:t>
            </a:r>
            <a:r>
              <a:rPr lang="en"/>
              <a:t>usually</a:t>
            </a:r>
            <a:r>
              <a:rPr lang="en"/>
              <a:t> biased based on the individual who has given the rating.</a:t>
            </a:r>
            <a:endParaRPr/>
          </a:p>
          <a:p>
            <a:pPr indent="-311150" lvl="0" marL="457200" rtl="0" algn="l">
              <a:spcBef>
                <a:spcPts val="0"/>
              </a:spcBef>
              <a:spcAft>
                <a:spcPts val="0"/>
              </a:spcAft>
              <a:buSzPts val="1300"/>
              <a:buChar char="●"/>
            </a:pPr>
            <a:r>
              <a:rPr lang="en"/>
              <a:t>The success predictor model not only considers these scores but also the various factors that have affected the production of the movie.</a:t>
            </a:r>
            <a:endParaRPr/>
          </a:p>
          <a:p>
            <a:pPr indent="-311150" lvl="0" marL="457200" rtl="0" algn="l">
              <a:spcBef>
                <a:spcPts val="0"/>
              </a:spcBef>
              <a:spcAft>
                <a:spcPts val="0"/>
              </a:spcAft>
              <a:buSzPts val="1300"/>
              <a:buChar char="●"/>
            </a:pPr>
            <a:r>
              <a:rPr lang="en"/>
              <a:t>This especially helps theatres in deciding how many screens to show the movie on depending on it’s success rate, and also allows them to calculate profits, etc.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 to the Problem</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Based on the problem statement in hand we have applied various regression and classification models to predict the possibilities of the movie being a success or a failure. </a:t>
            </a:r>
            <a:endParaRPr/>
          </a:p>
          <a:p>
            <a:pPr indent="-311150" lvl="0" marL="457200" rtl="0" algn="l">
              <a:spcBef>
                <a:spcPts val="0"/>
              </a:spcBef>
              <a:spcAft>
                <a:spcPts val="0"/>
              </a:spcAft>
              <a:buSzPts val="1300"/>
              <a:buChar char="●"/>
            </a:pPr>
            <a:r>
              <a:rPr lang="en"/>
              <a:t>Selective attributes such as the genre, budget of the movie, and a few other features have been selected to do so.</a:t>
            </a:r>
            <a:endParaRPr/>
          </a:p>
          <a:p>
            <a:pPr indent="-311150" lvl="0" marL="457200" rtl="0" algn="l">
              <a:spcBef>
                <a:spcPts val="0"/>
              </a:spcBef>
              <a:spcAft>
                <a:spcPts val="0"/>
              </a:spcAft>
              <a:buSzPts val="1300"/>
              <a:buChar char="●"/>
            </a:pPr>
            <a:r>
              <a:rPr lang="en"/>
              <a:t>Each model type returns a certain set of values depending on which we classify them into a successful movie or an unsuccessful one.</a:t>
            </a:r>
            <a:endParaRPr/>
          </a:p>
          <a:p>
            <a:pPr indent="-311150" lvl="0" marL="457200" rtl="0" algn="l">
              <a:spcBef>
                <a:spcPts val="0"/>
              </a:spcBef>
              <a:spcAft>
                <a:spcPts val="0"/>
              </a:spcAft>
              <a:buSzPts val="1300"/>
              <a:buChar char="●"/>
            </a:pPr>
            <a:r>
              <a:rPr lang="en"/>
              <a:t>In our case we have 3 divisions - unsuccessful, mediocre and successful movies.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of output </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As seen in the previous slide, the model we use takes in the input values to produce an output.</a:t>
            </a:r>
            <a:endParaRPr/>
          </a:p>
          <a:p>
            <a:pPr indent="-311150" lvl="0" marL="457200" rtl="0" algn="l">
              <a:spcBef>
                <a:spcPts val="0"/>
              </a:spcBef>
              <a:spcAft>
                <a:spcPts val="0"/>
              </a:spcAft>
              <a:buSzPts val="1300"/>
              <a:buChar char="●"/>
            </a:pPr>
            <a:r>
              <a:rPr lang="en"/>
              <a:t>In this case, based on the model we use, the input values are the attributes that influence the movie’s success rating, and the output value is the rating itself, that is, the metascore values given to each movie by a random set of users.</a:t>
            </a:r>
            <a:endParaRPr/>
          </a:p>
          <a:p>
            <a:pPr indent="-311150" lvl="0" marL="457200" rtl="0" algn="l">
              <a:spcBef>
                <a:spcPts val="0"/>
              </a:spcBef>
              <a:spcAft>
                <a:spcPts val="0"/>
              </a:spcAft>
              <a:buSzPts val="1300"/>
              <a:buChar char="●"/>
            </a:pPr>
            <a:r>
              <a:rPr lang="en"/>
              <a:t>The metascore values are divided into 3 ranges as seen before for classifying the movie type. </a:t>
            </a:r>
            <a:endParaRPr/>
          </a:p>
          <a:p>
            <a:pPr indent="-311150" lvl="0" marL="457200" rtl="0" algn="l">
              <a:spcBef>
                <a:spcPts val="0"/>
              </a:spcBef>
              <a:spcAft>
                <a:spcPts val="0"/>
              </a:spcAft>
              <a:buSzPts val="1300"/>
              <a:buChar char="●"/>
            </a:pPr>
            <a:r>
              <a:rPr lang="en"/>
              <a:t>Once we feed the trained model the input data, the output data is compared with the ranges using a confusion matrix</a:t>
            </a:r>
            <a:endParaRPr/>
          </a:p>
          <a:p>
            <a:pPr indent="-311150" lvl="0" marL="457200" rtl="0" algn="l">
              <a:spcBef>
                <a:spcPts val="0"/>
              </a:spcBef>
              <a:spcAft>
                <a:spcPts val="0"/>
              </a:spcAft>
              <a:buSzPts val="1300"/>
              <a:buChar char="●"/>
            </a:pPr>
            <a:r>
              <a:rPr lang="en"/>
              <a:t>The final outputs obtained from the above method determine not only the success rate of a movie but also the accuracy of the model’s predictions.</a:t>
            </a:r>
            <a:endParaRPr/>
          </a:p>
          <a:p>
            <a:pPr indent="-311150" lvl="0" marL="457200" rtl="0" algn="l">
              <a:spcBef>
                <a:spcPts val="0"/>
              </a:spcBef>
              <a:spcAft>
                <a:spcPts val="0"/>
              </a:spcAft>
              <a:buSzPts val="1300"/>
              <a:buChar char="●"/>
            </a:pPr>
            <a:r>
              <a:rPr lang="en"/>
              <a:t>An additional time-series analysis is performed to observe the various trends and seasonality pertaining to the dataset we have chosen.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Observations and Results</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From the entire analysis of the models we observe that some of the models yield better results than the rest, even if they have the same residue values in the case of regression models.</a:t>
            </a:r>
            <a:endParaRPr/>
          </a:p>
          <a:p>
            <a:pPr indent="-311150" lvl="0" marL="457200" rtl="0" algn="l">
              <a:spcBef>
                <a:spcPts val="0"/>
              </a:spcBef>
              <a:spcAft>
                <a:spcPts val="0"/>
              </a:spcAft>
              <a:buSzPts val="1300"/>
              <a:buChar char="●"/>
            </a:pPr>
            <a:r>
              <a:rPr lang="en"/>
              <a:t>Our dataset yields an average of 70% in terms of accuracy in classification for our dataset.</a:t>
            </a:r>
            <a:endParaRPr/>
          </a:p>
          <a:p>
            <a:pPr indent="-311150" lvl="0" marL="457200" rtl="0" algn="l">
              <a:spcBef>
                <a:spcPts val="0"/>
              </a:spcBef>
              <a:spcAft>
                <a:spcPts val="0"/>
              </a:spcAft>
              <a:buSzPts val="1300"/>
              <a:buChar char="●"/>
            </a:pPr>
            <a:r>
              <a:rPr lang="en"/>
              <a:t>The time-series analysis shows us an interesting variation in the pattern of movie </a:t>
            </a:r>
            <a:r>
              <a:rPr lang="en"/>
              <a:t>popularity</a:t>
            </a:r>
            <a:r>
              <a:rPr lang="en"/>
              <a:t> over the years. We see that it follows a partly uniform seasonality through the years.</a:t>
            </a:r>
            <a:endParaRPr/>
          </a:p>
          <a:p>
            <a:pPr indent="-311150" lvl="0" marL="457200" rtl="0" algn="l">
              <a:spcBef>
                <a:spcPts val="0"/>
              </a:spcBef>
              <a:spcAft>
                <a:spcPts val="0"/>
              </a:spcAft>
              <a:buSzPts val="1300"/>
              <a:buChar char="●"/>
            </a:pPr>
            <a:r>
              <a:rPr lang="en"/>
              <a:t>The outputs from all the models we have implemented is shown in the slide that follows.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BAR CHART DISPLAYING THE OUTPUTS OF ALL THE MODELS IMPLEMENTED</a:t>
            </a:r>
            <a:endParaRPr/>
          </a:p>
          <a:p>
            <a:pPr indent="0" lvl="0" marL="0" rtl="0" algn="l">
              <a:spcBef>
                <a:spcPts val="0"/>
              </a:spcBef>
              <a:spcAft>
                <a:spcPts val="0"/>
              </a:spcAft>
              <a:buNone/>
            </a:pPr>
            <a:r>
              <a:rPr lang="en" sz="800"/>
              <a:t>(Time series score only for display, not comparison)</a:t>
            </a:r>
            <a:endParaRPr sz="800"/>
          </a:p>
        </p:txBody>
      </p:sp>
      <p:pic>
        <p:nvPicPr>
          <p:cNvPr id="165" name="Google Shape;165;p19"/>
          <p:cNvPicPr preferRelativeResize="0"/>
          <p:nvPr/>
        </p:nvPicPr>
        <p:blipFill>
          <a:blip r:embed="rId3">
            <a:alphaModFix/>
          </a:blip>
          <a:stretch>
            <a:fillRect/>
          </a:stretch>
        </p:blipFill>
        <p:spPr>
          <a:xfrm>
            <a:off x="889175" y="342900"/>
            <a:ext cx="6499400" cy="3676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845600"/>
            <a:ext cx="7505700" cy="6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Contributions</a:t>
            </a:r>
            <a:endParaRPr/>
          </a:p>
        </p:txBody>
      </p:sp>
      <p:sp>
        <p:nvSpPr>
          <p:cNvPr id="171" name="Google Shape;171;p20"/>
          <p:cNvSpPr txBox="1"/>
          <p:nvPr>
            <p:ph idx="1" type="body"/>
          </p:nvPr>
        </p:nvSpPr>
        <p:spPr>
          <a:xfrm>
            <a:off x="819150" y="1550000"/>
            <a:ext cx="7505700" cy="3364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Shreya Venugopal</a:t>
            </a:r>
            <a:endParaRPr/>
          </a:p>
          <a:p>
            <a:pPr indent="-298450" lvl="1" marL="914400" rtl="0" algn="l">
              <a:spcBef>
                <a:spcPts val="0"/>
              </a:spcBef>
              <a:spcAft>
                <a:spcPts val="0"/>
              </a:spcAft>
              <a:buSzPts val="1100"/>
              <a:buChar char="➢"/>
            </a:pPr>
            <a:r>
              <a:rPr lang="en"/>
              <a:t>Literature review - 1, EDA</a:t>
            </a:r>
            <a:endParaRPr/>
          </a:p>
          <a:p>
            <a:pPr indent="-298450" lvl="1" marL="914400" rtl="0" algn="l">
              <a:spcBef>
                <a:spcPts val="0"/>
              </a:spcBef>
              <a:spcAft>
                <a:spcPts val="0"/>
              </a:spcAft>
              <a:buSzPts val="1100"/>
              <a:buChar char="➢"/>
            </a:pPr>
            <a:r>
              <a:rPr lang="en"/>
              <a:t>Report Documentation</a:t>
            </a:r>
            <a:endParaRPr/>
          </a:p>
          <a:p>
            <a:pPr indent="-298450" lvl="1" marL="914400" rtl="0" algn="l">
              <a:spcBef>
                <a:spcPts val="0"/>
              </a:spcBef>
              <a:spcAft>
                <a:spcPts val="0"/>
              </a:spcAft>
              <a:buSzPts val="1100"/>
              <a:buChar char="➢"/>
            </a:pPr>
            <a:r>
              <a:rPr lang="en"/>
              <a:t>Models: K-Means classifier, Logistic regression, SVM</a:t>
            </a:r>
            <a:endParaRPr/>
          </a:p>
          <a:p>
            <a:pPr indent="-298450" lvl="1" marL="914400" rtl="0" algn="l">
              <a:spcBef>
                <a:spcPts val="0"/>
              </a:spcBef>
              <a:spcAft>
                <a:spcPts val="0"/>
              </a:spcAft>
              <a:buSzPts val="1100"/>
              <a:buChar char="➢"/>
            </a:pPr>
            <a:r>
              <a:rPr lang="en"/>
              <a:t>Confusion Matrix tests</a:t>
            </a:r>
            <a:r>
              <a:rPr lang="en"/>
              <a:t>,</a:t>
            </a:r>
            <a:r>
              <a:rPr lang="en"/>
              <a:t> Multi-Label Binarizer values</a:t>
            </a:r>
            <a:endParaRPr/>
          </a:p>
          <a:p>
            <a:pPr indent="-311150" lvl="0" marL="457200" rtl="0" algn="l">
              <a:spcBef>
                <a:spcPts val="0"/>
              </a:spcBef>
              <a:spcAft>
                <a:spcPts val="0"/>
              </a:spcAft>
              <a:buSzPts val="1300"/>
              <a:buChar char="❖"/>
            </a:pPr>
            <a:r>
              <a:rPr lang="en"/>
              <a:t>Manav Agarwal</a:t>
            </a:r>
            <a:endParaRPr/>
          </a:p>
          <a:p>
            <a:pPr indent="-298450" lvl="1" marL="914400" rtl="0" algn="l">
              <a:spcBef>
                <a:spcPts val="0"/>
              </a:spcBef>
              <a:spcAft>
                <a:spcPts val="0"/>
              </a:spcAft>
              <a:buSzPts val="1100"/>
              <a:buChar char="➢"/>
            </a:pPr>
            <a:r>
              <a:rPr lang="en"/>
              <a:t>Literature review - 2</a:t>
            </a:r>
            <a:endParaRPr/>
          </a:p>
          <a:p>
            <a:pPr indent="-298450" lvl="1" marL="914400" rtl="0" algn="l">
              <a:spcBef>
                <a:spcPts val="0"/>
              </a:spcBef>
              <a:spcAft>
                <a:spcPts val="0"/>
              </a:spcAft>
              <a:buSzPts val="1100"/>
              <a:buChar char="➢"/>
            </a:pPr>
            <a:r>
              <a:rPr lang="en"/>
              <a:t>Report Documentation </a:t>
            </a:r>
            <a:endParaRPr/>
          </a:p>
          <a:p>
            <a:pPr indent="-298450" lvl="1" marL="914400" rtl="0" algn="l">
              <a:spcBef>
                <a:spcPts val="0"/>
              </a:spcBef>
              <a:spcAft>
                <a:spcPts val="0"/>
              </a:spcAft>
              <a:buSzPts val="1100"/>
              <a:buChar char="➢"/>
            </a:pPr>
            <a:r>
              <a:rPr lang="en"/>
              <a:t>Models: Ridge regression, Lasso Regression, SVM</a:t>
            </a:r>
            <a:endParaRPr/>
          </a:p>
          <a:p>
            <a:pPr indent="-298450" lvl="1" marL="914400" rtl="0" algn="l">
              <a:spcBef>
                <a:spcPts val="0"/>
              </a:spcBef>
              <a:spcAft>
                <a:spcPts val="0"/>
              </a:spcAft>
              <a:buSzPts val="1100"/>
              <a:buChar char="➢"/>
            </a:pPr>
            <a:r>
              <a:rPr lang="en"/>
              <a:t>Cleaning and splitting of datasets, model comparison chart</a:t>
            </a:r>
            <a:endParaRPr/>
          </a:p>
          <a:p>
            <a:pPr indent="-311150" lvl="0" marL="457200" rtl="0" algn="l">
              <a:spcBef>
                <a:spcPts val="0"/>
              </a:spcBef>
              <a:spcAft>
                <a:spcPts val="0"/>
              </a:spcAft>
              <a:buSzPts val="1300"/>
              <a:buChar char="❖"/>
            </a:pPr>
            <a:r>
              <a:rPr lang="en"/>
              <a:t>Rishab Kashyap</a:t>
            </a:r>
            <a:endParaRPr/>
          </a:p>
          <a:p>
            <a:pPr indent="-298450" lvl="1" marL="914400" rtl="0" algn="l">
              <a:spcBef>
                <a:spcPts val="0"/>
              </a:spcBef>
              <a:spcAft>
                <a:spcPts val="0"/>
              </a:spcAft>
              <a:buSzPts val="1100"/>
              <a:buChar char="➢"/>
            </a:pPr>
            <a:r>
              <a:rPr lang="en"/>
              <a:t>Literature review - 3, EDA</a:t>
            </a:r>
            <a:endParaRPr/>
          </a:p>
          <a:p>
            <a:pPr indent="-298450" lvl="1" marL="914400" rtl="0" algn="l">
              <a:spcBef>
                <a:spcPts val="0"/>
              </a:spcBef>
              <a:spcAft>
                <a:spcPts val="0"/>
              </a:spcAft>
              <a:buSzPts val="1100"/>
              <a:buChar char="➢"/>
            </a:pPr>
            <a:r>
              <a:rPr lang="en"/>
              <a:t>Report Documentation </a:t>
            </a:r>
            <a:endParaRPr/>
          </a:p>
          <a:p>
            <a:pPr indent="-298450" lvl="1" marL="914400" rtl="0" algn="l">
              <a:spcBef>
                <a:spcPts val="0"/>
              </a:spcBef>
              <a:spcAft>
                <a:spcPts val="0"/>
              </a:spcAft>
              <a:buSzPts val="1100"/>
              <a:buChar char="➢"/>
            </a:pPr>
            <a:r>
              <a:rPr lang="en"/>
              <a:t>Models: Simple Linear Regression, Multiple Linear Regression, Time Series Analysis, K-Means classifier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