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sldIdLst>
    <p:sldId id="256" r:id="rId5"/>
    <p:sldId id="257" r:id="rId6"/>
    <p:sldId id="258" r:id="rId7"/>
    <p:sldId id="259"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7D39EE-17CC-453F-AE38-5F28AAC75E3C}" type="doc">
      <dgm:prSet loTypeId="urn:microsoft.com/office/officeart/2018/2/layout/IconLabelList" loCatId="icon" qsTypeId="urn:microsoft.com/office/officeart/2005/8/quickstyle/simple2" qsCatId="simple" csTypeId="urn:microsoft.com/office/officeart/2005/8/colors/accent1_2" csCatId="accent1" phldr="1"/>
      <dgm:spPr/>
      <dgm:t>
        <a:bodyPr/>
        <a:lstStyle/>
        <a:p>
          <a:endParaRPr lang="en-US"/>
        </a:p>
      </dgm:t>
    </dgm:pt>
    <dgm:pt modelId="{B3856AD6-0DFE-4022-9634-C5A91581A440}">
      <dgm:prSet custT="1"/>
      <dgm:spPr/>
      <dgm:t>
        <a:bodyPr/>
        <a:lstStyle/>
        <a:p>
          <a:pPr>
            <a:lnSpc>
              <a:spcPct val="100000"/>
            </a:lnSpc>
          </a:pPr>
          <a:r>
            <a:rPr lang="en-US" sz="1600" dirty="0"/>
            <a:t>Internet of Things is essentially a network of physical devices that is connected through wires or without wires that has the ability to do communication and exchange data with one another.</a:t>
          </a:r>
        </a:p>
      </dgm:t>
    </dgm:pt>
    <dgm:pt modelId="{7B918312-4C70-4A38-B3CC-3AF09A82E14F}" type="parTrans" cxnId="{861753F1-4ACF-49AD-8ED2-290F75AF6CF8}">
      <dgm:prSet/>
      <dgm:spPr/>
      <dgm:t>
        <a:bodyPr/>
        <a:lstStyle/>
        <a:p>
          <a:endParaRPr lang="en-US"/>
        </a:p>
      </dgm:t>
    </dgm:pt>
    <dgm:pt modelId="{D623AA00-F91C-4FBE-93F6-00BE9A04C1AB}" type="sibTrans" cxnId="{861753F1-4ACF-49AD-8ED2-290F75AF6CF8}">
      <dgm:prSet/>
      <dgm:spPr/>
      <dgm:t>
        <a:bodyPr/>
        <a:lstStyle/>
        <a:p>
          <a:endParaRPr lang="en-US"/>
        </a:p>
      </dgm:t>
    </dgm:pt>
    <dgm:pt modelId="{F76812FF-2D68-4E1F-A30F-A7F2CF370781}">
      <dgm:prSet custT="1"/>
      <dgm:spPr/>
      <dgm:t>
        <a:bodyPr/>
        <a:lstStyle/>
        <a:p>
          <a:pPr>
            <a:lnSpc>
              <a:spcPct val="100000"/>
            </a:lnSpc>
          </a:pPr>
          <a:r>
            <a:rPr lang="en-US" sz="1800" dirty="0"/>
            <a:t>It aims to solve the issue of human intervention in such situations, where poor management and lack of concern for garbage has become a problem.</a:t>
          </a:r>
        </a:p>
      </dgm:t>
    </dgm:pt>
    <dgm:pt modelId="{E1951763-F036-467F-BF7A-CDFA13772DF4}" type="parTrans" cxnId="{116D53E6-713D-459D-B6C3-8F3CE23B5E8B}">
      <dgm:prSet/>
      <dgm:spPr/>
      <dgm:t>
        <a:bodyPr/>
        <a:lstStyle/>
        <a:p>
          <a:endParaRPr lang="en-US"/>
        </a:p>
      </dgm:t>
    </dgm:pt>
    <dgm:pt modelId="{6EB6676A-9125-4EE2-8081-D908745EB6BF}" type="sibTrans" cxnId="{116D53E6-713D-459D-B6C3-8F3CE23B5E8B}">
      <dgm:prSet/>
      <dgm:spPr/>
      <dgm:t>
        <a:bodyPr/>
        <a:lstStyle/>
        <a:p>
          <a:endParaRPr lang="en-US"/>
        </a:p>
      </dgm:t>
    </dgm:pt>
    <dgm:pt modelId="{680DDC2C-AD91-4871-9367-B0C36BA93AF3}">
      <dgm:prSet custT="1"/>
      <dgm:spPr/>
      <dgm:t>
        <a:bodyPr/>
        <a:lstStyle/>
        <a:p>
          <a:pPr>
            <a:lnSpc>
              <a:spcPct val="100000"/>
            </a:lnSpc>
          </a:pPr>
          <a:r>
            <a:rPr lang="en-US" sz="1600" baseline="0" dirty="0"/>
            <a:t>Here we are using IoT to monitor the level of garbage in a dust bin which can potentially be expanded to other dust bins in a city to effectively monitor the garbage level in the entire city for timely management.</a:t>
          </a:r>
          <a:endParaRPr lang="en-US" sz="1600" dirty="0"/>
        </a:p>
      </dgm:t>
    </dgm:pt>
    <dgm:pt modelId="{C7BDBA28-F38E-4F92-984A-20C70A23757E}" type="parTrans" cxnId="{45513A8B-D62B-4284-A190-FEC964F76E34}">
      <dgm:prSet/>
      <dgm:spPr/>
      <dgm:t>
        <a:bodyPr/>
        <a:lstStyle/>
        <a:p>
          <a:endParaRPr lang="en-US"/>
        </a:p>
      </dgm:t>
    </dgm:pt>
    <dgm:pt modelId="{2DC4B9FC-5DE2-4255-AA1B-563FD4BBD8A9}" type="sibTrans" cxnId="{45513A8B-D62B-4284-A190-FEC964F76E34}">
      <dgm:prSet/>
      <dgm:spPr/>
      <dgm:t>
        <a:bodyPr/>
        <a:lstStyle/>
        <a:p>
          <a:endParaRPr lang="en-US"/>
        </a:p>
      </dgm:t>
    </dgm:pt>
    <dgm:pt modelId="{BA481C91-E4AF-457C-8F7C-CF47771D0978}" type="pres">
      <dgm:prSet presAssocID="{087D39EE-17CC-453F-AE38-5F28AAC75E3C}" presName="root" presStyleCnt="0">
        <dgm:presLayoutVars>
          <dgm:dir/>
          <dgm:resizeHandles val="exact"/>
        </dgm:presLayoutVars>
      </dgm:prSet>
      <dgm:spPr/>
    </dgm:pt>
    <dgm:pt modelId="{361C1635-FD1F-4FC9-93D1-E8B3C7D92873}" type="pres">
      <dgm:prSet presAssocID="{B3856AD6-0DFE-4022-9634-C5A91581A440}" presName="compNode" presStyleCnt="0"/>
      <dgm:spPr/>
    </dgm:pt>
    <dgm:pt modelId="{42DF7533-3847-4501-967B-69335FFE63AD}" type="pres">
      <dgm:prSet presAssocID="{B3856AD6-0DFE-4022-9634-C5A91581A440}" presName="iconRect" presStyleLbl="node1" presStyleIdx="0" presStyleCnt="3" custLinFactNeighborX="-4560" custLinFactNeighborY="-917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6B18248-1947-4D08-A33D-479F90FAD9C7}" type="pres">
      <dgm:prSet presAssocID="{B3856AD6-0DFE-4022-9634-C5A91581A440}" presName="spaceRect" presStyleCnt="0"/>
      <dgm:spPr/>
    </dgm:pt>
    <dgm:pt modelId="{9D6D7F3E-8002-4D8A-A02E-7364B54B0301}" type="pres">
      <dgm:prSet presAssocID="{B3856AD6-0DFE-4022-9634-C5A91581A440}" presName="textRect" presStyleLbl="revTx" presStyleIdx="0" presStyleCnt="3" custScaleX="124384" custScaleY="118287" custLinFactNeighborX="436" custLinFactNeighborY="-40418">
        <dgm:presLayoutVars>
          <dgm:chMax val="1"/>
          <dgm:chPref val="1"/>
        </dgm:presLayoutVars>
      </dgm:prSet>
      <dgm:spPr/>
    </dgm:pt>
    <dgm:pt modelId="{8E1BF07D-B3E1-4195-80D4-74B4F3226C0F}" type="pres">
      <dgm:prSet presAssocID="{D623AA00-F91C-4FBE-93F6-00BE9A04C1AB}" presName="sibTrans" presStyleCnt="0"/>
      <dgm:spPr/>
    </dgm:pt>
    <dgm:pt modelId="{FE1094E6-FCB9-447A-8C68-1FE259EC2867}" type="pres">
      <dgm:prSet presAssocID="{F76812FF-2D68-4E1F-A30F-A7F2CF370781}" presName="compNode" presStyleCnt="0"/>
      <dgm:spPr/>
    </dgm:pt>
    <dgm:pt modelId="{F39EED39-0387-45D9-A663-31998BDAC994}" type="pres">
      <dgm:prSet presAssocID="{F76812FF-2D68-4E1F-A30F-A7F2CF370781}" presName="iconRect" presStyleLbl="node1" presStyleIdx="1" presStyleCnt="3" custLinFactNeighborX="-16169" custLinFactNeighborY="-5065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D6DAA9D7-CAD2-4105-901A-A6B1106CA562}" type="pres">
      <dgm:prSet presAssocID="{F76812FF-2D68-4E1F-A30F-A7F2CF370781}" presName="spaceRect" presStyleCnt="0"/>
      <dgm:spPr/>
    </dgm:pt>
    <dgm:pt modelId="{B3E5DEBE-461A-4B78-B400-8A2917AF082F}" type="pres">
      <dgm:prSet presAssocID="{F76812FF-2D68-4E1F-A30F-A7F2CF370781}" presName="textRect" presStyleLbl="revTx" presStyleIdx="1" presStyleCnt="3" custScaleX="129732" custScaleY="76546" custLinFactNeighborX="-2491" custLinFactNeighborY="-57514">
        <dgm:presLayoutVars>
          <dgm:chMax val="1"/>
          <dgm:chPref val="1"/>
        </dgm:presLayoutVars>
      </dgm:prSet>
      <dgm:spPr/>
    </dgm:pt>
    <dgm:pt modelId="{AA1D2ADA-36AC-458A-AAC7-82A4482AECA8}" type="pres">
      <dgm:prSet presAssocID="{6EB6676A-9125-4EE2-8081-D908745EB6BF}" presName="sibTrans" presStyleCnt="0"/>
      <dgm:spPr/>
    </dgm:pt>
    <dgm:pt modelId="{5E697C44-A8A9-4053-AAC5-C216F706DD1D}" type="pres">
      <dgm:prSet presAssocID="{680DDC2C-AD91-4871-9367-B0C36BA93AF3}" presName="compNode" presStyleCnt="0"/>
      <dgm:spPr/>
    </dgm:pt>
    <dgm:pt modelId="{E372C0FF-20C3-4D7F-AC3B-826D2DCA3210}" type="pres">
      <dgm:prSet presAssocID="{680DDC2C-AD91-4871-9367-B0C36BA93AF3}" presName="iconRect" presStyleLbl="node1" presStyleIdx="2" presStyleCnt="3" custLinFactNeighborX="3695" custLinFactNeighborY="813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384967DA-D4F7-45D8-9DED-EE85E1618509}" type="pres">
      <dgm:prSet presAssocID="{680DDC2C-AD91-4871-9367-B0C36BA93AF3}" presName="spaceRect" presStyleCnt="0"/>
      <dgm:spPr/>
    </dgm:pt>
    <dgm:pt modelId="{2762E33E-E390-4F68-BBD3-6D3E9E9269FD}" type="pres">
      <dgm:prSet presAssocID="{680DDC2C-AD91-4871-9367-B0C36BA93AF3}" presName="textRect" presStyleLbl="revTx" presStyleIdx="2" presStyleCnt="3" custScaleX="124306" custScaleY="125618" custLinFactNeighborX="-711" custLinFactNeighborY="-20364">
        <dgm:presLayoutVars>
          <dgm:chMax val="1"/>
          <dgm:chPref val="1"/>
        </dgm:presLayoutVars>
      </dgm:prSet>
      <dgm:spPr/>
    </dgm:pt>
  </dgm:ptLst>
  <dgm:cxnLst>
    <dgm:cxn modelId="{E9ED5B2D-FF62-4FF7-AE17-22FA75ED9242}" type="presOf" srcId="{B3856AD6-0DFE-4022-9634-C5A91581A440}" destId="{9D6D7F3E-8002-4D8A-A02E-7364B54B0301}" srcOrd="0" destOrd="0" presId="urn:microsoft.com/office/officeart/2018/2/layout/IconLabelList"/>
    <dgm:cxn modelId="{F8301637-4D87-4A2F-AA86-9AA3C8771D8A}" type="presOf" srcId="{F76812FF-2D68-4E1F-A30F-A7F2CF370781}" destId="{B3E5DEBE-461A-4B78-B400-8A2917AF082F}" srcOrd="0" destOrd="0" presId="urn:microsoft.com/office/officeart/2018/2/layout/IconLabelList"/>
    <dgm:cxn modelId="{4C01B44C-D791-41C3-AC08-3B6E9A853627}" type="presOf" srcId="{680DDC2C-AD91-4871-9367-B0C36BA93AF3}" destId="{2762E33E-E390-4F68-BBD3-6D3E9E9269FD}" srcOrd="0" destOrd="0" presId="urn:microsoft.com/office/officeart/2018/2/layout/IconLabelList"/>
    <dgm:cxn modelId="{45513A8B-D62B-4284-A190-FEC964F76E34}" srcId="{087D39EE-17CC-453F-AE38-5F28AAC75E3C}" destId="{680DDC2C-AD91-4871-9367-B0C36BA93AF3}" srcOrd="2" destOrd="0" parTransId="{C7BDBA28-F38E-4F92-984A-20C70A23757E}" sibTransId="{2DC4B9FC-5DE2-4255-AA1B-563FD4BBD8A9}"/>
    <dgm:cxn modelId="{B975EEE1-8C16-45D5-BCD3-51DB20457BFF}" type="presOf" srcId="{087D39EE-17CC-453F-AE38-5F28AAC75E3C}" destId="{BA481C91-E4AF-457C-8F7C-CF47771D0978}" srcOrd="0" destOrd="0" presId="urn:microsoft.com/office/officeart/2018/2/layout/IconLabelList"/>
    <dgm:cxn modelId="{116D53E6-713D-459D-B6C3-8F3CE23B5E8B}" srcId="{087D39EE-17CC-453F-AE38-5F28AAC75E3C}" destId="{F76812FF-2D68-4E1F-A30F-A7F2CF370781}" srcOrd="1" destOrd="0" parTransId="{E1951763-F036-467F-BF7A-CDFA13772DF4}" sibTransId="{6EB6676A-9125-4EE2-8081-D908745EB6BF}"/>
    <dgm:cxn modelId="{861753F1-4ACF-49AD-8ED2-290F75AF6CF8}" srcId="{087D39EE-17CC-453F-AE38-5F28AAC75E3C}" destId="{B3856AD6-0DFE-4022-9634-C5A91581A440}" srcOrd="0" destOrd="0" parTransId="{7B918312-4C70-4A38-B3CC-3AF09A82E14F}" sibTransId="{D623AA00-F91C-4FBE-93F6-00BE9A04C1AB}"/>
    <dgm:cxn modelId="{A6A0C232-6FD5-42D3-AFB9-D621B68EE8DF}" type="presParOf" srcId="{BA481C91-E4AF-457C-8F7C-CF47771D0978}" destId="{361C1635-FD1F-4FC9-93D1-E8B3C7D92873}" srcOrd="0" destOrd="0" presId="urn:microsoft.com/office/officeart/2018/2/layout/IconLabelList"/>
    <dgm:cxn modelId="{6DA47B11-6B74-42CF-A84D-963BDCB071E7}" type="presParOf" srcId="{361C1635-FD1F-4FC9-93D1-E8B3C7D92873}" destId="{42DF7533-3847-4501-967B-69335FFE63AD}" srcOrd="0" destOrd="0" presId="urn:microsoft.com/office/officeart/2018/2/layout/IconLabelList"/>
    <dgm:cxn modelId="{258BC865-446C-4085-B9F8-176D343D16DC}" type="presParOf" srcId="{361C1635-FD1F-4FC9-93D1-E8B3C7D92873}" destId="{E6B18248-1947-4D08-A33D-479F90FAD9C7}" srcOrd="1" destOrd="0" presId="urn:microsoft.com/office/officeart/2018/2/layout/IconLabelList"/>
    <dgm:cxn modelId="{D9A32162-EE92-402D-979E-C9280ACCB911}" type="presParOf" srcId="{361C1635-FD1F-4FC9-93D1-E8B3C7D92873}" destId="{9D6D7F3E-8002-4D8A-A02E-7364B54B0301}" srcOrd="2" destOrd="0" presId="urn:microsoft.com/office/officeart/2018/2/layout/IconLabelList"/>
    <dgm:cxn modelId="{F13FEC06-7469-4A79-B01A-251D412FA29C}" type="presParOf" srcId="{BA481C91-E4AF-457C-8F7C-CF47771D0978}" destId="{8E1BF07D-B3E1-4195-80D4-74B4F3226C0F}" srcOrd="1" destOrd="0" presId="urn:microsoft.com/office/officeart/2018/2/layout/IconLabelList"/>
    <dgm:cxn modelId="{115A8CC3-90B0-4F14-9F93-D73FEDA52E49}" type="presParOf" srcId="{BA481C91-E4AF-457C-8F7C-CF47771D0978}" destId="{FE1094E6-FCB9-447A-8C68-1FE259EC2867}" srcOrd="2" destOrd="0" presId="urn:microsoft.com/office/officeart/2018/2/layout/IconLabelList"/>
    <dgm:cxn modelId="{943FDB62-ED01-4456-BB25-CAE1144657E4}" type="presParOf" srcId="{FE1094E6-FCB9-447A-8C68-1FE259EC2867}" destId="{F39EED39-0387-45D9-A663-31998BDAC994}" srcOrd="0" destOrd="0" presId="urn:microsoft.com/office/officeart/2018/2/layout/IconLabelList"/>
    <dgm:cxn modelId="{760DAD8C-5E98-4C74-8555-8F5EECE44E29}" type="presParOf" srcId="{FE1094E6-FCB9-447A-8C68-1FE259EC2867}" destId="{D6DAA9D7-CAD2-4105-901A-A6B1106CA562}" srcOrd="1" destOrd="0" presId="urn:microsoft.com/office/officeart/2018/2/layout/IconLabelList"/>
    <dgm:cxn modelId="{BEC6AC9F-D7EE-4ECD-B25B-9790E00CAFC3}" type="presParOf" srcId="{FE1094E6-FCB9-447A-8C68-1FE259EC2867}" destId="{B3E5DEBE-461A-4B78-B400-8A2917AF082F}" srcOrd="2" destOrd="0" presId="urn:microsoft.com/office/officeart/2018/2/layout/IconLabelList"/>
    <dgm:cxn modelId="{712C0831-7C7E-497D-AB42-F20256A0D86A}" type="presParOf" srcId="{BA481C91-E4AF-457C-8F7C-CF47771D0978}" destId="{AA1D2ADA-36AC-458A-AAC7-82A4482AECA8}" srcOrd="3" destOrd="0" presId="urn:microsoft.com/office/officeart/2018/2/layout/IconLabelList"/>
    <dgm:cxn modelId="{7930285E-34F5-4E5A-8E10-0490C4D29C1E}" type="presParOf" srcId="{BA481C91-E4AF-457C-8F7C-CF47771D0978}" destId="{5E697C44-A8A9-4053-AAC5-C216F706DD1D}" srcOrd="4" destOrd="0" presId="urn:microsoft.com/office/officeart/2018/2/layout/IconLabelList"/>
    <dgm:cxn modelId="{B49D2471-E976-42B9-BD09-EC89531EDBA7}" type="presParOf" srcId="{5E697C44-A8A9-4053-AAC5-C216F706DD1D}" destId="{E372C0FF-20C3-4D7F-AC3B-826D2DCA3210}" srcOrd="0" destOrd="0" presId="urn:microsoft.com/office/officeart/2018/2/layout/IconLabelList"/>
    <dgm:cxn modelId="{A18519A9-2B7F-4716-AD43-DB0000865B10}" type="presParOf" srcId="{5E697C44-A8A9-4053-AAC5-C216F706DD1D}" destId="{384967DA-D4F7-45D8-9DED-EE85E1618509}" srcOrd="1" destOrd="0" presId="urn:microsoft.com/office/officeart/2018/2/layout/IconLabelList"/>
    <dgm:cxn modelId="{A44FAC2C-F28C-4DCD-85DA-8A16382D61BB}" type="presParOf" srcId="{5E697C44-A8A9-4053-AAC5-C216F706DD1D}" destId="{2762E33E-E390-4F68-BBD3-6D3E9E9269F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F7533-3847-4501-967B-69335FFE63AD}">
      <dsp:nvSpPr>
        <dsp:cNvPr id="0" name=""/>
        <dsp:cNvSpPr/>
      </dsp:nvSpPr>
      <dsp:spPr>
        <a:xfrm>
          <a:off x="1117014" y="491420"/>
          <a:ext cx="1212767" cy="1212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D6D7F3E-8002-4D8A-A02E-7364B54B0301}">
      <dsp:nvSpPr>
        <dsp:cNvPr id="0" name=""/>
        <dsp:cNvSpPr/>
      </dsp:nvSpPr>
      <dsp:spPr>
        <a:xfrm>
          <a:off x="114351" y="2115031"/>
          <a:ext cx="3352198" cy="1749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Internet of Things is essentially a network of physical devices that is connected through wires or without wires that has the ability to do communication and exchange data with one another.</a:t>
          </a:r>
        </a:p>
      </dsp:txBody>
      <dsp:txXfrm>
        <a:off x="114351" y="2115031"/>
        <a:ext cx="3352198" cy="1749652"/>
      </dsp:txXfrm>
    </dsp:sp>
    <dsp:sp modelId="{F39EED39-0387-45D9-A663-31998BDAC994}">
      <dsp:nvSpPr>
        <dsp:cNvPr id="0" name=""/>
        <dsp:cNvSpPr/>
      </dsp:nvSpPr>
      <dsp:spPr>
        <a:xfrm>
          <a:off x="4872119" y="458407"/>
          <a:ext cx="1212767" cy="1212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3E5DEBE-461A-4B78-B400-8A2917AF082F}">
      <dsp:nvSpPr>
        <dsp:cNvPr id="0" name=""/>
        <dsp:cNvSpPr/>
      </dsp:nvSpPr>
      <dsp:spPr>
        <a:xfrm>
          <a:off x="3859297" y="2128906"/>
          <a:ext cx="3496328" cy="10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It aims to solve the issue of human intervention in such situations, where poor management and lack of concern for garbage has become a problem.</a:t>
          </a:r>
        </a:p>
      </dsp:txBody>
      <dsp:txXfrm>
        <a:off x="3859297" y="2128906"/>
        <a:ext cx="3496328" cy="1064087"/>
      </dsp:txXfrm>
    </dsp:sp>
    <dsp:sp modelId="{E372C0FF-20C3-4D7F-AC3B-826D2DCA3210}">
      <dsp:nvSpPr>
        <dsp:cNvPr id="0" name=""/>
        <dsp:cNvSpPr/>
      </dsp:nvSpPr>
      <dsp:spPr>
        <a:xfrm>
          <a:off x="9007867" y="507472"/>
          <a:ext cx="1212767" cy="1212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762E33E-E390-4F68-BBD3-6D3E9E9269FD}">
      <dsp:nvSpPr>
        <dsp:cNvPr id="0" name=""/>
        <dsp:cNvSpPr/>
      </dsp:nvSpPr>
      <dsp:spPr>
        <a:xfrm>
          <a:off x="7875230" y="2065599"/>
          <a:ext cx="3350095" cy="2229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baseline="0" dirty="0"/>
            <a:t>Here we are using IoT to monitor the level of garbage in a dust bin which can potentially be expanded to other dust bins in a city to effectively monitor the garbage level in the entire city for timely management.</a:t>
          </a:r>
          <a:endParaRPr lang="en-US" sz="1600" kern="1200" dirty="0"/>
        </a:p>
      </dsp:txBody>
      <dsp:txXfrm>
        <a:off x="7875230" y="2065599"/>
        <a:ext cx="3350095" cy="22293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January 12,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0999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January 12,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9239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January 12,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493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January 12,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5745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January 12,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9365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January 12,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4376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January 12,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4086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January 12,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3417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January 12,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1892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January 12,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9076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January 12,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1368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January 12,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84003559"/>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E284D-D4ED-8597-F55C-7A1F65A43A8F}"/>
              </a:ext>
            </a:extLst>
          </p:cNvPr>
          <p:cNvSpPr>
            <a:spLocks noGrp="1"/>
          </p:cNvSpPr>
          <p:nvPr>
            <p:ph type="ctrTitle"/>
          </p:nvPr>
        </p:nvSpPr>
        <p:spPr>
          <a:xfrm>
            <a:off x="647296" y="513000"/>
            <a:ext cx="5015638" cy="2804400"/>
          </a:xfrm>
        </p:spPr>
        <p:txBody>
          <a:bodyPr>
            <a:normAutofit fontScale="90000"/>
          </a:bodyPr>
          <a:lstStyle/>
          <a:p>
            <a:r>
              <a:rPr lang="en-US" dirty="0"/>
              <a:t>SMART GARBAGE MONITORING SYSTEM</a:t>
            </a:r>
          </a:p>
        </p:txBody>
      </p:sp>
      <p:sp>
        <p:nvSpPr>
          <p:cNvPr id="3" name="Subtitle 2">
            <a:extLst>
              <a:ext uri="{FF2B5EF4-FFF2-40B4-BE49-F238E27FC236}">
                <a16:creationId xmlns:a16="http://schemas.microsoft.com/office/drawing/2014/main" id="{04BC9023-B403-7499-670B-54ACD341D723}"/>
              </a:ext>
            </a:extLst>
          </p:cNvPr>
          <p:cNvSpPr>
            <a:spLocks noGrp="1"/>
          </p:cNvSpPr>
          <p:nvPr>
            <p:ph type="subTitle" idx="1"/>
          </p:nvPr>
        </p:nvSpPr>
        <p:spPr>
          <a:xfrm>
            <a:off x="720000" y="3830399"/>
            <a:ext cx="5015638" cy="1936800"/>
          </a:xfrm>
        </p:spPr>
        <p:txBody>
          <a:bodyPr>
            <a:normAutofit/>
          </a:bodyPr>
          <a:lstStyle/>
          <a:p>
            <a:pPr algn="l"/>
            <a:r>
              <a:rPr lang="en-US" dirty="0"/>
              <a:t>By: Manav Chauhan</a:t>
            </a:r>
          </a:p>
          <a:p>
            <a:pPr algn="l"/>
            <a:r>
              <a:rPr lang="en-US" dirty="0"/>
              <a:t>University Roll No: 2018919</a:t>
            </a:r>
          </a:p>
          <a:p>
            <a:pPr algn="l"/>
            <a:r>
              <a:rPr lang="en-US" dirty="0"/>
              <a:t>Mentor: Dr. </a:t>
            </a:r>
            <a:r>
              <a:rPr lang="en-US" dirty="0" err="1"/>
              <a:t>Sachin</a:t>
            </a:r>
            <a:r>
              <a:rPr lang="en-US" dirty="0"/>
              <a:t> Sharma</a:t>
            </a:r>
          </a:p>
          <a:p>
            <a:endParaRPr lang="en-US" dirty="0"/>
          </a:p>
        </p:txBody>
      </p:sp>
      <p:pic>
        <p:nvPicPr>
          <p:cNvPr id="14" name="Picture 3" descr="Sphere of mesh and nodes">
            <a:extLst>
              <a:ext uri="{FF2B5EF4-FFF2-40B4-BE49-F238E27FC236}">
                <a16:creationId xmlns:a16="http://schemas.microsoft.com/office/drawing/2014/main" id="{E9941EAA-7668-46D0-E543-4CB23E6125C8}"/>
              </a:ext>
            </a:extLst>
          </p:cNvPr>
          <p:cNvPicPr>
            <a:picLocks noChangeAspect="1"/>
          </p:cNvPicPr>
          <p:nvPr/>
        </p:nvPicPr>
        <p:blipFill rotWithShape="1">
          <a:blip r:embed="rId2"/>
          <a:srcRect l="19035" r="19035"/>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199108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26">
            <a:extLst>
              <a:ext uri="{FF2B5EF4-FFF2-40B4-BE49-F238E27FC236}">
                <a16:creationId xmlns:a16="http://schemas.microsoft.com/office/drawing/2014/main" id="{960066AE-516A-442D-AD0E-FB9A19E72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8">
            <a:extLst>
              <a:ext uri="{FF2B5EF4-FFF2-40B4-BE49-F238E27FC236}">
                <a16:creationId xmlns:a16="http://schemas.microsoft.com/office/drawing/2014/main" id="{0D43C154-1D94-40CC-93ED-E075731B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928A8-34A0-139E-C93D-60684326D97B}"/>
              </a:ext>
            </a:extLst>
          </p:cNvPr>
          <p:cNvSpPr>
            <a:spLocks noGrp="1"/>
          </p:cNvSpPr>
          <p:nvPr>
            <p:ph type="ctrTitle"/>
          </p:nvPr>
        </p:nvSpPr>
        <p:spPr>
          <a:xfrm>
            <a:off x="6480000" y="720000"/>
            <a:ext cx="5015638" cy="2804400"/>
          </a:xfrm>
        </p:spPr>
        <p:txBody>
          <a:bodyPr>
            <a:normAutofit/>
          </a:bodyPr>
          <a:lstStyle/>
          <a:p>
            <a:r>
              <a:rPr lang="en-US" dirty="0"/>
              <a:t>THANK YOU!</a:t>
            </a:r>
          </a:p>
        </p:txBody>
      </p:sp>
      <p:sp>
        <p:nvSpPr>
          <p:cNvPr id="3" name="Subtitle 2">
            <a:extLst>
              <a:ext uri="{FF2B5EF4-FFF2-40B4-BE49-F238E27FC236}">
                <a16:creationId xmlns:a16="http://schemas.microsoft.com/office/drawing/2014/main" id="{E41A7880-4AD7-8FAE-6EA8-A0EB548E6634}"/>
              </a:ext>
            </a:extLst>
          </p:cNvPr>
          <p:cNvSpPr>
            <a:spLocks noGrp="1"/>
          </p:cNvSpPr>
          <p:nvPr>
            <p:ph type="subTitle" idx="1"/>
          </p:nvPr>
        </p:nvSpPr>
        <p:spPr>
          <a:xfrm>
            <a:off x="6480000" y="3830399"/>
            <a:ext cx="5015638" cy="1938576"/>
          </a:xfrm>
        </p:spPr>
        <p:txBody>
          <a:bodyPr>
            <a:normAutofit/>
          </a:bodyPr>
          <a:lstStyle/>
          <a:p>
            <a:r>
              <a:rPr lang="en-US" dirty="0">
                <a:solidFill>
                  <a:schemeClr val="tx2">
                    <a:lumMod val="90000"/>
                  </a:schemeClr>
                </a:solidFill>
              </a:rPr>
              <a:t>Have a nice day!</a:t>
            </a:r>
          </a:p>
        </p:txBody>
      </p:sp>
      <p:sp useBgFill="1">
        <p:nvSpPr>
          <p:cNvPr id="47" name="Freeform: Shape 30">
            <a:extLst>
              <a:ext uri="{FF2B5EF4-FFF2-40B4-BE49-F238E27FC236}">
                <a16:creationId xmlns:a16="http://schemas.microsoft.com/office/drawing/2014/main" id="{D72FA90D-8CAF-4C39-88C1-00DD80AF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42374" y="542375"/>
            <a:ext cx="6858000" cy="5773253"/>
          </a:xfrm>
          <a:custGeom>
            <a:avLst/>
            <a:gdLst>
              <a:gd name="connsiteX0" fmla="*/ 0 w 6858000"/>
              <a:gd name="connsiteY0" fmla="*/ 5773253 h 5773253"/>
              <a:gd name="connsiteX1" fmla="*/ 0 w 6858000"/>
              <a:gd name="connsiteY1" fmla="*/ 43571 h 5773253"/>
              <a:gd name="connsiteX2" fmla="*/ 266567 w 6858000"/>
              <a:gd name="connsiteY2" fmla="*/ 43992 h 5773253"/>
              <a:gd name="connsiteX3" fmla="*/ 2395558 w 6858000"/>
              <a:gd name="connsiteY3" fmla="*/ 21121 h 5773253"/>
              <a:gd name="connsiteX4" fmla="*/ 6845953 w 6858000"/>
              <a:gd name="connsiteY4" fmla="*/ 52794 h 5773253"/>
              <a:gd name="connsiteX5" fmla="*/ 6858000 w 6858000"/>
              <a:gd name="connsiteY5" fmla="*/ 53070 h 5773253"/>
              <a:gd name="connsiteX6" fmla="*/ 6858000 w 6858000"/>
              <a:gd name="connsiteY6" fmla="*/ 5773253 h 577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73253">
                <a:moveTo>
                  <a:pt x="0" y="5773253"/>
                </a:moveTo>
                <a:lnTo>
                  <a:pt x="0" y="43571"/>
                </a:lnTo>
                <a:lnTo>
                  <a:pt x="266567" y="43992"/>
                </a:lnTo>
                <a:cubicBezTo>
                  <a:pt x="1182954" y="44986"/>
                  <a:pt x="2015133" y="42335"/>
                  <a:pt x="2395558" y="21121"/>
                </a:cubicBezTo>
                <a:cubicBezTo>
                  <a:pt x="3029599" y="-26022"/>
                  <a:pt x="5182696" y="15228"/>
                  <a:pt x="6845953" y="52794"/>
                </a:cubicBezTo>
                <a:lnTo>
                  <a:pt x="6858000" y="53070"/>
                </a:lnTo>
                <a:lnTo>
                  <a:pt x="6858000" y="5773253"/>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7" name="Graphic 6" descr="Handshake">
            <a:extLst>
              <a:ext uri="{FF2B5EF4-FFF2-40B4-BE49-F238E27FC236}">
                <a16:creationId xmlns:a16="http://schemas.microsoft.com/office/drawing/2014/main" id="{BB87B91B-9423-509F-06B0-174E54A24B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1282669"/>
            <a:ext cx="4284000" cy="4284000"/>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183417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60B52-468B-B3B0-4382-3E84215700D7}"/>
              </a:ext>
            </a:extLst>
          </p:cNvPr>
          <p:cNvSpPr>
            <a:spLocks noGrp="1"/>
          </p:cNvSpPr>
          <p:nvPr>
            <p:ph type="title"/>
          </p:nvPr>
        </p:nvSpPr>
        <p:spPr>
          <a:xfrm>
            <a:off x="6665738" y="484208"/>
            <a:ext cx="4991961" cy="1477328"/>
          </a:xfrm>
        </p:spPr>
        <p:txBody>
          <a:bodyPr wrap="square" anchor="ctr">
            <a:normAutofit/>
          </a:bodyPr>
          <a:lstStyle/>
          <a:p>
            <a:r>
              <a:rPr lang="en-US" dirty="0"/>
              <a:t>INTRODUCTION</a:t>
            </a:r>
          </a:p>
        </p:txBody>
      </p:sp>
      <p:sp useBgFill="1">
        <p:nvSpPr>
          <p:cNvPr id="23" name="Freeform: Shape 22">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72FD6BC7-5A16-1199-4857-52F3D6709CA4}"/>
              </a:ext>
            </a:extLst>
          </p:cNvPr>
          <p:cNvSpPr>
            <a:spLocks noGrp="1"/>
          </p:cNvSpPr>
          <p:nvPr>
            <p:ph idx="1"/>
          </p:nvPr>
        </p:nvSpPr>
        <p:spPr>
          <a:xfrm>
            <a:off x="6400670" y="1961536"/>
            <a:ext cx="5071292" cy="3796338"/>
          </a:xfrm>
        </p:spPr>
        <p:txBody>
          <a:bodyPr>
            <a:normAutofit/>
          </a:bodyPr>
          <a:lstStyle/>
          <a:p>
            <a:pPr algn="just">
              <a:lnSpc>
                <a:spcPct val="110000"/>
              </a:lnSpc>
            </a:pPr>
            <a:r>
              <a:rPr lang="en-US" dirty="0"/>
              <a:t>The problem that my project addresses is that of garbage accumulation at various locations in our city. Overflowing of garbage bins has been a problem that leads to foul smell, negatively affects the beauty of the surroundings and acts as a nesting place for pests and rodents.</a:t>
            </a:r>
          </a:p>
          <a:p>
            <a:pPr algn="just">
              <a:lnSpc>
                <a:spcPct val="110000"/>
              </a:lnSpc>
            </a:pPr>
            <a:r>
              <a:rPr lang="en-US" dirty="0"/>
              <a:t>In this project, development of a system has been done using Internet of Things to solve the problem mentioned.</a:t>
            </a:r>
          </a:p>
        </p:txBody>
      </p:sp>
      <p:pic>
        <p:nvPicPr>
          <p:cNvPr id="8" name="image4.jpg">
            <a:extLst>
              <a:ext uri="{FF2B5EF4-FFF2-40B4-BE49-F238E27FC236}">
                <a16:creationId xmlns:a16="http://schemas.microsoft.com/office/drawing/2014/main" id="{87D158B4-C240-C4C0-F810-B54EFE9F04A4}"/>
              </a:ext>
            </a:extLst>
          </p:cNvPr>
          <p:cNvPicPr/>
          <p:nvPr/>
        </p:nvPicPr>
        <p:blipFill>
          <a:blip r:embed="rId2"/>
          <a:srcRect/>
          <a:stretch>
            <a:fillRect/>
          </a:stretch>
        </p:blipFill>
        <p:spPr>
          <a:xfrm>
            <a:off x="534301" y="353779"/>
            <a:ext cx="4429478" cy="5902642"/>
          </a:xfrm>
          <a:prstGeom prst="rect">
            <a:avLst/>
          </a:prstGeom>
          <a:ln/>
        </p:spPr>
      </p:pic>
    </p:spTree>
    <p:extLst>
      <p:ext uri="{BB962C8B-B14F-4D97-AF65-F5344CB8AC3E}">
        <p14:creationId xmlns:p14="http://schemas.microsoft.com/office/powerpoint/2010/main" val="34845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0AB53A-ED0A-AC98-42BF-DED7D1329E72}"/>
              </a:ext>
            </a:extLst>
          </p:cNvPr>
          <p:cNvSpPr/>
          <p:nvPr/>
        </p:nvSpPr>
        <p:spPr>
          <a:xfrm>
            <a:off x="0" y="0"/>
            <a:ext cx="12192000" cy="13001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F9F61-7895-7268-530A-62DCD3D65E23}"/>
              </a:ext>
            </a:extLst>
          </p:cNvPr>
          <p:cNvSpPr>
            <a:spLocks noGrp="1"/>
          </p:cNvSpPr>
          <p:nvPr>
            <p:ph type="title"/>
          </p:nvPr>
        </p:nvSpPr>
        <p:spPr>
          <a:xfrm>
            <a:off x="602889" y="350361"/>
            <a:ext cx="10728322" cy="1477328"/>
          </a:xfrm>
        </p:spPr>
        <p:txBody>
          <a:bodyPr/>
          <a:lstStyle/>
          <a:p>
            <a:r>
              <a:rPr lang="en-US" dirty="0"/>
              <a:t>HOW DOES IT WORK?</a:t>
            </a:r>
          </a:p>
        </p:txBody>
      </p:sp>
      <p:graphicFrame>
        <p:nvGraphicFramePr>
          <p:cNvPr id="9" name="Content Placeholder 2">
            <a:extLst>
              <a:ext uri="{FF2B5EF4-FFF2-40B4-BE49-F238E27FC236}">
                <a16:creationId xmlns:a16="http://schemas.microsoft.com/office/drawing/2014/main" id="{D2C2B758-CCCD-62E3-FA55-D0F61F860A16}"/>
              </a:ext>
            </a:extLst>
          </p:cNvPr>
          <p:cNvGraphicFramePr>
            <a:graphicFrameLocks noGrp="1"/>
          </p:cNvGraphicFramePr>
          <p:nvPr>
            <p:ph idx="1"/>
            <p:extLst>
              <p:ext uri="{D42A27DB-BD31-4B8C-83A1-F6EECF244321}">
                <p14:modId xmlns:p14="http://schemas.microsoft.com/office/powerpoint/2010/main" val="654206213"/>
              </p:ext>
            </p:extLst>
          </p:nvPr>
        </p:nvGraphicFramePr>
        <p:xfrm>
          <a:off x="368660" y="1592775"/>
          <a:ext cx="11347089" cy="5065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43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46BF6-A66C-BEF8-9CDF-F02C3E552620}"/>
              </a:ext>
            </a:extLst>
          </p:cNvPr>
          <p:cNvSpPr>
            <a:spLocks noGrp="1"/>
          </p:cNvSpPr>
          <p:nvPr>
            <p:ph type="title"/>
          </p:nvPr>
        </p:nvSpPr>
        <p:spPr>
          <a:xfrm>
            <a:off x="720000" y="619200"/>
            <a:ext cx="4991961" cy="1477328"/>
          </a:xfrm>
        </p:spPr>
        <p:txBody>
          <a:bodyPr wrap="square" anchor="ctr">
            <a:normAutofit/>
          </a:bodyPr>
          <a:lstStyle/>
          <a:p>
            <a:r>
              <a:rPr lang="en-US" dirty="0"/>
              <a:t>METHODOLOGY	</a:t>
            </a:r>
            <a:br>
              <a:rPr lang="en-US" dirty="0"/>
            </a:br>
            <a:endParaRPr lang="en-US" dirty="0"/>
          </a:p>
        </p:txBody>
      </p:sp>
      <p:sp>
        <p:nvSpPr>
          <p:cNvPr id="3" name="Content Placeholder 2">
            <a:extLst>
              <a:ext uri="{FF2B5EF4-FFF2-40B4-BE49-F238E27FC236}">
                <a16:creationId xmlns:a16="http://schemas.microsoft.com/office/drawing/2014/main" id="{595A2A59-5535-790C-64A2-1D6CE905D091}"/>
              </a:ext>
            </a:extLst>
          </p:cNvPr>
          <p:cNvSpPr>
            <a:spLocks noGrp="1"/>
          </p:cNvSpPr>
          <p:nvPr>
            <p:ph idx="1"/>
          </p:nvPr>
        </p:nvSpPr>
        <p:spPr>
          <a:xfrm>
            <a:off x="353961" y="2096528"/>
            <a:ext cx="5231051" cy="3838107"/>
          </a:xfrm>
        </p:spPr>
        <p:txBody>
          <a:bodyPr>
            <a:normAutofit/>
          </a:bodyPr>
          <a:lstStyle/>
          <a:p>
            <a:pPr>
              <a:lnSpc>
                <a:spcPct val="110000"/>
              </a:lnSpc>
            </a:pPr>
            <a:r>
              <a:rPr lang="en-US" sz="1800" b="1" dirty="0"/>
              <a:t>Hardware: </a:t>
            </a:r>
            <a:r>
              <a:rPr lang="en-US" sz="1800" dirty="0"/>
              <a:t>Components used are Ultrasonic sensor, Arduino Uno, connecting wires and a cardboard box that can be used as a dust bin. The proper connections are done on the dustbin.</a:t>
            </a:r>
          </a:p>
          <a:p>
            <a:pPr>
              <a:lnSpc>
                <a:spcPct val="110000"/>
              </a:lnSpc>
            </a:pPr>
            <a:r>
              <a:rPr lang="en-US" sz="1800" b="1" dirty="0"/>
              <a:t>Writing code for sensor: </a:t>
            </a:r>
            <a:r>
              <a:rPr lang="en-US" sz="1800" dirty="0"/>
              <a:t>The hardware is connected to a computer and coding is done using the Arduino IDE to calculate the level of garbage inside the dustbin. Additionally, a threshold value is defined for sending alerts to the concerned authorities. </a:t>
            </a:r>
            <a:endParaRPr lang="en-US" sz="1800" b="1" dirty="0"/>
          </a:p>
        </p:txBody>
      </p:sp>
      <p:pic>
        <p:nvPicPr>
          <p:cNvPr id="24" name="Picture 4" descr="White bulbs with a yellow one standing out">
            <a:extLst>
              <a:ext uri="{FF2B5EF4-FFF2-40B4-BE49-F238E27FC236}">
                <a16:creationId xmlns:a16="http://schemas.microsoft.com/office/drawing/2014/main" id="{A709B7C0-1805-CD7D-D560-53E427B6145B}"/>
              </a:ext>
            </a:extLst>
          </p:cNvPr>
          <p:cNvPicPr>
            <a:picLocks noChangeAspect="1"/>
          </p:cNvPicPr>
          <p:nvPr/>
        </p:nvPicPr>
        <p:blipFill rotWithShape="1">
          <a:blip r:embed="rId2"/>
          <a:srcRect l="14506" r="30375"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150687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2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46BF6-A66C-BEF8-9CDF-F02C3E552620}"/>
              </a:ext>
            </a:extLst>
          </p:cNvPr>
          <p:cNvSpPr>
            <a:spLocks noGrp="1"/>
          </p:cNvSpPr>
          <p:nvPr>
            <p:ph type="title"/>
          </p:nvPr>
        </p:nvSpPr>
        <p:spPr>
          <a:xfrm>
            <a:off x="720000" y="619200"/>
            <a:ext cx="4991961" cy="1477328"/>
          </a:xfrm>
        </p:spPr>
        <p:txBody>
          <a:bodyPr wrap="square" anchor="ctr">
            <a:normAutofit/>
          </a:bodyPr>
          <a:lstStyle/>
          <a:p>
            <a:r>
              <a:rPr lang="en-US" dirty="0"/>
              <a:t>METHODOLOGY	</a:t>
            </a:r>
            <a:br>
              <a:rPr lang="en-US" dirty="0"/>
            </a:br>
            <a:endParaRPr lang="en-US" dirty="0"/>
          </a:p>
        </p:txBody>
      </p:sp>
      <p:sp>
        <p:nvSpPr>
          <p:cNvPr id="3" name="Content Placeholder 2">
            <a:extLst>
              <a:ext uri="{FF2B5EF4-FFF2-40B4-BE49-F238E27FC236}">
                <a16:creationId xmlns:a16="http://schemas.microsoft.com/office/drawing/2014/main" id="{595A2A59-5535-790C-64A2-1D6CE905D091}"/>
              </a:ext>
            </a:extLst>
          </p:cNvPr>
          <p:cNvSpPr>
            <a:spLocks noGrp="1"/>
          </p:cNvSpPr>
          <p:nvPr>
            <p:ph idx="1"/>
          </p:nvPr>
        </p:nvSpPr>
        <p:spPr>
          <a:xfrm>
            <a:off x="720000" y="2541600"/>
            <a:ext cx="4991962" cy="3216273"/>
          </a:xfrm>
        </p:spPr>
        <p:txBody>
          <a:bodyPr>
            <a:normAutofit fontScale="85000" lnSpcReduction="10000"/>
          </a:bodyPr>
          <a:lstStyle/>
          <a:p>
            <a:pPr>
              <a:lnSpc>
                <a:spcPct val="110000"/>
              </a:lnSpc>
            </a:pPr>
            <a:r>
              <a:rPr lang="en-US" b="1" dirty="0"/>
              <a:t>Creating Web App for displaying alerts: </a:t>
            </a:r>
            <a:r>
              <a:rPr lang="en-US" dirty="0"/>
              <a:t>A web app is created which is used to read alerts generated from the smart bin from either a cloud service or read locally and displays an appropriate message.</a:t>
            </a:r>
          </a:p>
          <a:p>
            <a:pPr>
              <a:lnSpc>
                <a:spcPct val="110000"/>
              </a:lnSpc>
            </a:pPr>
            <a:endParaRPr lang="en-US" dirty="0"/>
          </a:p>
          <a:p>
            <a:pPr>
              <a:lnSpc>
                <a:spcPct val="110000"/>
              </a:lnSpc>
            </a:pPr>
            <a:r>
              <a:rPr lang="en-US" dirty="0"/>
              <a:t>The web app is interfaced with the data read from the sensor, our system is ready now.</a:t>
            </a:r>
          </a:p>
          <a:p>
            <a:pPr>
              <a:lnSpc>
                <a:spcPct val="110000"/>
              </a:lnSpc>
            </a:pPr>
            <a:endParaRPr lang="en-US" dirty="0"/>
          </a:p>
          <a:p>
            <a:pPr marL="0" indent="0">
              <a:lnSpc>
                <a:spcPct val="110000"/>
              </a:lnSpc>
              <a:buNone/>
            </a:pPr>
            <a:r>
              <a:rPr lang="en-US" dirty="0"/>
              <a:t> </a:t>
            </a:r>
          </a:p>
        </p:txBody>
      </p:sp>
      <p:pic>
        <p:nvPicPr>
          <p:cNvPr id="24" name="Picture 4" descr="White bulbs with a yellow one standing out">
            <a:extLst>
              <a:ext uri="{FF2B5EF4-FFF2-40B4-BE49-F238E27FC236}">
                <a16:creationId xmlns:a16="http://schemas.microsoft.com/office/drawing/2014/main" id="{A709B7C0-1805-CD7D-D560-53E427B6145B}"/>
              </a:ext>
            </a:extLst>
          </p:cNvPr>
          <p:cNvPicPr>
            <a:picLocks noChangeAspect="1"/>
          </p:cNvPicPr>
          <p:nvPr/>
        </p:nvPicPr>
        <p:blipFill rotWithShape="1">
          <a:blip r:embed="rId2"/>
          <a:srcRect l="14507" r="30374"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402215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61D2E-4D41-90DE-E986-211E2D683F71}"/>
              </a:ext>
            </a:extLst>
          </p:cNvPr>
          <p:cNvSpPr>
            <a:spLocks noGrp="1"/>
          </p:cNvSpPr>
          <p:nvPr>
            <p:ph type="title"/>
          </p:nvPr>
        </p:nvSpPr>
        <p:spPr>
          <a:xfrm>
            <a:off x="720000" y="619200"/>
            <a:ext cx="4991961" cy="1477328"/>
          </a:xfrm>
        </p:spPr>
        <p:txBody>
          <a:bodyPr wrap="square" anchor="ctr">
            <a:normAutofit/>
          </a:bodyPr>
          <a:lstStyle/>
          <a:p>
            <a:r>
              <a:rPr lang="en-US" dirty="0"/>
              <a:t>RESULT</a:t>
            </a:r>
          </a:p>
        </p:txBody>
      </p:sp>
      <p:sp>
        <p:nvSpPr>
          <p:cNvPr id="18" name="Content Placeholder 2">
            <a:extLst>
              <a:ext uri="{FF2B5EF4-FFF2-40B4-BE49-F238E27FC236}">
                <a16:creationId xmlns:a16="http://schemas.microsoft.com/office/drawing/2014/main" id="{659B1068-B70E-52FD-796A-B1154A76905B}"/>
              </a:ext>
            </a:extLst>
          </p:cNvPr>
          <p:cNvSpPr>
            <a:spLocks noGrp="1"/>
          </p:cNvSpPr>
          <p:nvPr>
            <p:ph idx="1"/>
          </p:nvPr>
        </p:nvSpPr>
        <p:spPr>
          <a:xfrm>
            <a:off x="720000" y="2541600"/>
            <a:ext cx="4991962" cy="3216273"/>
          </a:xfrm>
        </p:spPr>
        <p:txBody>
          <a:bodyPr>
            <a:normAutofit/>
          </a:bodyPr>
          <a:lstStyle/>
          <a:p>
            <a:r>
              <a:rPr lang="en-US" dirty="0"/>
              <a:t>As soon as a garbage item enters the smart bin which makes the level of garbage go over the threshold limit, Arduino reads this data and writes it locally on a file. The web app reads data from the file and notifies the user that the dustbin is full.</a:t>
            </a:r>
          </a:p>
        </p:txBody>
      </p:sp>
      <p:sp useBgFill="1">
        <p:nvSpPr>
          <p:cNvPr id="19"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Oval 14">
            <a:extLst>
              <a:ext uri="{FF2B5EF4-FFF2-40B4-BE49-F238E27FC236}">
                <a16:creationId xmlns:a16="http://schemas.microsoft.com/office/drawing/2014/main" id="{8CFF808A-2CC9-8035-2519-B8B412C3177F}"/>
              </a:ext>
            </a:extLst>
          </p:cNvPr>
          <p:cNvSpPr/>
          <p:nvPr/>
        </p:nvSpPr>
        <p:spPr>
          <a:xfrm>
            <a:off x="7176162" y="1282669"/>
            <a:ext cx="4284000" cy="4284000"/>
          </a:xfrm>
          <a:prstGeom prst="ellipse">
            <a:avLst/>
          </a:prstGeom>
          <a:solidFill>
            <a:prstClr val="ltGray"/>
          </a:solidFill>
        </p:spPr>
      </p:sp>
      <p:sp>
        <p:nvSpPr>
          <p:cNvPr id="21" name="Partial Circle 15">
            <a:extLst>
              <a:ext uri="{FF2B5EF4-FFF2-40B4-BE49-F238E27FC236}">
                <a16:creationId xmlns:a16="http://schemas.microsoft.com/office/drawing/2014/main" id="{75BB7574-3042-A2C8-54F8-6F46095D26DB}"/>
              </a:ext>
            </a:extLst>
          </p:cNvPr>
          <p:cNvSpPr/>
          <p:nvPr/>
        </p:nvSpPr>
        <p:spPr>
          <a:xfrm>
            <a:off x="7176162" y="1282669"/>
            <a:ext cx="4284000" cy="4284000"/>
          </a:xfrm>
          <a:prstGeom prst="pie">
            <a:avLst>
              <a:gd name="adj1" fmla="val 16200000"/>
              <a:gd name="adj2" fmla="val 13800000"/>
            </a:avLst>
          </a:prstGeom>
          <a:solidFill>
            <a:schemeClr val="accent1"/>
          </a:solidFill>
        </p:spPr>
      </p:sp>
      <p:sp>
        <p:nvSpPr>
          <p:cNvPr id="17" name="Oval 16">
            <a:extLst>
              <a:ext uri="{FF2B5EF4-FFF2-40B4-BE49-F238E27FC236}">
                <a16:creationId xmlns:a16="http://schemas.microsoft.com/office/drawing/2014/main" id="{B6C75EE8-16D9-5775-EBC3-280698711A62}"/>
              </a:ext>
            </a:extLst>
          </p:cNvPr>
          <p:cNvSpPr/>
          <p:nvPr/>
        </p:nvSpPr>
        <p:spPr>
          <a:xfrm>
            <a:off x="7497462" y="1603969"/>
            <a:ext cx="3641400" cy="3641400"/>
          </a:xfrm>
          <a:prstGeom prst="ellipse">
            <a:avLst/>
          </a:prstGeom>
          <a:solidFill>
            <a:prstClr val="white"/>
          </a:solidFill>
        </p:spPr>
      </p:sp>
      <p:pic>
        <p:nvPicPr>
          <p:cNvPr id="22" name="Graphic 6" descr="Bar Graph with Downward Trend">
            <a:extLst>
              <a:ext uri="{FF2B5EF4-FFF2-40B4-BE49-F238E27FC236}">
                <a16:creationId xmlns:a16="http://schemas.microsoft.com/office/drawing/2014/main" id="{BA8EC083-0856-D6D5-515F-FC04503962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75802" y="2182309"/>
            <a:ext cx="2484720" cy="2484720"/>
          </a:xfrm>
          <a:prstGeom prst="rect">
            <a:avLst/>
          </a:prstGeom>
          <a:solidFill>
            <a:prstClr val="white"/>
          </a:solidFill>
        </p:spPr>
      </p:pic>
    </p:spTree>
    <p:extLst>
      <p:ext uri="{BB962C8B-B14F-4D97-AF65-F5344CB8AC3E}">
        <p14:creationId xmlns:p14="http://schemas.microsoft.com/office/powerpoint/2010/main" val="60847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9" name="Rectangle 83">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1" name="Rectangle 85">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87">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itle 1">
            <a:extLst>
              <a:ext uri="{FF2B5EF4-FFF2-40B4-BE49-F238E27FC236}">
                <a16:creationId xmlns:a16="http://schemas.microsoft.com/office/drawing/2014/main" id="{4550E0D9-D380-3162-F133-DE32A4F80C5A}"/>
              </a:ext>
            </a:extLst>
          </p:cNvPr>
          <p:cNvSpPr>
            <a:spLocks noGrp="1"/>
          </p:cNvSpPr>
          <p:nvPr>
            <p:ph type="title"/>
          </p:nvPr>
        </p:nvSpPr>
        <p:spPr>
          <a:xfrm>
            <a:off x="1349567" y="619199"/>
            <a:ext cx="9492866" cy="492443"/>
          </a:xfrm>
        </p:spPr>
        <p:txBody>
          <a:bodyPr vert="horz" wrap="square" lIns="0" tIns="0" rIns="0" bIns="0" rtlCol="0" anchor="t" anchorCtr="0">
            <a:normAutofit/>
          </a:bodyPr>
          <a:lstStyle/>
          <a:p>
            <a:pPr algn="ctr"/>
            <a:r>
              <a:rPr lang="en-US" spc="-100" dirty="0"/>
              <a:t>WEBSITE</a:t>
            </a:r>
          </a:p>
        </p:txBody>
      </p:sp>
      <p:grpSp>
        <p:nvGrpSpPr>
          <p:cNvPr id="104" name="Group 89">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05"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6"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93"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07" name="Group 94">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08"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97"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98"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100" name="Freeform: Shape 99">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6" name="Picture 5">
            <a:extLst>
              <a:ext uri="{FF2B5EF4-FFF2-40B4-BE49-F238E27FC236}">
                <a16:creationId xmlns:a16="http://schemas.microsoft.com/office/drawing/2014/main" id="{8A07298D-5EC8-404A-2482-619193BAB135}"/>
              </a:ext>
            </a:extLst>
          </p:cNvPr>
          <p:cNvPicPr>
            <a:picLocks noChangeAspect="1"/>
          </p:cNvPicPr>
          <p:nvPr/>
        </p:nvPicPr>
        <p:blipFill>
          <a:blip r:embed="rId2"/>
          <a:stretch>
            <a:fillRect/>
          </a:stretch>
        </p:blipFill>
        <p:spPr>
          <a:xfrm>
            <a:off x="1349567" y="1664825"/>
            <a:ext cx="9332259" cy="4204377"/>
          </a:xfrm>
          <a:prstGeom prst="rect">
            <a:avLst/>
          </a:prstGeom>
        </p:spPr>
      </p:pic>
    </p:spTree>
    <p:extLst>
      <p:ext uri="{BB962C8B-B14F-4D97-AF65-F5344CB8AC3E}">
        <p14:creationId xmlns:p14="http://schemas.microsoft.com/office/powerpoint/2010/main" val="420685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32DEB2-F749-473E-8163-50609FD3F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217C68-2C96-4AA6-8C3B-876ACBAA04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C1BE4-14EC-C0CF-AC0D-A499F1FA0179}"/>
              </a:ext>
            </a:extLst>
          </p:cNvPr>
          <p:cNvSpPr>
            <a:spLocks noGrp="1"/>
          </p:cNvSpPr>
          <p:nvPr>
            <p:ph type="title"/>
          </p:nvPr>
        </p:nvSpPr>
        <p:spPr>
          <a:xfrm>
            <a:off x="720000" y="619201"/>
            <a:ext cx="3095626" cy="1477328"/>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C7C2A25C-C081-83EF-1B5A-1274C7B6BED0}"/>
              </a:ext>
            </a:extLst>
          </p:cNvPr>
          <p:cNvSpPr>
            <a:spLocks noGrp="1"/>
          </p:cNvSpPr>
          <p:nvPr>
            <p:ph idx="1"/>
          </p:nvPr>
        </p:nvSpPr>
        <p:spPr>
          <a:xfrm>
            <a:off x="4548188" y="633600"/>
            <a:ext cx="7161591" cy="1724559"/>
          </a:xfrm>
        </p:spPr>
        <p:txBody>
          <a:bodyPr>
            <a:normAutofit/>
          </a:bodyPr>
          <a:lstStyle/>
          <a:p>
            <a:r>
              <a:rPr lang="en-US" dirty="0"/>
              <a:t>The garbage monitoring system can effectively monitor the garbage level and notify the user or concerned authority on bin overflowing.</a:t>
            </a:r>
          </a:p>
        </p:txBody>
      </p:sp>
      <p:sp useBgFill="1">
        <p:nvSpPr>
          <p:cNvPr id="14" name="Freeform: Shape 13">
            <a:extLst>
              <a:ext uri="{FF2B5EF4-FFF2-40B4-BE49-F238E27FC236}">
                <a16:creationId xmlns:a16="http://schemas.microsoft.com/office/drawing/2014/main" id="{713C28E7-3F64-4B98-9E91-E3E78398A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49712"/>
            <a:ext cx="12192000" cy="4308287"/>
          </a:xfrm>
          <a:custGeom>
            <a:avLst/>
            <a:gdLst>
              <a:gd name="connsiteX0" fmla="*/ 8433532 w 12192000"/>
              <a:gd name="connsiteY0" fmla="*/ 0 h 4430824"/>
              <a:gd name="connsiteX1" fmla="*/ 10752995 w 12192000"/>
              <a:gd name="connsiteY1" fmla="*/ 67992 h 4430824"/>
              <a:gd name="connsiteX2" fmla="*/ 11679766 w 12192000"/>
              <a:gd name="connsiteY2" fmla="*/ 57486 h 4430824"/>
              <a:gd name="connsiteX3" fmla="*/ 12192000 w 12192000"/>
              <a:gd name="connsiteY3" fmla="*/ 51680 h 4430824"/>
              <a:gd name="connsiteX4" fmla="*/ 12192000 w 12192000"/>
              <a:gd name="connsiteY4" fmla="*/ 4430824 h 4430824"/>
              <a:gd name="connsiteX5" fmla="*/ 0 w 12192000"/>
              <a:gd name="connsiteY5" fmla="*/ 4430824 h 4430824"/>
              <a:gd name="connsiteX6" fmla="*/ 0 w 12192000"/>
              <a:gd name="connsiteY6" fmla="*/ 95596 h 4430824"/>
              <a:gd name="connsiteX7" fmla="*/ 110687 w 12192000"/>
              <a:gd name="connsiteY7" fmla="*/ 94341 h 4430824"/>
              <a:gd name="connsiteX8" fmla="*/ 324281 w 12192000"/>
              <a:gd name="connsiteY8" fmla="*/ 91920 h 4430824"/>
              <a:gd name="connsiteX9" fmla="*/ 8433532 w 12192000"/>
              <a:gd name="connsiteY9" fmla="*/ 0 h 4430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430824">
                <a:moveTo>
                  <a:pt x="8433532" y="0"/>
                </a:moveTo>
                <a:cubicBezTo>
                  <a:pt x="10752995" y="67992"/>
                  <a:pt x="10752995" y="67992"/>
                  <a:pt x="10752995" y="67992"/>
                </a:cubicBezTo>
                <a:cubicBezTo>
                  <a:pt x="11679766" y="57486"/>
                  <a:pt x="11679766" y="57486"/>
                  <a:pt x="11679766" y="57486"/>
                </a:cubicBezTo>
                <a:lnTo>
                  <a:pt x="12192000" y="51680"/>
                </a:lnTo>
                <a:lnTo>
                  <a:pt x="12192000" y="4430824"/>
                </a:lnTo>
                <a:lnTo>
                  <a:pt x="0" y="4430824"/>
                </a:lnTo>
                <a:lnTo>
                  <a:pt x="0" y="95596"/>
                </a:lnTo>
                <a:lnTo>
                  <a:pt x="110687" y="94341"/>
                </a:lnTo>
                <a:cubicBezTo>
                  <a:pt x="193952" y="93397"/>
                  <a:pt x="266357" y="92577"/>
                  <a:pt x="324281" y="91920"/>
                </a:cubicBezTo>
                <a:cubicBezTo>
                  <a:pt x="8433532" y="0"/>
                  <a:pt x="8433532" y="0"/>
                  <a:pt x="8433532"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pic>
        <p:nvPicPr>
          <p:cNvPr id="6" name="Picture 5">
            <a:extLst>
              <a:ext uri="{FF2B5EF4-FFF2-40B4-BE49-F238E27FC236}">
                <a16:creationId xmlns:a16="http://schemas.microsoft.com/office/drawing/2014/main" id="{F4A619B0-0075-6232-6CEE-95FAC5CCECB0}"/>
              </a:ext>
            </a:extLst>
          </p:cNvPr>
          <p:cNvPicPr>
            <a:picLocks noChangeAspect="1"/>
          </p:cNvPicPr>
          <p:nvPr/>
        </p:nvPicPr>
        <p:blipFill>
          <a:blip r:embed="rId2"/>
          <a:stretch>
            <a:fillRect/>
          </a:stretch>
        </p:blipFill>
        <p:spPr>
          <a:xfrm>
            <a:off x="1038462" y="2096529"/>
            <a:ext cx="9623514" cy="4345618"/>
          </a:xfrm>
          <a:prstGeom prst="rect">
            <a:avLst/>
          </a:prstGeom>
        </p:spPr>
      </p:pic>
    </p:spTree>
    <p:extLst>
      <p:ext uri="{BB962C8B-B14F-4D97-AF65-F5344CB8AC3E}">
        <p14:creationId xmlns:p14="http://schemas.microsoft.com/office/powerpoint/2010/main" val="150572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671FD-566F-D6A4-3E37-B3E0E738F1CD}"/>
              </a:ext>
            </a:extLst>
          </p:cNvPr>
          <p:cNvSpPr>
            <a:spLocks noGrp="1"/>
          </p:cNvSpPr>
          <p:nvPr>
            <p:ph type="title"/>
          </p:nvPr>
        </p:nvSpPr>
        <p:spPr>
          <a:xfrm>
            <a:off x="542579" y="230327"/>
            <a:ext cx="4991961" cy="1477328"/>
          </a:xfrm>
        </p:spPr>
        <p:txBody>
          <a:bodyPr wrap="square" anchor="ctr">
            <a:normAutofit/>
          </a:bodyPr>
          <a:lstStyle/>
          <a:p>
            <a:r>
              <a:rPr lang="en-US" dirty="0"/>
              <a:t>CONCLUSION AND FUTURE WORK</a:t>
            </a:r>
          </a:p>
        </p:txBody>
      </p:sp>
      <p:sp>
        <p:nvSpPr>
          <p:cNvPr id="3" name="Content Placeholder 2">
            <a:extLst>
              <a:ext uri="{FF2B5EF4-FFF2-40B4-BE49-F238E27FC236}">
                <a16:creationId xmlns:a16="http://schemas.microsoft.com/office/drawing/2014/main" id="{66456574-771B-A8A1-4578-91A988FC4218}"/>
              </a:ext>
            </a:extLst>
          </p:cNvPr>
          <p:cNvSpPr>
            <a:spLocks noGrp="1"/>
          </p:cNvSpPr>
          <p:nvPr>
            <p:ph idx="1"/>
          </p:nvPr>
        </p:nvSpPr>
        <p:spPr>
          <a:xfrm>
            <a:off x="354843" y="1937982"/>
            <a:ext cx="6346208" cy="4612943"/>
          </a:xfrm>
        </p:spPr>
        <p:txBody>
          <a:bodyPr>
            <a:normAutofit fontScale="92500" lnSpcReduction="10000"/>
          </a:bodyPr>
          <a:lstStyle/>
          <a:p>
            <a:pPr algn="just">
              <a:lnSpc>
                <a:spcPct val="110000"/>
              </a:lnSpc>
            </a:pPr>
            <a:r>
              <a:rPr lang="en-US" sz="1800" dirty="0"/>
              <a:t>The main objective of this system is to maintain a healthy and clean environment in our city around us. The smart garbage monitoring system can efficiently handle the problem of waste disposal by continuous monitoring such that no dustbin overflows and concerned authorities are notified to keep our city clean and hygienic. </a:t>
            </a:r>
          </a:p>
          <a:p>
            <a:pPr algn="just">
              <a:lnSpc>
                <a:spcPct val="110000"/>
              </a:lnSpc>
            </a:pPr>
            <a:r>
              <a:rPr lang="en-US" sz="1800" dirty="0"/>
              <a:t>In the future, many smart bins can be set up which use a GPS module such that the location of each of the bin can be tracked effectively and AI based algorithms can be used to decide the minimum distance path that waste management authorities can use to collect the data from different points in the city. </a:t>
            </a:r>
          </a:p>
          <a:p>
            <a:pPr algn="just">
              <a:lnSpc>
                <a:spcPct val="110000"/>
              </a:lnSpc>
            </a:pPr>
            <a:r>
              <a:rPr lang="en-US" sz="1800" dirty="0"/>
              <a:t>A camera can be fit inside these smart bins along with a servo motor system which classifies the garbage into biodegradable and non-biodegradable and thus puts the garbage into their respective partitions inside the smart bin. </a:t>
            </a:r>
          </a:p>
        </p:txBody>
      </p:sp>
      <p:pic>
        <p:nvPicPr>
          <p:cNvPr id="5" name="Picture 4" descr="Light bulb on yellow background with sketched light beams and cord">
            <a:extLst>
              <a:ext uri="{FF2B5EF4-FFF2-40B4-BE49-F238E27FC236}">
                <a16:creationId xmlns:a16="http://schemas.microsoft.com/office/drawing/2014/main" id="{DE69CD67-7D15-1A18-D5CF-1E78373C6638}"/>
              </a:ext>
            </a:extLst>
          </p:cNvPr>
          <p:cNvPicPr>
            <a:picLocks noChangeAspect="1"/>
          </p:cNvPicPr>
          <p:nvPr/>
        </p:nvPicPr>
        <p:blipFill rotWithShape="1">
          <a:blip r:embed="rId2"/>
          <a:srcRect l="46737" r="2479"/>
          <a:stretch/>
        </p:blipFill>
        <p:spPr>
          <a:xfrm>
            <a:off x="6538030" y="8975"/>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20048333"/>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C673951C5C574A8539CA876686CA51" ma:contentTypeVersion="11" ma:contentTypeDescription="Create a new document." ma:contentTypeScope="" ma:versionID="2bd36513ae301f7629de19e781030011">
  <xsd:schema xmlns:xsd="http://www.w3.org/2001/XMLSchema" xmlns:xs="http://www.w3.org/2001/XMLSchema" xmlns:p="http://schemas.microsoft.com/office/2006/metadata/properties" xmlns:ns3="6b6ba02c-19b4-4845-b864-76a6ff5488af" xmlns:ns4="eda336ed-1970-49ad-99d4-973604a6c69b" targetNamespace="http://schemas.microsoft.com/office/2006/metadata/properties" ma:root="true" ma:fieldsID="6e3e7f6afb080cfd7698e57195696d36" ns3:_="" ns4:_="">
    <xsd:import namespace="6b6ba02c-19b4-4845-b864-76a6ff5488af"/>
    <xsd:import namespace="eda336ed-1970-49ad-99d4-973604a6c69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6ba02c-19b4-4845-b864-76a6ff5488a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a336ed-1970-49ad-99d4-973604a6c69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CAA0F8-DE8E-42AF-A480-A41305AF3197}">
  <ds:schemaRefs>
    <ds:schemaRef ds:uri="http://purl.org/dc/elements/1.1/"/>
    <ds:schemaRef ds:uri="http://schemas.microsoft.com/office/2006/metadata/properties"/>
    <ds:schemaRef ds:uri="6b6ba02c-19b4-4845-b864-76a6ff5488a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da336ed-1970-49ad-99d4-973604a6c69b"/>
    <ds:schemaRef ds:uri="http://www.w3.org/XML/1998/namespace"/>
    <ds:schemaRef ds:uri="http://purl.org/dc/dcmitype/"/>
  </ds:schemaRefs>
</ds:datastoreItem>
</file>

<file path=customXml/itemProps2.xml><?xml version="1.0" encoding="utf-8"?>
<ds:datastoreItem xmlns:ds="http://schemas.openxmlformats.org/officeDocument/2006/customXml" ds:itemID="{8C6559A0-F5D3-4FFE-9345-A63A54530510}">
  <ds:schemaRefs>
    <ds:schemaRef ds:uri="http://schemas.microsoft.com/sharepoint/v3/contenttype/forms"/>
  </ds:schemaRefs>
</ds:datastoreItem>
</file>

<file path=customXml/itemProps3.xml><?xml version="1.0" encoding="utf-8"?>
<ds:datastoreItem xmlns:ds="http://schemas.openxmlformats.org/officeDocument/2006/customXml" ds:itemID="{5FC9B99F-A512-4AD4-8ED4-B5EEB1F0A4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6ba02c-19b4-4845-b864-76a6ff5488af"/>
    <ds:schemaRef ds:uri="eda336ed-1970-49ad-99d4-973604a6c6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713</TotalTime>
  <Words>577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Rockwell Nova Light</vt:lpstr>
      <vt:lpstr>The Hand Extrablack</vt:lpstr>
      <vt:lpstr>BlobVTI</vt:lpstr>
      <vt:lpstr>SMART GARBAGE MONITORING SYSTEM</vt:lpstr>
      <vt:lpstr>INTRODUCTION</vt:lpstr>
      <vt:lpstr>HOW DOES IT WORK?</vt:lpstr>
      <vt:lpstr>METHODOLOGY  </vt:lpstr>
      <vt:lpstr>METHODOLOGY  </vt:lpstr>
      <vt:lpstr>RESULT</vt:lpstr>
      <vt:lpstr>WEBSITE</vt:lpstr>
      <vt:lpstr>RESULT</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Predictor</dc:title>
  <dc:creator>Manav Chauhan</dc:creator>
  <cp:lastModifiedBy>Manav Chauhan</cp:lastModifiedBy>
  <cp:revision>5</cp:revision>
  <dcterms:created xsi:type="dcterms:W3CDTF">2023-01-27T06:31:10Z</dcterms:created>
  <dcterms:modified xsi:type="dcterms:W3CDTF">2024-01-12T14:33:30Z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0x010100EAC673951C5C574A8539CA876686CA51</vt:lpwstr>
  </property>
</Properties>
</file>