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7" r:id="rId2"/>
    <p:sldId id="280" r:id="rId3"/>
    <p:sldId id="279" r:id="rId4"/>
    <p:sldId id="278" r:id="rId5"/>
    <p:sldId id="262" r:id="rId6"/>
    <p:sldId id="257" r:id="rId7"/>
    <p:sldId id="260" r:id="rId8"/>
    <p:sldId id="261" r:id="rId9"/>
    <p:sldId id="281" r:id="rId10"/>
    <p:sldId id="265" r:id="rId11"/>
    <p:sldId id="266" r:id="rId12"/>
    <p:sldId id="276" r:id="rId13"/>
    <p:sldId id="264" r:id="rId14"/>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6" d="100"/>
          <a:sy n="86" d="100"/>
        </p:scale>
        <p:origin x="514" y="67"/>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t>8/31/2019</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t>‹#›</a:t>
            </a:fld>
            <a:endParaRPr lang="en-US"/>
          </a:p>
        </p:txBody>
      </p:sp>
    </p:spTree>
  </p:cSld>
  <p:clrMapOvr>
    <a:masterClrMapping/>
  </p:clrMapOvr>
  <p:transition>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8/31/2019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8/31/2019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8/31/2019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8/31/2019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8/31/2019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t>8/31/2019</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Integrated_circuit" TargetMode="External"/><Relationship Id="rId2" Type="http://schemas.openxmlformats.org/officeDocument/2006/relationships/hyperlink" Target="https://en.wikipedia.org/wiki/Computer"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960C8B61-BDD7-40A6-B7FB-C8C5567840DC}"/>
              </a:ext>
            </a:extLst>
          </p:cNvPr>
          <p:cNvSpPr>
            <a:spLocks noGrp="1"/>
          </p:cNvSpPr>
          <p:nvPr>
            <p:ph type="ctrTitle"/>
          </p:nvPr>
        </p:nvSpPr>
        <p:spPr>
          <a:xfrm>
            <a:off x="623887" y="1880556"/>
            <a:ext cx="10944225" cy="1082675"/>
          </a:xfrm>
        </p:spPr>
        <p:txBody>
          <a:bodyPr/>
          <a:lstStyle/>
          <a:p>
            <a:pPr algn="ctr"/>
            <a:r>
              <a:rPr lang="en-US" sz="7200"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RC CAR WORKSHOP</a:t>
            </a:r>
          </a:p>
        </p:txBody>
      </p:sp>
      <p:pic>
        <p:nvPicPr>
          <p:cNvPr id="6" name="Picture 5">
            <a:extLst>
              <a:ext uri="{FF2B5EF4-FFF2-40B4-BE49-F238E27FC236}">
                <a16:creationId xmlns:a16="http://schemas.microsoft.com/office/drawing/2014/main" id="{C25E0025-1271-49A1-AAEF-76148C5E83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78078" y="5237825"/>
            <a:ext cx="4035841" cy="1620175"/>
          </a:xfrm>
          <a:prstGeom prst="rect">
            <a:avLst/>
          </a:prstGeom>
        </p:spPr>
      </p:pic>
    </p:spTree>
    <p:extLst>
      <p:ext uri="{BB962C8B-B14F-4D97-AF65-F5344CB8AC3E}">
        <p14:creationId xmlns:p14="http://schemas.microsoft.com/office/powerpoint/2010/main" val="201001331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a:latin typeface="Times New Roman" panose="02020603050405020304" charset="0"/>
                <a:cs typeface="Times New Roman" panose="02020603050405020304" charset="0"/>
              </a:rPr>
              <a:t>DC MOTOR ROTATION</a:t>
            </a:r>
          </a:p>
        </p:txBody>
      </p:sp>
      <p:pic>
        <p:nvPicPr>
          <p:cNvPr id="3" name="Content Placeholder 2"/>
          <p:cNvPicPr>
            <a:picLocks noGrp="1" noChangeAspect="1"/>
          </p:cNvPicPr>
          <p:nvPr>
            <p:ph sz="half" idx="2"/>
          </p:nvPr>
        </p:nvPicPr>
        <p:blipFill>
          <a:blip r:embed="rId2"/>
          <a:stretch>
            <a:fillRect/>
          </a:stretch>
        </p:blipFill>
        <p:spPr>
          <a:xfrm>
            <a:off x="912495" y="1035685"/>
            <a:ext cx="10285730" cy="5467350"/>
          </a:xfrm>
          <a:prstGeom prst="rect">
            <a:avLst/>
          </a:prstGeom>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latin typeface="Times New Roman" panose="02020603050405020304" charset="0"/>
                <a:cs typeface="Times New Roman" panose="02020603050405020304" charset="0"/>
              </a:rPr>
              <a:t> B O MOTOR </a:t>
            </a:r>
          </a:p>
        </p:txBody>
      </p:sp>
      <p:pic>
        <p:nvPicPr>
          <p:cNvPr id="4" name="Content Placeholder 3"/>
          <p:cNvPicPr>
            <a:picLocks noGrp="1" noChangeAspect="1"/>
          </p:cNvPicPr>
          <p:nvPr>
            <p:ph idx="1"/>
          </p:nvPr>
        </p:nvPicPr>
        <p:blipFill>
          <a:blip r:embed="rId2"/>
          <a:stretch>
            <a:fillRect/>
          </a:stretch>
        </p:blipFill>
        <p:spPr>
          <a:xfrm>
            <a:off x="2148205" y="1118235"/>
            <a:ext cx="7507605" cy="4891405"/>
          </a:xfrm>
          <a:prstGeom prst="rect">
            <a:avLst/>
          </a:prstGeom>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56FD6D3-B59F-40F0-A103-45898D0E4CF6}"/>
              </a:ext>
            </a:extLst>
          </p:cNvPr>
          <p:cNvSpPr>
            <a:spLocks noGrp="1"/>
          </p:cNvSpPr>
          <p:nvPr>
            <p:ph type="title"/>
          </p:nvPr>
        </p:nvSpPr>
        <p:spPr>
          <a:xfrm>
            <a:off x="609600" y="190500"/>
            <a:ext cx="10972800" cy="582613"/>
          </a:xfrm>
        </p:spPr>
        <p:txBody>
          <a:bodyPr/>
          <a:lstStyle/>
          <a:p>
            <a:pPr algn="ctr"/>
            <a:r>
              <a:rPr lang="en-US" sz="4400" dirty="0">
                <a:latin typeface="Times New Roman" panose="02020603050405020304" charset="0"/>
                <a:cs typeface="Times New Roman" panose="02020603050405020304" charset="0"/>
              </a:rPr>
              <a:t> L293D MOTOR DRIVER </a:t>
            </a:r>
          </a:p>
        </p:txBody>
      </p:sp>
      <p:pic>
        <p:nvPicPr>
          <p:cNvPr id="5" name="Picture 4">
            <a:extLst>
              <a:ext uri="{FF2B5EF4-FFF2-40B4-BE49-F238E27FC236}">
                <a16:creationId xmlns:a16="http://schemas.microsoft.com/office/drawing/2014/main" id="{F6BA731F-19F2-4B3D-A4F4-CD9F61832D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6982" y="773113"/>
            <a:ext cx="6059565" cy="6059565"/>
          </a:xfrm>
          <a:prstGeom prst="rect">
            <a:avLst/>
          </a:prstGeom>
        </p:spPr>
      </p:pic>
    </p:spTree>
    <p:extLst>
      <p:ext uri="{BB962C8B-B14F-4D97-AF65-F5344CB8AC3E}">
        <p14:creationId xmlns:p14="http://schemas.microsoft.com/office/powerpoint/2010/main" val="418046666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832100"/>
            <a:ext cx="10972800" cy="582613"/>
          </a:xfrm>
        </p:spPr>
        <p:txBody>
          <a:bodyPr/>
          <a:lstStyle/>
          <a:p>
            <a:pPr algn="ctr"/>
            <a:r>
              <a:rPr lang="en-US" sz="7200">
                <a:latin typeface="Times New Roman" panose="02020603050405020304" charset="0"/>
                <a:cs typeface="Times New Roman" panose="02020603050405020304" charset="0"/>
              </a:rPr>
              <a:t>THANK YOU</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76EE-C56E-43BF-BF41-153BECB796B4}"/>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What is a Microcontroller???</a:t>
            </a:r>
          </a:p>
        </p:txBody>
      </p:sp>
      <p:sp>
        <p:nvSpPr>
          <p:cNvPr id="3" name="TextBox 2">
            <a:extLst>
              <a:ext uri="{FF2B5EF4-FFF2-40B4-BE49-F238E27FC236}">
                <a16:creationId xmlns:a16="http://schemas.microsoft.com/office/drawing/2014/main" id="{400F7198-DC56-43BB-AC13-C8A90CDA0E8F}"/>
              </a:ext>
            </a:extLst>
          </p:cNvPr>
          <p:cNvSpPr txBox="1"/>
          <p:nvPr/>
        </p:nvSpPr>
        <p:spPr>
          <a:xfrm>
            <a:off x="887767" y="1189608"/>
            <a:ext cx="10395751"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t>A </a:t>
            </a:r>
            <a:r>
              <a:rPr lang="en-US" sz="2800" b="1" dirty="0"/>
              <a:t>microcontroller</a:t>
            </a:r>
            <a:r>
              <a:rPr lang="en-US" sz="2800" dirty="0"/>
              <a:t> (</a:t>
            </a:r>
            <a:r>
              <a:rPr lang="en-US" sz="2800" b="1" dirty="0"/>
              <a:t>MCU</a:t>
            </a:r>
            <a:r>
              <a:rPr lang="en-US" sz="2800" dirty="0"/>
              <a:t> for </a:t>
            </a:r>
            <a:r>
              <a:rPr lang="en-US" sz="2800" i="1" dirty="0"/>
              <a:t>microcontroller unit</a:t>
            </a:r>
            <a:r>
              <a:rPr lang="en-US" sz="2800" dirty="0"/>
              <a:t>) is a small </a:t>
            </a:r>
            <a:r>
              <a:rPr lang="en-US" sz="2800" dirty="0">
                <a:hlinkClick r:id="rId2" tooltip="Computer"/>
              </a:rPr>
              <a:t>computer</a:t>
            </a:r>
            <a:r>
              <a:rPr lang="en-US" sz="2800" dirty="0"/>
              <a:t> on a single </a:t>
            </a:r>
            <a:r>
              <a:rPr lang="en-US" sz="2800" dirty="0">
                <a:hlinkClick r:id="rId3" tooltip="Integrated circuit"/>
              </a:rPr>
              <a:t>integrated circuit</a:t>
            </a:r>
            <a:r>
              <a:rPr lang="en-US" sz="2800" dirty="0"/>
              <a: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IN" sz="2800" dirty="0"/>
              <a:t>It has inbuilt memory(RAM &amp; ROM), I/O Ports, Timers, Serial Port etc.</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Used in specific applications demanding low computation power</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Very cost effective</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Low power consumption</a:t>
            </a:r>
          </a:p>
        </p:txBody>
      </p:sp>
    </p:spTree>
    <p:extLst>
      <p:ext uri="{BB962C8B-B14F-4D97-AF65-F5344CB8AC3E}">
        <p14:creationId xmlns:p14="http://schemas.microsoft.com/office/powerpoint/2010/main" val="20993180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7659" y="1016577"/>
            <a:ext cx="9144000" cy="530423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87658" y="277978"/>
            <a:ext cx="4379643" cy="689291"/>
          </a:xfrm>
          <a:prstGeom prst="rect">
            <a:avLst/>
          </a:prstGeom>
        </p:spPr>
        <p:txBody>
          <a:bodyPr vert="horz" wrap="square" lIns="0" tIns="12065" rIns="0" bIns="0" rtlCol="0" anchor="ctr">
            <a:spAutoFit/>
          </a:bodyPr>
          <a:lstStyle/>
          <a:p>
            <a:pPr marL="12700">
              <a:spcBef>
                <a:spcPts val="95"/>
              </a:spcBef>
            </a:pPr>
            <a:r>
              <a:rPr lang="en-US" sz="4400" dirty="0">
                <a:latin typeface="Times New Roman" panose="02020603050405020304" charset="0"/>
                <a:cs typeface="Times New Roman" panose="02020603050405020304" charset="0"/>
              </a:rPr>
              <a:t>Arduino Boards:</a:t>
            </a:r>
            <a:endParaRPr sz="4400" dirty="0">
              <a:latin typeface="Calibri"/>
              <a:cs typeface="Calibri"/>
            </a:endParaRPr>
          </a:p>
        </p:txBody>
      </p:sp>
      <p:sp>
        <p:nvSpPr>
          <p:cNvPr id="4" name="object 4"/>
          <p:cNvSpPr/>
          <p:nvPr/>
        </p:nvSpPr>
        <p:spPr>
          <a:xfrm>
            <a:off x="966927" y="1315639"/>
            <a:ext cx="2057400" cy="153923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758011" y="2996990"/>
            <a:ext cx="471805" cy="299720"/>
          </a:xfrm>
          <a:prstGeom prst="rect">
            <a:avLst/>
          </a:prstGeom>
        </p:spPr>
        <p:txBody>
          <a:bodyPr vert="horz" wrap="square" lIns="0" tIns="12700" rIns="0" bIns="0" rtlCol="0">
            <a:spAutoFit/>
          </a:bodyPr>
          <a:lstStyle/>
          <a:p>
            <a:pPr marL="12700">
              <a:spcBef>
                <a:spcPts val="100"/>
              </a:spcBef>
            </a:pPr>
            <a:r>
              <a:rPr dirty="0">
                <a:solidFill>
                  <a:srgbClr val="252525"/>
                </a:solidFill>
                <a:latin typeface="Calibri"/>
                <a:cs typeface="Calibri"/>
              </a:rPr>
              <a:t>UNO</a:t>
            </a:r>
            <a:endParaRPr>
              <a:latin typeface="Calibri"/>
              <a:cs typeface="Calibri"/>
            </a:endParaRPr>
          </a:p>
        </p:txBody>
      </p:sp>
      <p:sp>
        <p:nvSpPr>
          <p:cNvPr id="6" name="object 6"/>
          <p:cNvSpPr/>
          <p:nvPr/>
        </p:nvSpPr>
        <p:spPr>
          <a:xfrm>
            <a:off x="3405327" y="1289730"/>
            <a:ext cx="2857500" cy="1591056"/>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4557218" y="2996990"/>
            <a:ext cx="548005" cy="299720"/>
          </a:xfrm>
          <a:prstGeom prst="rect">
            <a:avLst/>
          </a:prstGeom>
        </p:spPr>
        <p:txBody>
          <a:bodyPr vert="horz" wrap="square" lIns="0" tIns="12700" rIns="0" bIns="0" rtlCol="0">
            <a:spAutoFit/>
          </a:bodyPr>
          <a:lstStyle/>
          <a:p>
            <a:pPr marL="12700">
              <a:spcBef>
                <a:spcPts val="100"/>
              </a:spcBef>
            </a:pPr>
            <a:r>
              <a:rPr dirty="0">
                <a:solidFill>
                  <a:srgbClr val="252525"/>
                </a:solidFill>
                <a:latin typeface="Calibri"/>
                <a:cs typeface="Calibri"/>
              </a:rPr>
              <a:t>Me</a:t>
            </a:r>
            <a:r>
              <a:rPr spc="-35" dirty="0">
                <a:solidFill>
                  <a:srgbClr val="252525"/>
                </a:solidFill>
                <a:latin typeface="Calibri"/>
                <a:cs typeface="Calibri"/>
              </a:rPr>
              <a:t>g</a:t>
            </a:r>
            <a:r>
              <a:rPr dirty="0">
                <a:solidFill>
                  <a:srgbClr val="252525"/>
                </a:solidFill>
                <a:latin typeface="Calibri"/>
                <a:cs typeface="Calibri"/>
              </a:rPr>
              <a:t>a</a:t>
            </a:r>
            <a:endParaRPr>
              <a:latin typeface="Calibri"/>
              <a:cs typeface="Calibri"/>
            </a:endParaRPr>
          </a:p>
        </p:txBody>
      </p:sp>
      <p:sp>
        <p:nvSpPr>
          <p:cNvPr id="8" name="object 8"/>
          <p:cNvSpPr/>
          <p:nvPr/>
        </p:nvSpPr>
        <p:spPr>
          <a:xfrm>
            <a:off x="6986727" y="1164762"/>
            <a:ext cx="1842516" cy="1842515"/>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7568642" y="2996990"/>
            <a:ext cx="671195" cy="299720"/>
          </a:xfrm>
          <a:prstGeom prst="rect">
            <a:avLst/>
          </a:prstGeom>
        </p:spPr>
        <p:txBody>
          <a:bodyPr vert="horz" wrap="square" lIns="0" tIns="12700" rIns="0" bIns="0" rtlCol="0">
            <a:spAutoFit/>
          </a:bodyPr>
          <a:lstStyle/>
          <a:p>
            <a:pPr marL="12700">
              <a:spcBef>
                <a:spcPts val="100"/>
              </a:spcBef>
            </a:pPr>
            <a:r>
              <a:rPr spc="-5" dirty="0">
                <a:solidFill>
                  <a:srgbClr val="252525"/>
                </a:solidFill>
                <a:latin typeface="Calibri"/>
                <a:cs typeface="Calibri"/>
              </a:rPr>
              <a:t>L</a:t>
            </a:r>
            <a:r>
              <a:rPr spc="-10" dirty="0">
                <a:solidFill>
                  <a:srgbClr val="252525"/>
                </a:solidFill>
                <a:latin typeface="Calibri"/>
                <a:cs typeface="Calibri"/>
              </a:rPr>
              <a:t>i</a:t>
            </a:r>
            <a:r>
              <a:rPr spc="-5" dirty="0">
                <a:solidFill>
                  <a:srgbClr val="252525"/>
                </a:solidFill>
                <a:latin typeface="Calibri"/>
                <a:cs typeface="Calibri"/>
              </a:rPr>
              <a:t>l</a:t>
            </a:r>
            <a:r>
              <a:rPr dirty="0">
                <a:solidFill>
                  <a:srgbClr val="252525"/>
                </a:solidFill>
                <a:latin typeface="Calibri"/>
                <a:cs typeface="Calibri"/>
              </a:rPr>
              <a:t>y</a:t>
            </a:r>
            <a:r>
              <a:rPr spc="-45" dirty="0">
                <a:solidFill>
                  <a:srgbClr val="252525"/>
                </a:solidFill>
                <a:latin typeface="Calibri"/>
                <a:cs typeface="Calibri"/>
              </a:rPr>
              <a:t>P</a:t>
            </a:r>
            <a:r>
              <a:rPr dirty="0">
                <a:solidFill>
                  <a:srgbClr val="252525"/>
                </a:solidFill>
                <a:latin typeface="Calibri"/>
                <a:cs typeface="Calibri"/>
              </a:rPr>
              <a:t>ad</a:t>
            </a:r>
            <a:endParaRPr>
              <a:latin typeface="Calibri"/>
              <a:cs typeface="Calibri"/>
            </a:endParaRPr>
          </a:p>
        </p:txBody>
      </p:sp>
      <p:sp>
        <p:nvSpPr>
          <p:cNvPr id="10" name="object 10"/>
          <p:cNvSpPr/>
          <p:nvPr/>
        </p:nvSpPr>
        <p:spPr>
          <a:xfrm>
            <a:off x="852627" y="3821094"/>
            <a:ext cx="2286000" cy="1714500"/>
          </a:xfrm>
          <a:prstGeom prst="rect">
            <a:avLst/>
          </a:prstGeom>
          <a:blipFill>
            <a:blip r:embed="rId6" cstate="print"/>
            <a:stretch>
              <a:fillRect/>
            </a:stretch>
          </a:blipFill>
        </p:spPr>
        <p:txBody>
          <a:bodyPr wrap="square" lIns="0" tIns="0" rIns="0" bIns="0" rtlCol="0"/>
          <a:lstStyle/>
          <a:p>
            <a:endParaRPr/>
          </a:p>
        </p:txBody>
      </p:sp>
      <p:sp>
        <p:nvSpPr>
          <p:cNvPr id="11" name="object 11"/>
          <p:cNvSpPr txBox="1"/>
          <p:nvPr/>
        </p:nvSpPr>
        <p:spPr>
          <a:xfrm>
            <a:off x="1464767" y="5627135"/>
            <a:ext cx="1052195" cy="299720"/>
          </a:xfrm>
          <a:prstGeom prst="rect">
            <a:avLst/>
          </a:prstGeom>
        </p:spPr>
        <p:txBody>
          <a:bodyPr vert="horz" wrap="square" lIns="0" tIns="12700" rIns="0" bIns="0" rtlCol="0">
            <a:spAutoFit/>
          </a:bodyPr>
          <a:lstStyle/>
          <a:p>
            <a:pPr marL="12700">
              <a:spcBef>
                <a:spcPts val="100"/>
              </a:spcBef>
            </a:pPr>
            <a:r>
              <a:rPr spc="-10" dirty="0">
                <a:solidFill>
                  <a:srgbClr val="252525"/>
                </a:solidFill>
                <a:latin typeface="Calibri"/>
                <a:cs typeface="Calibri"/>
              </a:rPr>
              <a:t>Arduino</a:t>
            </a:r>
            <a:r>
              <a:rPr spc="-45" dirty="0">
                <a:solidFill>
                  <a:srgbClr val="252525"/>
                </a:solidFill>
                <a:latin typeface="Calibri"/>
                <a:cs typeface="Calibri"/>
              </a:rPr>
              <a:t> </a:t>
            </a:r>
            <a:r>
              <a:rPr spc="-20" dirty="0">
                <a:solidFill>
                  <a:srgbClr val="252525"/>
                </a:solidFill>
                <a:latin typeface="Calibri"/>
                <a:cs typeface="Calibri"/>
              </a:rPr>
              <a:t>BT</a:t>
            </a:r>
            <a:endParaRPr>
              <a:latin typeface="Calibri"/>
              <a:cs typeface="Calibri"/>
            </a:endParaRPr>
          </a:p>
        </p:txBody>
      </p:sp>
      <p:sp>
        <p:nvSpPr>
          <p:cNvPr id="12" name="object 12"/>
          <p:cNvSpPr/>
          <p:nvPr/>
        </p:nvSpPr>
        <p:spPr>
          <a:xfrm>
            <a:off x="3690314" y="3930821"/>
            <a:ext cx="2287524" cy="1495044"/>
          </a:xfrm>
          <a:prstGeom prst="rect">
            <a:avLst/>
          </a:prstGeom>
          <a:blipFill>
            <a:blip r:embed="rId7" cstate="print"/>
            <a:stretch>
              <a:fillRect/>
            </a:stretch>
          </a:blipFill>
        </p:spPr>
        <p:txBody>
          <a:bodyPr wrap="square" lIns="0" tIns="0" rIns="0" bIns="0" rtlCol="0"/>
          <a:lstStyle/>
          <a:p>
            <a:endParaRPr/>
          </a:p>
        </p:txBody>
      </p:sp>
      <p:sp>
        <p:nvSpPr>
          <p:cNvPr id="13" name="object 13"/>
          <p:cNvSpPr txBox="1"/>
          <p:nvPr/>
        </p:nvSpPr>
        <p:spPr>
          <a:xfrm>
            <a:off x="4168089" y="5627135"/>
            <a:ext cx="1318895" cy="299720"/>
          </a:xfrm>
          <a:prstGeom prst="rect">
            <a:avLst/>
          </a:prstGeom>
        </p:spPr>
        <p:txBody>
          <a:bodyPr vert="horz" wrap="square" lIns="0" tIns="12700" rIns="0" bIns="0" rtlCol="0">
            <a:spAutoFit/>
          </a:bodyPr>
          <a:lstStyle/>
          <a:p>
            <a:pPr marL="12700">
              <a:spcBef>
                <a:spcPts val="100"/>
              </a:spcBef>
            </a:pPr>
            <a:r>
              <a:rPr spc="-10" dirty="0">
                <a:solidFill>
                  <a:srgbClr val="252525"/>
                </a:solidFill>
                <a:latin typeface="Calibri"/>
                <a:cs typeface="Calibri"/>
              </a:rPr>
              <a:t>Arduino</a:t>
            </a:r>
            <a:r>
              <a:rPr spc="-50" dirty="0">
                <a:solidFill>
                  <a:srgbClr val="252525"/>
                </a:solidFill>
                <a:latin typeface="Calibri"/>
                <a:cs typeface="Calibri"/>
              </a:rPr>
              <a:t> </a:t>
            </a:r>
            <a:r>
              <a:rPr dirty="0">
                <a:solidFill>
                  <a:srgbClr val="252525"/>
                </a:solidFill>
                <a:latin typeface="Calibri"/>
                <a:cs typeface="Calibri"/>
              </a:rPr>
              <a:t>Nano</a:t>
            </a:r>
            <a:endParaRPr>
              <a:latin typeface="Calibri"/>
              <a:cs typeface="Calibri"/>
            </a:endParaRPr>
          </a:p>
        </p:txBody>
      </p:sp>
      <p:sp>
        <p:nvSpPr>
          <p:cNvPr id="14" name="object 14"/>
          <p:cNvSpPr/>
          <p:nvPr/>
        </p:nvSpPr>
        <p:spPr>
          <a:xfrm>
            <a:off x="6755079" y="3821094"/>
            <a:ext cx="2286000" cy="1714500"/>
          </a:xfrm>
          <a:prstGeom prst="rect">
            <a:avLst/>
          </a:prstGeom>
          <a:blipFill>
            <a:blip r:embed="rId8" cstate="print"/>
            <a:stretch>
              <a:fillRect/>
            </a:stretch>
          </a:blipFill>
        </p:spPr>
        <p:txBody>
          <a:bodyPr wrap="square" lIns="0" tIns="0" rIns="0" bIns="0" rtlCol="0"/>
          <a:lstStyle/>
          <a:p>
            <a:endParaRPr/>
          </a:p>
        </p:txBody>
      </p:sp>
      <p:sp>
        <p:nvSpPr>
          <p:cNvPr id="15" name="object 15"/>
          <p:cNvSpPr txBox="1"/>
          <p:nvPr/>
        </p:nvSpPr>
        <p:spPr>
          <a:xfrm>
            <a:off x="7281620" y="5627135"/>
            <a:ext cx="1239520" cy="299720"/>
          </a:xfrm>
          <a:prstGeom prst="rect">
            <a:avLst/>
          </a:prstGeom>
        </p:spPr>
        <p:txBody>
          <a:bodyPr vert="horz" wrap="square" lIns="0" tIns="12700" rIns="0" bIns="0" rtlCol="0">
            <a:spAutoFit/>
          </a:bodyPr>
          <a:lstStyle/>
          <a:p>
            <a:pPr marL="12700">
              <a:spcBef>
                <a:spcPts val="100"/>
              </a:spcBef>
            </a:pPr>
            <a:r>
              <a:rPr spc="-10" dirty="0">
                <a:solidFill>
                  <a:srgbClr val="252525"/>
                </a:solidFill>
                <a:latin typeface="Calibri"/>
                <a:cs typeface="Calibri"/>
              </a:rPr>
              <a:t>Arduino</a:t>
            </a:r>
            <a:r>
              <a:rPr spc="-50" dirty="0">
                <a:solidFill>
                  <a:srgbClr val="252525"/>
                </a:solidFill>
                <a:latin typeface="Calibri"/>
                <a:cs typeface="Calibri"/>
              </a:rPr>
              <a:t> </a:t>
            </a:r>
            <a:r>
              <a:rPr spc="-5" dirty="0">
                <a:solidFill>
                  <a:srgbClr val="252525"/>
                </a:solidFill>
                <a:latin typeface="Calibri"/>
                <a:cs typeface="Calibri"/>
              </a:rPr>
              <a:t>Mini</a:t>
            </a:r>
            <a:endParaRPr>
              <a:latin typeface="Calibri"/>
              <a:cs typeface="Calibri"/>
            </a:endParaRPr>
          </a:p>
        </p:txBody>
      </p:sp>
      <p:sp>
        <p:nvSpPr>
          <p:cNvPr id="16" name="object 16"/>
          <p:cNvSpPr/>
          <p:nvPr/>
        </p:nvSpPr>
        <p:spPr>
          <a:xfrm>
            <a:off x="967689" y="3517055"/>
            <a:ext cx="7772400" cy="0"/>
          </a:xfrm>
          <a:custGeom>
            <a:avLst/>
            <a:gdLst/>
            <a:ahLst/>
            <a:cxnLst/>
            <a:rect l="l" t="t" r="r" b="b"/>
            <a:pathLst>
              <a:path w="7772400">
                <a:moveTo>
                  <a:pt x="0" y="0"/>
                </a:moveTo>
                <a:lnTo>
                  <a:pt x="7772400" y="0"/>
                </a:lnTo>
              </a:path>
            </a:pathLst>
          </a:custGeom>
          <a:ln w="38100">
            <a:solidFill>
              <a:srgbClr val="5C9B1D"/>
            </a:solidFill>
          </a:ln>
        </p:spPr>
        <p:txBody>
          <a:bodyPr wrap="square" lIns="0" tIns="0" rIns="0" bIns="0" rtlCol="0"/>
          <a:lstStyle/>
          <a:p>
            <a:endParaRPr/>
          </a:p>
        </p:txBody>
      </p:sp>
      <p:sp>
        <p:nvSpPr>
          <p:cNvPr id="17" name="object 17"/>
          <p:cNvSpPr/>
          <p:nvPr/>
        </p:nvSpPr>
        <p:spPr>
          <a:xfrm>
            <a:off x="3406088" y="2221655"/>
            <a:ext cx="0" cy="2667000"/>
          </a:xfrm>
          <a:custGeom>
            <a:avLst/>
            <a:gdLst/>
            <a:ahLst/>
            <a:cxnLst/>
            <a:rect l="l" t="t" r="r" b="b"/>
            <a:pathLst>
              <a:path h="2667000">
                <a:moveTo>
                  <a:pt x="0" y="0"/>
                </a:moveTo>
                <a:lnTo>
                  <a:pt x="0" y="2667000"/>
                </a:lnTo>
              </a:path>
            </a:pathLst>
          </a:custGeom>
          <a:ln w="38100">
            <a:solidFill>
              <a:srgbClr val="5C9B1D"/>
            </a:solidFill>
          </a:ln>
        </p:spPr>
        <p:txBody>
          <a:bodyPr wrap="square" lIns="0" tIns="0" rIns="0" bIns="0" rtlCol="0"/>
          <a:lstStyle/>
          <a:p>
            <a:endParaRPr/>
          </a:p>
        </p:txBody>
      </p:sp>
      <p:sp>
        <p:nvSpPr>
          <p:cNvPr id="18" name="object 18"/>
          <p:cNvSpPr/>
          <p:nvPr/>
        </p:nvSpPr>
        <p:spPr>
          <a:xfrm>
            <a:off x="6530288" y="2249088"/>
            <a:ext cx="0" cy="2667000"/>
          </a:xfrm>
          <a:custGeom>
            <a:avLst/>
            <a:gdLst/>
            <a:ahLst/>
            <a:cxnLst/>
            <a:rect l="l" t="t" r="r" b="b"/>
            <a:pathLst>
              <a:path h="2667000">
                <a:moveTo>
                  <a:pt x="0" y="0"/>
                </a:moveTo>
                <a:lnTo>
                  <a:pt x="0" y="2666999"/>
                </a:lnTo>
              </a:path>
            </a:pathLst>
          </a:custGeom>
          <a:ln w="38100">
            <a:solidFill>
              <a:srgbClr val="5C9B1D"/>
            </a:solidFill>
          </a:ln>
        </p:spPr>
        <p:txBody>
          <a:bodyPr wrap="square" lIns="0" tIns="0" rIns="0" bIns="0" rtlCol="0"/>
          <a:lstStyle/>
          <a:p>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565D9-2530-4BF1-8418-7161FD09482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Arduino Nano:</a:t>
            </a:r>
          </a:p>
        </p:txBody>
      </p:sp>
      <p:pic>
        <p:nvPicPr>
          <p:cNvPr id="5" name="Picture 4">
            <a:extLst>
              <a:ext uri="{FF2B5EF4-FFF2-40B4-BE49-F238E27FC236}">
                <a16:creationId xmlns:a16="http://schemas.microsoft.com/office/drawing/2014/main" id="{FD6C5BD4-E456-4AE6-81EE-74694BC9B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33" y="833550"/>
            <a:ext cx="9870454" cy="5833950"/>
          </a:xfrm>
          <a:prstGeom prst="rect">
            <a:avLst/>
          </a:prstGeom>
        </p:spPr>
      </p:pic>
    </p:spTree>
    <p:extLst>
      <p:ext uri="{BB962C8B-B14F-4D97-AF65-F5344CB8AC3E}">
        <p14:creationId xmlns:p14="http://schemas.microsoft.com/office/powerpoint/2010/main" val="288387806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705446"/>
            <a:ext cx="9144000" cy="530423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038908" y="169875"/>
            <a:ext cx="2098040" cy="452120"/>
          </a:xfrm>
          <a:prstGeom prst="rect">
            <a:avLst/>
          </a:prstGeom>
        </p:spPr>
        <p:txBody>
          <a:bodyPr vert="horz" wrap="square" lIns="0" tIns="12065" rIns="0" bIns="0" rtlCol="0" anchor="ctr">
            <a:spAutoFit/>
          </a:bodyPr>
          <a:lstStyle/>
          <a:p>
            <a:pPr marL="12700">
              <a:spcBef>
                <a:spcPts val="95"/>
              </a:spcBef>
            </a:pPr>
            <a:r>
              <a:rPr sz="2800" spc="-10" dirty="0">
                <a:solidFill>
                  <a:srgbClr val="252525"/>
                </a:solidFill>
                <a:latin typeface="Calibri"/>
                <a:cs typeface="Calibri"/>
              </a:rPr>
              <a:t>Arduino</a:t>
            </a:r>
            <a:r>
              <a:rPr sz="2800" spc="-55" dirty="0">
                <a:solidFill>
                  <a:srgbClr val="252525"/>
                </a:solidFill>
                <a:latin typeface="Calibri"/>
                <a:cs typeface="Calibri"/>
              </a:rPr>
              <a:t> </a:t>
            </a:r>
            <a:r>
              <a:rPr sz="2800" spc="-10" dirty="0">
                <a:solidFill>
                  <a:srgbClr val="252525"/>
                </a:solidFill>
                <a:latin typeface="Calibri"/>
                <a:cs typeface="Calibri"/>
              </a:rPr>
              <a:t>UNO:</a:t>
            </a:r>
            <a:endParaRPr sz="2800">
              <a:latin typeface="Calibri"/>
              <a:cs typeface="Calibri"/>
            </a:endParaRPr>
          </a:p>
        </p:txBody>
      </p:sp>
      <p:sp>
        <p:nvSpPr>
          <p:cNvPr id="4" name="object 4"/>
          <p:cNvSpPr/>
          <p:nvPr/>
        </p:nvSpPr>
        <p:spPr>
          <a:xfrm>
            <a:off x="3614927" y="2133600"/>
            <a:ext cx="4962144" cy="34290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930646" y="2134361"/>
            <a:ext cx="2362200" cy="685800"/>
          </a:xfrm>
          <a:custGeom>
            <a:avLst/>
            <a:gdLst/>
            <a:ahLst/>
            <a:cxnLst/>
            <a:rect l="l" t="t" r="r" b="b"/>
            <a:pathLst>
              <a:path w="2362200" h="685800">
                <a:moveTo>
                  <a:pt x="0" y="685800"/>
                </a:moveTo>
                <a:lnTo>
                  <a:pt x="2362200" y="685800"/>
                </a:lnTo>
                <a:lnTo>
                  <a:pt x="2362200" y="0"/>
                </a:lnTo>
                <a:lnTo>
                  <a:pt x="0" y="0"/>
                </a:lnTo>
                <a:lnTo>
                  <a:pt x="0" y="685800"/>
                </a:lnTo>
                <a:close/>
              </a:path>
            </a:pathLst>
          </a:custGeom>
          <a:ln w="38100">
            <a:solidFill>
              <a:srgbClr val="FFC000"/>
            </a:solidFill>
          </a:ln>
        </p:spPr>
        <p:txBody>
          <a:bodyPr wrap="square" lIns="0" tIns="0" rIns="0" bIns="0" rtlCol="0"/>
          <a:lstStyle/>
          <a:p>
            <a:endParaRPr/>
          </a:p>
        </p:txBody>
      </p:sp>
      <p:sp>
        <p:nvSpPr>
          <p:cNvPr id="6" name="object 6"/>
          <p:cNvSpPr/>
          <p:nvPr/>
        </p:nvSpPr>
        <p:spPr>
          <a:xfrm>
            <a:off x="5929884" y="4114800"/>
            <a:ext cx="2362200" cy="838200"/>
          </a:xfrm>
          <a:custGeom>
            <a:avLst/>
            <a:gdLst/>
            <a:ahLst/>
            <a:cxnLst/>
            <a:rect l="l" t="t" r="r" b="b"/>
            <a:pathLst>
              <a:path w="2362200" h="838200">
                <a:moveTo>
                  <a:pt x="0" y="838200"/>
                </a:moveTo>
                <a:lnTo>
                  <a:pt x="2362200" y="838200"/>
                </a:lnTo>
                <a:lnTo>
                  <a:pt x="2362200" y="0"/>
                </a:lnTo>
                <a:lnTo>
                  <a:pt x="0" y="0"/>
                </a:lnTo>
                <a:lnTo>
                  <a:pt x="0" y="838200"/>
                </a:lnTo>
                <a:close/>
              </a:path>
            </a:pathLst>
          </a:custGeom>
          <a:ln w="57912">
            <a:solidFill>
              <a:srgbClr val="AFE679"/>
            </a:solidFill>
          </a:ln>
        </p:spPr>
        <p:txBody>
          <a:bodyPr wrap="square" lIns="0" tIns="0" rIns="0" bIns="0" rtlCol="0"/>
          <a:lstStyle/>
          <a:p>
            <a:endParaRPr/>
          </a:p>
        </p:txBody>
      </p:sp>
      <p:sp>
        <p:nvSpPr>
          <p:cNvPr id="7" name="object 7"/>
          <p:cNvSpPr/>
          <p:nvPr/>
        </p:nvSpPr>
        <p:spPr>
          <a:xfrm>
            <a:off x="8077200" y="3407664"/>
            <a:ext cx="424180" cy="707390"/>
          </a:xfrm>
          <a:custGeom>
            <a:avLst/>
            <a:gdLst/>
            <a:ahLst/>
            <a:cxnLst/>
            <a:rect l="l" t="t" r="r" b="b"/>
            <a:pathLst>
              <a:path w="424179" h="707389">
                <a:moveTo>
                  <a:pt x="0" y="707136"/>
                </a:moveTo>
                <a:lnTo>
                  <a:pt x="423672" y="707136"/>
                </a:lnTo>
                <a:lnTo>
                  <a:pt x="423672" y="0"/>
                </a:lnTo>
                <a:lnTo>
                  <a:pt x="0" y="0"/>
                </a:lnTo>
                <a:lnTo>
                  <a:pt x="0" y="707136"/>
                </a:lnTo>
                <a:close/>
              </a:path>
            </a:pathLst>
          </a:custGeom>
          <a:ln w="57912">
            <a:solidFill>
              <a:srgbClr val="FFFF00"/>
            </a:solidFill>
          </a:ln>
        </p:spPr>
        <p:txBody>
          <a:bodyPr wrap="square" lIns="0" tIns="0" rIns="0" bIns="0" rtlCol="0"/>
          <a:lstStyle/>
          <a:p>
            <a:endParaRPr/>
          </a:p>
        </p:txBody>
      </p:sp>
      <p:sp>
        <p:nvSpPr>
          <p:cNvPr id="8" name="object 8"/>
          <p:cNvSpPr/>
          <p:nvPr/>
        </p:nvSpPr>
        <p:spPr>
          <a:xfrm>
            <a:off x="7239000" y="5029200"/>
            <a:ext cx="1143000" cy="533400"/>
          </a:xfrm>
          <a:custGeom>
            <a:avLst/>
            <a:gdLst/>
            <a:ahLst/>
            <a:cxnLst/>
            <a:rect l="l" t="t" r="r" b="b"/>
            <a:pathLst>
              <a:path w="1143000" h="533400">
                <a:moveTo>
                  <a:pt x="0" y="533400"/>
                </a:moveTo>
                <a:lnTo>
                  <a:pt x="1143000" y="533400"/>
                </a:lnTo>
                <a:lnTo>
                  <a:pt x="1143000" y="0"/>
                </a:lnTo>
                <a:lnTo>
                  <a:pt x="0" y="0"/>
                </a:lnTo>
                <a:lnTo>
                  <a:pt x="0" y="533400"/>
                </a:lnTo>
                <a:close/>
              </a:path>
            </a:pathLst>
          </a:custGeom>
          <a:ln w="57912">
            <a:solidFill>
              <a:srgbClr val="C46709"/>
            </a:solidFill>
          </a:ln>
        </p:spPr>
        <p:txBody>
          <a:bodyPr wrap="square" lIns="0" tIns="0" rIns="0" bIns="0" rtlCol="0"/>
          <a:lstStyle/>
          <a:p>
            <a:endParaRPr/>
          </a:p>
        </p:txBody>
      </p:sp>
      <p:sp>
        <p:nvSpPr>
          <p:cNvPr id="9" name="object 9"/>
          <p:cNvSpPr/>
          <p:nvPr/>
        </p:nvSpPr>
        <p:spPr>
          <a:xfrm>
            <a:off x="5943600" y="5029200"/>
            <a:ext cx="1143000" cy="533400"/>
          </a:xfrm>
          <a:custGeom>
            <a:avLst/>
            <a:gdLst/>
            <a:ahLst/>
            <a:cxnLst/>
            <a:rect l="l" t="t" r="r" b="b"/>
            <a:pathLst>
              <a:path w="1143000" h="533400">
                <a:moveTo>
                  <a:pt x="0" y="533400"/>
                </a:moveTo>
                <a:lnTo>
                  <a:pt x="1143000" y="533400"/>
                </a:lnTo>
                <a:lnTo>
                  <a:pt x="1143000" y="0"/>
                </a:lnTo>
                <a:lnTo>
                  <a:pt x="0" y="0"/>
                </a:lnTo>
                <a:lnTo>
                  <a:pt x="0" y="533400"/>
                </a:lnTo>
                <a:close/>
              </a:path>
            </a:pathLst>
          </a:custGeom>
          <a:ln w="57912">
            <a:solidFill>
              <a:srgbClr val="FF0000"/>
            </a:solidFill>
          </a:ln>
        </p:spPr>
        <p:txBody>
          <a:bodyPr wrap="square" lIns="0" tIns="0" rIns="0" bIns="0" rtlCol="0"/>
          <a:lstStyle/>
          <a:p>
            <a:endParaRPr/>
          </a:p>
        </p:txBody>
      </p:sp>
      <p:sp>
        <p:nvSpPr>
          <p:cNvPr id="10" name="object 10"/>
          <p:cNvSpPr/>
          <p:nvPr/>
        </p:nvSpPr>
        <p:spPr>
          <a:xfrm>
            <a:off x="4219955" y="1394587"/>
            <a:ext cx="2898140" cy="738505"/>
          </a:xfrm>
          <a:custGeom>
            <a:avLst/>
            <a:gdLst/>
            <a:ahLst/>
            <a:cxnLst/>
            <a:rect l="l" t="t" r="r" b="b"/>
            <a:pathLst>
              <a:path w="2898140" h="738505">
                <a:moveTo>
                  <a:pt x="2884932" y="51688"/>
                </a:moveTo>
                <a:lnTo>
                  <a:pt x="2884932" y="738251"/>
                </a:lnTo>
                <a:lnTo>
                  <a:pt x="2897632" y="738251"/>
                </a:lnTo>
                <a:lnTo>
                  <a:pt x="2897632" y="58038"/>
                </a:lnTo>
                <a:lnTo>
                  <a:pt x="2891282" y="58038"/>
                </a:lnTo>
                <a:lnTo>
                  <a:pt x="2884932" y="51688"/>
                </a:lnTo>
                <a:close/>
              </a:path>
              <a:path w="2898140" h="738505">
                <a:moveTo>
                  <a:pt x="88645" y="0"/>
                </a:moveTo>
                <a:lnTo>
                  <a:pt x="0" y="51688"/>
                </a:lnTo>
                <a:lnTo>
                  <a:pt x="88645" y="103377"/>
                </a:lnTo>
                <a:lnTo>
                  <a:pt x="92456" y="102362"/>
                </a:lnTo>
                <a:lnTo>
                  <a:pt x="96012" y="96265"/>
                </a:lnTo>
                <a:lnTo>
                  <a:pt x="94995" y="92455"/>
                </a:lnTo>
                <a:lnTo>
                  <a:pt x="35995" y="58038"/>
                </a:lnTo>
                <a:lnTo>
                  <a:pt x="12573" y="58038"/>
                </a:lnTo>
                <a:lnTo>
                  <a:pt x="12573" y="45338"/>
                </a:lnTo>
                <a:lnTo>
                  <a:pt x="35995" y="45338"/>
                </a:lnTo>
                <a:lnTo>
                  <a:pt x="94995" y="10922"/>
                </a:lnTo>
                <a:lnTo>
                  <a:pt x="96012" y="7112"/>
                </a:lnTo>
                <a:lnTo>
                  <a:pt x="92456" y="1015"/>
                </a:lnTo>
                <a:lnTo>
                  <a:pt x="88645" y="0"/>
                </a:lnTo>
                <a:close/>
              </a:path>
              <a:path w="2898140" h="738505">
                <a:moveTo>
                  <a:pt x="35995" y="45338"/>
                </a:moveTo>
                <a:lnTo>
                  <a:pt x="12573" y="45338"/>
                </a:lnTo>
                <a:lnTo>
                  <a:pt x="12573" y="58038"/>
                </a:lnTo>
                <a:lnTo>
                  <a:pt x="35995" y="58038"/>
                </a:lnTo>
                <a:lnTo>
                  <a:pt x="34471" y="57150"/>
                </a:lnTo>
                <a:lnTo>
                  <a:pt x="15748" y="57150"/>
                </a:lnTo>
                <a:lnTo>
                  <a:pt x="15748" y="46227"/>
                </a:lnTo>
                <a:lnTo>
                  <a:pt x="34471" y="46227"/>
                </a:lnTo>
                <a:lnTo>
                  <a:pt x="35995" y="45338"/>
                </a:lnTo>
                <a:close/>
              </a:path>
              <a:path w="2898140" h="738505">
                <a:moveTo>
                  <a:pt x="2894838" y="45338"/>
                </a:moveTo>
                <a:lnTo>
                  <a:pt x="35995" y="45338"/>
                </a:lnTo>
                <a:lnTo>
                  <a:pt x="25109" y="51688"/>
                </a:lnTo>
                <a:lnTo>
                  <a:pt x="35995" y="58038"/>
                </a:lnTo>
                <a:lnTo>
                  <a:pt x="2884932" y="58038"/>
                </a:lnTo>
                <a:lnTo>
                  <a:pt x="2884932" y="51688"/>
                </a:lnTo>
                <a:lnTo>
                  <a:pt x="2897632" y="51688"/>
                </a:lnTo>
                <a:lnTo>
                  <a:pt x="2897632" y="48133"/>
                </a:lnTo>
                <a:lnTo>
                  <a:pt x="2894838" y="45338"/>
                </a:lnTo>
                <a:close/>
              </a:path>
              <a:path w="2898140" h="738505">
                <a:moveTo>
                  <a:pt x="2897632" y="51688"/>
                </a:moveTo>
                <a:lnTo>
                  <a:pt x="2884932" y="51688"/>
                </a:lnTo>
                <a:lnTo>
                  <a:pt x="2891282" y="58038"/>
                </a:lnTo>
                <a:lnTo>
                  <a:pt x="2897632" y="58038"/>
                </a:lnTo>
                <a:lnTo>
                  <a:pt x="2897632" y="51688"/>
                </a:lnTo>
                <a:close/>
              </a:path>
              <a:path w="2898140" h="738505">
                <a:moveTo>
                  <a:pt x="15748" y="46227"/>
                </a:moveTo>
                <a:lnTo>
                  <a:pt x="15748" y="57150"/>
                </a:lnTo>
                <a:lnTo>
                  <a:pt x="25109" y="51688"/>
                </a:lnTo>
                <a:lnTo>
                  <a:pt x="15748" y="46227"/>
                </a:lnTo>
                <a:close/>
              </a:path>
              <a:path w="2898140" h="738505">
                <a:moveTo>
                  <a:pt x="25109" y="51688"/>
                </a:moveTo>
                <a:lnTo>
                  <a:pt x="15748" y="57150"/>
                </a:lnTo>
                <a:lnTo>
                  <a:pt x="34471" y="57150"/>
                </a:lnTo>
                <a:lnTo>
                  <a:pt x="25109" y="51688"/>
                </a:lnTo>
                <a:close/>
              </a:path>
              <a:path w="2898140" h="738505">
                <a:moveTo>
                  <a:pt x="34471" y="46227"/>
                </a:moveTo>
                <a:lnTo>
                  <a:pt x="15748" y="46227"/>
                </a:lnTo>
                <a:lnTo>
                  <a:pt x="25109" y="51688"/>
                </a:lnTo>
                <a:lnTo>
                  <a:pt x="34471" y="46227"/>
                </a:lnTo>
                <a:close/>
              </a:path>
            </a:pathLst>
          </a:custGeom>
          <a:solidFill>
            <a:srgbClr val="F48517"/>
          </a:solidFill>
        </p:spPr>
        <p:txBody>
          <a:bodyPr wrap="square" lIns="0" tIns="0" rIns="0" bIns="0" rtlCol="0"/>
          <a:lstStyle/>
          <a:p>
            <a:endParaRPr/>
          </a:p>
        </p:txBody>
      </p:sp>
      <p:sp>
        <p:nvSpPr>
          <p:cNvPr id="11" name="object 11"/>
          <p:cNvSpPr/>
          <p:nvPr/>
        </p:nvSpPr>
        <p:spPr>
          <a:xfrm>
            <a:off x="8500871" y="1827276"/>
            <a:ext cx="128270" cy="1940560"/>
          </a:xfrm>
          <a:custGeom>
            <a:avLst/>
            <a:gdLst/>
            <a:ahLst/>
            <a:cxnLst/>
            <a:rect l="l" t="t" r="r" b="b"/>
            <a:pathLst>
              <a:path w="128270" h="1940560">
                <a:moveTo>
                  <a:pt x="69850" y="1927479"/>
                </a:moveTo>
                <a:lnTo>
                  <a:pt x="0" y="1927479"/>
                </a:lnTo>
                <a:lnTo>
                  <a:pt x="0" y="1940179"/>
                </a:lnTo>
                <a:lnTo>
                  <a:pt x="79755" y="1940179"/>
                </a:lnTo>
                <a:lnTo>
                  <a:pt x="82550" y="1937385"/>
                </a:lnTo>
                <a:lnTo>
                  <a:pt x="82550" y="1933829"/>
                </a:lnTo>
                <a:lnTo>
                  <a:pt x="69850" y="1933829"/>
                </a:lnTo>
                <a:lnTo>
                  <a:pt x="69850" y="1927479"/>
                </a:lnTo>
                <a:close/>
              </a:path>
              <a:path w="128270" h="1940560">
                <a:moveTo>
                  <a:pt x="76200" y="25109"/>
                </a:moveTo>
                <a:lnTo>
                  <a:pt x="69850" y="35995"/>
                </a:lnTo>
                <a:lnTo>
                  <a:pt x="69850" y="1933829"/>
                </a:lnTo>
                <a:lnTo>
                  <a:pt x="76200" y="1927479"/>
                </a:lnTo>
                <a:lnTo>
                  <a:pt x="82550" y="1927479"/>
                </a:lnTo>
                <a:lnTo>
                  <a:pt x="82550" y="35995"/>
                </a:lnTo>
                <a:lnTo>
                  <a:pt x="76200" y="25109"/>
                </a:lnTo>
                <a:close/>
              </a:path>
              <a:path w="128270" h="1940560">
                <a:moveTo>
                  <a:pt x="82550" y="1927479"/>
                </a:moveTo>
                <a:lnTo>
                  <a:pt x="76200" y="1927479"/>
                </a:lnTo>
                <a:lnTo>
                  <a:pt x="69850" y="1933829"/>
                </a:lnTo>
                <a:lnTo>
                  <a:pt x="82550" y="1933829"/>
                </a:lnTo>
                <a:lnTo>
                  <a:pt x="82550" y="1927479"/>
                </a:lnTo>
                <a:close/>
              </a:path>
              <a:path w="128270" h="1940560">
                <a:moveTo>
                  <a:pt x="76200" y="0"/>
                </a:moveTo>
                <a:lnTo>
                  <a:pt x="24510" y="88646"/>
                </a:lnTo>
                <a:lnTo>
                  <a:pt x="25526" y="92456"/>
                </a:lnTo>
                <a:lnTo>
                  <a:pt x="31623" y="96012"/>
                </a:lnTo>
                <a:lnTo>
                  <a:pt x="35432" y="94996"/>
                </a:lnTo>
                <a:lnTo>
                  <a:pt x="69849" y="35995"/>
                </a:lnTo>
                <a:lnTo>
                  <a:pt x="69850" y="12573"/>
                </a:lnTo>
                <a:lnTo>
                  <a:pt x="83531" y="12573"/>
                </a:lnTo>
                <a:lnTo>
                  <a:pt x="76200" y="0"/>
                </a:lnTo>
                <a:close/>
              </a:path>
              <a:path w="128270" h="1940560">
                <a:moveTo>
                  <a:pt x="83531" y="12573"/>
                </a:moveTo>
                <a:lnTo>
                  <a:pt x="82550" y="12573"/>
                </a:lnTo>
                <a:lnTo>
                  <a:pt x="82550" y="35995"/>
                </a:lnTo>
                <a:lnTo>
                  <a:pt x="116967" y="94996"/>
                </a:lnTo>
                <a:lnTo>
                  <a:pt x="120776" y="96012"/>
                </a:lnTo>
                <a:lnTo>
                  <a:pt x="126873" y="92456"/>
                </a:lnTo>
                <a:lnTo>
                  <a:pt x="127888" y="88646"/>
                </a:lnTo>
                <a:lnTo>
                  <a:pt x="83531" y="12573"/>
                </a:lnTo>
                <a:close/>
              </a:path>
              <a:path w="128270" h="1940560">
                <a:moveTo>
                  <a:pt x="82550" y="12573"/>
                </a:moveTo>
                <a:lnTo>
                  <a:pt x="69850" y="12573"/>
                </a:lnTo>
                <a:lnTo>
                  <a:pt x="69850" y="35995"/>
                </a:lnTo>
                <a:lnTo>
                  <a:pt x="76200" y="25109"/>
                </a:lnTo>
                <a:lnTo>
                  <a:pt x="70738" y="15748"/>
                </a:lnTo>
                <a:lnTo>
                  <a:pt x="82550" y="15748"/>
                </a:lnTo>
                <a:lnTo>
                  <a:pt x="82550" y="12573"/>
                </a:lnTo>
                <a:close/>
              </a:path>
              <a:path w="128270" h="1940560">
                <a:moveTo>
                  <a:pt x="82550" y="15748"/>
                </a:moveTo>
                <a:lnTo>
                  <a:pt x="81660" y="15748"/>
                </a:lnTo>
                <a:lnTo>
                  <a:pt x="76200" y="25109"/>
                </a:lnTo>
                <a:lnTo>
                  <a:pt x="82550" y="35995"/>
                </a:lnTo>
                <a:lnTo>
                  <a:pt x="82550" y="15748"/>
                </a:lnTo>
                <a:close/>
              </a:path>
              <a:path w="128270" h="1940560">
                <a:moveTo>
                  <a:pt x="81660" y="15748"/>
                </a:moveTo>
                <a:lnTo>
                  <a:pt x="70738" y="15748"/>
                </a:lnTo>
                <a:lnTo>
                  <a:pt x="76200" y="25109"/>
                </a:lnTo>
                <a:lnTo>
                  <a:pt x="81660" y="15748"/>
                </a:lnTo>
                <a:close/>
              </a:path>
            </a:pathLst>
          </a:custGeom>
          <a:solidFill>
            <a:srgbClr val="F48517"/>
          </a:solidFill>
        </p:spPr>
        <p:txBody>
          <a:bodyPr wrap="square" lIns="0" tIns="0" rIns="0" bIns="0" rtlCol="0"/>
          <a:lstStyle/>
          <a:p>
            <a:endParaRPr/>
          </a:p>
        </p:txBody>
      </p:sp>
      <p:sp>
        <p:nvSpPr>
          <p:cNvPr id="12" name="object 12"/>
          <p:cNvSpPr/>
          <p:nvPr/>
        </p:nvSpPr>
        <p:spPr>
          <a:xfrm>
            <a:off x="8292083" y="3118105"/>
            <a:ext cx="1361440" cy="1423035"/>
          </a:xfrm>
          <a:custGeom>
            <a:avLst/>
            <a:gdLst/>
            <a:ahLst/>
            <a:cxnLst/>
            <a:rect l="l" t="t" r="r" b="b"/>
            <a:pathLst>
              <a:path w="1361440" h="1423035">
                <a:moveTo>
                  <a:pt x="1303020" y="1410208"/>
                </a:moveTo>
                <a:lnTo>
                  <a:pt x="0" y="1410208"/>
                </a:lnTo>
                <a:lnTo>
                  <a:pt x="0" y="1422908"/>
                </a:lnTo>
                <a:lnTo>
                  <a:pt x="1312799" y="1422908"/>
                </a:lnTo>
                <a:lnTo>
                  <a:pt x="1315720" y="1419987"/>
                </a:lnTo>
                <a:lnTo>
                  <a:pt x="1315720" y="1416558"/>
                </a:lnTo>
                <a:lnTo>
                  <a:pt x="1303020" y="1416558"/>
                </a:lnTo>
                <a:lnTo>
                  <a:pt x="1303020" y="1410208"/>
                </a:lnTo>
                <a:close/>
              </a:path>
              <a:path w="1361440" h="1423035">
                <a:moveTo>
                  <a:pt x="1309370" y="25109"/>
                </a:moveTo>
                <a:lnTo>
                  <a:pt x="1303020" y="35995"/>
                </a:lnTo>
                <a:lnTo>
                  <a:pt x="1303020" y="1416558"/>
                </a:lnTo>
                <a:lnTo>
                  <a:pt x="1309370" y="1410208"/>
                </a:lnTo>
                <a:lnTo>
                  <a:pt x="1315720" y="1410208"/>
                </a:lnTo>
                <a:lnTo>
                  <a:pt x="1315720" y="35995"/>
                </a:lnTo>
                <a:lnTo>
                  <a:pt x="1309370" y="25109"/>
                </a:lnTo>
                <a:close/>
              </a:path>
              <a:path w="1361440" h="1423035">
                <a:moveTo>
                  <a:pt x="1315720" y="1410208"/>
                </a:moveTo>
                <a:lnTo>
                  <a:pt x="1309370" y="1410208"/>
                </a:lnTo>
                <a:lnTo>
                  <a:pt x="1303020" y="1416558"/>
                </a:lnTo>
                <a:lnTo>
                  <a:pt x="1315720" y="1416558"/>
                </a:lnTo>
                <a:lnTo>
                  <a:pt x="1315720" y="1410208"/>
                </a:lnTo>
                <a:close/>
              </a:path>
              <a:path w="1361440" h="1423035">
                <a:moveTo>
                  <a:pt x="1309370" y="0"/>
                </a:moveTo>
                <a:lnTo>
                  <a:pt x="1257681" y="88646"/>
                </a:lnTo>
                <a:lnTo>
                  <a:pt x="1258697" y="92456"/>
                </a:lnTo>
                <a:lnTo>
                  <a:pt x="1261745" y="94234"/>
                </a:lnTo>
                <a:lnTo>
                  <a:pt x="1264666" y="96012"/>
                </a:lnTo>
                <a:lnTo>
                  <a:pt x="1268602" y="94996"/>
                </a:lnTo>
                <a:lnTo>
                  <a:pt x="1303020" y="35995"/>
                </a:lnTo>
                <a:lnTo>
                  <a:pt x="1303020" y="12573"/>
                </a:lnTo>
                <a:lnTo>
                  <a:pt x="1316701" y="12573"/>
                </a:lnTo>
                <a:lnTo>
                  <a:pt x="1309370" y="0"/>
                </a:lnTo>
                <a:close/>
              </a:path>
              <a:path w="1361440" h="1423035">
                <a:moveTo>
                  <a:pt x="1316701" y="12573"/>
                </a:moveTo>
                <a:lnTo>
                  <a:pt x="1315720" y="12573"/>
                </a:lnTo>
                <a:lnTo>
                  <a:pt x="1315720" y="35995"/>
                </a:lnTo>
                <a:lnTo>
                  <a:pt x="1350137" y="94996"/>
                </a:lnTo>
                <a:lnTo>
                  <a:pt x="1353947" y="96012"/>
                </a:lnTo>
                <a:lnTo>
                  <a:pt x="1360043" y="92456"/>
                </a:lnTo>
                <a:lnTo>
                  <a:pt x="1361059" y="88646"/>
                </a:lnTo>
                <a:lnTo>
                  <a:pt x="1316701" y="12573"/>
                </a:lnTo>
                <a:close/>
              </a:path>
              <a:path w="1361440" h="1423035">
                <a:moveTo>
                  <a:pt x="1315720" y="12573"/>
                </a:moveTo>
                <a:lnTo>
                  <a:pt x="1303020" y="12573"/>
                </a:lnTo>
                <a:lnTo>
                  <a:pt x="1303020" y="35995"/>
                </a:lnTo>
                <a:lnTo>
                  <a:pt x="1309370" y="25109"/>
                </a:lnTo>
                <a:lnTo>
                  <a:pt x="1303909" y="15748"/>
                </a:lnTo>
                <a:lnTo>
                  <a:pt x="1315720" y="15748"/>
                </a:lnTo>
                <a:lnTo>
                  <a:pt x="1315720" y="12573"/>
                </a:lnTo>
                <a:close/>
              </a:path>
              <a:path w="1361440" h="1423035">
                <a:moveTo>
                  <a:pt x="1315720" y="15748"/>
                </a:moveTo>
                <a:lnTo>
                  <a:pt x="1314831" y="15748"/>
                </a:lnTo>
                <a:lnTo>
                  <a:pt x="1309370" y="25109"/>
                </a:lnTo>
                <a:lnTo>
                  <a:pt x="1315720" y="35995"/>
                </a:lnTo>
                <a:lnTo>
                  <a:pt x="1315720" y="15748"/>
                </a:lnTo>
                <a:close/>
              </a:path>
              <a:path w="1361440" h="1423035">
                <a:moveTo>
                  <a:pt x="1314831" y="15748"/>
                </a:moveTo>
                <a:lnTo>
                  <a:pt x="1303909" y="15748"/>
                </a:lnTo>
                <a:lnTo>
                  <a:pt x="1309370" y="25109"/>
                </a:lnTo>
                <a:lnTo>
                  <a:pt x="1314831" y="15748"/>
                </a:lnTo>
                <a:close/>
              </a:path>
            </a:pathLst>
          </a:custGeom>
          <a:solidFill>
            <a:srgbClr val="F48517"/>
          </a:solidFill>
        </p:spPr>
        <p:txBody>
          <a:bodyPr wrap="square" lIns="0" tIns="0" rIns="0" bIns="0" rtlCol="0"/>
          <a:lstStyle/>
          <a:p>
            <a:endParaRPr/>
          </a:p>
        </p:txBody>
      </p:sp>
      <p:sp>
        <p:nvSpPr>
          <p:cNvPr id="13" name="object 13"/>
          <p:cNvSpPr txBox="1"/>
          <p:nvPr/>
        </p:nvSpPr>
        <p:spPr>
          <a:xfrm>
            <a:off x="2286000" y="986028"/>
            <a:ext cx="1934210" cy="861133"/>
          </a:xfrm>
          <a:prstGeom prst="rect">
            <a:avLst/>
          </a:prstGeom>
          <a:ln w="9144">
            <a:solidFill>
              <a:srgbClr val="252525"/>
            </a:solidFill>
          </a:ln>
        </p:spPr>
        <p:txBody>
          <a:bodyPr vert="horz" wrap="square" lIns="0" tIns="29845" rIns="0" bIns="0" rtlCol="0">
            <a:spAutoFit/>
          </a:bodyPr>
          <a:lstStyle/>
          <a:p>
            <a:pPr marL="91440">
              <a:spcBef>
                <a:spcPts val="235"/>
              </a:spcBef>
            </a:pPr>
            <a:r>
              <a:rPr spc="-10" dirty="0">
                <a:solidFill>
                  <a:srgbClr val="252525"/>
                </a:solidFill>
                <a:latin typeface="Calibri"/>
                <a:cs typeface="Calibri"/>
              </a:rPr>
              <a:t>Digital</a:t>
            </a:r>
            <a:r>
              <a:rPr spc="5" dirty="0">
                <a:solidFill>
                  <a:srgbClr val="252525"/>
                </a:solidFill>
                <a:latin typeface="Calibri"/>
                <a:cs typeface="Calibri"/>
              </a:rPr>
              <a:t> </a:t>
            </a:r>
            <a:r>
              <a:rPr spc="-5" dirty="0">
                <a:solidFill>
                  <a:srgbClr val="252525"/>
                </a:solidFill>
                <a:latin typeface="Calibri"/>
                <a:cs typeface="Calibri"/>
              </a:rPr>
              <a:t>output</a:t>
            </a:r>
            <a:endParaRPr>
              <a:latin typeface="Calibri"/>
              <a:cs typeface="Calibri"/>
            </a:endParaRPr>
          </a:p>
          <a:p>
            <a:pPr marL="91440"/>
            <a:r>
              <a:rPr spc="-5" dirty="0">
                <a:solidFill>
                  <a:srgbClr val="252525"/>
                </a:solidFill>
                <a:latin typeface="Calibri"/>
                <a:cs typeface="Calibri"/>
              </a:rPr>
              <a:t>~:</a:t>
            </a:r>
            <a:r>
              <a:rPr spc="5" dirty="0">
                <a:solidFill>
                  <a:srgbClr val="252525"/>
                </a:solidFill>
                <a:latin typeface="Calibri"/>
                <a:cs typeface="Calibri"/>
              </a:rPr>
              <a:t> </a:t>
            </a:r>
            <a:r>
              <a:rPr spc="-5" dirty="0">
                <a:solidFill>
                  <a:srgbClr val="252525"/>
                </a:solidFill>
                <a:latin typeface="Calibri"/>
                <a:cs typeface="Calibri"/>
              </a:rPr>
              <a:t>PWM.</a:t>
            </a:r>
            <a:endParaRPr>
              <a:latin typeface="Calibri"/>
              <a:cs typeface="Calibri"/>
            </a:endParaRPr>
          </a:p>
          <a:p>
            <a:pPr marL="91440"/>
            <a:r>
              <a:rPr spc="-5" dirty="0">
                <a:solidFill>
                  <a:srgbClr val="252525"/>
                </a:solidFill>
                <a:latin typeface="Calibri"/>
                <a:cs typeface="Calibri"/>
              </a:rPr>
              <a:t>0,1: Serial port.</a:t>
            </a:r>
            <a:endParaRPr>
              <a:latin typeface="Calibri"/>
              <a:cs typeface="Calibri"/>
            </a:endParaRPr>
          </a:p>
        </p:txBody>
      </p:sp>
      <p:sp>
        <p:nvSpPr>
          <p:cNvPr id="14" name="object 14"/>
          <p:cNvSpPr txBox="1"/>
          <p:nvPr/>
        </p:nvSpPr>
        <p:spPr>
          <a:xfrm>
            <a:off x="7700771" y="1181100"/>
            <a:ext cx="1752600" cy="861774"/>
          </a:xfrm>
          <a:prstGeom prst="rect">
            <a:avLst/>
          </a:prstGeom>
          <a:ln w="9144">
            <a:solidFill>
              <a:srgbClr val="252525"/>
            </a:solidFill>
          </a:ln>
        </p:spPr>
        <p:txBody>
          <a:bodyPr vert="horz" wrap="square" lIns="0" tIns="30480" rIns="0" bIns="0" rtlCol="0">
            <a:spAutoFit/>
          </a:bodyPr>
          <a:lstStyle/>
          <a:p>
            <a:pPr marL="92075" marR="287655">
              <a:spcBef>
                <a:spcPts val="240"/>
              </a:spcBef>
            </a:pPr>
            <a:r>
              <a:rPr dirty="0">
                <a:solidFill>
                  <a:srgbClr val="252525"/>
                </a:solidFill>
                <a:latin typeface="Calibri"/>
                <a:cs typeface="Calibri"/>
              </a:rPr>
              <a:t>In </a:t>
            </a:r>
            <a:r>
              <a:rPr spc="-10" dirty="0">
                <a:solidFill>
                  <a:srgbClr val="252525"/>
                </a:solidFill>
                <a:latin typeface="Calibri"/>
                <a:cs typeface="Calibri"/>
              </a:rPr>
              <a:t>circuit  </a:t>
            </a:r>
            <a:r>
              <a:rPr spc="-5" dirty="0">
                <a:solidFill>
                  <a:srgbClr val="252525"/>
                </a:solidFill>
                <a:latin typeface="Calibri"/>
                <a:cs typeface="Calibri"/>
              </a:rPr>
              <a:t>Serial  </a:t>
            </a:r>
            <a:r>
              <a:rPr spc="-10" dirty="0">
                <a:solidFill>
                  <a:srgbClr val="252525"/>
                </a:solidFill>
                <a:latin typeface="Calibri"/>
                <a:cs typeface="Calibri"/>
              </a:rPr>
              <a:t>programming</a:t>
            </a:r>
            <a:endParaRPr>
              <a:latin typeface="Calibri"/>
              <a:cs typeface="Calibri"/>
            </a:endParaRPr>
          </a:p>
        </p:txBody>
      </p:sp>
      <p:sp>
        <p:nvSpPr>
          <p:cNvPr id="15" name="object 15"/>
          <p:cNvSpPr txBox="1"/>
          <p:nvPr/>
        </p:nvSpPr>
        <p:spPr>
          <a:xfrm>
            <a:off x="8724900" y="2470404"/>
            <a:ext cx="1752600" cy="586058"/>
          </a:xfrm>
          <a:prstGeom prst="rect">
            <a:avLst/>
          </a:prstGeom>
          <a:ln w="9144">
            <a:solidFill>
              <a:srgbClr val="252525"/>
            </a:solidFill>
          </a:ln>
        </p:spPr>
        <p:txBody>
          <a:bodyPr vert="horz" wrap="square" lIns="0" tIns="31750" rIns="0" bIns="0" rtlCol="0">
            <a:spAutoFit/>
          </a:bodyPr>
          <a:lstStyle/>
          <a:p>
            <a:pPr marL="141605" marR="129539" indent="459105">
              <a:spcBef>
                <a:spcPts val="250"/>
              </a:spcBef>
            </a:pPr>
            <a:r>
              <a:rPr spc="-50" dirty="0">
                <a:solidFill>
                  <a:srgbClr val="252525"/>
                </a:solidFill>
                <a:latin typeface="Calibri"/>
                <a:cs typeface="Calibri"/>
              </a:rPr>
              <a:t>A</a:t>
            </a:r>
            <a:r>
              <a:rPr dirty="0">
                <a:solidFill>
                  <a:srgbClr val="252525"/>
                </a:solidFill>
                <a:latin typeface="Calibri"/>
                <a:cs typeface="Calibri"/>
              </a:rPr>
              <a:t>tmel M</a:t>
            </a:r>
            <a:r>
              <a:rPr spc="-10" dirty="0">
                <a:solidFill>
                  <a:srgbClr val="252525"/>
                </a:solidFill>
                <a:latin typeface="Calibri"/>
                <a:cs typeface="Calibri"/>
              </a:rPr>
              <a:t>i</a:t>
            </a:r>
            <a:r>
              <a:rPr dirty="0">
                <a:solidFill>
                  <a:srgbClr val="252525"/>
                </a:solidFill>
                <a:latin typeface="Calibri"/>
                <a:cs typeface="Calibri"/>
              </a:rPr>
              <a:t>c</a:t>
            </a:r>
            <a:r>
              <a:rPr spc="-30" dirty="0">
                <a:solidFill>
                  <a:srgbClr val="252525"/>
                </a:solidFill>
                <a:latin typeface="Calibri"/>
                <a:cs typeface="Calibri"/>
              </a:rPr>
              <a:t>r</a:t>
            </a:r>
            <a:r>
              <a:rPr spc="-5" dirty="0">
                <a:solidFill>
                  <a:srgbClr val="252525"/>
                </a:solidFill>
                <a:latin typeface="Calibri"/>
                <a:cs typeface="Calibri"/>
              </a:rPr>
              <a:t>oC</a:t>
            </a:r>
            <a:r>
              <a:rPr dirty="0">
                <a:solidFill>
                  <a:srgbClr val="252525"/>
                </a:solidFill>
                <a:latin typeface="Calibri"/>
                <a:cs typeface="Calibri"/>
              </a:rPr>
              <a:t>o</a:t>
            </a:r>
            <a:r>
              <a:rPr spc="-10" dirty="0">
                <a:solidFill>
                  <a:srgbClr val="252525"/>
                </a:solidFill>
                <a:latin typeface="Calibri"/>
                <a:cs typeface="Calibri"/>
              </a:rPr>
              <a:t>n</a:t>
            </a:r>
            <a:r>
              <a:rPr dirty="0">
                <a:solidFill>
                  <a:srgbClr val="252525"/>
                </a:solidFill>
                <a:latin typeface="Calibri"/>
                <a:cs typeface="Calibri"/>
              </a:rPr>
              <a:t>t</a:t>
            </a:r>
            <a:r>
              <a:rPr spc="-30" dirty="0">
                <a:solidFill>
                  <a:srgbClr val="252525"/>
                </a:solidFill>
                <a:latin typeface="Calibri"/>
                <a:cs typeface="Calibri"/>
              </a:rPr>
              <a:t>r</a:t>
            </a:r>
            <a:r>
              <a:rPr spc="-5" dirty="0">
                <a:solidFill>
                  <a:srgbClr val="252525"/>
                </a:solidFill>
                <a:latin typeface="Calibri"/>
                <a:cs typeface="Calibri"/>
              </a:rPr>
              <a:t>ol</a:t>
            </a:r>
            <a:r>
              <a:rPr spc="-15" dirty="0">
                <a:solidFill>
                  <a:srgbClr val="252525"/>
                </a:solidFill>
                <a:latin typeface="Calibri"/>
                <a:cs typeface="Calibri"/>
              </a:rPr>
              <a:t>l</a:t>
            </a:r>
            <a:r>
              <a:rPr dirty="0">
                <a:solidFill>
                  <a:srgbClr val="252525"/>
                </a:solidFill>
                <a:latin typeface="Calibri"/>
                <a:cs typeface="Calibri"/>
              </a:rPr>
              <a:t>er</a:t>
            </a:r>
            <a:endParaRPr>
              <a:latin typeface="Calibri"/>
              <a:cs typeface="Calibri"/>
            </a:endParaRPr>
          </a:p>
        </p:txBody>
      </p:sp>
      <p:sp>
        <p:nvSpPr>
          <p:cNvPr id="16" name="object 16"/>
          <p:cNvSpPr txBox="1"/>
          <p:nvPr/>
        </p:nvSpPr>
        <p:spPr>
          <a:xfrm>
            <a:off x="8724900" y="5943601"/>
            <a:ext cx="1440180" cy="309059"/>
          </a:xfrm>
          <a:prstGeom prst="rect">
            <a:avLst/>
          </a:prstGeom>
          <a:ln w="9144">
            <a:solidFill>
              <a:srgbClr val="252525"/>
            </a:solidFill>
          </a:ln>
        </p:spPr>
        <p:txBody>
          <a:bodyPr vert="horz" wrap="square" lIns="0" tIns="31750" rIns="0" bIns="0" rtlCol="0">
            <a:spAutoFit/>
          </a:bodyPr>
          <a:lstStyle/>
          <a:p>
            <a:pPr marL="92075">
              <a:spcBef>
                <a:spcPts val="250"/>
              </a:spcBef>
            </a:pPr>
            <a:r>
              <a:rPr spc="-5" dirty="0">
                <a:solidFill>
                  <a:srgbClr val="252525"/>
                </a:solidFill>
                <a:latin typeface="Calibri"/>
                <a:cs typeface="Calibri"/>
              </a:rPr>
              <a:t>Analog</a:t>
            </a:r>
            <a:r>
              <a:rPr spc="-30" dirty="0">
                <a:solidFill>
                  <a:srgbClr val="252525"/>
                </a:solidFill>
                <a:latin typeface="Calibri"/>
                <a:cs typeface="Calibri"/>
              </a:rPr>
              <a:t> </a:t>
            </a:r>
            <a:r>
              <a:rPr dirty="0">
                <a:solidFill>
                  <a:srgbClr val="252525"/>
                </a:solidFill>
                <a:latin typeface="Calibri"/>
                <a:cs typeface="Calibri"/>
              </a:rPr>
              <a:t>input.</a:t>
            </a:r>
            <a:endParaRPr>
              <a:latin typeface="Calibri"/>
              <a:cs typeface="Calibri"/>
            </a:endParaRPr>
          </a:p>
        </p:txBody>
      </p:sp>
      <p:sp>
        <p:nvSpPr>
          <p:cNvPr id="17" name="object 17"/>
          <p:cNvSpPr/>
          <p:nvPr/>
        </p:nvSpPr>
        <p:spPr>
          <a:xfrm>
            <a:off x="8382000" y="5289551"/>
            <a:ext cx="1115060" cy="654685"/>
          </a:xfrm>
          <a:custGeom>
            <a:avLst/>
            <a:gdLst/>
            <a:ahLst/>
            <a:cxnLst/>
            <a:rect l="l" t="t" r="r" b="b"/>
            <a:pathLst>
              <a:path w="1115059" h="654685">
                <a:moveTo>
                  <a:pt x="1018158" y="558025"/>
                </a:moveTo>
                <a:lnTo>
                  <a:pt x="1015110" y="559790"/>
                </a:lnTo>
                <a:lnTo>
                  <a:pt x="1012190" y="561555"/>
                </a:lnTo>
                <a:lnTo>
                  <a:pt x="1011047" y="565442"/>
                </a:lnTo>
                <a:lnTo>
                  <a:pt x="1062863" y="654075"/>
                </a:lnTo>
                <a:lnTo>
                  <a:pt x="1070208" y="641477"/>
                </a:lnTo>
                <a:lnTo>
                  <a:pt x="1056513" y="641477"/>
                </a:lnTo>
                <a:lnTo>
                  <a:pt x="1056513" y="618032"/>
                </a:lnTo>
                <a:lnTo>
                  <a:pt x="1022096" y="559041"/>
                </a:lnTo>
                <a:lnTo>
                  <a:pt x="1018158" y="558025"/>
                </a:lnTo>
                <a:close/>
              </a:path>
              <a:path w="1115059" h="654685">
                <a:moveTo>
                  <a:pt x="1056513" y="618032"/>
                </a:moveTo>
                <a:lnTo>
                  <a:pt x="1056513" y="641477"/>
                </a:lnTo>
                <a:lnTo>
                  <a:pt x="1069213" y="641477"/>
                </a:lnTo>
                <a:lnTo>
                  <a:pt x="1069213" y="638276"/>
                </a:lnTo>
                <a:lnTo>
                  <a:pt x="1057275" y="638276"/>
                </a:lnTo>
                <a:lnTo>
                  <a:pt x="1062799" y="628807"/>
                </a:lnTo>
                <a:lnTo>
                  <a:pt x="1056513" y="618032"/>
                </a:lnTo>
                <a:close/>
              </a:path>
              <a:path w="1115059" h="654685">
                <a:moveTo>
                  <a:pt x="1107440" y="558025"/>
                </a:moveTo>
                <a:lnTo>
                  <a:pt x="1103502" y="559041"/>
                </a:lnTo>
                <a:lnTo>
                  <a:pt x="1069213" y="617814"/>
                </a:lnTo>
                <a:lnTo>
                  <a:pt x="1069213" y="641477"/>
                </a:lnTo>
                <a:lnTo>
                  <a:pt x="1070208" y="641477"/>
                </a:lnTo>
                <a:lnTo>
                  <a:pt x="1114552" y="565442"/>
                </a:lnTo>
                <a:lnTo>
                  <a:pt x="1113535" y="561555"/>
                </a:lnTo>
                <a:lnTo>
                  <a:pt x="1107440" y="558025"/>
                </a:lnTo>
                <a:close/>
              </a:path>
              <a:path w="1115059" h="654685">
                <a:moveTo>
                  <a:pt x="1062799" y="628807"/>
                </a:moveTo>
                <a:lnTo>
                  <a:pt x="1057275" y="638276"/>
                </a:lnTo>
                <a:lnTo>
                  <a:pt x="1068324" y="638276"/>
                </a:lnTo>
                <a:lnTo>
                  <a:pt x="1062799" y="628807"/>
                </a:lnTo>
                <a:close/>
              </a:path>
              <a:path w="1115059" h="654685">
                <a:moveTo>
                  <a:pt x="1069213" y="617814"/>
                </a:moveTo>
                <a:lnTo>
                  <a:pt x="1062799" y="628807"/>
                </a:lnTo>
                <a:lnTo>
                  <a:pt x="1068324" y="638276"/>
                </a:lnTo>
                <a:lnTo>
                  <a:pt x="1069213" y="638276"/>
                </a:lnTo>
                <a:lnTo>
                  <a:pt x="1069213" y="617814"/>
                </a:lnTo>
                <a:close/>
              </a:path>
              <a:path w="1115059" h="654685">
                <a:moveTo>
                  <a:pt x="1056513" y="6350"/>
                </a:moveTo>
                <a:lnTo>
                  <a:pt x="1056513" y="618032"/>
                </a:lnTo>
                <a:lnTo>
                  <a:pt x="1062799" y="628807"/>
                </a:lnTo>
                <a:lnTo>
                  <a:pt x="1069213" y="617814"/>
                </a:lnTo>
                <a:lnTo>
                  <a:pt x="1069213" y="12700"/>
                </a:lnTo>
                <a:lnTo>
                  <a:pt x="1062863" y="12700"/>
                </a:lnTo>
                <a:lnTo>
                  <a:pt x="1056513" y="6350"/>
                </a:lnTo>
                <a:close/>
              </a:path>
              <a:path w="1115059" h="654685">
                <a:moveTo>
                  <a:pt x="1066292" y="0"/>
                </a:moveTo>
                <a:lnTo>
                  <a:pt x="0" y="0"/>
                </a:lnTo>
                <a:lnTo>
                  <a:pt x="0" y="12700"/>
                </a:lnTo>
                <a:lnTo>
                  <a:pt x="1056513" y="12700"/>
                </a:lnTo>
                <a:lnTo>
                  <a:pt x="1056513" y="6350"/>
                </a:lnTo>
                <a:lnTo>
                  <a:pt x="1069213" y="6350"/>
                </a:lnTo>
                <a:lnTo>
                  <a:pt x="1069213" y="2793"/>
                </a:lnTo>
                <a:lnTo>
                  <a:pt x="1066292" y="0"/>
                </a:lnTo>
                <a:close/>
              </a:path>
              <a:path w="1115059" h="654685">
                <a:moveTo>
                  <a:pt x="1069213" y="6350"/>
                </a:moveTo>
                <a:lnTo>
                  <a:pt x="1056513" y="6350"/>
                </a:lnTo>
                <a:lnTo>
                  <a:pt x="1062863" y="12700"/>
                </a:lnTo>
                <a:lnTo>
                  <a:pt x="1069213" y="12700"/>
                </a:lnTo>
                <a:lnTo>
                  <a:pt x="1069213" y="6350"/>
                </a:lnTo>
                <a:close/>
              </a:path>
            </a:pathLst>
          </a:custGeom>
          <a:solidFill>
            <a:srgbClr val="F48517"/>
          </a:solidFill>
        </p:spPr>
        <p:txBody>
          <a:bodyPr wrap="square" lIns="0" tIns="0" rIns="0" bIns="0" rtlCol="0"/>
          <a:lstStyle/>
          <a:p>
            <a:endParaRPr/>
          </a:p>
        </p:txBody>
      </p:sp>
      <p:sp>
        <p:nvSpPr>
          <p:cNvPr id="18" name="object 18"/>
          <p:cNvSpPr txBox="1"/>
          <p:nvPr/>
        </p:nvSpPr>
        <p:spPr>
          <a:xfrm>
            <a:off x="5785103" y="6126479"/>
            <a:ext cx="1460500" cy="308418"/>
          </a:xfrm>
          <a:prstGeom prst="rect">
            <a:avLst/>
          </a:prstGeom>
          <a:ln w="9144">
            <a:solidFill>
              <a:srgbClr val="252525"/>
            </a:solidFill>
          </a:ln>
        </p:spPr>
        <p:txBody>
          <a:bodyPr vert="horz" wrap="square" lIns="0" tIns="31115" rIns="0" bIns="0" rtlCol="0">
            <a:spAutoFit/>
          </a:bodyPr>
          <a:lstStyle/>
          <a:p>
            <a:pPr marL="92075">
              <a:spcBef>
                <a:spcPts val="245"/>
              </a:spcBef>
            </a:pPr>
            <a:r>
              <a:rPr spc="-15" dirty="0">
                <a:solidFill>
                  <a:srgbClr val="252525"/>
                </a:solidFill>
                <a:latin typeface="Calibri"/>
                <a:cs typeface="Calibri"/>
              </a:rPr>
              <a:t>Power</a:t>
            </a:r>
            <a:r>
              <a:rPr spc="-20" dirty="0">
                <a:solidFill>
                  <a:srgbClr val="252525"/>
                </a:solidFill>
                <a:latin typeface="Calibri"/>
                <a:cs typeface="Calibri"/>
              </a:rPr>
              <a:t> </a:t>
            </a:r>
            <a:r>
              <a:rPr spc="-5" dirty="0">
                <a:solidFill>
                  <a:srgbClr val="252525"/>
                </a:solidFill>
                <a:latin typeface="Calibri"/>
                <a:cs typeface="Calibri"/>
              </a:rPr>
              <a:t>Supply</a:t>
            </a:r>
            <a:endParaRPr>
              <a:latin typeface="Calibri"/>
              <a:cs typeface="Calibri"/>
            </a:endParaRPr>
          </a:p>
        </p:txBody>
      </p:sp>
      <p:sp>
        <p:nvSpPr>
          <p:cNvPr id="19" name="object 19"/>
          <p:cNvSpPr/>
          <p:nvPr/>
        </p:nvSpPr>
        <p:spPr>
          <a:xfrm>
            <a:off x="6463411" y="5562600"/>
            <a:ext cx="103505" cy="563880"/>
          </a:xfrm>
          <a:custGeom>
            <a:avLst/>
            <a:gdLst/>
            <a:ahLst/>
            <a:cxnLst/>
            <a:rect l="l" t="t" r="r" b="b"/>
            <a:pathLst>
              <a:path w="103504" h="563879">
                <a:moveTo>
                  <a:pt x="7112" y="467563"/>
                </a:moveTo>
                <a:lnTo>
                  <a:pt x="1015" y="471093"/>
                </a:lnTo>
                <a:lnTo>
                  <a:pt x="0" y="474980"/>
                </a:lnTo>
                <a:lnTo>
                  <a:pt x="51688" y="563613"/>
                </a:lnTo>
                <a:lnTo>
                  <a:pt x="59034" y="551014"/>
                </a:lnTo>
                <a:lnTo>
                  <a:pt x="45338" y="551014"/>
                </a:lnTo>
                <a:lnTo>
                  <a:pt x="45338" y="527570"/>
                </a:lnTo>
                <a:lnTo>
                  <a:pt x="10922" y="468579"/>
                </a:lnTo>
                <a:lnTo>
                  <a:pt x="7112" y="467563"/>
                </a:lnTo>
                <a:close/>
              </a:path>
              <a:path w="103504" h="563879">
                <a:moveTo>
                  <a:pt x="45338" y="527570"/>
                </a:moveTo>
                <a:lnTo>
                  <a:pt x="45338" y="551014"/>
                </a:lnTo>
                <a:lnTo>
                  <a:pt x="58038" y="551014"/>
                </a:lnTo>
                <a:lnTo>
                  <a:pt x="58038" y="547814"/>
                </a:lnTo>
                <a:lnTo>
                  <a:pt x="46227" y="547814"/>
                </a:lnTo>
                <a:lnTo>
                  <a:pt x="51688" y="538454"/>
                </a:lnTo>
                <a:lnTo>
                  <a:pt x="45338" y="527570"/>
                </a:lnTo>
                <a:close/>
              </a:path>
              <a:path w="103504" h="563879">
                <a:moveTo>
                  <a:pt x="96265" y="467563"/>
                </a:moveTo>
                <a:lnTo>
                  <a:pt x="92455" y="468579"/>
                </a:lnTo>
                <a:lnTo>
                  <a:pt x="58038" y="527570"/>
                </a:lnTo>
                <a:lnTo>
                  <a:pt x="58038" y="551014"/>
                </a:lnTo>
                <a:lnTo>
                  <a:pt x="59034" y="551014"/>
                </a:lnTo>
                <a:lnTo>
                  <a:pt x="103377" y="474980"/>
                </a:lnTo>
                <a:lnTo>
                  <a:pt x="102362" y="471093"/>
                </a:lnTo>
                <a:lnTo>
                  <a:pt x="96265" y="467563"/>
                </a:lnTo>
                <a:close/>
              </a:path>
              <a:path w="103504" h="563879">
                <a:moveTo>
                  <a:pt x="51688" y="538454"/>
                </a:moveTo>
                <a:lnTo>
                  <a:pt x="46227" y="547814"/>
                </a:lnTo>
                <a:lnTo>
                  <a:pt x="57150" y="547814"/>
                </a:lnTo>
                <a:lnTo>
                  <a:pt x="51688" y="538454"/>
                </a:lnTo>
                <a:close/>
              </a:path>
              <a:path w="103504" h="563879">
                <a:moveTo>
                  <a:pt x="58038" y="527570"/>
                </a:moveTo>
                <a:lnTo>
                  <a:pt x="51688" y="538454"/>
                </a:lnTo>
                <a:lnTo>
                  <a:pt x="57150" y="547814"/>
                </a:lnTo>
                <a:lnTo>
                  <a:pt x="58038" y="547814"/>
                </a:lnTo>
                <a:lnTo>
                  <a:pt x="58038" y="527570"/>
                </a:lnTo>
                <a:close/>
              </a:path>
              <a:path w="103504" h="563879">
                <a:moveTo>
                  <a:pt x="58038" y="0"/>
                </a:moveTo>
                <a:lnTo>
                  <a:pt x="45338" y="0"/>
                </a:lnTo>
                <a:lnTo>
                  <a:pt x="45338" y="527570"/>
                </a:lnTo>
                <a:lnTo>
                  <a:pt x="51688" y="538454"/>
                </a:lnTo>
                <a:lnTo>
                  <a:pt x="58038" y="527570"/>
                </a:lnTo>
                <a:lnTo>
                  <a:pt x="58038" y="0"/>
                </a:lnTo>
                <a:close/>
              </a:path>
            </a:pathLst>
          </a:custGeom>
          <a:solidFill>
            <a:srgbClr val="F48517"/>
          </a:solidFill>
        </p:spPr>
        <p:txBody>
          <a:bodyPr wrap="square" lIns="0" tIns="0" rIns="0" bIns="0" rtlCol="0"/>
          <a:lstStyle/>
          <a:p>
            <a:endParaRPr/>
          </a:p>
        </p:txBody>
      </p:sp>
      <p:sp>
        <p:nvSpPr>
          <p:cNvPr id="20" name="object 20"/>
          <p:cNvSpPr/>
          <p:nvPr/>
        </p:nvSpPr>
        <p:spPr>
          <a:xfrm>
            <a:off x="3614927" y="2793493"/>
            <a:ext cx="1186180" cy="788035"/>
          </a:xfrm>
          <a:custGeom>
            <a:avLst/>
            <a:gdLst/>
            <a:ahLst/>
            <a:cxnLst/>
            <a:rect l="l" t="t" r="r" b="b"/>
            <a:pathLst>
              <a:path w="1186179" h="788035">
                <a:moveTo>
                  <a:pt x="0" y="787908"/>
                </a:moveTo>
                <a:lnTo>
                  <a:pt x="1185672" y="787908"/>
                </a:lnTo>
                <a:lnTo>
                  <a:pt x="1185672" y="0"/>
                </a:lnTo>
                <a:lnTo>
                  <a:pt x="0" y="0"/>
                </a:lnTo>
                <a:lnTo>
                  <a:pt x="0" y="787908"/>
                </a:lnTo>
                <a:close/>
              </a:path>
            </a:pathLst>
          </a:custGeom>
          <a:ln w="57912">
            <a:solidFill>
              <a:srgbClr val="FFC000"/>
            </a:solidFill>
          </a:ln>
        </p:spPr>
        <p:txBody>
          <a:bodyPr wrap="square" lIns="0" tIns="0" rIns="0" bIns="0" rtlCol="0"/>
          <a:lstStyle/>
          <a:p>
            <a:endParaRPr/>
          </a:p>
        </p:txBody>
      </p:sp>
      <p:sp>
        <p:nvSpPr>
          <p:cNvPr id="21" name="object 21"/>
          <p:cNvSpPr txBox="1"/>
          <p:nvPr/>
        </p:nvSpPr>
        <p:spPr>
          <a:xfrm>
            <a:off x="2110741" y="3003805"/>
            <a:ext cx="1016635" cy="307777"/>
          </a:xfrm>
          <a:prstGeom prst="rect">
            <a:avLst/>
          </a:prstGeom>
          <a:ln w="9143">
            <a:solidFill>
              <a:srgbClr val="252525"/>
            </a:solidFill>
          </a:ln>
        </p:spPr>
        <p:txBody>
          <a:bodyPr vert="horz" wrap="square" lIns="0" tIns="30480" rIns="0" bIns="0" rtlCol="0">
            <a:spAutoFit/>
          </a:bodyPr>
          <a:lstStyle/>
          <a:p>
            <a:pPr marL="91440">
              <a:spcBef>
                <a:spcPts val="240"/>
              </a:spcBef>
            </a:pPr>
            <a:r>
              <a:rPr dirty="0">
                <a:solidFill>
                  <a:srgbClr val="252525"/>
                </a:solidFill>
                <a:latin typeface="Calibri"/>
                <a:cs typeface="Calibri"/>
              </a:rPr>
              <a:t>USB</a:t>
            </a:r>
            <a:r>
              <a:rPr spc="-45" dirty="0">
                <a:solidFill>
                  <a:srgbClr val="252525"/>
                </a:solidFill>
                <a:latin typeface="Calibri"/>
                <a:cs typeface="Calibri"/>
              </a:rPr>
              <a:t> </a:t>
            </a:r>
            <a:r>
              <a:rPr spc="-5" dirty="0">
                <a:solidFill>
                  <a:srgbClr val="252525"/>
                </a:solidFill>
                <a:latin typeface="Calibri"/>
                <a:cs typeface="Calibri"/>
              </a:rPr>
              <a:t>port</a:t>
            </a:r>
            <a:endParaRPr>
              <a:latin typeface="Calibri"/>
              <a:cs typeface="Calibri"/>
            </a:endParaRPr>
          </a:p>
        </p:txBody>
      </p:sp>
      <p:sp>
        <p:nvSpPr>
          <p:cNvPr id="22" name="object 22"/>
          <p:cNvSpPr/>
          <p:nvPr/>
        </p:nvSpPr>
        <p:spPr>
          <a:xfrm>
            <a:off x="3127247" y="3136520"/>
            <a:ext cx="487680" cy="103505"/>
          </a:xfrm>
          <a:custGeom>
            <a:avLst/>
            <a:gdLst/>
            <a:ahLst/>
            <a:cxnLst/>
            <a:rect l="l" t="t" r="r" b="b"/>
            <a:pathLst>
              <a:path w="487680" h="103505">
                <a:moveTo>
                  <a:pt x="88646" y="0"/>
                </a:moveTo>
                <a:lnTo>
                  <a:pt x="0" y="51688"/>
                </a:lnTo>
                <a:lnTo>
                  <a:pt x="88646" y="103377"/>
                </a:lnTo>
                <a:lnTo>
                  <a:pt x="92456" y="102361"/>
                </a:lnTo>
                <a:lnTo>
                  <a:pt x="96012" y="96265"/>
                </a:lnTo>
                <a:lnTo>
                  <a:pt x="94996" y="92455"/>
                </a:lnTo>
                <a:lnTo>
                  <a:pt x="35995" y="58038"/>
                </a:lnTo>
                <a:lnTo>
                  <a:pt x="12573" y="58038"/>
                </a:lnTo>
                <a:lnTo>
                  <a:pt x="12573" y="45338"/>
                </a:lnTo>
                <a:lnTo>
                  <a:pt x="35995" y="45338"/>
                </a:lnTo>
                <a:lnTo>
                  <a:pt x="94996" y="10921"/>
                </a:lnTo>
                <a:lnTo>
                  <a:pt x="96012" y="7111"/>
                </a:lnTo>
                <a:lnTo>
                  <a:pt x="92456" y="1015"/>
                </a:lnTo>
                <a:lnTo>
                  <a:pt x="88646" y="0"/>
                </a:lnTo>
                <a:close/>
              </a:path>
              <a:path w="487680" h="103505">
                <a:moveTo>
                  <a:pt x="35995" y="45338"/>
                </a:moveTo>
                <a:lnTo>
                  <a:pt x="12573" y="45338"/>
                </a:lnTo>
                <a:lnTo>
                  <a:pt x="12573" y="58038"/>
                </a:lnTo>
                <a:lnTo>
                  <a:pt x="35995" y="58038"/>
                </a:lnTo>
                <a:lnTo>
                  <a:pt x="34471" y="57150"/>
                </a:lnTo>
                <a:lnTo>
                  <a:pt x="15748" y="57150"/>
                </a:lnTo>
                <a:lnTo>
                  <a:pt x="15748" y="46227"/>
                </a:lnTo>
                <a:lnTo>
                  <a:pt x="34471" y="46227"/>
                </a:lnTo>
                <a:lnTo>
                  <a:pt x="35995" y="45338"/>
                </a:lnTo>
                <a:close/>
              </a:path>
              <a:path w="487680" h="103505">
                <a:moveTo>
                  <a:pt x="487679" y="45338"/>
                </a:moveTo>
                <a:lnTo>
                  <a:pt x="35995" y="45338"/>
                </a:lnTo>
                <a:lnTo>
                  <a:pt x="25109" y="51688"/>
                </a:lnTo>
                <a:lnTo>
                  <a:pt x="35995" y="58038"/>
                </a:lnTo>
                <a:lnTo>
                  <a:pt x="487679" y="58038"/>
                </a:lnTo>
                <a:lnTo>
                  <a:pt x="487679" y="45338"/>
                </a:lnTo>
                <a:close/>
              </a:path>
              <a:path w="487680" h="103505">
                <a:moveTo>
                  <a:pt x="15748" y="46227"/>
                </a:moveTo>
                <a:lnTo>
                  <a:pt x="15748" y="57150"/>
                </a:lnTo>
                <a:lnTo>
                  <a:pt x="25109" y="51688"/>
                </a:lnTo>
                <a:lnTo>
                  <a:pt x="15748" y="46227"/>
                </a:lnTo>
                <a:close/>
              </a:path>
              <a:path w="487680" h="103505">
                <a:moveTo>
                  <a:pt x="25109" y="51688"/>
                </a:moveTo>
                <a:lnTo>
                  <a:pt x="15748" y="57150"/>
                </a:lnTo>
                <a:lnTo>
                  <a:pt x="34471" y="57150"/>
                </a:lnTo>
                <a:lnTo>
                  <a:pt x="25109" y="51688"/>
                </a:lnTo>
                <a:close/>
              </a:path>
              <a:path w="487680" h="103505">
                <a:moveTo>
                  <a:pt x="34471" y="46227"/>
                </a:moveTo>
                <a:lnTo>
                  <a:pt x="15748" y="46227"/>
                </a:lnTo>
                <a:lnTo>
                  <a:pt x="25109" y="51688"/>
                </a:lnTo>
                <a:lnTo>
                  <a:pt x="34471" y="46227"/>
                </a:lnTo>
                <a:close/>
              </a:path>
            </a:pathLst>
          </a:custGeom>
          <a:solidFill>
            <a:srgbClr val="F48517"/>
          </a:solidFill>
        </p:spPr>
        <p:txBody>
          <a:bodyPr wrap="square" lIns="0" tIns="0" rIns="0" bIns="0" rtlCol="0"/>
          <a:lstStyle/>
          <a:p>
            <a:endParaRPr/>
          </a:p>
        </p:txBody>
      </p:sp>
      <p:sp>
        <p:nvSpPr>
          <p:cNvPr id="23" name="object 23"/>
          <p:cNvSpPr/>
          <p:nvPr/>
        </p:nvSpPr>
        <p:spPr>
          <a:xfrm>
            <a:off x="3747516" y="4636009"/>
            <a:ext cx="1186180" cy="786765"/>
          </a:xfrm>
          <a:custGeom>
            <a:avLst/>
            <a:gdLst/>
            <a:ahLst/>
            <a:cxnLst/>
            <a:rect l="l" t="t" r="r" b="b"/>
            <a:pathLst>
              <a:path w="1186179" h="786764">
                <a:moveTo>
                  <a:pt x="0" y="786384"/>
                </a:moveTo>
                <a:lnTo>
                  <a:pt x="1185671" y="786384"/>
                </a:lnTo>
                <a:lnTo>
                  <a:pt x="1185671" y="0"/>
                </a:lnTo>
                <a:lnTo>
                  <a:pt x="0" y="0"/>
                </a:lnTo>
                <a:lnTo>
                  <a:pt x="0" y="786384"/>
                </a:lnTo>
                <a:close/>
              </a:path>
            </a:pathLst>
          </a:custGeom>
          <a:ln w="57912">
            <a:solidFill>
              <a:srgbClr val="FF0000"/>
            </a:solidFill>
          </a:ln>
        </p:spPr>
        <p:txBody>
          <a:bodyPr wrap="square" lIns="0" tIns="0" rIns="0" bIns="0" rtlCol="0"/>
          <a:lstStyle/>
          <a:p>
            <a:endParaRPr/>
          </a:p>
        </p:txBody>
      </p:sp>
      <p:sp>
        <p:nvSpPr>
          <p:cNvPr id="24" name="object 24"/>
          <p:cNvSpPr txBox="1"/>
          <p:nvPr/>
        </p:nvSpPr>
        <p:spPr>
          <a:xfrm>
            <a:off x="2045208" y="4844796"/>
            <a:ext cx="1325880" cy="308418"/>
          </a:xfrm>
          <a:prstGeom prst="rect">
            <a:avLst/>
          </a:prstGeom>
          <a:ln w="9144">
            <a:solidFill>
              <a:srgbClr val="252525"/>
            </a:solidFill>
          </a:ln>
        </p:spPr>
        <p:txBody>
          <a:bodyPr vert="horz" wrap="square" lIns="0" tIns="31115" rIns="0" bIns="0" rtlCol="0">
            <a:spAutoFit/>
          </a:bodyPr>
          <a:lstStyle/>
          <a:p>
            <a:pPr marL="90805">
              <a:spcBef>
                <a:spcPts val="245"/>
              </a:spcBef>
            </a:pPr>
            <a:r>
              <a:rPr spc="-15" dirty="0">
                <a:solidFill>
                  <a:srgbClr val="252525"/>
                </a:solidFill>
                <a:latin typeface="Calibri"/>
                <a:cs typeface="Calibri"/>
              </a:rPr>
              <a:t>Power</a:t>
            </a:r>
            <a:r>
              <a:rPr spc="-20" dirty="0">
                <a:solidFill>
                  <a:srgbClr val="252525"/>
                </a:solidFill>
                <a:latin typeface="Calibri"/>
                <a:cs typeface="Calibri"/>
              </a:rPr>
              <a:t> </a:t>
            </a:r>
            <a:r>
              <a:rPr spc="-5" dirty="0">
                <a:solidFill>
                  <a:srgbClr val="252525"/>
                </a:solidFill>
                <a:latin typeface="Calibri"/>
                <a:cs typeface="Calibri"/>
              </a:rPr>
              <a:t>input</a:t>
            </a:r>
            <a:endParaRPr>
              <a:latin typeface="Calibri"/>
              <a:cs typeface="Calibri"/>
            </a:endParaRPr>
          </a:p>
        </p:txBody>
      </p:sp>
      <p:sp>
        <p:nvSpPr>
          <p:cNvPr id="25" name="object 25"/>
          <p:cNvSpPr/>
          <p:nvPr/>
        </p:nvSpPr>
        <p:spPr>
          <a:xfrm>
            <a:off x="3371088" y="4977511"/>
            <a:ext cx="375920" cy="103505"/>
          </a:xfrm>
          <a:custGeom>
            <a:avLst/>
            <a:gdLst/>
            <a:ahLst/>
            <a:cxnLst/>
            <a:rect l="l" t="t" r="r" b="b"/>
            <a:pathLst>
              <a:path w="375919" h="103504">
                <a:moveTo>
                  <a:pt x="88645" y="0"/>
                </a:moveTo>
                <a:lnTo>
                  <a:pt x="0" y="51688"/>
                </a:lnTo>
                <a:lnTo>
                  <a:pt x="88645" y="103377"/>
                </a:lnTo>
                <a:lnTo>
                  <a:pt x="92456" y="102362"/>
                </a:lnTo>
                <a:lnTo>
                  <a:pt x="96012" y="96265"/>
                </a:lnTo>
                <a:lnTo>
                  <a:pt x="94995" y="92456"/>
                </a:lnTo>
                <a:lnTo>
                  <a:pt x="35995" y="58038"/>
                </a:lnTo>
                <a:lnTo>
                  <a:pt x="12573" y="58038"/>
                </a:lnTo>
                <a:lnTo>
                  <a:pt x="12573" y="45338"/>
                </a:lnTo>
                <a:lnTo>
                  <a:pt x="35995" y="45338"/>
                </a:lnTo>
                <a:lnTo>
                  <a:pt x="94995" y="10921"/>
                </a:lnTo>
                <a:lnTo>
                  <a:pt x="96012" y="7112"/>
                </a:lnTo>
                <a:lnTo>
                  <a:pt x="92456" y="1015"/>
                </a:lnTo>
                <a:lnTo>
                  <a:pt x="88645" y="0"/>
                </a:lnTo>
                <a:close/>
              </a:path>
              <a:path w="375919" h="103504">
                <a:moveTo>
                  <a:pt x="35995" y="45338"/>
                </a:moveTo>
                <a:lnTo>
                  <a:pt x="12573" y="45338"/>
                </a:lnTo>
                <a:lnTo>
                  <a:pt x="12573" y="58038"/>
                </a:lnTo>
                <a:lnTo>
                  <a:pt x="35995" y="58038"/>
                </a:lnTo>
                <a:lnTo>
                  <a:pt x="34471" y="57150"/>
                </a:lnTo>
                <a:lnTo>
                  <a:pt x="15748" y="57150"/>
                </a:lnTo>
                <a:lnTo>
                  <a:pt x="15748" y="46227"/>
                </a:lnTo>
                <a:lnTo>
                  <a:pt x="34471" y="46227"/>
                </a:lnTo>
                <a:lnTo>
                  <a:pt x="35995" y="45338"/>
                </a:lnTo>
                <a:close/>
              </a:path>
              <a:path w="375919" h="103504">
                <a:moveTo>
                  <a:pt x="375793" y="45338"/>
                </a:moveTo>
                <a:lnTo>
                  <a:pt x="35995" y="45338"/>
                </a:lnTo>
                <a:lnTo>
                  <a:pt x="25109" y="51688"/>
                </a:lnTo>
                <a:lnTo>
                  <a:pt x="35995" y="58038"/>
                </a:lnTo>
                <a:lnTo>
                  <a:pt x="375793" y="58038"/>
                </a:lnTo>
                <a:lnTo>
                  <a:pt x="375793" y="45338"/>
                </a:lnTo>
                <a:close/>
              </a:path>
              <a:path w="375919" h="103504">
                <a:moveTo>
                  <a:pt x="15748" y="46227"/>
                </a:moveTo>
                <a:lnTo>
                  <a:pt x="15748" y="57150"/>
                </a:lnTo>
                <a:lnTo>
                  <a:pt x="25109" y="51688"/>
                </a:lnTo>
                <a:lnTo>
                  <a:pt x="15748" y="46227"/>
                </a:lnTo>
                <a:close/>
              </a:path>
              <a:path w="375919" h="103504">
                <a:moveTo>
                  <a:pt x="25109" y="51688"/>
                </a:moveTo>
                <a:lnTo>
                  <a:pt x="15748" y="57150"/>
                </a:lnTo>
                <a:lnTo>
                  <a:pt x="34471" y="57150"/>
                </a:lnTo>
                <a:lnTo>
                  <a:pt x="25109" y="51688"/>
                </a:lnTo>
                <a:close/>
              </a:path>
              <a:path w="375919" h="103504">
                <a:moveTo>
                  <a:pt x="34471" y="46227"/>
                </a:moveTo>
                <a:lnTo>
                  <a:pt x="15748" y="46227"/>
                </a:lnTo>
                <a:lnTo>
                  <a:pt x="25109" y="51688"/>
                </a:lnTo>
                <a:lnTo>
                  <a:pt x="34471" y="46227"/>
                </a:lnTo>
                <a:close/>
              </a:path>
            </a:pathLst>
          </a:custGeom>
          <a:solidFill>
            <a:srgbClr val="F48517"/>
          </a:solidFill>
        </p:spPr>
        <p:txBody>
          <a:bodyPr wrap="square" lIns="0" tIns="0" rIns="0" bIns="0" rtlCol="0"/>
          <a:lstStyle/>
          <a:p>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4000" dirty="0">
                <a:latin typeface="Times New Roman" panose="02020603050405020304" charset="0"/>
                <a:cs typeface="Times New Roman" panose="02020603050405020304" charset="0"/>
              </a:rPr>
              <a:t>BAUD RATE</a:t>
            </a:r>
          </a:p>
        </p:txBody>
      </p:sp>
      <p:sp>
        <p:nvSpPr>
          <p:cNvPr id="4" name="Content Placeholder 3"/>
          <p:cNvSpPr>
            <a:spLocks noGrp="1"/>
          </p:cNvSpPr>
          <p:nvPr>
            <p:ph idx="1"/>
          </p:nvPr>
        </p:nvSpPr>
        <p:spPr/>
        <p:txBody>
          <a:bodyPr/>
          <a:lstStyle/>
          <a:p>
            <a:r>
              <a:rPr lang="en-US" sz="2800" dirty="0">
                <a:solidFill>
                  <a:schemeClr val="tx1"/>
                </a:solidFill>
                <a:latin typeface="Times New Roman" panose="02020603050405020304" charset="0"/>
                <a:cs typeface="Times New Roman" panose="02020603050405020304" charset="0"/>
              </a:rPr>
              <a:t>The baud rate specifies how fast data is sent over a serial line. It’s usually expressed in units of bits-per-second (bps). </a:t>
            </a:r>
          </a:p>
          <a:p>
            <a:pPr marL="0" indent="0">
              <a:buNone/>
            </a:pPr>
            <a:endParaRPr lang="en-US" sz="2800" dirty="0">
              <a:solidFill>
                <a:schemeClr val="tx1"/>
              </a:solidFill>
              <a:latin typeface="Times New Roman" panose="02020603050405020304" charset="0"/>
              <a:cs typeface="Times New Roman" panose="02020603050405020304" charset="0"/>
            </a:endParaRPr>
          </a:p>
          <a:p>
            <a:r>
              <a:rPr lang="en-US" sz="2800" dirty="0">
                <a:solidFill>
                  <a:schemeClr val="tx1"/>
                </a:solidFill>
                <a:latin typeface="Times New Roman" panose="02020603050405020304" charset="0"/>
                <a:cs typeface="Times New Roman" panose="02020603050405020304" charset="0"/>
              </a:rPr>
              <a:t>Baud rates can be just about any value within reason. The only requirement is that both devices operate at the same rate.</a:t>
            </a:r>
          </a:p>
          <a:p>
            <a:pPr marL="0" indent="0">
              <a:buNone/>
            </a:pPr>
            <a:endParaRPr lang="en-US" sz="2800" dirty="0">
              <a:solidFill>
                <a:schemeClr val="tx1"/>
              </a:solidFill>
              <a:latin typeface="Times New Roman" panose="02020603050405020304" charset="0"/>
              <a:cs typeface="Times New Roman" panose="02020603050405020304" charset="0"/>
            </a:endParaRPr>
          </a:p>
          <a:p>
            <a:r>
              <a:rPr lang="en-US" sz="2800" dirty="0">
                <a:solidFill>
                  <a:schemeClr val="tx1"/>
                </a:solidFill>
                <a:latin typeface="Times New Roman" panose="02020603050405020304" charset="0"/>
                <a:cs typeface="Times New Roman" panose="02020603050405020304" charset="0"/>
              </a:rPr>
              <a:t>One of the more common baud rates where speed isn’t critical, is 9600 bps. Other “standard” baud are 1200, 2400, 4800, 19200, 38400, 57600, and 115200.</a:t>
            </a:r>
          </a:p>
          <a:p>
            <a:endParaRPr lang="en-US" sz="2000" dirty="0">
              <a:solidFill>
                <a:schemeClr val="tx1"/>
              </a:solidFill>
              <a:latin typeface="Times New Roman" panose="02020603050405020304" charset="0"/>
              <a:cs typeface="Times New Roman" panose="02020603050405020304" charset="0"/>
            </a:endParaRPr>
          </a:p>
          <a:p>
            <a:pPr marL="0" indent="0">
              <a:buNone/>
            </a:pPr>
            <a:endParaRPr lang="en-US" sz="2000" dirty="0">
              <a:solidFill>
                <a:schemeClr val="tx1"/>
              </a:solidFill>
              <a:latin typeface="Times New Roman" panose="02020603050405020304" charset="0"/>
              <a:cs typeface="Times New Roman" panose="02020603050405020304" charset="0"/>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a:latin typeface="Times New Roman" panose="02020603050405020304" charset="0"/>
                <a:cs typeface="Times New Roman" panose="02020603050405020304" charset="0"/>
              </a:rPr>
              <a:t>BLUETOOTH</a:t>
            </a:r>
          </a:p>
        </p:txBody>
      </p:sp>
      <p:sp>
        <p:nvSpPr>
          <p:cNvPr id="3" name="Content Placeholder 2"/>
          <p:cNvSpPr>
            <a:spLocks noGrp="1"/>
          </p:cNvSpPr>
          <p:nvPr>
            <p:ph sz="half" idx="1"/>
          </p:nvPr>
        </p:nvSpPr>
        <p:spPr>
          <a:xfrm>
            <a:off x="609600" y="1174750"/>
            <a:ext cx="10972800" cy="5232400"/>
          </a:xfrm>
        </p:spPr>
        <p:txBody>
          <a:bodyPr/>
          <a:lstStyle/>
          <a:p>
            <a:r>
              <a:rPr lang="en-US" sz="2800" dirty="0">
                <a:latin typeface="Times New Roman" panose="02020603050405020304" charset="0"/>
                <a:cs typeface="Times New Roman" panose="02020603050405020304" charset="0"/>
              </a:rPr>
              <a:t>A Bluetooth technology is a high speed low powered wireless technology link that is designed to connect phones or other portable equipment together. It is a specification for the use of low power radio communications to link phones, computers and other network devices over short distance without wires. Wireless signals transmitted with Bluetooth cover short distances, typically up to 30 feet (10 meters).</a:t>
            </a:r>
          </a:p>
          <a:p>
            <a:pPr marL="0" indent="0">
              <a:buNone/>
            </a:pPr>
            <a:endParaRPr lang="en-US" sz="2400" dirty="0">
              <a:latin typeface="Times New Roman" panose="02020603050405020304" charset="0"/>
              <a:cs typeface="Times New Roman" panose="02020603050405020304" charset="0"/>
            </a:endParaRPr>
          </a:p>
        </p:txBody>
      </p:sp>
      <p:pic>
        <p:nvPicPr>
          <p:cNvPr id="4" name="Content Placeholder 3"/>
          <p:cNvPicPr>
            <a:picLocks noGrp="1" noChangeAspect="1"/>
          </p:cNvPicPr>
          <p:nvPr>
            <p:ph sz="half" idx="2"/>
          </p:nvPr>
        </p:nvPicPr>
        <p:blipFill>
          <a:blip r:embed="rId2"/>
          <a:stretch>
            <a:fillRect/>
          </a:stretch>
        </p:blipFill>
        <p:spPr>
          <a:xfrm>
            <a:off x="2818814" y="3785248"/>
            <a:ext cx="5680417" cy="3072752"/>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sz="4000">
                <a:latin typeface="Times New Roman" panose="02020603050405020304" charset="0"/>
                <a:cs typeface="Times New Roman" panose="02020603050405020304" charset="0"/>
              </a:rPr>
              <a:t>BLUETOOTH MODULE(HC-05)</a:t>
            </a:r>
          </a:p>
        </p:txBody>
      </p:sp>
      <p:pic>
        <p:nvPicPr>
          <p:cNvPr id="7" name="Content Placeholder 6"/>
          <p:cNvPicPr>
            <a:picLocks noGrp="1" noChangeAspect="1"/>
          </p:cNvPicPr>
          <p:nvPr>
            <p:ph idx="1"/>
          </p:nvPr>
        </p:nvPicPr>
        <p:blipFill>
          <a:blip r:embed="rId2"/>
          <a:stretch>
            <a:fillRect/>
          </a:stretch>
        </p:blipFill>
        <p:spPr>
          <a:xfrm rot="10800000">
            <a:off x="1763395" y="773430"/>
            <a:ext cx="7956550" cy="5876290"/>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841F0C-EC0A-4946-B1EC-9942C500D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274" y="548725"/>
            <a:ext cx="8113451" cy="5760550"/>
          </a:xfrm>
          <a:prstGeom prst="rect">
            <a:avLst/>
          </a:prstGeom>
        </p:spPr>
      </p:pic>
    </p:spTree>
    <p:extLst>
      <p:ext uri="{BB962C8B-B14F-4D97-AF65-F5344CB8AC3E}">
        <p14:creationId xmlns:p14="http://schemas.microsoft.com/office/powerpoint/2010/main" val="1356444321"/>
      </p:ext>
    </p:extLst>
  </p:cSld>
  <p:clrMapOvr>
    <a:masterClrMapping/>
  </p:clrMapOvr>
  <p:transition>
    <p:fade/>
  </p:transition>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278</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Blue Waves</vt:lpstr>
      <vt:lpstr>RC CAR WORKSHOP</vt:lpstr>
      <vt:lpstr>What is a Microcontroller???</vt:lpstr>
      <vt:lpstr>Arduino Boards:</vt:lpstr>
      <vt:lpstr>Arduino Nano:</vt:lpstr>
      <vt:lpstr>Arduino UNO:</vt:lpstr>
      <vt:lpstr>BAUD RATE</vt:lpstr>
      <vt:lpstr>BLUETOOTH</vt:lpstr>
      <vt:lpstr>BLUETOOTH MODULE(HC-05)</vt:lpstr>
      <vt:lpstr>PowerPoint Presentation</vt:lpstr>
      <vt:lpstr>DC MOTOR ROTATION</vt:lpstr>
      <vt:lpstr> B O MOTOR </vt:lpstr>
      <vt:lpstr> L293D MOTOR DRIVER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RC CAR WORKSHOP</dc:title>
  <dc:creator>RAJARAMA</dc:creator>
  <cp:lastModifiedBy>Akhil Aithal</cp:lastModifiedBy>
  <cp:revision>12</cp:revision>
  <dcterms:created xsi:type="dcterms:W3CDTF">2018-10-01T18:17:00Z</dcterms:created>
  <dcterms:modified xsi:type="dcterms:W3CDTF">2019-08-31T18:15:09Z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1033-10.2.0.7456</vt:lpwstr>
  </property>
</Properties>
</file>