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Quattrocento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QuattrocentoSans-bold.fntdata"/><Relationship Id="rId6" Type="http://schemas.openxmlformats.org/officeDocument/2006/relationships/slide" Target="slides/slide2.xml"/><Relationship Id="rId18" Type="http://schemas.openxmlformats.org/officeDocument/2006/relationships/font" Target="fonts/Quattrocento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f87128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87128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e51f86ae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e51f86ae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a079e6e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a079e6e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cede21a8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cede21a8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3c6ec8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3c6ec8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9c5d95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9c5d95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73c6ec8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73c6ec8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cede21a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cede21a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a079e6ea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a079e6ea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164" name="Shape 164"/>
        <p:cNvGrpSpPr/>
        <p:nvPr/>
      </p:nvGrpSpPr>
      <p:grpSpPr>
        <a:xfrm>
          <a:off x="0" y="0"/>
          <a:ext cx="0" cy="0"/>
          <a:chOff x="0" y="0"/>
          <a:chExt cx="0" cy="0"/>
        </a:xfrm>
      </p:grpSpPr>
      <p:sp>
        <p:nvSpPr>
          <p:cNvPr id="165" name="Google Shape;165;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6" name="Google Shape;166;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7" name="Google Shape;167;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9" name="Google Shape;16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0" name="Google Shape;17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rive.google.com/file/d/1O-_agXC0URtIvYcDrN1lyXH_44-55tQx/view"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subTitle"/>
          </p:nvPr>
        </p:nvSpPr>
        <p:spPr>
          <a:xfrm>
            <a:off x="714775" y="2430425"/>
            <a:ext cx="7743300" cy="2517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chemeClr val="dk1"/>
              </a:buClr>
              <a:buSzPts val="1100"/>
              <a:buFont typeface="Arial"/>
              <a:buNone/>
            </a:pPr>
            <a:r>
              <a:rPr lang="en">
                <a:latin typeface="Georgia"/>
                <a:ea typeface="Georgia"/>
                <a:cs typeface="Georgia"/>
                <a:sym typeface="Georgia"/>
              </a:rPr>
              <a:t>Problem Statement : Resolving the issue of missed out profit margins by crypto traders on a day to day basis</a:t>
            </a:r>
            <a:endParaRPr>
              <a:latin typeface="Georgia"/>
              <a:ea typeface="Georgia"/>
              <a:cs typeface="Georgia"/>
              <a:sym typeface="Georgia"/>
            </a:endParaRPr>
          </a:p>
          <a:p>
            <a:pPr indent="0" lvl="0" marL="0" rtl="0" algn="ctr">
              <a:spcBef>
                <a:spcPts val="800"/>
              </a:spcBef>
              <a:spcAft>
                <a:spcPts val="0"/>
              </a:spcAft>
              <a:buClr>
                <a:schemeClr val="dk1"/>
              </a:buClr>
              <a:buSzPts val="1100"/>
              <a:buFont typeface="Arial"/>
              <a:buNone/>
            </a:pPr>
            <a:r>
              <a:rPr lang="en">
                <a:latin typeface="Georgia"/>
                <a:ea typeface="Georgia"/>
                <a:cs typeface="Georgia"/>
                <a:sym typeface="Georgia"/>
              </a:rPr>
              <a:t>T</a:t>
            </a:r>
            <a:r>
              <a:rPr lang="en">
                <a:latin typeface="Georgia"/>
                <a:ea typeface="Georgia"/>
                <a:cs typeface="Georgia"/>
                <a:sym typeface="Georgia"/>
              </a:rPr>
              <a:t>eam Name : CRYPCOLLARS</a:t>
            </a:r>
            <a:endParaRPr>
              <a:latin typeface="Georgia"/>
              <a:ea typeface="Georgia"/>
              <a:cs typeface="Georgia"/>
              <a:sym typeface="Georgia"/>
            </a:endParaRPr>
          </a:p>
          <a:p>
            <a:pPr indent="0" lvl="0" marL="2286000" rtl="0" algn="l">
              <a:spcBef>
                <a:spcPts val="800"/>
              </a:spcBef>
              <a:spcAft>
                <a:spcPts val="0"/>
              </a:spcAft>
              <a:buClr>
                <a:schemeClr val="dk1"/>
              </a:buClr>
              <a:buSzPts val="1100"/>
              <a:buFont typeface="Arial"/>
              <a:buNone/>
            </a:pPr>
            <a:r>
              <a:rPr lang="en">
                <a:latin typeface="Georgia"/>
                <a:ea typeface="Georgia"/>
                <a:cs typeface="Georgia"/>
                <a:sym typeface="Georgia"/>
              </a:rPr>
              <a:t>		</a:t>
            </a:r>
            <a:endParaRPr>
              <a:latin typeface="Georgia"/>
              <a:ea typeface="Georgia"/>
              <a:cs typeface="Georgia"/>
              <a:sym typeface="Georgia"/>
            </a:endParaRPr>
          </a:p>
          <a:p>
            <a:pPr indent="0" lvl="0" marL="0" rtl="0" algn="ctr">
              <a:spcBef>
                <a:spcPts val="800"/>
              </a:spcBef>
              <a:spcAft>
                <a:spcPts val="0"/>
              </a:spcAft>
              <a:buNone/>
            </a:pPr>
            <a:r>
              <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 </a:t>
            </a:r>
            <a:endParaRPr>
              <a:latin typeface="Georgia"/>
              <a:ea typeface="Georgia"/>
              <a:cs typeface="Georgia"/>
              <a:sym typeface="Georgia"/>
            </a:endParaRPr>
          </a:p>
        </p:txBody>
      </p:sp>
      <p:sp>
        <p:nvSpPr>
          <p:cNvPr id="176" name="Google Shape;176;p20"/>
          <p:cNvSpPr txBox="1"/>
          <p:nvPr>
            <p:ph type="ctrTitle"/>
          </p:nvPr>
        </p:nvSpPr>
        <p:spPr>
          <a:xfrm>
            <a:off x="342900" y="707250"/>
            <a:ext cx="8458200" cy="1406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3600">
                <a:latin typeface="Georgia"/>
                <a:ea typeface="Georgia"/>
                <a:cs typeface="Georgia"/>
                <a:sym typeface="Georgia"/>
              </a:rPr>
              <a:t>EZCRYPTO</a:t>
            </a:r>
            <a:endParaRPr sz="3600">
              <a:latin typeface="Georgia"/>
              <a:ea typeface="Georgia"/>
              <a:cs typeface="Georgia"/>
              <a:sym typeface="Georgia"/>
            </a:endParaRPr>
          </a:p>
        </p:txBody>
      </p:sp>
      <p:sp>
        <p:nvSpPr>
          <p:cNvPr id="177" name="Google Shape;177;p20"/>
          <p:cNvSpPr txBox="1"/>
          <p:nvPr/>
        </p:nvSpPr>
        <p:spPr>
          <a:xfrm>
            <a:off x="2079650" y="3395900"/>
            <a:ext cx="5719500" cy="1620300"/>
          </a:xfrm>
          <a:prstGeom prst="rect">
            <a:avLst/>
          </a:prstGeom>
          <a:noFill/>
          <a:ln>
            <a:noFill/>
          </a:ln>
        </p:spPr>
        <p:txBody>
          <a:bodyPr anchorCtr="0" anchor="t" bIns="91425" lIns="91425" spcFirstLastPara="1" rIns="91425" wrap="square" tIns="91425">
            <a:spAutoFit/>
          </a:bodyPr>
          <a:lstStyle/>
          <a:p>
            <a:pPr indent="457200" lvl="0" marL="457200" rtl="0" algn="l">
              <a:lnSpc>
                <a:spcPct val="90000"/>
              </a:lnSpc>
              <a:spcBef>
                <a:spcPts val="800"/>
              </a:spcBef>
              <a:spcAft>
                <a:spcPts val="0"/>
              </a:spcAft>
              <a:buClr>
                <a:schemeClr val="dk1"/>
              </a:buClr>
              <a:buSzPts val="1100"/>
              <a:buFont typeface="Arial"/>
              <a:buNone/>
            </a:pPr>
            <a:r>
              <a:rPr lang="en">
                <a:solidFill>
                  <a:srgbClr val="E9F7F6"/>
                </a:solidFill>
                <a:latin typeface="Georgia"/>
                <a:ea typeface="Georgia"/>
                <a:cs typeface="Georgia"/>
                <a:sym typeface="Georgia"/>
              </a:rPr>
              <a:t>Team Members :	       1. Yuvraj Singh </a:t>
            </a:r>
            <a:endParaRPr>
              <a:solidFill>
                <a:srgbClr val="E9F7F6"/>
              </a:solidFill>
              <a:latin typeface="Georgia"/>
              <a:ea typeface="Georgia"/>
              <a:cs typeface="Georgia"/>
              <a:sym typeface="Georgia"/>
            </a:endParaRPr>
          </a:p>
          <a:p>
            <a:pPr indent="0" lvl="0" marL="2286000" rtl="0" algn="l">
              <a:lnSpc>
                <a:spcPct val="90000"/>
              </a:lnSpc>
              <a:spcBef>
                <a:spcPts val="800"/>
              </a:spcBef>
              <a:spcAft>
                <a:spcPts val="0"/>
              </a:spcAft>
              <a:buClr>
                <a:schemeClr val="dk1"/>
              </a:buClr>
              <a:buSzPts val="1100"/>
              <a:buFont typeface="Arial"/>
              <a:buNone/>
            </a:pPr>
            <a:r>
              <a:rPr lang="en">
                <a:solidFill>
                  <a:srgbClr val="E9F7F6"/>
                </a:solidFill>
                <a:latin typeface="Georgia"/>
                <a:ea typeface="Georgia"/>
                <a:cs typeface="Georgia"/>
                <a:sym typeface="Georgia"/>
              </a:rPr>
              <a:t>       2. Yash Chhillar</a:t>
            </a:r>
            <a:endParaRPr>
              <a:solidFill>
                <a:srgbClr val="E9F7F6"/>
              </a:solidFill>
              <a:latin typeface="Georgia"/>
              <a:ea typeface="Georgia"/>
              <a:cs typeface="Georgia"/>
              <a:sym typeface="Georgia"/>
            </a:endParaRPr>
          </a:p>
          <a:p>
            <a:pPr indent="0" lvl="0" marL="2286000" rtl="0" algn="l">
              <a:lnSpc>
                <a:spcPct val="90000"/>
              </a:lnSpc>
              <a:spcBef>
                <a:spcPts val="800"/>
              </a:spcBef>
              <a:spcAft>
                <a:spcPts val="0"/>
              </a:spcAft>
              <a:buClr>
                <a:schemeClr val="dk1"/>
              </a:buClr>
              <a:buSzPts val="1100"/>
              <a:buFont typeface="Arial"/>
              <a:buNone/>
            </a:pPr>
            <a:r>
              <a:rPr lang="en">
                <a:solidFill>
                  <a:srgbClr val="E9F7F6"/>
                </a:solidFill>
                <a:latin typeface="Georgia"/>
                <a:ea typeface="Georgia"/>
                <a:cs typeface="Georgia"/>
                <a:sym typeface="Georgia"/>
              </a:rPr>
              <a:t>       3. Aayush Singh</a:t>
            </a:r>
            <a:endParaRPr>
              <a:solidFill>
                <a:srgbClr val="E9F7F6"/>
              </a:solidFill>
              <a:latin typeface="Georgia"/>
              <a:ea typeface="Georgia"/>
              <a:cs typeface="Georgia"/>
              <a:sym typeface="Georgia"/>
            </a:endParaRPr>
          </a:p>
          <a:p>
            <a:pPr indent="0" lvl="0" marL="2286000" rtl="0" algn="l">
              <a:lnSpc>
                <a:spcPct val="90000"/>
              </a:lnSpc>
              <a:spcBef>
                <a:spcPts val="800"/>
              </a:spcBef>
              <a:spcAft>
                <a:spcPts val="0"/>
              </a:spcAft>
              <a:buClr>
                <a:schemeClr val="dk1"/>
              </a:buClr>
              <a:buSzPts val="1100"/>
              <a:buFont typeface="Arial"/>
              <a:buNone/>
            </a:pPr>
            <a:r>
              <a:rPr lang="en">
                <a:solidFill>
                  <a:srgbClr val="E9F7F6"/>
                </a:solidFill>
                <a:latin typeface="Georgia"/>
                <a:ea typeface="Georgia"/>
                <a:cs typeface="Georgia"/>
                <a:sym typeface="Georgia"/>
              </a:rPr>
              <a:t>       4. Manav Saini	</a:t>
            </a:r>
            <a:endParaRPr>
              <a:solidFill>
                <a:srgbClr val="E9F7F6"/>
              </a:solidFill>
              <a:latin typeface="Georgia"/>
              <a:ea typeface="Georgia"/>
              <a:cs typeface="Georgia"/>
              <a:sym typeface="Georgia"/>
            </a:endParaRPr>
          </a:p>
          <a:p>
            <a:pPr indent="0" lvl="0" marL="2286000" rtl="0" algn="l">
              <a:lnSpc>
                <a:spcPct val="90000"/>
              </a:lnSpc>
              <a:spcBef>
                <a:spcPts val="800"/>
              </a:spcBef>
              <a:spcAft>
                <a:spcPts val="0"/>
              </a:spcAft>
              <a:buClr>
                <a:schemeClr val="dk1"/>
              </a:buClr>
              <a:buSzPts val="1100"/>
              <a:buFont typeface="Arial"/>
              <a:buNone/>
            </a:pPr>
            <a:r>
              <a:rPr lang="en">
                <a:solidFill>
                  <a:srgbClr val="E9F7F6"/>
                </a:solidFill>
                <a:latin typeface="Georgia"/>
                <a:ea typeface="Georgia"/>
                <a:cs typeface="Georgia"/>
                <a:sym typeface="Georgia"/>
              </a:rPr>
              <a:t>       5. Navidha jain</a:t>
            </a:r>
            <a:r>
              <a:rPr lang="en" sz="1800">
                <a:solidFill>
                  <a:srgbClr val="E9F7F6"/>
                </a:solidFill>
                <a:latin typeface="Georgia"/>
                <a:ea typeface="Georgia"/>
                <a:cs typeface="Georgia"/>
                <a:sym typeface="Georgia"/>
              </a:rPr>
              <a:t>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633845" y="1188287"/>
            <a:ext cx="7886700" cy="3599400"/>
          </a:xfrm>
          <a:prstGeom prst="rect">
            <a:avLst/>
          </a:prstGeom>
        </p:spPr>
        <p:txBody>
          <a:bodyPr anchorCtr="0" anchor="t" bIns="34275" lIns="68575" spcFirstLastPara="1" rIns="68575" wrap="square" tIns="34275">
            <a:noAutofit/>
          </a:bodyPr>
          <a:lstStyle/>
          <a:p>
            <a:pPr indent="-285750" lvl="0" marL="457200" marR="0" rtl="0" algn="just">
              <a:lnSpc>
                <a:spcPct val="100000"/>
              </a:lnSpc>
              <a:spcBef>
                <a:spcPts val="0"/>
              </a:spcBef>
              <a:spcAft>
                <a:spcPts val="0"/>
              </a:spcAft>
              <a:buSzPts val="900"/>
              <a:buFont typeface="Arial"/>
              <a:buChar char="⚫"/>
            </a:pPr>
            <a:r>
              <a:rPr lang="en" sz="1600">
                <a:latin typeface="Arial"/>
                <a:ea typeface="Arial"/>
                <a:cs typeface="Arial"/>
                <a:sym typeface="Arial"/>
              </a:rPr>
              <a:t>We all know one can’t keep their tabs open 24x7 and look at those confusing graphs all day long in order to earn some money. </a:t>
            </a:r>
            <a:endParaRPr sz="1600">
              <a:latin typeface="Arial"/>
              <a:ea typeface="Arial"/>
              <a:cs typeface="Arial"/>
              <a:sym typeface="Arial"/>
            </a:endParaRPr>
          </a:p>
          <a:p>
            <a:pPr indent="0" lvl="0" marL="457200" marR="0" rtl="0" algn="just">
              <a:lnSpc>
                <a:spcPct val="100000"/>
              </a:lnSpc>
              <a:spcBef>
                <a:spcPts val="0"/>
              </a:spcBef>
              <a:spcAft>
                <a:spcPts val="0"/>
              </a:spcAft>
              <a:buNone/>
            </a:pPr>
            <a:r>
              <a:t/>
            </a:r>
            <a:endParaRPr sz="1600">
              <a:latin typeface="Arial"/>
              <a:ea typeface="Arial"/>
              <a:cs typeface="Arial"/>
              <a:sym typeface="Arial"/>
            </a:endParaRPr>
          </a:p>
          <a:p>
            <a:pPr indent="-285750" lvl="0" marL="457200" marR="0" rtl="0" algn="just">
              <a:lnSpc>
                <a:spcPct val="100000"/>
              </a:lnSpc>
              <a:spcBef>
                <a:spcPts val="0"/>
              </a:spcBef>
              <a:spcAft>
                <a:spcPts val="0"/>
              </a:spcAft>
              <a:buSzPts val="900"/>
              <a:buFont typeface="Arial"/>
              <a:buChar char="⚫"/>
            </a:pPr>
            <a:r>
              <a:rPr lang="en" sz="1600">
                <a:latin typeface="Arial"/>
                <a:ea typeface="Arial"/>
                <a:cs typeface="Arial"/>
                <a:sym typeface="Arial"/>
              </a:rPr>
              <a:t>Now suppose one buys any cryptocurrency at X amount and sell it at amount Y where X&lt;Y, but there was a time when the price was more significant than Y (i.e &gt;Y) while they were holding their coins but couldn’t sell because they didn’t had their tabs open at that time.</a:t>
            </a:r>
            <a:endParaRPr sz="1600">
              <a:latin typeface="Arial"/>
              <a:ea typeface="Arial"/>
              <a:cs typeface="Arial"/>
              <a:sym typeface="Arial"/>
            </a:endParaRPr>
          </a:p>
          <a:p>
            <a:pPr indent="0" lvl="0" marL="0" marR="0" rtl="0" algn="just">
              <a:lnSpc>
                <a:spcPct val="100000"/>
              </a:lnSpc>
              <a:spcBef>
                <a:spcPts val="0"/>
              </a:spcBef>
              <a:spcAft>
                <a:spcPts val="0"/>
              </a:spcAft>
              <a:buNone/>
            </a:pPr>
            <a:r>
              <a:t/>
            </a:r>
            <a:endParaRPr sz="1600">
              <a:latin typeface="Arial"/>
              <a:ea typeface="Arial"/>
              <a:cs typeface="Arial"/>
              <a:sym typeface="Arial"/>
            </a:endParaRPr>
          </a:p>
          <a:p>
            <a:pPr indent="-285750" lvl="0" marL="457200" rtl="0" algn="just">
              <a:lnSpc>
                <a:spcPct val="100000"/>
              </a:lnSpc>
              <a:spcBef>
                <a:spcPts val="0"/>
              </a:spcBef>
              <a:spcAft>
                <a:spcPts val="0"/>
              </a:spcAft>
              <a:buSzPts val="900"/>
              <a:buFont typeface="Arial"/>
              <a:buChar char="⚫"/>
            </a:pPr>
            <a:r>
              <a:rPr lang="en" sz="1600">
                <a:latin typeface="Arial"/>
                <a:ea typeface="Arial"/>
                <a:cs typeface="Arial"/>
                <a:sym typeface="Arial"/>
              </a:rPr>
              <a:t>By simply being busy at some other work lead to a smaller profit margin for this person. </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285750" lvl="0" marL="457200" rtl="0" algn="just">
              <a:lnSpc>
                <a:spcPct val="100000"/>
              </a:lnSpc>
              <a:spcBef>
                <a:spcPts val="0"/>
              </a:spcBef>
              <a:spcAft>
                <a:spcPts val="0"/>
              </a:spcAft>
              <a:buSzPts val="900"/>
              <a:buFont typeface="Arial"/>
              <a:buChar char="⚫"/>
            </a:pPr>
            <a:r>
              <a:rPr lang="en" sz="1600">
                <a:latin typeface="Arial"/>
                <a:ea typeface="Arial"/>
                <a:cs typeface="Arial"/>
                <a:sym typeface="Arial"/>
              </a:rPr>
              <a:t>Now this problem arises on a day-to-day basis with so many traders worldwide where they miss out on huge profits as they were busy with some other work during that time.</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0" lvl="0" marL="457200" marR="0" rtl="0" algn="just">
              <a:lnSpc>
                <a:spcPct val="100000"/>
              </a:lnSpc>
              <a:spcBef>
                <a:spcPts val="0"/>
              </a:spcBef>
              <a:spcAft>
                <a:spcPts val="0"/>
              </a:spcAft>
              <a:buNone/>
            </a:pPr>
            <a:r>
              <a:t/>
            </a:r>
            <a:endParaRPr>
              <a:latin typeface="Arial"/>
              <a:ea typeface="Arial"/>
              <a:cs typeface="Arial"/>
              <a:sym typeface="Arial"/>
            </a:endParaRPr>
          </a:p>
        </p:txBody>
      </p:sp>
      <p:sp>
        <p:nvSpPr>
          <p:cNvPr id="183" name="Google Shape;183;p21"/>
          <p:cNvSpPr txBox="1"/>
          <p:nvPr/>
        </p:nvSpPr>
        <p:spPr>
          <a:xfrm>
            <a:off x="656125" y="232675"/>
            <a:ext cx="78867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Problem </a:t>
            </a:r>
            <a:endParaRPr b="1" sz="3000">
              <a:solidFill>
                <a:schemeClr val="dk1"/>
              </a:solidFill>
              <a:latin typeface="Roboto"/>
              <a:ea typeface="Roboto"/>
              <a:cs typeface="Roboto"/>
              <a:sym typeface="Roboto"/>
            </a:endParaRPr>
          </a:p>
          <a:p>
            <a:pPr indent="0" lvl="0" marL="0" rtl="0" algn="ctr">
              <a:spcBef>
                <a:spcPts val="0"/>
              </a:spcBef>
              <a:spcAft>
                <a:spcPts val="0"/>
              </a:spcAft>
              <a:buNone/>
            </a:pPr>
            <a:r>
              <a:t/>
            </a:r>
            <a:endParaRPr b="1" sz="3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22"/>
          <p:cNvGrpSpPr/>
          <p:nvPr/>
        </p:nvGrpSpPr>
        <p:grpSpPr>
          <a:xfrm>
            <a:off x="4135850" y="1230975"/>
            <a:ext cx="4543450" cy="3295599"/>
            <a:chOff x="2750500" y="1252125"/>
            <a:chExt cx="4543450" cy="3295599"/>
          </a:xfrm>
        </p:grpSpPr>
        <p:pic>
          <p:nvPicPr>
            <p:cNvPr id="189" name="Google Shape;189;p22"/>
            <p:cNvPicPr preferRelativeResize="0"/>
            <p:nvPr/>
          </p:nvPicPr>
          <p:blipFill>
            <a:blip r:embed="rId3">
              <a:alphaModFix/>
            </a:blip>
            <a:stretch>
              <a:fillRect/>
            </a:stretch>
          </p:blipFill>
          <p:spPr>
            <a:xfrm>
              <a:off x="2750500" y="1252125"/>
              <a:ext cx="4543450" cy="3295599"/>
            </a:xfrm>
            <a:prstGeom prst="rect">
              <a:avLst/>
            </a:prstGeom>
            <a:noFill/>
            <a:ln>
              <a:noFill/>
            </a:ln>
          </p:spPr>
        </p:pic>
        <p:sp>
          <p:nvSpPr>
            <p:cNvPr id="190" name="Google Shape;190;p22"/>
            <p:cNvSpPr/>
            <p:nvPr/>
          </p:nvSpPr>
          <p:spPr>
            <a:xfrm>
              <a:off x="3980800" y="3409300"/>
              <a:ext cx="78900" cy="789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4818325" y="3261500"/>
              <a:ext cx="78900" cy="789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4601550" y="3054575"/>
              <a:ext cx="78900" cy="78900"/>
            </a:xfrm>
            <a:prstGeom prst="ellipse">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nvSpPr>
        <p:spPr>
          <a:xfrm>
            <a:off x="699600" y="1348050"/>
            <a:ext cx="56757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Quattrocento Sans"/>
                <a:ea typeface="Quattrocento Sans"/>
                <a:cs typeface="Quattrocento Sans"/>
                <a:sym typeface="Quattrocento Sans"/>
              </a:rPr>
              <a:t>RED</a:t>
            </a:r>
            <a:r>
              <a:rPr lang="en" sz="2100">
                <a:latin typeface="Quattrocento Sans"/>
                <a:ea typeface="Quattrocento Sans"/>
                <a:cs typeface="Quattrocento Sans"/>
                <a:sym typeface="Quattrocento Sans"/>
              </a:rPr>
              <a:t> - Buying price</a:t>
            </a:r>
            <a:endParaRPr sz="2100">
              <a:latin typeface="Quattrocento Sans"/>
              <a:ea typeface="Quattrocento Sans"/>
              <a:cs typeface="Quattrocento Sans"/>
              <a:sym typeface="Quattrocento Sans"/>
            </a:endParaRPr>
          </a:p>
          <a:p>
            <a:pPr indent="0" lvl="0" marL="0" rtl="0" algn="l">
              <a:spcBef>
                <a:spcPts val="0"/>
              </a:spcBef>
              <a:spcAft>
                <a:spcPts val="0"/>
              </a:spcAft>
              <a:buNone/>
            </a:pPr>
            <a:r>
              <a:t/>
            </a:r>
            <a:endParaRPr sz="2100">
              <a:latin typeface="Quattrocento Sans"/>
              <a:ea typeface="Quattrocento Sans"/>
              <a:cs typeface="Quattrocento Sans"/>
              <a:sym typeface="Quattrocento Sans"/>
            </a:endParaRPr>
          </a:p>
          <a:p>
            <a:pPr indent="0" lvl="0" marL="0" rtl="0" algn="l">
              <a:spcBef>
                <a:spcPts val="0"/>
              </a:spcBef>
              <a:spcAft>
                <a:spcPts val="0"/>
              </a:spcAft>
              <a:buNone/>
            </a:pPr>
            <a:r>
              <a:t/>
            </a:r>
            <a:endParaRPr sz="2100">
              <a:latin typeface="Quattrocento Sans"/>
              <a:ea typeface="Quattrocento Sans"/>
              <a:cs typeface="Quattrocento Sans"/>
              <a:sym typeface="Quattrocento Sans"/>
            </a:endParaRPr>
          </a:p>
          <a:p>
            <a:pPr indent="0" lvl="0" marL="0" rtl="0" algn="l">
              <a:spcBef>
                <a:spcPts val="0"/>
              </a:spcBef>
              <a:spcAft>
                <a:spcPts val="0"/>
              </a:spcAft>
              <a:buNone/>
            </a:pPr>
            <a:r>
              <a:rPr b="1" lang="en" sz="2100">
                <a:latin typeface="Quattrocento Sans"/>
                <a:ea typeface="Quattrocento Sans"/>
                <a:cs typeface="Quattrocento Sans"/>
                <a:sym typeface="Quattrocento Sans"/>
              </a:rPr>
              <a:t>GREEN</a:t>
            </a:r>
            <a:r>
              <a:rPr lang="en" sz="2100">
                <a:latin typeface="Quattrocento Sans"/>
                <a:ea typeface="Quattrocento Sans"/>
                <a:cs typeface="Quattrocento Sans"/>
                <a:sym typeface="Quattrocento Sans"/>
              </a:rPr>
              <a:t> - </a:t>
            </a:r>
            <a:r>
              <a:rPr lang="en" sz="2100">
                <a:latin typeface="Quattrocento Sans"/>
                <a:ea typeface="Quattrocento Sans"/>
                <a:cs typeface="Quattrocento Sans"/>
                <a:sym typeface="Quattrocento Sans"/>
              </a:rPr>
              <a:t>S</a:t>
            </a:r>
            <a:r>
              <a:rPr lang="en" sz="2100">
                <a:latin typeface="Quattrocento Sans"/>
                <a:ea typeface="Quattrocento Sans"/>
                <a:cs typeface="Quattrocento Sans"/>
                <a:sym typeface="Quattrocento Sans"/>
              </a:rPr>
              <a:t>elling price</a:t>
            </a:r>
            <a:endParaRPr sz="2100">
              <a:latin typeface="Quattrocento Sans"/>
              <a:ea typeface="Quattrocento Sans"/>
              <a:cs typeface="Quattrocento Sans"/>
              <a:sym typeface="Quattrocento Sans"/>
            </a:endParaRPr>
          </a:p>
          <a:p>
            <a:pPr indent="0" lvl="0" marL="0" rtl="0" algn="l">
              <a:spcBef>
                <a:spcPts val="0"/>
              </a:spcBef>
              <a:spcAft>
                <a:spcPts val="0"/>
              </a:spcAft>
              <a:buNone/>
            </a:pPr>
            <a:r>
              <a:t/>
            </a:r>
            <a:endParaRPr sz="2100">
              <a:latin typeface="Quattrocento Sans"/>
              <a:ea typeface="Quattrocento Sans"/>
              <a:cs typeface="Quattrocento Sans"/>
              <a:sym typeface="Quattrocento Sans"/>
            </a:endParaRPr>
          </a:p>
          <a:p>
            <a:pPr indent="0" lvl="0" marL="0" rtl="0" algn="l">
              <a:spcBef>
                <a:spcPts val="0"/>
              </a:spcBef>
              <a:spcAft>
                <a:spcPts val="0"/>
              </a:spcAft>
              <a:buNone/>
            </a:pPr>
            <a:r>
              <a:t/>
            </a:r>
            <a:endParaRPr sz="2100">
              <a:latin typeface="Quattrocento Sans"/>
              <a:ea typeface="Quattrocento Sans"/>
              <a:cs typeface="Quattrocento Sans"/>
              <a:sym typeface="Quattrocento Sans"/>
            </a:endParaRPr>
          </a:p>
          <a:p>
            <a:pPr indent="0" lvl="0" marL="0" rtl="0" algn="l">
              <a:spcBef>
                <a:spcPts val="0"/>
              </a:spcBef>
              <a:spcAft>
                <a:spcPts val="0"/>
              </a:spcAft>
              <a:buNone/>
            </a:pPr>
            <a:r>
              <a:rPr b="1" lang="en" sz="2100">
                <a:latin typeface="Quattrocento Sans"/>
                <a:ea typeface="Quattrocento Sans"/>
                <a:cs typeface="Quattrocento Sans"/>
                <a:sym typeface="Quattrocento Sans"/>
              </a:rPr>
              <a:t>YELLOW</a:t>
            </a:r>
            <a:r>
              <a:rPr lang="en" sz="2100">
                <a:latin typeface="Quattrocento Sans"/>
                <a:ea typeface="Quattrocento Sans"/>
                <a:cs typeface="Quattrocento Sans"/>
                <a:sym typeface="Quattrocento Sans"/>
              </a:rPr>
              <a:t> - </a:t>
            </a:r>
            <a:r>
              <a:rPr lang="en" sz="2100">
                <a:latin typeface="Quattrocento Sans"/>
                <a:ea typeface="Quattrocento Sans"/>
                <a:cs typeface="Quattrocento Sans"/>
                <a:sym typeface="Quattrocento Sans"/>
              </a:rPr>
              <a:t>Ideal</a:t>
            </a:r>
            <a:r>
              <a:rPr lang="en" sz="2100">
                <a:latin typeface="Quattrocento Sans"/>
                <a:ea typeface="Quattrocento Sans"/>
                <a:cs typeface="Quattrocento Sans"/>
                <a:sym typeface="Quattrocento Sans"/>
              </a:rPr>
              <a:t> selling price</a:t>
            </a:r>
            <a:endParaRPr sz="2100">
              <a:latin typeface="Quattrocento Sans"/>
              <a:ea typeface="Quattrocento Sans"/>
              <a:cs typeface="Quattrocento Sans"/>
              <a:sym typeface="Quattrocento Sans"/>
            </a:endParaRPr>
          </a:p>
        </p:txBody>
      </p:sp>
      <p:sp>
        <p:nvSpPr>
          <p:cNvPr id="194" name="Google Shape;194;p22"/>
          <p:cNvSpPr/>
          <p:nvPr/>
        </p:nvSpPr>
        <p:spPr>
          <a:xfrm>
            <a:off x="345000" y="1438600"/>
            <a:ext cx="354600" cy="354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345000" y="2394450"/>
            <a:ext cx="354600" cy="354600"/>
          </a:xfrm>
          <a:prstGeom prst="ellipse">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345000" y="3350300"/>
            <a:ext cx="354600" cy="354600"/>
          </a:xfrm>
          <a:prstGeom prst="ellipse">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nvSpPr>
        <p:spPr>
          <a:xfrm>
            <a:off x="576525" y="350425"/>
            <a:ext cx="72801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solidFill>
                  <a:schemeClr val="dk1"/>
                </a:solidFill>
                <a:latin typeface="Roboto"/>
                <a:ea typeface="Roboto"/>
                <a:cs typeface="Roboto"/>
                <a:sym typeface="Roboto"/>
              </a:rPr>
              <a:t>Problem </a:t>
            </a:r>
            <a:endParaRPr b="1" sz="3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b="1" lang="en" sz="3000">
                <a:solidFill>
                  <a:schemeClr val="dk1"/>
                </a:solidFill>
                <a:latin typeface="Roboto"/>
                <a:ea typeface="Roboto"/>
                <a:cs typeface="Roboto"/>
                <a:sym typeface="Roboto"/>
              </a:rPr>
              <a:t>Problem</a:t>
            </a:r>
            <a:endParaRPr/>
          </a:p>
        </p:txBody>
      </p:sp>
      <p:sp>
        <p:nvSpPr>
          <p:cNvPr id="203" name="Google Shape;203;p23"/>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285750" lvl="0" marL="457200" rtl="0" algn="just">
              <a:lnSpc>
                <a:spcPct val="100000"/>
              </a:lnSpc>
              <a:spcBef>
                <a:spcPts val="0"/>
              </a:spcBef>
              <a:spcAft>
                <a:spcPts val="0"/>
              </a:spcAft>
              <a:buSzPts val="900"/>
              <a:buFont typeface="Arial"/>
              <a:buChar char="⚫"/>
            </a:pPr>
            <a:r>
              <a:rPr lang="en" sz="1600">
                <a:latin typeface="Arial"/>
                <a:ea typeface="Arial"/>
                <a:cs typeface="Arial"/>
                <a:sym typeface="Arial"/>
              </a:rPr>
              <a:t>Another problem is that there is no concrete social media platform for crypto traders where all of them can give out their opinions and discuss.</a:t>
            </a:r>
            <a:endParaRPr sz="1600">
              <a:latin typeface="Arial"/>
              <a:ea typeface="Arial"/>
              <a:cs typeface="Arial"/>
              <a:sym typeface="Arial"/>
            </a:endParaRPr>
          </a:p>
          <a:p>
            <a:pPr indent="0" lvl="0" marL="457200" rtl="0" algn="just">
              <a:lnSpc>
                <a:spcPct val="100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285750" lvl="0" marL="457200" rtl="0" algn="just">
              <a:lnSpc>
                <a:spcPct val="100000"/>
              </a:lnSpc>
              <a:spcBef>
                <a:spcPts val="0"/>
              </a:spcBef>
              <a:spcAft>
                <a:spcPts val="0"/>
              </a:spcAft>
              <a:buSzPts val="900"/>
              <a:buFont typeface="Arial"/>
              <a:buChar char="⚫"/>
            </a:pPr>
            <a:r>
              <a:rPr lang="en" sz="1600">
                <a:latin typeface="Arial"/>
                <a:ea typeface="Arial"/>
                <a:cs typeface="Arial"/>
                <a:sym typeface="Arial"/>
              </a:rPr>
              <a:t>Nowadays, most discussions happen on Reddit, but that isn’t any solid platform in the longer term. </a:t>
            </a:r>
            <a:endParaRPr sz="1600">
              <a:latin typeface="Arial"/>
              <a:ea typeface="Arial"/>
              <a:cs typeface="Arial"/>
              <a:sym typeface="Arial"/>
            </a:endParaRPr>
          </a:p>
          <a:p>
            <a:pPr indent="0" lvl="0" marL="0" rtl="0" algn="l">
              <a:lnSpc>
                <a:spcPct val="100000"/>
              </a:lnSpc>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idx="1" type="body"/>
          </p:nvPr>
        </p:nvSpPr>
        <p:spPr>
          <a:xfrm>
            <a:off x="633845" y="1188287"/>
            <a:ext cx="7886700" cy="3599400"/>
          </a:xfrm>
          <a:prstGeom prst="rect">
            <a:avLst/>
          </a:prstGeom>
        </p:spPr>
        <p:txBody>
          <a:bodyPr anchorCtr="0" anchor="t" bIns="34275" lIns="68575" spcFirstLastPara="1" rIns="68575" wrap="square" tIns="34275">
            <a:noAutofit/>
          </a:bodyPr>
          <a:lstStyle/>
          <a:p>
            <a:pPr indent="-330200" lvl="0" marL="457200" rtl="0" algn="l">
              <a:lnSpc>
                <a:spcPct val="100000"/>
              </a:lnSpc>
              <a:spcBef>
                <a:spcPts val="0"/>
              </a:spcBef>
              <a:spcAft>
                <a:spcPts val="0"/>
              </a:spcAft>
              <a:buClr>
                <a:srgbClr val="0E101A"/>
              </a:buClr>
              <a:buSzPts val="1600"/>
              <a:buFont typeface="Arial"/>
              <a:buChar char="●"/>
            </a:pPr>
            <a:r>
              <a:rPr lang="en" sz="1600">
                <a:solidFill>
                  <a:srgbClr val="0E101A"/>
                </a:solidFill>
                <a:latin typeface="Arial"/>
                <a:ea typeface="Arial"/>
                <a:cs typeface="Arial"/>
                <a:sym typeface="Arial"/>
              </a:rPr>
              <a:t>Here is the solution to these problems where the traders will give us their api keys and set their buying price and selling price but with a twist and leave everything else on our algorithm.</a:t>
            </a:r>
            <a:endParaRPr sz="1600">
              <a:solidFill>
                <a:srgbClr val="0E101A"/>
              </a:solidFill>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 sz="1600">
                <a:latin typeface="Arial"/>
                <a:ea typeface="Arial"/>
                <a:cs typeface="Arial"/>
                <a:sym typeface="Arial"/>
              </a:rPr>
              <a:t>We will create a platform with our wallet where users will transfer money into our purse and set when to buy and sell.</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Georgia"/>
              <a:buChar char="●"/>
            </a:pPr>
            <a:r>
              <a:rPr lang="en" sz="1600">
                <a:latin typeface="Arial"/>
                <a:ea typeface="Arial"/>
                <a:cs typeface="Arial"/>
                <a:sym typeface="Arial"/>
              </a:rPr>
              <a:t>Now the buying and selling points will consist of % and time limits. For example, say any crypto A is at </a:t>
            </a:r>
            <a:r>
              <a:rPr lang="en" sz="1600">
                <a:highlight>
                  <a:schemeClr val="lt1"/>
                </a:highlight>
                <a:latin typeface="Arial"/>
                <a:ea typeface="Arial"/>
                <a:cs typeface="Arial"/>
                <a:sym typeface="Arial"/>
              </a:rPr>
              <a:t>₹</a:t>
            </a:r>
            <a:r>
              <a:rPr lang="en" sz="1600">
                <a:latin typeface="Arial"/>
                <a:ea typeface="Arial"/>
                <a:cs typeface="Arial"/>
                <a:sym typeface="Arial"/>
              </a:rPr>
              <a:t>10. So they will set the % as when to buy when the price falls by this much %. And similarly, for the selling point, they will again set a % that when to sell when they are assured this much % of the profit on their trade.</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 sz="1600">
                <a:latin typeface="Arial"/>
                <a:ea typeface="Arial"/>
                <a:cs typeface="Arial"/>
                <a:sym typeface="Arial"/>
              </a:rPr>
              <a:t>The user can also set a time limit to which they want to run our algorithm, if within that time the profit% is reached it will sell off their holdings if not the user will be notified and they can change the margins and try again.</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a:p>
            <a:pPr indent="0" lvl="0" marL="457200" rtl="0" algn="just">
              <a:lnSpc>
                <a:spcPct val="100000"/>
              </a:lnSpc>
              <a:spcBef>
                <a:spcPts val="0"/>
              </a:spcBef>
              <a:spcAft>
                <a:spcPts val="0"/>
              </a:spcAft>
              <a:buNone/>
            </a:pPr>
            <a:r>
              <a:t/>
            </a:r>
            <a:endParaRPr sz="1600">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1600">
              <a:latin typeface="Arial"/>
              <a:ea typeface="Arial"/>
              <a:cs typeface="Arial"/>
              <a:sym typeface="Arial"/>
            </a:endParaRPr>
          </a:p>
        </p:txBody>
      </p:sp>
      <p:sp>
        <p:nvSpPr>
          <p:cNvPr id="209" name="Google Shape;209;p24"/>
          <p:cNvSpPr txBox="1"/>
          <p:nvPr/>
        </p:nvSpPr>
        <p:spPr>
          <a:xfrm>
            <a:off x="70075" y="232675"/>
            <a:ext cx="84729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Proposed Solution</a:t>
            </a:r>
            <a:endParaRPr b="1" sz="3000">
              <a:solidFill>
                <a:schemeClr val="dk1"/>
              </a:solidFill>
              <a:latin typeface="Roboto"/>
              <a:ea typeface="Roboto"/>
              <a:cs typeface="Roboto"/>
              <a:sym typeface="Roboto"/>
            </a:endParaRPr>
          </a:p>
          <a:p>
            <a:pPr indent="0" lvl="0" marL="0" rtl="0" algn="ctr">
              <a:spcBef>
                <a:spcPts val="0"/>
              </a:spcBef>
              <a:spcAft>
                <a:spcPts val="0"/>
              </a:spcAft>
              <a:buNone/>
            </a:pPr>
            <a:r>
              <a:t/>
            </a:r>
            <a:endParaRPr b="1" sz="3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600">
              <a:latin typeface="Arial"/>
              <a:ea typeface="Arial"/>
              <a:cs typeface="Arial"/>
              <a:sym typeface="Arial"/>
            </a:endParaRPr>
          </a:p>
          <a:p>
            <a:pPr indent="-330200" lvl="0" marL="457200" rtl="0" algn="l">
              <a:lnSpc>
                <a:spcPct val="100000"/>
              </a:lnSpc>
              <a:spcBef>
                <a:spcPts val="800"/>
              </a:spcBef>
              <a:spcAft>
                <a:spcPts val="0"/>
              </a:spcAft>
              <a:buSzPts val="1600"/>
              <a:buFont typeface="Arial"/>
              <a:buChar char="●"/>
            </a:pPr>
            <a:r>
              <a:rPr lang="en" sz="1600">
                <a:latin typeface="Arial"/>
                <a:ea typeface="Arial"/>
                <a:cs typeface="Arial"/>
                <a:sym typeface="Arial"/>
              </a:rPr>
              <a:t>Now we know that </a:t>
            </a:r>
            <a:r>
              <a:rPr lang="en" sz="1600">
                <a:highlight>
                  <a:schemeClr val="lt1"/>
                </a:highlight>
                <a:latin typeface="Arial"/>
                <a:ea typeface="Arial"/>
                <a:cs typeface="Arial"/>
                <a:sym typeface="Arial"/>
              </a:rPr>
              <a:t>there are many bots available in the market but the downside of those bots is that they just notify you when the price reaches a certain level which totally defies the point of automated trading but through our app, we provide an integrated platform of wallet and a tracker which sells the coin as soon the price increases by the percentage mentioned by the user.</a:t>
            </a:r>
            <a:r>
              <a:rPr lang="en" sz="1600">
                <a:latin typeface="Arial"/>
                <a:ea typeface="Arial"/>
                <a:cs typeface="Arial"/>
                <a:sym typeface="Arial"/>
              </a:rPr>
              <a:t>Here we are providing a very flexible way to attain maximum profits.</a:t>
            </a:r>
            <a:endParaRPr sz="1600">
              <a:latin typeface="Arial"/>
              <a:ea typeface="Arial"/>
              <a:cs typeface="Arial"/>
              <a:sym typeface="Arial"/>
            </a:endParaRPr>
          </a:p>
          <a:p>
            <a:pPr indent="0" lvl="0" marL="0" rtl="0" algn="l">
              <a:lnSpc>
                <a:spcPct val="100000"/>
              </a:lnSpc>
              <a:spcBef>
                <a:spcPts val="800"/>
              </a:spcBef>
              <a:spcAft>
                <a:spcPts val="0"/>
              </a:spcAft>
              <a:buNone/>
            </a:pPr>
            <a:r>
              <a:t/>
            </a:r>
            <a:endParaRPr sz="1600">
              <a:latin typeface="Arial"/>
              <a:ea typeface="Arial"/>
              <a:cs typeface="Arial"/>
              <a:sym typeface="Arial"/>
            </a:endParaRPr>
          </a:p>
          <a:p>
            <a:pPr indent="-330200" lvl="0" marL="457200" rtl="0" algn="l">
              <a:lnSpc>
                <a:spcPct val="100000"/>
              </a:lnSpc>
              <a:spcBef>
                <a:spcPts val="800"/>
              </a:spcBef>
              <a:spcAft>
                <a:spcPts val="0"/>
              </a:spcAft>
              <a:buSzPts val="1600"/>
              <a:buFont typeface="Arial"/>
              <a:buChar char="●"/>
            </a:pPr>
            <a:r>
              <a:rPr lang="en" sz="1600">
                <a:latin typeface="Arial"/>
                <a:ea typeface="Arial"/>
                <a:cs typeface="Arial"/>
                <a:sym typeface="Arial"/>
              </a:rPr>
              <a:t>We will also have a social column with weekly polls and people can discuss their predictions and all.</a:t>
            </a:r>
            <a:endParaRPr sz="1600">
              <a:latin typeface="Arial"/>
              <a:ea typeface="Arial"/>
              <a:cs typeface="Arial"/>
              <a:sym typeface="Arial"/>
            </a:endParaRPr>
          </a:p>
          <a:p>
            <a:pPr indent="0" lvl="0" marL="457200" rtl="0" algn="l">
              <a:lnSpc>
                <a:spcPct val="100000"/>
              </a:lnSpc>
              <a:spcBef>
                <a:spcPts val="800"/>
              </a:spcBef>
              <a:spcAft>
                <a:spcPts val="0"/>
              </a:spcAft>
              <a:buNone/>
            </a:pPr>
            <a:r>
              <a:t/>
            </a:r>
            <a:endParaRPr sz="1600">
              <a:latin typeface="Arial"/>
              <a:ea typeface="Arial"/>
              <a:cs typeface="Arial"/>
              <a:sym typeface="Arial"/>
            </a:endParaRPr>
          </a:p>
          <a:p>
            <a:pPr indent="-330200" lvl="0" marL="457200" rtl="0" algn="l">
              <a:lnSpc>
                <a:spcPct val="100000"/>
              </a:lnSpc>
              <a:spcBef>
                <a:spcPts val="800"/>
              </a:spcBef>
              <a:spcAft>
                <a:spcPts val="0"/>
              </a:spcAft>
              <a:buSzPts val="1600"/>
              <a:buFont typeface="Arial"/>
              <a:buChar char="●"/>
            </a:pPr>
            <a:r>
              <a:rPr lang="en" sz="1600">
                <a:latin typeface="Arial"/>
                <a:ea typeface="Arial"/>
                <a:cs typeface="Arial"/>
                <a:sym typeface="Arial"/>
              </a:rPr>
              <a:t>So basically, we will also provide a social media platform dedicated explicitly for traders.</a:t>
            </a:r>
            <a:endParaRPr sz="1600">
              <a:latin typeface="Arial"/>
              <a:ea typeface="Arial"/>
              <a:cs typeface="Arial"/>
              <a:sym typeface="Arial"/>
            </a:endParaRPr>
          </a:p>
          <a:p>
            <a:pPr indent="0" lvl="0" marL="457200" rtl="0" algn="l">
              <a:spcBef>
                <a:spcPts val="800"/>
              </a:spcBef>
              <a:spcAft>
                <a:spcPts val="0"/>
              </a:spcAft>
              <a:buNone/>
            </a:pPr>
            <a:r>
              <a:t/>
            </a:r>
            <a:endParaRPr sz="1800">
              <a:latin typeface="Arial"/>
              <a:ea typeface="Arial"/>
              <a:cs typeface="Arial"/>
              <a:sym typeface="Arial"/>
            </a:endParaRPr>
          </a:p>
        </p:txBody>
      </p:sp>
      <p:sp>
        <p:nvSpPr>
          <p:cNvPr id="215" name="Google Shape;215;p25"/>
          <p:cNvSpPr txBox="1"/>
          <p:nvPr/>
        </p:nvSpPr>
        <p:spPr>
          <a:xfrm>
            <a:off x="633050" y="203475"/>
            <a:ext cx="72573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solidFill>
                  <a:schemeClr val="dk1"/>
                </a:solidFill>
                <a:latin typeface="Roboto"/>
                <a:ea typeface="Roboto"/>
                <a:cs typeface="Roboto"/>
                <a:sym typeface="Roboto"/>
              </a:rPr>
              <a:t>Proposed Solution</a:t>
            </a:r>
            <a:endParaRPr b="1" sz="30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633845" y="1188287"/>
            <a:ext cx="7886700" cy="3599400"/>
          </a:xfrm>
          <a:prstGeom prst="rect">
            <a:avLst/>
          </a:prstGeom>
        </p:spPr>
        <p:txBody>
          <a:bodyPr anchorCtr="0" anchor="t" bIns="34275" lIns="68575" spcFirstLastPara="1" rIns="68575" wrap="square" tIns="34275">
            <a:noAutofit/>
          </a:bodyPr>
          <a:lstStyle/>
          <a:p>
            <a:pPr indent="-355600" lvl="0" marL="457200" rtl="0" algn="l">
              <a:lnSpc>
                <a:spcPct val="100000"/>
              </a:lnSpc>
              <a:spcBef>
                <a:spcPts val="0"/>
              </a:spcBef>
              <a:spcAft>
                <a:spcPts val="0"/>
              </a:spcAft>
              <a:buSzPts val="2000"/>
              <a:buFont typeface="Arial"/>
              <a:buChar char="●"/>
            </a:pPr>
            <a:r>
              <a:rPr lang="en" sz="1600">
                <a:solidFill>
                  <a:srgbClr val="202124"/>
                </a:solidFill>
                <a:highlight>
                  <a:srgbClr val="FFFFFF"/>
                </a:highlight>
                <a:latin typeface="Arial"/>
                <a:ea typeface="Arial"/>
                <a:cs typeface="Arial"/>
                <a:sym typeface="Arial"/>
              </a:rPr>
              <a:t>The country now has more than 10 crore crypto owners in the world which is by far the largest number and this number is </a:t>
            </a:r>
            <a:r>
              <a:rPr lang="en" sz="1600">
                <a:solidFill>
                  <a:srgbClr val="202124"/>
                </a:solidFill>
                <a:highlight>
                  <a:srgbClr val="FFFFFF"/>
                </a:highlight>
                <a:latin typeface="Arial"/>
                <a:ea typeface="Arial"/>
                <a:cs typeface="Arial"/>
                <a:sym typeface="Arial"/>
              </a:rPr>
              <a:t>increasing</a:t>
            </a:r>
            <a:r>
              <a:rPr lang="en" sz="1600">
                <a:solidFill>
                  <a:srgbClr val="202124"/>
                </a:solidFill>
                <a:highlight>
                  <a:srgbClr val="FFFFFF"/>
                </a:highlight>
                <a:latin typeface="Arial"/>
                <a:ea typeface="Arial"/>
                <a:cs typeface="Arial"/>
                <a:sym typeface="Arial"/>
              </a:rPr>
              <a:t> day by day. </a:t>
            </a:r>
            <a:endParaRPr sz="1600">
              <a:solidFill>
                <a:srgbClr val="202124"/>
              </a:solidFill>
              <a:highlight>
                <a:srgbClr val="FFFFFF"/>
              </a:highlight>
              <a:latin typeface="Arial"/>
              <a:ea typeface="Arial"/>
              <a:cs typeface="Arial"/>
              <a:sym typeface="Arial"/>
            </a:endParaRPr>
          </a:p>
          <a:p>
            <a:pPr indent="-368300" lvl="0" marL="457200" rtl="0" algn="l">
              <a:lnSpc>
                <a:spcPct val="100000"/>
              </a:lnSpc>
              <a:spcBef>
                <a:spcPts val="0"/>
              </a:spcBef>
              <a:spcAft>
                <a:spcPts val="0"/>
              </a:spcAft>
              <a:buClr>
                <a:srgbClr val="202124"/>
              </a:buClr>
              <a:buSzPts val="2200"/>
              <a:buFont typeface="Arial"/>
              <a:buChar char="●"/>
            </a:pPr>
            <a:r>
              <a:rPr lang="en" sz="1600">
                <a:solidFill>
                  <a:srgbClr val="202124"/>
                </a:solidFill>
                <a:highlight>
                  <a:srgbClr val="FFFFFF"/>
                </a:highlight>
                <a:latin typeface="Arial"/>
                <a:ea typeface="Arial"/>
                <a:cs typeface="Arial"/>
                <a:sym typeface="Arial"/>
              </a:rPr>
              <a:t>Figures collated from exchanges showed that the number of smaller investors - those who invest Rs 2,000-10,000 - registering and investing in cryptocurrencies went up in the past two weeks. So there are many new people joining the traders world.</a:t>
            </a:r>
            <a:endParaRPr sz="1500">
              <a:solidFill>
                <a:srgbClr val="202124"/>
              </a:solidFill>
              <a:highlight>
                <a:srgbClr val="FFFFFF"/>
              </a:highlight>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 sz="1600">
                <a:latin typeface="Arial"/>
                <a:ea typeface="Arial"/>
                <a:cs typeface="Arial"/>
                <a:sym typeface="Arial"/>
              </a:rPr>
              <a:t>The impact of our service will be huge among the new traders in the market, who don’t have the proper knowledge or time for trading but still want to invest </a:t>
            </a:r>
            <a:r>
              <a:rPr lang="en" sz="1600">
                <a:latin typeface="Arial"/>
                <a:ea typeface="Arial"/>
                <a:cs typeface="Arial"/>
                <a:sym typeface="Arial"/>
              </a:rPr>
              <a:t>their</a:t>
            </a:r>
            <a:r>
              <a:rPr lang="en" sz="1600">
                <a:latin typeface="Arial"/>
                <a:ea typeface="Arial"/>
                <a:cs typeface="Arial"/>
                <a:sym typeface="Arial"/>
              </a:rPr>
              <a:t> money and make some profits.</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 sz="1600">
                <a:latin typeface="Arial"/>
                <a:ea typeface="Arial"/>
                <a:cs typeface="Arial"/>
                <a:sym typeface="Arial"/>
              </a:rPr>
              <a:t>They will benefit from learning more about various trading techniques from the experts on the social columns to ask their doubts, and some of the other traders will help them out.</a:t>
            </a:r>
            <a:endParaRPr sz="1600">
              <a:latin typeface="Arial"/>
              <a:ea typeface="Arial"/>
              <a:cs typeface="Arial"/>
              <a:sym typeface="Arial"/>
            </a:endParaRPr>
          </a:p>
          <a:p>
            <a:pPr indent="-330200" lvl="0" marL="457200" rtl="0" algn="just">
              <a:lnSpc>
                <a:spcPct val="100000"/>
              </a:lnSpc>
              <a:spcBef>
                <a:spcPts val="0"/>
              </a:spcBef>
              <a:spcAft>
                <a:spcPts val="0"/>
              </a:spcAft>
              <a:buSzPts val="1600"/>
              <a:buFont typeface="Arial"/>
              <a:buChar char="●"/>
            </a:pPr>
            <a:r>
              <a:rPr lang="en" sz="1600">
                <a:latin typeface="Arial"/>
                <a:ea typeface="Arial"/>
                <a:cs typeface="Arial"/>
                <a:sym typeface="Arial"/>
              </a:rPr>
              <a:t>Expert traders who miss out on profits will have a chance not to miss them by using our service. </a:t>
            </a:r>
            <a:endParaRPr sz="1600">
              <a:latin typeface="Arial"/>
              <a:ea typeface="Arial"/>
              <a:cs typeface="Arial"/>
              <a:sym typeface="Arial"/>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rtl="0" algn="just">
              <a:spcBef>
                <a:spcPts val="0"/>
              </a:spcBef>
              <a:spcAft>
                <a:spcPts val="0"/>
              </a:spcAft>
              <a:buNone/>
            </a:pPr>
            <a:r>
              <a:t/>
            </a:r>
            <a:endParaRPr sz="1600">
              <a:latin typeface="Quattrocento Sans"/>
              <a:ea typeface="Quattrocento Sans"/>
              <a:cs typeface="Quattrocento Sans"/>
              <a:sym typeface="Quattrocento Sans"/>
            </a:endParaRPr>
          </a:p>
          <a:p>
            <a:pPr indent="0" lvl="0" marL="0" marR="0" rtl="0" algn="just">
              <a:lnSpc>
                <a:spcPct val="90000"/>
              </a:lnSpc>
              <a:spcBef>
                <a:spcPts val="0"/>
              </a:spcBef>
              <a:spcAft>
                <a:spcPts val="0"/>
              </a:spcAft>
              <a:buNone/>
            </a:pPr>
            <a:r>
              <a:t/>
            </a:r>
            <a:endParaRPr sz="1600">
              <a:latin typeface="Quattrocento Sans"/>
              <a:ea typeface="Quattrocento Sans"/>
              <a:cs typeface="Quattrocento Sans"/>
              <a:sym typeface="Quattrocento Sans"/>
            </a:endParaRPr>
          </a:p>
        </p:txBody>
      </p:sp>
      <p:sp>
        <p:nvSpPr>
          <p:cNvPr id="221" name="Google Shape;221;p26"/>
          <p:cNvSpPr txBox="1"/>
          <p:nvPr/>
        </p:nvSpPr>
        <p:spPr>
          <a:xfrm>
            <a:off x="70075" y="232675"/>
            <a:ext cx="84729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Potential Impact</a:t>
            </a:r>
            <a:endParaRPr b="1" sz="3000">
              <a:solidFill>
                <a:schemeClr val="dk1"/>
              </a:solidFill>
              <a:latin typeface="Roboto"/>
              <a:ea typeface="Roboto"/>
              <a:cs typeface="Roboto"/>
              <a:sym typeface="Roboto"/>
            </a:endParaRPr>
          </a:p>
          <a:p>
            <a:pPr indent="0" lvl="0" marL="0" rtl="0" algn="ctr">
              <a:spcBef>
                <a:spcPts val="0"/>
              </a:spcBef>
              <a:spcAft>
                <a:spcPts val="0"/>
              </a:spcAft>
              <a:buNone/>
            </a:pPr>
            <a:r>
              <a:t/>
            </a:r>
            <a:endParaRPr b="1" sz="3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1" type="body"/>
          </p:nvPr>
        </p:nvSpPr>
        <p:spPr>
          <a:xfrm>
            <a:off x="633845" y="1188287"/>
            <a:ext cx="7886700" cy="3599400"/>
          </a:xfrm>
          <a:prstGeom prst="rect">
            <a:avLst/>
          </a:prstGeom>
        </p:spPr>
        <p:txBody>
          <a:bodyPr anchorCtr="0" anchor="t" bIns="34275" lIns="68575" spcFirstLastPara="1" rIns="68575" wrap="square" tIns="34275">
            <a:noAutofit/>
          </a:bodyPr>
          <a:lstStyle/>
          <a:p>
            <a:pPr indent="0" lvl="0" marL="0" marR="0" rtl="0" algn="just">
              <a:lnSpc>
                <a:spcPct val="90000"/>
              </a:lnSpc>
              <a:spcBef>
                <a:spcPts val="0"/>
              </a:spcBef>
              <a:spcAft>
                <a:spcPts val="0"/>
              </a:spcAft>
              <a:buNone/>
            </a:pPr>
            <a:r>
              <a:rPr lang="en" sz="2600">
                <a:latin typeface="Georgia"/>
                <a:ea typeface="Georgia"/>
                <a:cs typeface="Georgia"/>
                <a:sym typeface="Georgia"/>
              </a:rPr>
              <a:t>.</a:t>
            </a:r>
            <a:endParaRPr sz="2600">
              <a:latin typeface="Georgia"/>
              <a:ea typeface="Georgia"/>
              <a:cs typeface="Georgia"/>
              <a:sym typeface="Georgia"/>
            </a:endParaRPr>
          </a:p>
        </p:txBody>
      </p:sp>
      <p:sp>
        <p:nvSpPr>
          <p:cNvPr id="227" name="Google Shape;227;p27"/>
          <p:cNvSpPr txBox="1"/>
          <p:nvPr/>
        </p:nvSpPr>
        <p:spPr>
          <a:xfrm>
            <a:off x="70075" y="232675"/>
            <a:ext cx="8472900" cy="5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Georgia"/>
                <a:ea typeface="Georgia"/>
                <a:cs typeface="Georgia"/>
                <a:sym typeface="Georgia"/>
              </a:rPr>
              <a:t>Demo</a:t>
            </a:r>
            <a:endParaRPr b="1" sz="3000">
              <a:solidFill>
                <a:schemeClr val="dk1"/>
              </a:solidFill>
              <a:latin typeface="Georgia"/>
              <a:ea typeface="Georgia"/>
              <a:cs typeface="Georgia"/>
              <a:sym typeface="Georgia"/>
            </a:endParaRPr>
          </a:p>
          <a:p>
            <a:pPr indent="0" lvl="0" marL="0" rtl="0" algn="ctr">
              <a:spcBef>
                <a:spcPts val="0"/>
              </a:spcBef>
              <a:spcAft>
                <a:spcPts val="0"/>
              </a:spcAft>
              <a:buNone/>
            </a:pPr>
            <a:r>
              <a:t/>
            </a:r>
            <a:endParaRPr b="1" sz="3600">
              <a:latin typeface="Georgia"/>
              <a:ea typeface="Georgia"/>
              <a:cs typeface="Georgia"/>
              <a:sym typeface="Georgia"/>
            </a:endParaRPr>
          </a:p>
        </p:txBody>
      </p:sp>
      <p:pic>
        <p:nvPicPr>
          <p:cNvPr id="228" name="Google Shape;228;p27"/>
          <p:cNvPicPr preferRelativeResize="0"/>
          <p:nvPr/>
        </p:nvPicPr>
        <p:blipFill rotWithShape="1">
          <a:blip r:embed="rId3">
            <a:alphaModFix/>
          </a:blip>
          <a:srcRect b="0" l="-4690" r="4690" t="0"/>
          <a:stretch/>
        </p:blipFill>
        <p:spPr>
          <a:xfrm>
            <a:off x="5637350" y="1188300"/>
            <a:ext cx="3306250" cy="3102250"/>
          </a:xfrm>
          <a:prstGeom prst="rect">
            <a:avLst/>
          </a:prstGeom>
          <a:noFill/>
          <a:ln>
            <a:noFill/>
          </a:ln>
        </p:spPr>
      </p:pic>
      <p:pic>
        <p:nvPicPr>
          <p:cNvPr id="229" name="Google Shape;229;p27"/>
          <p:cNvPicPr preferRelativeResize="0"/>
          <p:nvPr/>
        </p:nvPicPr>
        <p:blipFill>
          <a:blip r:embed="rId4">
            <a:alphaModFix/>
          </a:blip>
          <a:stretch>
            <a:fillRect/>
          </a:stretch>
        </p:blipFill>
        <p:spPr>
          <a:xfrm>
            <a:off x="186400" y="1151225"/>
            <a:ext cx="5166651" cy="31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666950" y="1107825"/>
            <a:ext cx="7833900" cy="378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t/>
            </a:r>
            <a:endParaRPr>
              <a:latin typeface="Calibri"/>
              <a:ea typeface="Calibri"/>
              <a:cs typeface="Calibri"/>
              <a:sym typeface="Calibri"/>
            </a:endParaRPr>
          </a:p>
        </p:txBody>
      </p:sp>
      <p:sp>
        <p:nvSpPr>
          <p:cNvPr id="235" name="Google Shape;235;p28"/>
          <p:cNvSpPr txBox="1"/>
          <p:nvPr/>
        </p:nvSpPr>
        <p:spPr>
          <a:xfrm>
            <a:off x="689575" y="282600"/>
            <a:ext cx="7234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3000">
                <a:solidFill>
                  <a:schemeClr val="dk1"/>
                </a:solidFill>
                <a:latin typeface="Georgia"/>
                <a:ea typeface="Georgia"/>
                <a:cs typeface="Georgia"/>
                <a:sym typeface="Georgia"/>
              </a:rPr>
              <a:t>Demo</a:t>
            </a:r>
            <a:endParaRPr b="1" sz="3000">
              <a:solidFill>
                <a:schemeClr val="dk1"/>
              </a:solidFill>
              <a:latin typeface="Georgia"/>
              <a:ea typeface="Georgia"/>
              <a:cs typeface="Georgia"/>
              <a:sym typeface="Georgia"/>
            </a:endParaRPr>
          </a:p>
          <a:p>
            <a:pPr indent="0" lvl="0" marL="0" rtl="0" algn="l">
              <a:spcBef>
                <a:spcPts val="0"/>
              </a:spcBef>
              <a:spcAft>
                <a:spcPts val="0"/>
              </a:spcAft>
              <a:buNone/>
            </a:pPr>
            <a:r>
              <a:t/>
            </a:r>
            <a:endParaRPr>
              <a:latin typeface="Calibri"/>
              <a:ea typeface="Calibri"/>
              <a:cs typeface="Calibri"/>
              <a:sym typeface="Calibri"/>
            </a:endParaRPr>
          </a:p>
        </p:txBody>
      </p:sp>
      <p:sp>
        <p:nvSpPr>
          <p:cNvPr id="236" name="Google Shape;236;p28"/>
          <p:cNvSpPr txBox="1"/>
          <p:nvPr/>
        </p:nvSpPr>
        <p:spPr>
          <a:xfrm>
            <a:off x="5743175" y="1107825"/>
            <a:ext cx="32061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 the video, we first show our WazirX wallet. We see that we don’t have any XRP crypto tokens.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Then we open ezycrypto app, login with google, add our wazirX api keys.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We place an order for 2 XRP tokens to be bought whenever the market falls by 0.0001 %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algo waits till it reaches the amount and once the market dips by 0.0001 %, the algo instantly executes the order.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We then head back to the WazirX app and see that 2 xrp tokens were bought. </a:t>
            </a:r>
            <a:endParaRPr>
              <a:latin typeface="Calibri"/>
              <a:ea typeface="Calibri"/>
              <a:cs typeface="Calibri"/>
              <a:sym typeface="Calibri"/>
            </a:endParaRPr>
          </a:p>
        </p:txBody>
      </p:sp>
      <p:pic>
        <p:nvPicPr>
          <p:cNvPr id="237" name="Google Shape;237;p28" title="demo (1).mp4">
            <a:hlinkClick r:id="rId3"/>
          </p:cNvPr>
          <p:cNvPicPr preferRelativeResize="0"/>
          <p:nvPr/>
        </p:nvPicPr>
        <p:blipFill>
          <a:blip r:embed="rId4">
            <a:alphaModFix/>
          </a:blip>
          <a:stretch>
            <a:fillRect/>
          </a:stretch>
        </p:blipFill>
        <p:spPr>
          <a:xfrm>
            <a:off x="666950" y="10417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