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51"/>
    <a:srgbClr val="9BBB59"/>
    <a:srgbClr val="39B0D4"/>
    <a:srgbClr val="727272"/>
    <a:srgbClr val="010000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 snapToObjects="1">
      <p:cViewPr>
        <p:scale>
          <a:sx n="70" d="100"/>
          <a:sy n="70" d="100"/>
        </p:scale>
        <p:origin x="1003" y="3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9/21/2025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9/21/2025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9/21/2025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macaron.im/privacy-first-ai-agent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elib.dlr.de/202909/1/wolf_modularity_copyright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lectroniclinic.com/pir-sensor-with-esp8266-nodemcu-and-arduino-iot-cloud" TargetMode="External"/><Relationship Id="rId5" Type="http://schemas.openxmlformats.org/officeDocument/2006/relationships/hyperlink" Target="https://alphacephei.com/vosk" TargetMode="External"/><Relationship Id="rId4" Type="http://schemas.openxmlformats.org/officeDocument/2006/relationships/hyperlink" Target="https://botpenguin.com/blogs/rasa-vs-dialogflow" TargetMode="External"/><Relationship Id="rId9" Type="http://schemas.openxmlformats.org/officeDocument/2006/relationships/hyperlink" Target="https://provenrobotics.ai/an-analysis-of-the-use-of-humanoid-robots-in-the-government-secto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9846" y="1502982"/>
            <a:ext cx="6682162" cy="4551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25115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 </a:t>
            </a:r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Innovation: Swadeshi for </a:t>
            </a:r>
            <a:r>
              <a:rPr lang="en-IN" sz="2000" dirty="0" err="1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Atmanirbhar</a:t>
            </a:r>
            <a:r>
              <a:rPr lang="en-IN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Bharat - Miscellaneous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Theme-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Miscellaneous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PS Category-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ID-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Name - 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CLOVER</a:t>
            </a:r>
            <a:endParaRPr lang="en-IN" sz="2000" b="1" dirty="0">
              <a:solidFill>
                <a:schemeClr val="tx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-1"/>
            <a:ext cx="10972800" cy="1261873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HUMANOID CUSTOMER</a:t>
            </a:r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 REPRESENTATIVE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462920" y="1367339"/>
            <a:ext cx="5913002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  <a:highlight>
                  <a:srgbClr val="FFA751"/>
                </a:highlight>
                <a:latin typeface="Arial" pitchFamily="34" charset="0"/>
                <a:cs typeface="Arial" pitchFamily="34" charset="0"/>
              </a:rPr>
              <a:t>PROBLEM ADDRESSED &amp; PROPOSED SOLUTION</a:t>
            </a:r>
          </a:p>
          <a:p>
            <a:endParaRPr lang="en-US" b="1" dirty="0">
              <a:solidFill>
                <a:schemeClr val="tx2">
                  <a:lumMod val="50000"/>
                </a:schemeClr>
              </a:solidFill>
              <a:highlight>
                <a:srgbClr val="C0C0C0"/>
              </a:highlight>
              <a:latin typeface="Arial" pitchFamily="34" charset="0"/>
              <a:cs typeface="Arial" pitchFamily="34" charset="0"/>
            </a:endParaRPr>
          </a:p>
          <a:p>
            <a:r>
              <a:rPr lang="en-US" dirty="0"/>
              <a:t>In high-traffic service sectors like </a:t>
            </a:r>
            <a:r>
              <a:rPr lang="en-US" b="1" dirty="0"/>
              <a:t>hospitals</a:t>
            </a:r>
            <a:r>
              <a:rPr lang="en-US" dirty="0"/>
              <a:t>, </a:t>
            </a:r>
            <a:r>
              <a:rPr lang="en-US" b="1" dirty="0"/>
              <a:t>banks</a:t>
            </a:r>
            <a:r>
              <a:rPr lang="en-US" dirty="0"/>
              <a:t>, and </a:t>
            </a:r>
            <a:r>
              <a:rPr lang="en-US" b="1" dirty="0"/>
              <a:t>campus</a:t>
            </a:r>
            <a:r>
              <a:rPr lang="en-US" dirty="0"/>
              <a:t> </a:t>
            </a:r>
            <a:r>
              <a:rPr lang="en-US" b="1" dirty="0"/>
              <a:t>offices</a:t>
            </a:r>
            <a:r>
              <a:rPr lang="en-US" dirty="0"/>
              <a:t>, users often face delays due to </a:t>
            </a:r>
            <a:r>
              <a:rPr lang="en-US" b="1" dirty="0"/>
              <a:t>staff unavailability </a:t>
            </a:r>
            <a:r>
              <a:rPr lang="en-US" dirty="0"/>
              <a:t>or </a:t>
            </a:r>
            <a:r>
              <a:rPr lang="en-US" b="1" dirty="0"/>
              <a:t>overload</a:t>
            </a:r>
            <a:r>
              <a:rPr lang="en-US" dirty="0"/>
              <a:t>. </a:t>
            </a:r>
            <a:r>
              <a:rPr lang="en-US" b="1" dirty="0"/>
              <a:t>Non-tech users </a:t>
            </a:r>
            <a:r>
              <a:rPr lang="en-US" dirty="0"/>
              <a:t>struggle with </a:t>
            </a:r>
            <a:r>
              <a:rPr lang="en-US" b="1" dirty="0"/>
              <a:t>digital</a:t>
            </a:r>
            <a:r>
              <a:rPr lang="en-US" dirty="0"/>
              <a:t> </a:t>
            </a:r>
            <a:r>
              <a:rPr lang="en-US" b="1" dirty="0"/>
              <a:t>systems</a:t>
            </a:r>
            <a:r>
              <a:rPr lang="en-US" dirty="0"/>
              <a:t>, leading to confusion, long queues, and poor service experience.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highlight>
                  <a:srgbClr val="FFA751"/>
                </a:highlight>
                <a:latin typeface="Arial" pitchFamily="34" charset="0"/>
                <a:cs typeface="Arial" pitchFamily="34" charset="0"/>
              </a:rPr>
              <a:t>SOLUTION</a:t>
            </a:r>
          </a:p>
          <a:p>
            <a:endParaRPr lang="en-US" b="1" dirty="0">
              <a:solidFill>
                <a:schemeClr val="tx2">
                  <a:lumMod val="75000"/>
                </a:schemeClr>
              </a:solidFill>
              <a:highlight>
                <a:srgbClr val="C0C0C0"/>
              </a:highlight>
              <a:latin typeface="Arial" pitchFamily="34" charset="0"/>
              <a:cs typeface="Arial" pitchFamily="34" charset="0"/>
            </a:endParaRPr>
          </a:p>
          <a:p>
            <a:r>
              <a:rPr lang="en-US" dirty="0"/>
              <a:t>A </a:t>
            </a:r>
            <a:r>
              <a:rPr lang="en-US" b="1" dirty="0"/>
              <a:t>Humanoid Customer Representative</a:t>
            </a:r>
            <a:r>
              <a:rPr lang="en-US" dirty="0"/>
              <a:t>—a semi-autonomous assistant combining </a:t>
            </a:r>
            <a:r>
              <a:rPr lang="en-US" b="1" dirty="0"/>
              <a:t>voice interaction, touch interface, and physical presence</a:t>
            </a:r>
            <a:r>
              <a:rPr lang="en-US" dirty="0"/>
              <a:t>. It handles </a:t>
            </a:r>
            <a:r>
              <a:rPr lang="en-US" b="1" dirty="0"/>
              <a:t>routine queries</a:t>
            </a:r>
            <a:r>
              <a:rPr lang="en-US" dirty="0"/>
              <a:t>, </a:t>
            </a:r>
            <a:r>
              <a:rPr lang="en-US" b="1" dirty="0"/>
              <a:t>guides users</a:t>
            </a:r>
            <a:r>
              <a:rPr lang="en-US" dirty="0"/>
              <a:t>, and integrates with </a:t>
            </a:r>
            <a:r>
              <a:rPr lang="en-US" b="1" dirty="0"/>
              <a:t>institutional</a:t>
            </a:r>
            <a:r>
              <a:rPr lang="en-US" dirty="0"/>
              <a:t> </a:t>
            </a:r>
            <a:r>
              <a:rPr lang="en-US" b="1" dirty="0"/>
              <a:t>databases</a:t>
            </a:r>
            <a:r>
              <a:rPr lang="en-US" dirty="0"/>
              <a:t> for real-time, secure responses.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Voice + Touch Interface</a:t>
            </a:r>
            <a:r>
              <a:rPr lang="en-US" dirty="0"/>
              <a:t> for accessibility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Sensor-triggered activation</a:t>
            </a:r>
            <a:r>
              <a:rPr lang="en-US" dirty="0"/>
              <a:t> for walk-up interaction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 descr="Your startup LOGO">
            <a:extLst>
              <a:ext uri="{FF2B5EF4-FFF2-40B4-BE49-F238E27FC236}">
                <a16:creationId xmlns:a16="http://schemas.microsoft.com/office/drawing/2014/main" id="{8B2FFF78-1D17-27A4-8F2A-043E6962398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58343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8AD99E-AA6E-ECAA-1D4B-40DAEA8A30EA}"/>
              </a:ext>
            </a:extLst>
          </p:cNvPr>
          <p:cNvSpPr txBox="1"/>
          <p:nvPr/>
        </p:nvSpPr>
        <p:spPr>
          <a:xfrm>
            <a:off x="487462" y="363706"/>
            <a:ext cx="125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CLOVER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7BF316-1F7A-FDE5-DA64-26DA0F64AE4C}"/>
              </a:ext>
            </a:extLst>
          </p:cNvPr>
          <p:cNvSpPr txBox="1"/>
          <p:nvPr/>
        </p:nvSpPr>
        <p:spPr>
          <a:xfrm>
            <a:off x="6456784" y="1375911"/>
            <a:ext cx="527229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Multilingual-ready architecture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Modular shell with </a:t>
            </a:r>
            <a:r>
              <a:rPr lang="en-US" b="1" dirty="0"/>
              <a:t>screen</a:t>
            </a:r>
            <a:r>
              <a:rPr lang="en-US" dirty="0"/>
              <a:t>, </a:t>
            </a:r>
            <a:r>
              <a:rPr lang="en-US" b="1" dirty="0"/>
              <a:t>mic</a:t>
            </a:r>
            <a:r>
              <a:rPr lang="en-US" dirty="0"/>
              <a:t>, </a:t>
            </a:r>
            <a:r>
              <a:rPr lang="en-US" b="1" dirty="0"/>
              <a:t>speaker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AI backend with </a:t>
            </a:r>
            <a:r>
              <a:rPr lang="en-US" b="1" dirty="0"/>
              <a:t>pre-fed FAQs </a:t>
            </a:r>
            <a:r>
              <a:rPr lang="en-US" dirty="0"/>
              <a:t>+ </a:t>
            </a:r>
            <a:r>
              <a:rPr lang="en-US" b="1" dirty="0"/>
              <a:t>server integration</a:t>
            </a:r>
          </a:p>
          <a:p>
            <a:endParaRPr lang="en-US" dirty="0"/>
          </a:p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  <a:highlight>
                  <a:srgbClr val="FFA751"/>
                </a:highlight>
                <a:latin typeface="Arial" pitchFamily="34" charset="0"/>
                <a:cs typeface="Arial" pitchFamily="34" charset="0"/>
              </a:rPr>
              <a:t>INNOVATION</a:t>
            </a:r>
            <a:r>
              <a:rPr lang="en-US" b="1" dirty="0">
                <a:highlight>
                  <a:srgbClr val="FFA751"/>
                </a:highlight>
              </a:rPr>
              <a:t> </a:t>
            </a:r>
            <a:r>
              <a:rPr lang="en-US" b="1" dirty="0">
                <a:solidFill>
                  <a:schemeClr val="tx2">
                    <a:lumMod val="50000"/>
                  </a:schemeClr>
                </a:solidFill>
                <a:highlight>
                  <a:srgbClr val="FFA751"/>
                </a:highlight>
                <a:latin typeface="Arial" pitchFamily="34" charset="0"/>
                <a:cs typeface="Arial" pitchFamily="34" charset="0"/>
              </a:rPr>
              <a:t>&amp; UNIQUENESS</a:t>
            </a:r>
          </a:p>
          <a:p>
            <a:endParaRPr lang="en-US" b="1" dirty="0">
              <a:solidFill>
                <a:schemeClr val="tx2">
                  <a:lumMod val="50000"/>
                </a:schemeClr>
              </a:solidFill>
              <a:highlight>
                <a:srgbClr val="C0C0C0"/>
              </a:highlight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PHYSICAL presence builds trust, especially for non-tech users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Low-cost, scalable b</a:t>
            </a:r>
            <a:r>
              <a:rPr lang="en-US" i="1" dirty="0"/>
              <a:t>u</a:t>
            </a:r>
            <a:r>
              <a:rPr lang="en-US" dirty="0"/>
              <a:t>ild using repurposed components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Hybrid design: software intelligence + hardware interface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Privacy-first architecture with local processing and secure data fetch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Let me know when you're ready to move to Slide 2: Technical Approach. I’ll keep it equally compact and impactful.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3820B5-1615-4C97-7DBC-6A5B94E20805}"/>
              </a:ext>
            </a:extLst>
          </p:cNvPr>
          <p:cNvSpPr/>
          <p:nvPr/>
        </p:nvSpPr>
        <p:spPr>
          <a:xfrm>
            <a:off x="329773" y="1179965"/>
            <a:ext cx="11566305" cy="531432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630974-1DEE-B16C-EFCA-E01063C34611}"/>
              </a:ext>
            </a:extLst>
          </p:cNvPr>
          <p:cNvCxnSpPr/>
          <p:nvPr/>
        </p:nvCxnSpPr>
        <p:spPr>
          <a:xfrm>
            <a:off x="6276513" y="1179965"/>
            <a:ext cx="0" cy="531432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DA6D63F-5B2B-768B-0002-9EB29EDAB572}"/>
              </a:ext>
            </a:extLst>
          </p:cNvPr>
          <p:cNvCxnSpPr>
            <a:cxnSpLocks/>
          </p:cNvCxnSpPr>
          <p:nvPr/>
        </p:nvCxnSpPr>
        <p:spPr>
          <a:xfrm flipH="1">
            <a:off x="329773" y="3429000"/>
            <a:ext cx="591300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A310275-D2FF-648D-B3D7-5CA1F93EB8F6}"/>
              </a:ext>
            </a:extLst>
          </p:cNvPr>
          <p:cNvCxnSpPr>
            <a:cxnSpLocks/>
          </p:cNvCxnSpPr>
          <p:nvPr/>
        </p:nvCxnSpPr>
        <p:spPr>
          <a:xfrm flipH="1">
            <a:off x="6284916" y="2365159"/>
            <a:ext cx="561116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340652" y="1136577"/>
            <a:ext cx="5639934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sz="2400" b="1" dirty="0">
                <a:highlight>
                  <a:srgbClr val="FFA751"/>
                </a:highlight>
              </a:rPr>
              <a:t>TECH ARCHITECTURE OVERVIEW</a:t>
            </a:r>
          </a:p>
          <a:p>
            <a:endParaRPr lang="en-IN" b="1" dirty="0">
              <a:highlight>
                <a:srgbClr val="C0C0C0"/>
              </a:highlight>
            </a:endParaRPr>
          </a:p>
          <a:p>
            <a:r>
              <a:rPr lang="en-IN" b="1" dirty="0">
                <a:highlight>
                  <a:srgbClr val="9BBB59"/>
                </a:highlight>
              </a:rPr>
              <a:t>SOFTWARE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Python</a:t>
            </a:r>
            <a:r>
              <a:rPr lang="en-IN" dirty="0"/>
              <a:t> – backend logic &amp; voice pipeline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JavaScript + HTML/CSS</a:t>
            </a:r>
            <a:r>
              <a:rPr lang="en-IN" dirty="0"/>
              <a:t> – interface, animated face, touch menu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Rasa / </a:t>
            </a:r>
            <a:r>
              <a:rPr lang="en-IN" b="1" dirty="0" err="1"/>
              <a:t>Dialogflow</a:t>
            </a:r>
            <a:r>
              <a:rPr lang="en-IN" b="1" dirty="0"/>
              <a:t> CX</a:t>
            </a:r>
            <a:r>
              <a:rPr lang="en-IN" dirty="0"/>
              <a:t> – conversational AI, intent handling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err="1"/>
              <a:t>Vosk</a:t>
            </a:r>
            <a:r>
              <a:rPr lang="en-IN" b="1" dirty="0"/>
              <a:t> (offline STT)</a:t>
            </a:r>
            <a:r>
              <a:rPr lang="en-IN" dirty="0"/>
              <a:t> – speech recognition in regional languages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 err="1"/>
              <a:t>gTTS</a:t>
            </a:r>
            <a:r>
              <a:rPr lang="en-IN" b="1" dirty="0"/>
              <a:t> / pyttsx3</a:t>
            </a:r>
            <a:r>
              <a:rPr lang="en-IN" dirty="0"/>
              <a:t> – text-to-speech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SQLite / Firebase</a:t>
            </a:r>
            <a:r>
              <a:rPr lang="en-IN" dirty="0"/>
              <a:t> – FAQ DB, logs, user interactions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REST API</a:t>
            </a:r>
            <a:r>
              <a:rPr lang="en-IN" dirty="0"/>
              <a:t> – secure integration with org servers</a:t>
            </a:r>
          </a:p>
          <a:p>
            <a:pPr algn="just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B01740-902B-A085-5EE2-88192F7B1769}"/>
              </a:ext>
            </a:extLst>
          </p:cNvPr>
          <p:cNvSpPr txBox="1"/>
          <p:nvPr/>
        </p:nvSpPr>
        <p:spPr>
          <a:xfrm>
            <a:off x="5554994" y="1095375"/>
            <a:ext cx="34171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highlight>
                  <a:srgbClr val="9BBB59"/>
                </a:highlight>
              </a:rPr>
              <a:t>HARDWARE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8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Embedded board / PC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Digital screen</a:t>
            </a:r>
            <a:r>
              <a:rPr lang="en-IN" dirty="0"/>
              <a:t>  &gt; </a:t>
            </a:r>
            <a:r>
              <a:rPr lang="en-IN" b="1" dirty="0"/>
              <a:t>Mic + Speaker</a:t>
            </a:r>
            <a:endParaRPr lang="en-IN" dirty="0"/>
          </a:p>
        </p:txBody>
      </p:sp>
      <p:sp>
        <p:nvSpPr>
          <p:cNvPr id="13" name="Oval 12" descr="Your startup LOGO">
            <a:extLst>
              <a:ext uri="{FF2B5EF4-FFF2-40B4-BE49-F238E27FC236}">
                <a16:creationId xmlns:a16="http://schemas.microsoft.com/office/drawing/2014/main" id="{E3E31EF0-B1C7-35D9-A3DF-E3EFF6E68B8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58343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A3129D-5B36-08B4-0465-B2C742D1EEB3}"/>
              </a:ext>
            </a:extLst>
          </p:cNvPr>
          <p:cNvSpPr txBox="1"/>
          <p:nvPr/>
        </p:nvSpPr>
        <p:spPr>
          <a:xfrm>
            <a:off x="487462" y="363706"/>
            <a:ext cx="125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CLOVER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1B4F43-9401-EC75-1C3C-0CC174AEC46B}"/>
              </a:ext>
            </a:extLst>
          </p:cNvPr>
          <p:cNvSpPr/>
          <p:nvPr/>
        </p:nvSpPr>
        <p:spPr>
          <a:xfrm>
            <a:off x="329773" y="1076372"/>
            <a:ext cx="11566305" cy="533550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FAC9336-67AB-96D3-6962-59FBB12C1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665" y="5128529"/>
            <a:ext cx="1518078" cy="43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ownload HD Logo - Rasa Nlu Transparent PNG Image - NicePNG.com">
            <a:extLst>
              <a:ext uri="{FF2B5EF4-FFF2-40B4-BE49-F238E27FC236}">
                <a16:creationId xmlns:a16="http://schemas.microsoft.com/office/drawing/2014/main" id="{956C1AA0-E4D4-3771-F7AA-189511738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04" y="5704811"/>
            <a:ext cx="963031" cy="452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ython Logo PNG Transparent &amp; SVG Vector - Freebie Supply">
            <a:extLst>
              <a:ext uri="{FF2B5EF4-FFF2-40B4-BE49-F238E27FC236}">
                <a16:creationId xmlns:a16="http://schemas.microsoft.com/office/drawing/2014/main" id="{9AF3B5DE-D6CD-CDA1-86EF-015C53F44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84" y="5150480"/>
            <a:ext cx="1263588" cy="36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ml Css Javascript Png, Transparent Png - kindpng">
            <a:extLst>
              <a:ext uri="{FF2B5EF4-FFF2-40B4-BE49-F238E27FC236}">
                <a16:creationId xmlns:a16="http://schemas.microsoft.com/office/drawing/2014/main" id="{79C55746-5770-E0B7-134A-0B70C5A5C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895" y="5014900"/>
            <a:ext cx="1079758" cy="60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Vosk Speech-to-Text - Voices | openHAB">
            <a:extLst>
              <a:ext uri="{FF2B5EF4-FFF2-40B4-BE49-F238E27FC236}">
                <a16:creationId xmlns:a16="http://schemas.microsoft.com/office/drawing/2014/main" id="{3184EABD-01C6-313C-5F3A-DCD0DD900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171" y="5089003"/>
            <a:ext cx="490677" cy="456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loud Text-to-Speech API – Marketplace – Google Cloud console">
            <a:extLst>
              <a:ext uri="{FF2B5EF4-FFF2-40B4-BE49-F238E27FC236}">
                <a16:creationId xmlns:a16="http://schemas.microsoft.com/office/drawing/2014/main" id="{9AE40BE1-5CE6-6B7D-85D2-D47596EB5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480" y="5059292"/>
            <a:ext cx="551266" cy="55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51EE8513-C501-1A44-7E09-59E8634AB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306" y="5602824"/>
            <a:ext cx="1209973" cy="57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BA740A43-9A7C-12E3-19D8-5197BA4C9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561" y="5571826"/>
            <a:ext cx="1929414" cy="663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Free Rest Api Blue Logo SVG, PNG Icon, Symbol. Download Image.">
            <a:extLst>
              <a:ext uri="{FF2B5EF4-FFF2-40B4-BE49-F238E27FC236}">
                <a16:creationId xmlns:a16="http://schemas.microsoft.com/office/drawing/2014/main" id="{E470D1BB-E5A4-5556-EE3E-6300AE8A2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618" y="5590711"/>
            <a:ext cx="572377" cy="57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EA118F1-2194-5A4B-D13F-78791B5C7E77}"/>
              </a:ext>
            </a:extLst>
          </p:cNvPr>
          <p:cNvCxnSpPr/>
          <p:nvPr/>
        </p:nvCxnSpPr>
        <p:spPr>
          <a:xfrm>
            <a:off x="5537489" y="1107904"/>
            <a:ext cx="0" cy="531432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E568464-E333-4244-45B0-0B4DDA60CF58}"/>
              </a:ext>
            </a:extLst>
          </p:cNvPr>
          <p:cNvSpPr txBox="1"/>
          <p:nvPr/>
        </p:nvSpPr>
        <p:spPr>
          <a:xfrm>
            <a:off x="8966449" y="1259867"/>
            <a:ext cx="29118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Sensors (presence PIR / touch)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Wi-Fi &amp; Bluetooth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0EA535-A435-B9A1-6FB4-61488F11D885}"/>
              </a:ext>
            </a:extLst>
          </p:cNvPr>
          <p:cNvSpPr txBox="1"/>
          <p:nvPr/>
        </p:nvSpPr>
        <p:spPr>
          <a:xfrm>
            <a:off x="5547680" y="2245343"/>
            <a:ext cx="627525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highlight>
                  <a:srgbClr val="9BBB59"/>
                </a:highlight>
              </a:rPr>
              <a:t>SECURITY &amp; PRIVACY</a:t>
            </a:r>
          </a:p>
          <a:p>
            <a:endParaRPr lang="en-IN" sz="5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Local AI processing</a:t>
            </a:r>
            <a:r>
              <a:rPr lang="en-IN" dirty="0"/>
              <a:t> – minimizes data leakage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Role-based access</a:t>
            </a:r>
            <a:r>
              <a:rPr lang="en-IN" dirty="0"/>
              <a:t> – secure data fetch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Offline fallback</a:t>
            </a:r>
            <a:r>
              <a:rPr lang="en-IN" dirty="0"/>
              <a:t> – handles queries without internet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400" dirty="0"/>
          </a:p>
        </p:txBody>
      </p:sp>
      <p:pic>
        <p:nvPicPr>
          <p:cNvPr id="22" name="Picture 21" descr="A diagram of a computer&#10;&#10;AI-generated content may be incorrect.">
            <a:extLst>
              <a:ext uri="{FF2B5EF4-FFF2-40B4-BE49-F238E27FC236}">
                <a16:creationId xmlns:a16="http://schemas.microsoft.com/office/drawing/2014/main" id="{E0C87093-897A-DD6A-B49E-FCF7223CD71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745318" y="3755253"/>
            <a:ext cx="5993995" cy="263146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369B98C-A925-9C46-B8E4-EEDE130DDEC2}"/>
              </a:ext>
            </a:extLst>
          </p:cNvPr>
          <p:cNvSpPr txBox="1"/>
          <p:nvPr/>
        </p:nvSpPr>
        <p:spPr>
          <a:xfrm>
            <a:off x="5832629" y="5850384"/>
            <a:ext cx="24971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highlight>
                  <a:srgbClr val="FFA751"/>
                </a:highlight>
              </a:rPr>
              <a:t>FLOW DIAGRAM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A344E24-3597-CECB-BBDC-6A7119312328}"/>
              </a:ext>
            </a:extLst>
          </p:cNvPr>
          <p:cNvCxnSpPr>
            <a:cxnSpLocks/>
          </p:cNvCxnSpPr>
          <p:nvPr/>
        </p:nvCxnSpPr>
        <p:spPr>
          <a:xfrm flipH="1">
            <a:off x="5537489" y="3584171"/>
            <a:ext cx="634083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6A00ABC-3192-602B-82C8-0C9397FB7F8E}"/>
              </a:ext>
            </a:extLst>
          </p:cNvPr>
          <p:cNvCxnSpPr>
            <a:cxnSpLocks/>
          </p:cNvCxnSpPr>
          <p:nvPr/>
        </p:nvCxnSpPr>
        <p:spPr>
          <a:xfrm flipH="1">
            <a:off x="5547680" y="2172593"/>
            <a:ext cx="6330645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70" name="Picture 22" descr="Digital screen Images - Free Download on Freepik">
            <a:extLst>
              <a:ext uri="{FF2B5EF4-FFF2-40B4-BE49-F238E27FC236}">
                <a16:creationId xmlns:a16="http://schemas.microsoft.com/office/drawing/2014/main" id="{80BEBDE8-8733-927D-C001-A64B1D2C2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956" y="3923226"/>
            <a:ext cx="1008223" cy="671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6F2F1CF-F118-BD29-6253-6B3FE8B75950}"/>
              </a:ext>
            </a:extLst>
          </p:cNvPr>
          <p:cNvSpPr txBox="1"/>
          <p:nvPr/>
        </p:nvSpPr>
        <p:spPr>
          <a:xfrm>
            <a:off x="7085882" y="3862144"/>
            <a:ext cx="8873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" b="1" dirty="0"/>
              <a:t>DIGITAL SCREEN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358831" y="1182174"/>
            <a:ext cx="500827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IN" b="1" dirty="0">
                <a:highlight>
                  <a:srgbClr val="FFA751"/>
                </a:highlight>
              </a:rPr>
              <a:t>FEASIBILITY ANALYSIS</a:t>
            </a:r>
          </a:p>
          <a:p>
            <a:endParaRPr lang="en-IN" dirty="0">
              <a:highlight>
                <a:srgbClr val="C0C0C0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Multi-Sector Ready:</a:t>
            </a:r>
            <a:r>
              <a:rPr lang="en-IN" dirty="0"/>
              <a:t> Deployable in hospitals, banks, and campuses with minimal reconfiguration.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Portable Power:</a:t>
            </a:r>
            <a:r>
              <a:rPr lang="en-IN" dirty="0"/>
              <a:t> Runs on compact 3.7V Li-Po battery ensuring uninterrupted service.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Offline Core:</a:t>
            </a:r>
            <a:r>
              <a:rPr lang="en-IN" dirty="0"/>
              <a:t> Essential functions operate locally, avoiding internet dependency.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IoT-Enabled:</a:t>
            </a:r>
            <a:r>
              <a:rPr lang="en-IN" dirty="0"/>
              <a:t> Presence detection sensor triggers instant, automatic activation.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Modular Interface:</a:t>
            </a:r>
            <a:r>
              <a:rPr lang="en-IN" dirty="0"/>
              <a:t> Dual support for touch and voice inputs for flexible user interaction.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Scalable Rollout:</a:t>
            </a:r>
            <a:r>
              <a:rPr lang="en-IN" dirty="0"/>
              <a:t> Can function with or without database access—serving as receptionist, guide, or query agent.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75928A-E249-BE88-3403-CE3670F534F9}"/>
              </a:ext>
            </a:extLst>
          </p:cNvPr>
          <p:cNvSpPr txBox="1"/>
          <p:nvPr/>
        </p:nvSpPr>
        <p:spPr>
          <a:xfrm>
            <a:off x="5342180" y="1176083"/>
            <a:ext cx="59342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highlight>
                  <a:srgbClr val="FFA751"/>
                </a:highlight>
              </a:rPr>
              <a:t>IMPLEMENTATION CHALLENGES</a:t>
            </a:r>
          </a:p>
          <a:p>
            <a:endParaRPr lang="en-IN" dirty="0">
              <a:highlight>
                <a:srgbClr val="C0C0C0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BATTERY life sustainability.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Accurate speech recognition in noisy settings.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Comfort level of first-time/non-tech users.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Durability of the physical hardware in public spaces.</a:t>
            </a:r>
          </a:p>
        </p:txBody>
      </p:sp>
      <p:sp>
        <p:nvSpPr>
          <p:cNvPr id="13" name="Oval 12" descr="Your startup LOGO">
            <a:extLst>
              <a:ext uri="{FF2B5EF4-FFF2-40B4-BE49-F238E27FC236}">
                <a16:creationId xmlns:a16="http://schemas.microsoft.com/office/drawing/2014/main" id="{10B2CD0F-1B9C-91A6-A7ED-DF6ECEF2DD1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58343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1B8DE7-CCCD-1F2F-9D71-B25605D23FD3}"/>
              </a:ext>
            </a:extLst>
          </p:cNvPr>
          <p:cNvSpPr txBox="1"/>
          <p:nvPr/>
        </p:nvSpPr>
        <p:spPr>
          <a:xfrm>
            <a:off x="487462" y="363706"/>
            <a:ext cx="125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CLOVER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D4F2AF-EE62-2FA0-B43F-CFD01D1F7E4C}"/>
              </a:ext>
            </a:extLst>
          </p:cNvPr>
          <p:cNvSpPr/>
          <p:nvPr/>
        </p:nvSpPr>
        <p:spPr>
          <a:xfrm>
            <a:off x="329773" y="1097552"/>
            <a:ext cx="11566305" cy="531432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4945478-F9F2-6FA8-40D7-09D0CEF1AA13}"/>
              </a:ext>
            </a:extLst>
          </p:cNvPr>
          <p:cNvCxnSpPr/>
          <p:nvPr/>
        </p:nvCxnSpPr>
        <p:spPr>
          <a:xfrm>
            <a:off x="5271158" y="1107904"/>
            <a:ext cx="0" cy="531432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07B4E8-197B-247A-6531-5622EA76D9D7}"/>
              </a:ext>
            </a:extLst>
          </p:cNvPr>
          <p:cNvCxnSpPr>
            <a:cxnSpLocks/>
          </p:cNvCxnSpPr>
          <p:nvPr/>
        </p:nvCxnSpPr>
        <p:spPr>
          <a:xfrm flipH="1">
            <a:off x="5282212" y="2921931"/>
            <a:ext cx="6624553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8C266FF-9445-51B3-7505-EF1887D969DD}"/>
              </a:ext>
            </a:extLst>
          </p:cNvPr>
          <p:cNvSpPr txBox="1"/>
          <p:nvPr/>
        </p:nvSpPr>
        <p:spPr>
          <a:xfrm>
            <a:off x="5342180" y="3001433"/>
            <a:ext cx="388171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highlight>
                  <a:srgbClr val="FFA751"/>
                </a:highlight>
              </a:rPr>
              <a:t>MITIGATION STRATEGIES</a:t>
            </a:r>
          </a:p>
          <a:p>
            <a:endParaRPr lang="en-IN" dirty="0">
              <a:highlight>
                <a:srgbClr val="C0C0C0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Optimized low-power circuitry and smart sleep modes.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Noise suppression algorithms for speech clarity.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Guided onboarding with multilingual prompts and visual cues.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Maintenance workflows via student volunteers or staff for routine upkeep.</a:t>
            </a:r>
          </a:p>
          <a:p>
            <a:endParaRPr lang="en-IN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BE44F26-3A3B-6324-B5E7-3C2EEF5FE6E4}"/>
              </a:ext>
            </a:extLst>
          </p:cNvPr>
          <p:cNvCxnSpPr>
            <a:cxnSpLocks/>
          </p:cNvCxnSpPr>
          <p:nvPr/>
        </p:nvCxnSpPr>
        <p:spPr>
          <a:xfrm>
            <a:off x="9118853" y="2921931"/>
            <a:ext cx="0" cy="350030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A blue robot with a square face&#10;&#10;AI-generated content may be incorrect.">
            <a:extLst>
              <a:ext uri="{FF2B5EF4-FFF2-40B4-BE49-F238E27FC236}">
                <a16:creationId xmlns:a16="http://schemas.microsoft.com/office/drawing/2014/main" id="{BF71BEA6-350F-1DFA-261A-735FA632E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8256" y="3112784"/>
            <a:ext cx="2095685" cy="317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72825B-AE07-3B93-83B3-DD86A153BB06}"/>
              </a:ext>
            </a:extLst>
          </p:cNvPr>
          <p:cNvSpPr txBox="1"/>
          <p:nvPr/>
        </p:nvSpPr>
        <p:spPr>
          <a:xfrm>
            <a:off x="375493" y="1095375"/>
            <a:ext cx="653849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A751"/>
                </a:highlight>
              </a:rPr>
              <a:t>IMPACT</a:t>
            </a:r>
          </a:p>
          <a:p>
            <a:endParaRPr lang="en-US" b="1" dirty="0">
              <a:highlight>
                <a:srgbClr val="C0C0C0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Inclusive Access:</a:t>
            </a:r>
            <a:r>
              <a:rPr lang="en-US" dirty="0"/>
              <a:t> Intuitive interface for non-technical users, minimizing app/digital literacy barriers.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Reduced Wait Times:</a:t>
            </a:r>
            <a:r>
              <a:rPr lang="en-US" dirty="0"/>
              <a:t> Instant guidance for bank customers, hospital visitors, and campus users.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Staff Efficiency:</a:t>
            </a:r>
            <a:r>
              <a:rPr lang="en-US" dirty="0"/>
              <a:t> Automates repetitive queries, freeing personnel for priority tasks.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High-Footfall Service Enhancement:</a:t>
            </a:r>
            <a:r>
              <a:rPr lang="en-US" dirty="0"/>
              <a:t> Acts as a first-point assistant in crowded counters.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Accessibility:</a:t>
            </a:r>
            <a:r>
              <a:rPr lang="en-US" dirty="0"/>
              <a:t> Supports elderly, rural populations, and users with limited tech exposure.</a:t>
            </a:r>
          </a:p>
          <a:p>
            <a:endParaRPr lang="en-IN" dirty="0"/>
          </a:p>
          <a:p>
            <a:r>
              <a:rPr lang="en-US" b="1" dirty="0">
                <a:highlight>
                  <a:srgbClr val="FFA751"/>
                </a:highlight>
              </a:rPr>
              <a:t>BENEFITS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Time Efficiency:</a:t>
            </a:r>
            <a:r>
              <a:rPr lang="en-US" dirty="0"/>
              <a:t> Speeds up query resolution and navigation guidance.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Cost Savings:</a:t>
            </a:r>
            <a:r>
              <a:rPr lang="en-US" dirty="0"/>
              <a:t> Reduces need for additional staff for routine tasks.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Scalable Deployment:</a:t>
            </a:r>
            <a:r>
              <a:rPr lang="en-US" dirty="0"/>
              <a:t> Easily replicable across sectors with minimal configuration.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95646F-98FF-4A53-7B35-0BFDF57689A4}"/>
              </a:ext>
            </a:extLst>
          </p:cNvPr>
          <p:cNvSpPr txBox="1"/>
          <p:nvPr/>
        </p:nvSpPr>
        <p:spPr>
          <a:xfrm>
            <a:off x="6830008" y="1059580"/>
            <a:ext cx="503221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Trust &amp; Comfort:</a:t>
            </a:r>
            <a:r>
              <a:rPr lang="en-IN" dirty="0"/>
              <a:t> Physical presence + voice interaction enhances user confidence.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Offline Reliability:</a:t>
            </a:r>
            <a:r>
              <a:rPr lang="en-IN" dirty="0"/>
              <a:t> Core functions operate without internet.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Modular Customization:</a:t>
            </a:r>
            <a:r>
              <a:rPr lang="en-IN" dirty="0"/>
              <a:t> Interface, language, and responses adaptable per deployment.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r>
              <a:rPr lang="en-IN" b="1" dirty="0">
                <a:highlight>
                  <a:srgbClr val="FFA751"/>
                </a:highlight>
              </a:rPr>
              <a:t>FUTURE SCOPE</a:t>
            </a:r>
          </a:p>
          <a:p>
            <a:endParaRPr lang="en-IN" dirty="0">
              <a:highlight>
                <a:srgbClr val="C0C0C0"/>
              </a:highlight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Multilingual Expansion:</a:t>
            </a:r>
            <a:r>
              <a:rPr lang="en-IN" dirty="0"/>
              <a:t> Regional language support for broader inclusivity.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Biometric Integration:</a:t>
            </a:r>
            <a:r>
              <a:rPr lang="en-IN" dirty="0"/>
              <a:t> Optional user verification for personalized responses.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Gesture &amp; Emotion Recognition:</a:t>
            </a:r>
            <a:r>
              <a:rPr lang="en-IN" dirty="0"/>
              <a:t> Non-verbal interaction and adaptive responses.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Sector-Specific Modules:</a:t>
            </a:r>
            <a:r>
              <a:rPr lang="en-IN" dirty="0"/>
              <a:t> Tailored roles for hospitals, banks, and colleges.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Data Analytics:</a:t>
            </a:r>
            <a:r>
              <a:rPr lang="en-IN" dirty="0"/>
              <a:t> Query logging for operational insights and continuous improvement.</a:t>
            </a:r>
          </a:p>
          <a:p>
            <a:endParaRPr lang="en-IN" dirty="0"/>
          </a:p>
        </p:txBody>
      </p:sp>
      <p:sp>
        <p:nvSpPr>
          <p:cNvPr id="13" name="Oval 12" descr="Your startup LOGO">
            <a:extLst>
              <a:ext uri="{FF2B5EF4-FFF2-40B4-BE49-F238E27FC236}">
                <a16:creationId xmlns:a16="http://schemas.microsoft.com/office/drawing/2014/main" id="{834AD771-815F-6092-7A3A-846C1704838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58343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1A435A-758A-C6E0-2ABF-1D6695884DF5}"/>
              </a:ext>
            </a:extLst>
          </p:cNvPr>
          <p:cNvSpPr txBox="1"/>
          <p:nvPr/>
        </p:nvSpPr>
        <p:spPr>
          <a:xfrm>
            <a:off x="487462" y="363706"/>
            <a:ext cx="125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CLOVER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B2AC7E1-F3F3-0B8D-929A-F7AAAFA6C196}"/>
              </a:ext>
            </a:extLst>
          </p:cNvPr>
          <p:cNvSpPr/>
          <p:nvPr/>
        </p:nvSpPr>
        <p:spPr>
          <a:xfrm>
            <a:off x="329773" y="1062040"/>
            <a:ext cx="11566305" cy="562392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FEE1E26-F93B-67A5-6A85-A2CEA47D4076}"/>
              </a:ext>
            </a:extLst>
          </p:cNvPr>
          <p:cNvCxnSpPr>
            <a:cxnSpLocks/>
          </p:cNvCxnSpPr>
          <p:nvPr/>
        </p:nvCxnSpPr>
        <p:spPr>
          <a:xfrm>
            <a:off x="6826930" y="1097552"/>
            <a:ext cx="60420" cy="558841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09F9AFE-6A98-4B27-3410-ADA4271C2367}"/>
              </a:ext>
            </a:extLst>
          </p:cNvPr>
          <p:cNvCxnSpPr>
            <a:cxnSpLocks/>
          </p:cNvCxnSpPr>
          <p:nvPr/>
        </p:nvCxnSpPr>
        <p:spPr>
          <a:xfrm flipH="1">
            <a:off x="329773" y="4573178"/>
            <a:ext cx="655757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05A772E-208D-7869-FA33-1E9F211EC564}"/>
              </a:ext>
            </a:extLst>
          </p:cNvPr>
          <p:cNvCxnSpPr>
            <a:cxnSpLocks/>
          </p:cNvCxnSpPr>
          <p:nvPr/>
        </p:nvCxnSpPr>
        <p:spPr>
          <a:xfrm flipH="1">
            <a:off x="6830008" y="2879023"/>
            <a:ext cx="506607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 descr="Your startup LOGO">
            <a:extLst>
              <a:ext uri="{FF2B5EF4-FFF2-40B4-BE49-F238E27FC236}">
                <a16:creationId xmlns:a16="http://schemas.microsoft.com/office/drawing/2014/main" id="{B620CC93-EA07-F41C-8437-2DFE0EF985F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58343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042421-BDCA-2790-63D8-8F5A481AAE3B}"/>
              </a:ext>
            </a:extLst>
          </p:cNvPr>
          <p:cNvSpPr txBox="1"/>
          <p:nvPr/>
        </p:nvSpPr>
        <p:spPr>
          <a:xfrm>
            <a:off x="487462" y="363706"/>
            <a:ext cx="125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CLOVER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BF31C4C-9D27-F2EE-EF74-A08F6AFB9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730901"/>
              </p:ext>
            </p:extLst>
          </p:nvPr>
        </p:nvGraphicFramePr>
        <p:xfrm>
          <a:off x="1013690" y="1395074"/>
          <a:ext cx="10769601" cy="474497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589867">
                  <a:extLst>
                    <a:ext uri="{9D8B030D-6E8A-4147-A177-3AD203B41FA5}">
                      <a16:colId xmlns:a16="http://schemas.microsoft.com/office/drawing/2014/main" val="1742870680"/>
                    </a:ext>
                  </a:extLst>
                </a:gridCol>
                <a:gridCol w="3589867">
                  <a:extLst>
                    <a:ext uri="{9D8B030D-6E8A-4147-A177-3AD203B41FA5}">
                      <a16:colId xmlns:a16="http://schemas.microsoft.com/office/drawing/2014/main" val="3121049700"/>
                    </a:ext>
                  </a:extLst>
                </a:gridCol>
                <a:gridCol w="3589867">
                  <a:extLst>
                    <a:ext uri="{9D8B030D-6E8A-4147-A177-3AD203B41FA5}">
                      <a16:colId xmlns:a16="http://schemas.microsoft.com/office/drawing/2014/main" val="1930548642"/>
                    </a:ext>
                  </a:extLst>
                </a:gridCol>
              </a:tblGrid>
              <a:tr h="635129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SOURCE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778524"/>
                  </a:ext>
                </a:extLst>
              </a:tr>
              <a:tr h="635129">
                <a:tc>
                  <a:txBody>
                    <a:bodyPr/>
                    <a:lstStyle/>
                    <a:p>
                      <a:r>
                        <a:rPr lang="en-IN" dirty="0"/>
                        <a:t>Conversational AI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Rasa vs </a:t>
                      </a:r>
                      <a:r>
                        <a:rPr lang="en-IN" dirty="0" err="1"/>
                        <a:t>Dialogflow</a:t>
                      </a:r>
                      <a:r>
                        <a:rPr lang="en-IN" dirty="0"/>
                        <a:t> Comparison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hlinkClick r:id="rId4"/>
                        </a:rPr>
                        <a:t>https://botpenguin.com/blogs/rasa-vs-dialogflow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328350"/>
                  </a:ext>
                </a:extLst>
              </a:tr>
              <a:tr h="635129">
                <a:tc>
                  <a:txBody>
                    <a:bodyPr/>
                    <a:lstStyle/>
                    <a:p>
                      <a:r>
                        <a:rPr lang="en-IN" dirty="0"/>
                        <a:t>Offline Speech Recognition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VOSK Speech Recognition Toolkit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hlinkClick r:id="rId5"/>
                        </a:rPr>
                        <a:t>https://alphacephei.com/vosk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274340"/>
                  </a:ext>
                </a:extLst>
              </a:tr>
              <a:tr h="635129">
                <a:tc>
                  <a:txBody>
                    <a:bodyPr/>
                    <a:lstStyle/>
                    <a:p>
                      <a:r>
                        <a:rPr lang="en-IN" dirty="0"/>
                        <a:t>IoT Sensor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PIR Sensor with ESP8266 &amp; Arduino IoT Cloud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hlinkClick r:id="rId6"/>
                        </a:rPr>
                        <a:t>https://www.electroniclinic.com/pir-sensor-with-esp8266-nodemcu-and-arduino-iot-cloud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145082"/>
                  </a:ext>
                </a:extLst>
              </a:tr>
              <a:tr h="635129">
                <a:tc>
                  <a:txBody>
                    <a:bodyPr/>
                    <a:lstStyle/>
                    <a:p>
                      <a:r>
                        <a:rPr lang="en-IN" dirty="0"/>
                        <a:t>Modular Humanoid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Modularity in Humanoid Robot Design – DLR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hlinkClick r:id="rId7"/>
                        </a:rPr>
                        <a:t>https://elib.dlr.de/202909/1/wolf_modularity_copyright.pdf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634874"/>
                  </a:ext>
                </a:extLst>
              </a:tr>
              <a:tr h="635129">
                <a:tc>
                  <a:txBody>
                    <a:bodyPr/>
                    <a:lstStyle/>
                    <a:p>
                      <a:r>
                        <a:rPr lang="en-IN" dirty="0"/>
                        <a:t>Privacy-First AI 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Privacy-First AI 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hlinkClick r:id="rId8"/>
                        </a:rPr>
                        <a:t>https://macaron.im/privacy-first-ai-agent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595872"/>
                  </a:ext>
                </a:extLst>
              </a:tr>
              <a:tr h="635129">
                <a:tc>
                  <a:txBody>
                    <a:bodyPr/>
                    <a:lstStyle/>
                    <a:p>
                      <a:r>
                        <a:rPr lang="en-IN" dirty="0"/>
                        <a:t>Impact in Public Sector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Humanoid Robots in Government – Proven Robotics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hlinkClick r:id="rId9"/>
                        </a:rPr>
                        <a:t>provenrobotics.ai</a:t>
                      </a:r>
                      <a:endParaRPr lang="en-IN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273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10906</TotalTime>
  <Words>839</Words>
  <Application>Microsoft Office PowerPoint</Application>
  <PresentationFormat>Widescreen</PresentationFormat>
  <Paragraphs>141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Arial</vt:lpstr>
      <vt:lpstr>Calibri</vt:lpstr>
      <vt:lpstr>Garamond</vt:lpstr>
      <vt:lpstr>Times New Roman</vt:lpstr>
      <vt:lpstr>TradeGothic</vt:lpstr>
      <vt:lpstr>Wingdings</vt:lpstr>
      <vt:lpstr>Office Theme</vt:lpstr>
      <vt:lpstr>SMART INDIA HACKATHON 2025</vt:lpstr>
      <vt:lpstr>HUMANOID CUSTOMER  REPRESENTATIVE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VANILLA 😎</cp:lastModifiedBy>
  <cp:revision>149</cp:revision>
  <dcterms:created xsi:type="dcterms:W3CDTF">2013-12-12T18:46:50Z</dcterms:created>
  <dcterms:modified xsi:type="dcterms:W3CDTF">2025-09-24T02:20:39Z</dcterms:modified>
  <cp:category/>
</cp:coreProperties>
</file>