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91" r:id="rId2"/>
    <p:sldId id="297" r:id="rId3"/>
    <p:sldId id="271" r:id="rId4"/>
    <p:sldId id="265" r:id="rId5"/>
    <p:sldId id="266" r:id="rId6"/>
    <p:sldId id="267" r:id="rId7"/>
    <p:sldId id="268" r:id="rId8"/>
    <p:sldId id="296" r:id="rId9"/>
    <p:sldId id="273" r:id="rId10"/>
    <p:sldId id="272" r:id="rId11"/>
    <p:sldId id="270" r:id="rId12"/>
    <p:sldId id="295" r:id="rId13"/>
    <p:sldId id="288" r:id="rId14"/>
    <p:sldId id="281" r:id="rId15"/>
    <p:sldId id="277" r:id="rId16"/>
    <p:sldId id="298" r:id="rId17"/>
    <p:sldId id="275" r:id="rId18"/>
    <p:sldId id="278" r:id="rId19"/>
    <p:sldId id="27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78" d="100"/>
          <a:sy n="78" d="100"/>
        </p:scale>
        <p:origin x="6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776F6-C816-467D-8480-59042FA68A61}"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456A2-BC58-4476-9CD5-2582B403253C}" type="slidenum">
              <a:rPr lang="en-US" smtClean="0"/>
              <a:t>‹#›</a:t>
            </a:fld>
            <a:endParaRPr lang="en-US"/>
          </a:p>
        </p:txBody>
      </p:sp>
    </p:spTree>
    <p:extLst>
      <p:ext uri="{BB962C8B-B14F-4D97-AF65-F5344CB8AC3E}">
        <p14:creationId xmlns:p14="http://schemas.microsoft.com/office/powerpoint/2010/main" val="92007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9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0597C8F-2EF1-4C0B-8759-E15BCA2F170E}" type="datetime8">
              <a:rPr lang="en-US" smtClean="0"/>
              <a:t>4/13/2016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847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Segoe U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Light"/>
              <a:ea typeface="+mn-ea"/>
              <a:cs typeface="+mn-cs"/>
            </a:endParaRPr>
          </a:p>
        </p:txBody>
      </p:sp>
    </p:spTree>
    <p:extLst>
      <p:ext uri="{BB962C8B-B14F-4D97-AF65-F5344CB8AC3E}">
        <p14:creationId xmlns:p14="http://schemas.microsoft.com/office/powerpoint/2010/main" val="3617601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45CC24-C842-47BC-8DEF-EEA93FFE5677}" type="slidenum">
              <a:rPr lang="en-US" smtClean="0"/>
              <a:t>3</a:t>
            </a:fld>
            <a:endParaRPr lang="en-US"/>
          </a:p>
        </p:txBody>
      </p:sp>
    </p:spTree>
    <p:extLst>
      <p:ext uri="{BB962C8B-B14F-4D97-AF65-F5344CB8AC3E}">
        <p14:creationId xmlns:p14="http://schemas.microsoft.com/office/powerpoint/2010/main" val="2121764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Segoe U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Light"/>
              <a:ea typeface="+mn-ea"/>
              <a:cs typeface="+mn-cs"/>
            </a:endParaRPr>
          </a:p>
        </p:txBody>
      </p:sp>
    </p:spTree>
    <p:extLst>
      <p:ext uri="{BB962C8B-B14F-4D97-AF65-F5344CB8AC3E}">
        <p14:creationId xmlns:p14="http://schemas.microsoft.com/office/powerpoint/2010/main" val="326536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45CC24-C842-47BC-8DEF-EEA93FFE5677}" type="slidenum">
              <a:rPr lang="en-US" smtClean="0"/>
              <a:t>9</a:t>
            </a:fld>
            <a:endParaRPr lang="en-US"/>
          </a:p>
        </p:txBody>
      </p:sp>
    </p:spTree>
    <p:extLst>
      <p:ext uri="{BB962C8B-B14F-4D97-AF65-F5344CB8AC3E}">
        <p14:creationId xmlns:p14="http://schemas.microsoft.com/office/powerpoint/2010/main" val="305834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Segoe U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Light"/>
              <a:ea typeface="+mn-ea"/>
              <a:cs typeface="+mn-cs"/>
            </a:endParaRPr>
          </a:p>
        </p:txBody>
      </p:sp>
    </p:spTree>
    <p:extLst>
      <p:ext uri="{BB962C8B-B14F-4D97-AF65-F5344CB8AC3E}">
        <p14:creationId xmlns:p14="http://schemas.microsoft.com/office/powerpoint/2010/main" val="392491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Segoe U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Light"/>
              <a:ea typeface="+mn-ea"/>
              <a:cs typeface="+mn-cs"/>
            </a:endParaRPr>
          </a:p>
        </p:txBody>
      </p:sp>
    </p:spTree>
    <p:extLst>
      <p:ext uri="{BB962C8B-B14F-4D97-AF65-F5344CB8AC3E}">
        <p14:creationId xmlns:p14="http://schemas.microsoft.com/office/powerpoint/2010/main" val="337964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45CC24-C842-47BC-8DEF-EEA93FFE5677}" type="slidenum">
              <a:rPr lang="en-US" smtClean="0"/>
              <a:t>17</a:t>
            </a:fld>
            <a:endParaRPr lang="en-US"/>
          </a:p>
        </p:txBody>
      </p:sp>
    </p:spTree>
    <p:extLst>
      <p:ext uri="{BB962C8B-B14F-4D97-AF65-F5344CB8AC3E}">
        <p14:creationId xmlns:p14="http://schemas.microsoft.com/office/powerpoint/2010/main" val="2695241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jpg"/><Relationship Id="rId1" Type="http://schemas.openxmlformats.org/officeDocument/2006/relationships/slideMaster" Target="../slideMasters/slideMaster1.xml"/><Relationship Id="rId5" Type="http://schemas.openxmlformats.org/officeDocument/2006/relationships/image" Target="../media/image23.png"/><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7273908" cy="1469648"/>
          </a:xfrm>
        </p:spPr>
        <p:txBody>
          <a:bodyPr anchor="ctr">
            <a:noAutofit/>
          </a:bodyPr>
          <a:lstStyle>
            <a:lvl1pPr>
              <a:lnSpc>
                <a:spcPct val="90000"/>
              </a:lnSpc>
              <a:defRPr sz="4400">
                <a:gradFill flip="none" rotWithShape="1">
                  <a:gsLst>
                    <a:gs pos="0">
                      <a:schemeClr val="bg1"/>
                    </a:gs>
                    <a:gs pos="86000">
                      <a:schemeClr val="bg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pic>
        <p:nvPicPr>
          <p:cNvPr id="6"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14240" y="4503073"/>
            <a:ext cx="3669249" cy="126493"/>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192BF5FD-F382-4EEF-B833-42CA87CF1A9F}" type="datetimeFigureOut">
              <a:rPr lang="en-US" smtClean="0"/>
              <a:t>4/13/2016</a:t>
            </a:fld>
            <a:endParaRPr lang="en-US"/>
          </a:p>
        </p:txBody>
      </p:sp>
    </p:spTree>
    <p:extLst>
      <p:ext uri="{BB962C8B-B14F-4D97-AF65-F5344CB8AC3E}">
        <p14:creationId xmlns:p14="http://schemas.microsoft.com/office/powerpoint/2010/main" val="22434377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7 AL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7273908" cy="1469648"/>
          </a:xfrm>
        </p:spPr>
        <p:txBody>
          <a:bodyPr anchor="ctr">
            <a:noAutofit/>
          </a:bodyPr>
          <a:lstStyle>
            <a:lvl1pPr>
              <a:lnSpc>
                <a:spcPct val="90000"/>
              </a:lnSpc>
              <a:defRPr lang="en-US" sz="4400" b="0" kern="1200" cap="none" spc="-10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26542"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2297903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8">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1" y="2362201"/>
            <a:ext cx="5395730" cy="1469648"/>
          </a:xfrm>
        </p:spPr>
        <p:txBody>
          <a:bodyPr anchor="ctr">
            <a:noAutofit/>
          </a:bodyPr>
          <a:lstStyle>
            <a:lvl1pPr>
              <a:lnSpc>
                <a:spcPct val="90000"/>
              </a:lnSpc>
              <a:defRPr lang="en-US" sz="4400" b="0" kern="1200" cap="none" spc="-10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26542"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4228384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ransition Slide">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ltGray">
          <a:xfrm>
            <a:off x="1" y="1922730"/>
            <a:ext cx="12192000" cy="2897925"/>
          </a:xfrm>
          <a:prstGeom prst="rect">
            <a:avLst/>
          </a:prstGeom>
          <a:solidFill>
            <a:srgbClr val="5F5F5F">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ltGray">
          <a:xfrm>
            <a:off x="1" y="4345164"/>
            <a:ext cx="12192000" cy="475488"/>
          </a:xfrm>
          <a:prstGeom prst="rect">
            <a:avLst/>
          </a:prstGeom>
          <a:solidFill>
            <a:srgbClr val="5F5F5F">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700271" y="2591002"/>
            <a:ext cx="10791460" cy="609398"/>
          </a:xfrm>
        </p:spPr>
        <p:txBody>
          <a:bodyPr anchor="b" anchorCtr="0">
            <a:spAutoFit/>
          </a:bodyPr>
          <a:lstStyle>
            <a:lvl1pPr>
              <a:lnSpc>
                <a:spcPct val="90000"/>
              </a:lnSpc>
              <a:defRPr lang="en-US" sz="4400" b="0" kern="1200" cap="none" spc="-10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stStyle>
          <a:p>
            <a:r>
              <a:rPr lang="en-US" dirty="0" smtClean="0"/>
              <a:t>Click to edit Transition title</a:t>
            </a:r>
            <a:endParaRPr lang="en-US" dirty="0"/>
          </a:p>
        </p:txBody>
      </p:sp>
      <p:sp>
        <p:nvSpPr>
          <p:cNvPr id="3" name="Subtitle 2"/>
          <p:cNvSpPr>
            <a:spLocks noGrp="1"/>
          </p:cNvSpPr>
          <p:nvPr>
            <p:ph type="subTitle" idx="1" hasCustomPrompt="1"/>
          </p:nvPr>
        </p:nvSpPr>
        <p:spPr>
          <a:xfrm>
            <a:off x="700271" y="3443728"/>
            <a:ext cx="10791460" cy="387798"/>
          </a:xfrm>
        </p:spPr>
        <p:txBody>
          <a:bodyPr>
            <a:spAutoFit/>
          </a:bodyPr>
          <a:lstStyle>
            <a:lvl1pPr marL="0" indent="0" algn="l" defTabSz="914363" rtl="0" eaLnBrk="1" latinLnBrk="0" hangingPunct="1">
              <a:lnSpc>
                <a:spcPct val="90000"/>
              </a:lnSpc>
              <a:spcBef>
                <a:spcPts val="0"/>
              </a:spcBef>
              <a:buSzPct val="80000"/>
              <a:buFontTx/>
              <a:buNone/>
              <a:defRPr lang="en-US" sz="2800" b="0" kern="1200" cap="none" spc="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Presenter Name</a:t>
            </a:r>
            <a:endParaRPr lang="en-US" dirty="0"/>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spTree>
    <p:extLst>
      <p:ext uri="{BB962C8B-B14F-4D97-AF65-F5344CB8AC3E}">
        <p14:creationId xmlns:p14="http://schemas.microsoft.com/office/powerpoint/2010/main" val="21529770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ransition Slide (Architecture)">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38317" y="0"/>
            <a:ext cx="5853684" cy="6858000"/>
          </a:xfrm>
          <a:prstGeom prst="rect">
            <a:avLst/>
          </a:prstGeom>
        </p:spPr>
      </p:pic>
      <p:sp>
        <p:nvSpPr>
          <p:cNvPr id="10" name="Rectangle 9"/>
          <p:cNvSpPr/>
          <p:nvPr/>
        </p:nvSpPr>
        <p:spPr bwMode="ltGray">
          <a:xfrm>
            <a:off x="1" y="1922730"/>
            <a:ext cx="12192000" cy="2897925"/>
          </a:xfrm>
          <a:prstGeom prst="rect">
            <a:avLst/>
          </a:prstGeom>
          <a:solidFill>
            <a:srgbClr val="5F5F5F">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ltGray">
          <a:xfrm>
            <a:off x="1" y="4345164"/>
            <a:ext cx="12192000" cy="475488"/>
          </a:xfrm>
          <a:prstGeom prst="rect">
            <a:avLst/>
          </a:prstGeom>
          <a:solidFill>
            <a:srgbClr val="5F5F5F">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700271" y="2591002"/>
            <a:ext cx="10791460" cy="609398"/>
          </a:xfrm>
        </p:spPr>
        <p:txBody>
          <a:bodyPr anchor="b" anchorCtr="0">
            <a:spAutoFit/>
          </a:bodyPr>
          <a:lstStyle>
            <a:lvl1pPr>
              <a:lnSpc>
                <a:spcPct val="90000"/>
              </a:lnSpc>
              <a:defRPr lang="en-US" sz="4400" b="0" kern="1200" cap="none" spc="-10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stStyle>
          <a:p>
            <a:r>
              <a:rPr lang="en-US" dirty="0" smtClean="0"/>
              <a:t>Click to edit Transition title</a:t>
            </a:r>
            <a:endParaRPr lang="en-US" dirty="0"/>
          </a:p>
        </p:txBody>
      </p:sp>
      <p:sp>
        <p:nvSpPr>
          <p:cNvPr id="3" name="Subtitle 2"/>
          <p:cNvSpPr>
            <a:spLocks noGrp="1"/>
          </p:cNvSpPr>
          <p:nvPr>
            <p:ph type="subTitle" idx="1" hasCustomPrompt="1"/>
          </p:nvPr>
        </p:nvSpPr>
        <p:spPr>
          <a:xfrm>
            <a:off x="700271" y="3443728"/>
            <a:ext cx="10791460" cy="387798"/>
          </a:xfrm>
        </p:spPr>
        <p:txBody>
          <a:bodyPr>
            <a:spAutoFit/>
          </a:bodyPr>
          <a:lstStyle>
            <a:lvl1pPr marL="0" indent="0" algn="l" defTabSz="914363" rtl="0" eaLnBrk="1" latinLnBrk="0" hangingPunct="1">
              <a:lnSpc>
                <a:spcPct val="90000"/>
              </a:lnSpc>
              <a:spcBef>
                <a:spcPts val="0"/>
              </a:spcBef>
              <a:buSzPct val="80000"/>
              <a:buFontTx/>
              <a:buNone/>
              <a:defRPr lang="en-US" sz="2800" b="0" kern="1200" cap="none" spc="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Presenter Name</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spTree>
    <p:extLst>
      <p:ext uri="{BB962C8B-B14F-4D97-AF65-F5344CB8AC3E}">
        <p14:creationId xmlns:p14="http://schemas.microsoft.com/office/powerpoint/2010/main" val="14050958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ransition Slide (People)">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38317" y="0"/>
            <a:ext cx="5853684" cy="6858000"/>
          </a:xfrm>
          <a:prstGeom prst="rect">
            <a:avLst/>
          </a:prstGeom>
        </p:spPr>
      </p:pic>
      <p:sp>
        <p:nvSpPr>
          <p:cNvPr id="10" name="Rectangle 9"/>
          <p:cNvSpPr/>
          <p:nvPr/>
        </p:nvSpPr>
        <p:spPr bwMode="ltGray">
          <a:xfrm>
            <a:off x="1" y="1922730"/>
            <a:ext cx="12192000" cy="2897925"/>
          </a:xfrm>
          <a:prstGeom prst="rect">
            <a:avLst/>
          </a:prstGeom>
          <a:solidFill>
            <a:srgbClr val="5F5F5F">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ltGray">
          <a:xfrm>
            <a:off x="1" y="4345164"/>
            <a:ext cx="12192000" cy="475488"/>
          </a:xfrm>
          <a:prstGeom prst="rect">
            <a:avLst/>
          </a:prstGeom>
          <a:solidFill>
            <a:srgbClr val="5F5F5F">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700271" y="2591002"/>
            <a:ext cx="10791460" cy="609398"/>
          </a:xfrm>
        </p:spPr>
        <p:txBody>
          <a:bodyPr anchor="b" anchorCtr="0">
            <a:spAutoFit/>
          </a:bodyPr>
          <a:lstStyle>
            <a:lvl1pPr>
              <a:lnSpc>
                <a:spcPct val="90000"/>
              </a:lnSpc>
              <a:defRPr lang="en-US" sz="4400" b="0" kern="1200" cap="none" spc="-10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stStyle>
          <a:p>
            <a:r>
              <a:rPr lang="en-US" dirty="0" smtClean="0"/>
              <a:t>Click to edit Transition title</a:t>
            </a:r>
            <a:endParaRPr lang="en-US" dirty="0"/>
          </a:p>
        </p:txBody>
      </p:sp>
      <p:sp>
        <p:nvSpPr>
          <p:cNvPr id="3" name="Subtitle 2"/>
          <p:cNvSpPr>
            <a:spLocks noGrp="1"/>
          </p:cNvSpPr>
          <p:nvPr>
            <p:ph type="subTitle" idx="1" hasCustomPrompt="1"/>
          </p:nvPr>
        </p:nvSpPr>
        <p:spPr>
          <a:xfrm>
            <a:off x="700271" y="3443728"/>
            <a:ext cx="10791460" cy="387798"/>
          </a:xfrm>
        </p:spPr>
        <p:txBody>
          <a:bodyPr>
            <a:spAutoFit/>
          </a:bodyPr>
          <a:lstStyle>
            <a:lvl1pPr marL="0" indent="0" algn="l">
              <a:lnSpc>
                <a:spcPct val="90000"/>
              </a:lnSpc>
              <a:spcBef>
                <a:spcPts val="0"/>
              </a:spcBef>
              <a:buNone/>
              <a:defRPr lang="en-US" sz="2800" b="0" kern="1200" cap="none" spc="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Presenter Name</a:t>
            </a:r>
            <a:endParaRPr lang="en-US" dirty="0"/>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spTree>
    <p:extLst>
      <p:ext uri="{BB962C8B-B14F-4D97-AF65-F5344CB8AC3E}">
        <p14:creationId xmlns:p14="http://schemas.microsoft.com/office/powerpoint/2010/main" val="5427596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1"/>
          </p:nvPr>
        </p:nvSpPr>
        <p:spPr/>
        <p:txBody>
          <a:bodyPr/>
          <a:lstStyle/>
          <a:p>
            <a:endParaRPr lang="en-US"/>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19148762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177140941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248"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133600"/>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133601"/>
            <a:ext cx="5487829"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39564396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11650863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12154077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1 AL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7273908" cy="1469648"/>
          </a:xfrm>
        </p:spPr>
        <p:txBody>
          <a:bodyPr anchor="ctr">
            <a:noAutofit/>
          </a:bodyPr>
          <a:lstStyle>
            <a:lvl1pPr>
              <a:lnSpc>
                <a:spcPct val="90000"/>
              </a:lnSpc>
              <a:defRPr lang="en-US" sz="4400" b="0" kern="1200" cap="none" spc="-10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669249"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86459414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1"/>
          </p:nvPr>
        </p:nvSpPr>
        <p:spPr/>
        <p:txBody>
          <a:bodyPr/>
          <a:lstStyle/>
          <a:p>
            <a:endParaRPr lang="en-US"/>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13444574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37537296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303339" y="6510003"/>
            <a:ext cx="1481713" cy="24638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617" y="6594182"/>
            <a:ext cx="2363145" cy="81466"/>
          </a:xfrm>
          <a:prstGeom prst="rect">
            <a:avLst/>
          </a:prstGeom>
        </p:spPr>
      </p:pic>
    </p:spTree>
    <p:extLst>
      <p:ext uri="{BB962C8B-B14F-4D97-AF65-F5344CB8AC3E}">
        <p14:creationId xmlns:p14="http://schemas.microsoft.com/office/powerpoint/2010/main" val="262738441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46113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7137912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lide Photo_Option">
    <p:spTree>
      <p:nvGrpSpPr>
        <p:cNvPr id="1" name=""/>
        <p:cNvGrpSpPr/>
        <p:nvPr/>
      </p:nvGrpSpPr>
      <p:grpSpPr>
        <a:xfrm>
          <a:off x="0" y="0"/>
          <a:ext cx="0" cy="0"/>
          <a:chOff x="0" y="0"/>
          <a:chExt cx="0" cy="0"/>
        </a:xfrm>
      </p:grpSpPr>
      <p:grpSp>
        <p:nvGrpSpPr>
          <p:cNvPr id="5" name="Group 4"/>
          <p:cNvGrpSpPr/>
          <p:nvPr/>
        </p:nvGrpSpPr>
        <p:grpSpPr>
          <a:xfrm>
            <a:off x="0" y="1"/>
            <a:ext cx="12191378" cy="6858623"/>
            <a:chOff x="-1" y="-1"/>
            <a:chExt cx="12435841" cy="699516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88"/>
            <a:stretch/>
          </p:blipFill>
          <p:spPr>
            <a:xfrm>
              <a:off x="0" y="-1"/>
              <a:ext cx="12435840" cy="6995160"/>
            </a:xfrm>
            <a:prstGeom prst="rect">
              <a:avLst/>
            </a:prstGeom>
          </p:spPr>
        </p:pic>
        <p:sp>
          <p:nvSpPr>
            <p:cNvPr id="4" name="Rectangle 3"/>
            <p:cNvSpPr/>
            <p:nvPr userDrawn="1"/>
          </p:nvSpPr>
          <p:spPr bwMode="auto">
            <a:xfrm>
              <a:off x="-1" y="1416360"/>
              <a:ext cx="5578165" cy="5578165"/>
            </a:xfrm>
            <a:prstGeom prst="rect">
              <a:avLst/>
            </a:prstGeom>
            <a:gradFill flip="none" rotWithShape="1">
              <a:gsLst>
                <a:gs pos="47000">
                  <a:srgbClr val="FFFFFF">
                    <a:alpha val="0"/>
                  </a:srgbClr>
                </a:gs>
                <a:gs pos="0">
                  <a:srgbClr val="FFFFFF">
                    <a:alpha val="80000"/>
                  </a:srgbClr>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Rectangle 1"/>
          <p:cNvSpPr/>
          <p:nvPr/>
        </p:nvSpPr>
        <p:spPr bwMode="auto">
          <a:xfrm>
            <a:off x="269239" y="2084189"/>
            <a:ext cx="9858165" cy="2779281"/>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3" y="2084201"/>
            <a:ext cx="9860611" cy="917624"/>
          </a:xfrm>
          <a:noFill/>
        </p:spPr>
        <p:txBody>
          <a:bodyPr lIns="146304" tIns="91440" rIns="146304" bIns="91440" anchor="t" anchorCtr="0"/>
          <a:lstStyle>
            <a:lvl1pPr>
              <a:defRPr sz="5292"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83663"/>
            <a:ext cx="9860611"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smtClean="0"/>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48585" y="470471"/>
            <a:ext cx="1792850" cy="383300"/>
          </a:xfrm>
          <a:prstGeom prst="rect">
            <a:avLst/>
          </a:prstGeom>
        </p:spPr>
      </p:pic>
      <p:sp>
        <p:nvSpPr>
          <p:cNvPr id="10" name="Text Placeholder 2"/>
          <p:cNvSpPr txBox="1">
            <a:spLocks/>
          </p:cNvSpPr>
          <p:nvPr/>
        </p:nvSpPr>
        <p:spPr bwMode="auto">
          <a:xfrm>
            <a:off x="273301" y="6118628"/>
            <a:ext cx="2958170" cy="537925"/>
          </a:xfrm>
          <a:prstGeom prst="rect">
            <a:avLst/>
          </a:prstGeom>
        </p:spPr>
        <p:txBody>
          <a:bodyPr vert="horz" wrap="square" lIns="143391" tIns="107543" rIns="143391" bIns="107543"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2" b="1" dirty="0" smtClean="0">
                <a:gradFill>
                  <a:gsLst>
                    <a:gs pos="18584">
                      <a:schemeClr val="tx1">
                        <a:lumMod val="50000"/>
                      </a:schemeClr>
                    </a:gs>
                    <a:gs pos="38053">
                      <a:schemeClr val="tx1">
                        <a:lumMod val="50000"/>
                      </a:schemeClr>
                    </a:gs>
                  </a:gsLst>
                  <a:lin ang="5400000" scaled="0"/>
                </a:gradFill>
              </a:rPr>
              <a:t>Microsoft Services</a:t>
            </a:r>
            <a:endParaRPr lang="en-US" sz="2352" dirty="0">
              <a:gradFill>
                <a:gsLst>
                  <a:gs pos="18584">
                    <a:schemeClr val="tx1">
                      <a:lumMod val="50000"/>
                    </a:schemeClr>
                  </a:gs>
                  <a:gs pos="38053">
                    <a:schemeClr val="tx1">
                      <a:lumMod val="50000"/>
                    </a:schemeClr>
                  </a:gs>
                </a:gsLst>
                <a:lin ang="5400000" scaled="0"/>
              </a:gradFill>
              <a:latin typeface="Segoe UI"/>
            </a:endParaRPr>
          </a:p>
        </p:txBody>
      </p:sp>
      <p:grpSp>
        <p:nvGrpSpPr>
          <p:cNvPr id="12" name="Group 11"/>
          <p:cNvGrpSpPr/>
          <p:nvPr userDrawn="1"/>
        </p:nvGrpSpPr>
        <p:grpSpPr>
          <a:xfrm>
            <a:off x="0" y="1"/>
            <a:ext cx="12191378" cy="6858623"/>
            <a:chOff x="-1" y="-1"/>
            <a:chExt cx="12435841" cy="699516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r="88"/>
            <a:stretch/>
          </p:blipFill>
          <p:spPr>
            <a:xfrm>
              <a:off x="0" y="-1"/>
              <a:ext cx="12435840" cy="6995160"/>
            </a:xfrm>
            <a:prstGeom prst="rect">
              <a:avLst/>
            </a:prstGeom>
          </p:spPr>
        </p:pic>
        <p:sp>
          <p:nvSpPr>
            <p:cNvPr id="14" name="Rectangle 13"/>
            <p:cNvSpPr/>
            <p:nvPr userDrawn="1"/>
          </p:nvSpPr>
          <p:spPr bwMode="auto">
            <a:xfrm>
              <a:off x="-1" y="1416360"/>
              <a:ext cx="5578165" cy="5578165"/>
            </a:xfrm>
            <a:prstGeom prst="rect">
              <a:avLst/>
            </a:prstGeom>
            <a:gradFill flip="none" rotWithShape="1">
              <a:gsLst>
                <a:gs pos="47000">
                  <a:srgbClr val="FFFFFF">
                    <a:alpha val="0"/>
                  </a:srgbClr>
                </a:gs>
                <a:gs pos="0">
                  <a:srgbClr val="FFFFFF">
                    <a:alpha val="80000"/>
                  </a:srgbClr>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userDrawn="1"/>
        </p:nvSpPr>
        <p:spPr bwMode="auto">
          <a:xfrm>
            <a:off x="269239" y="2084189"/>
            <a:ext cx="9858165" cy="2779281"/>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471"/>
            <a:ext cx="1792850" cy="383300"/>
          </a:xfrm>
          <a:prstGeom prst="rect">
            <a:avLst/>
          </a:prstGeom>
        </p:spPr>
      </p:pic>
      <p:sp>
        <p:nvSpPr>
          <p:cNvPr id="17" name="Text Placeholder 2"/>
          <p:cNvSpPr txBox="1">
            <a:spLocks/>
          </p:cNvSpPr>
          <p:nvPr userDrawn="1"/>
        </p:nvSpPr>
        <p:spPr bwMode="auto">
          <a:xfrm>
            <a:off x="273301" y="6118628"/>
            <a:ext cx="2958170" cy="537925"/>
          </a:xfrm>
          <a:prstGeom prst="rect">
            <a:avLst/>
          </a:prstGeom>
        </p:spPr>
        <p:txBody>
          <a:bodyPr vert="horz" wrap="square" lIns="143391" tIns="107543" rIns="143391" bIns="107543"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2" b="1" dirty="0" smtClean="0">
                <a:gradFill>
                  <a:gsLst>
                    <a:gs pos="18584">
                      <a:schemeClr val="tx1">
                        <a:lumMod val="50000"/>
                      </a:schemeClr>
                    </a:gs>
                    <a:gs pos="38053">
                      <a:schemeClr val="tx1">
                        <a:lumMod val="50000"/>
                      </a:schemeClr>
                    </a:gs>
                  </a:gsLst>
                  <a:lin ang="5400000" scaled="0"/>
                </a:gradFill>
              </a:rPr>
              <a:t>Microsoft Services</a:t>
            </a:r>
            <a:endParaRPr lang="en-US" sz="2352" dirty="0">
              <a:gradFill>
                <a:gsLst>
                  <a:gs pos="18584">
                    <a:schemeClr val="tx1">
                      <a:lumMod val="50000"/>
                    </a:schemeClr>
                  </a:gs>
                  <a:gs pos="38053">
                    <a:schemeClr val="tx1">
                      <a:lumMod val="50000"/>
                    </a:schemeClr>
                  </a:gs>
                </a:gsLst>
                <a:lin ang="5400000" scaled="0"/>
              </a:gradFill>
              <a:latin typeface="Segoe UI"/>
            </a:endParaRPr>
          </a:p>
        </p:txBody>
      </p:sp>
    </p:spTree>
    <p:extLst>
      <p:ext uri="{BB962C8B-B14F-4D97-AF65-F5344CB8AC3E}">
        <p14:creationId xmlns:p14="http://schemas.microsoft.com/office/powerpoint/2010/main" val="156811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hoto_Option">
    <p:spTree>
      <p:nvGrpSpPr>
        <p:cNvPr id="1" name=""/>
        <p:cNvGrpSpPr/>
        <p:nvPr/>
      </p:nvGrpSpPr>
      <p:grpSpPr>
        <a:xfrm>
          <a:off x="0" y="0"/>
          <a:ext cx="0" cy="0"/>
          <a:chOff x="0" y="0"/>
          <a:chExt cx="0" cy="0"/>
        </a:xfrm>
      </p:grpSpPr>
      <p:grpSp>
        <p:nvGrpSpPr>
          <p:cNvPr id="5" name="Group 4"/>
          <p:cNvGrpSpPr/>
          <p:nvPr userDrawn="1"/>
        </p:nvGrpSpPr>
        <p:grpSpPr>
          <a:xfrm>
            <a:off x="0" y="1"/>
            <a:ext cx="12191378" cy="6858623"/>
            <a:chOff x="-1" y="-1"/>
            <a:chExt cx="12435841" cy="699516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88"/>
            <a:stretch/>
          </p:blipFill>
          <p:spPr>
            <a:xfrm>
              <a:off x="0" y="-1"/>
              <a:ext cx="12435840" cy="6995160"/>
            </a:xfrm>
            <a:prstGeom prst="rect">
              <a:avLst/>
            </a:prstGeom>
          </p:spPr>
        </p:pic>
        <p:sp>
          <p:nvSpPr>
            <p:cNvPr id="4" name="Rectangle 3"/>
            <p:cNvSpPr/>
            <p:nvPr userDrawn="1"/>
          </p:nvSpPr>
          <p:spPr bwMode="auto">
            <a:xfrm>
              <a:off x="-1" y="1416360"/>
              <a:ext cx="5578165" cy="5578165"/>
            </a:xfrm>
            <a:prstGeom prst="rect">
              <a:avLst/>
            </a:prstGeom>
            <a:gradFill flip="none" rotWithShape="1">
              <a:gsLst>
                <a:gs pos="47000">
                  <a:srgbClr val="FFFFFF">
                    <a:alpha val="0"/>
                  </a:srgbClr>
                </a:gs>
                <a:gs pos="0">
                  <a:srgbClr val="FFFFFF">
                    <a:alpha val="80000"/>
                  </a:srgbClr>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Rectangle 1"/>
          <p:cNvSpPr/>
          <p:nvPr userDrawn="1"/>
        </p:nvSpPr>
        <p:spPr bwMode="auto">
          <a:xfrm>
            <a:off x="269239" y="2084189"/>
            <a:ext cx="9858165" cy="2779281"/>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3" y="2084201"/>
            <a:ext cx="9860611" cy="917624"/>
          </a:xfrm>
          <a:noFill/>
        </p:spPr>
        <p:txBody>
          <a:bodyPr lIns="146304" tIns="91440" rIns="146304" bIns="91440" anchor="t" anchorCtr="0"/>
          <a:lstStyle>
            <a:lvl1pPr>
              <a:defRPr sz="5292"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83663"/>
            <a:ext cx="9860611"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471"/>
            <a:ext cx="1792850" cy="383300"/>
          </a:xfrm>
          <a:prstGeom prst="rect">
            <a:avLst/>
          </a:prstGeom>
        </p:spPr>
      </p:pic>
      <p:sp>
        <p:nvSpPr>
          <p:cNvPr id="10" name="Text Placeholder 2"/>
          <p:cNvSpPr txBox="1">
            <a:spLocks/>
          </p:cNvSpPr>
          <p:nvPr userDrawn="1"/>
        </p:nvSpPr>
        <p:spPr bwMode="auto">
          <a:xfrm>
            <a:off x="273301" y="6118628"/>
            <a:ext cx="2958170" cy="537925"/>
          </a:xfrm>
          <a:prstGeom prst="rect">
            <a:avLst/>
          </a:prstGeom>
        </p:spPr>
        <p:txBody>
          <a:bodyPr vert="horz" wrap="square" lIns="143391" tIns="107543" rIns="143391" bIns="107543"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2" b="1" dirty="0" smtClean="0">
                <a:gradFill>
                  <a:gsLst>
                    <a:gs pos="18584">
                      <a:schemeClr val="tx1">
                        <a:lumMod val="50000"/>
                      </a:schemeClr>
                    </a:gs>
                    <a:gs pos="38053">
                      <a:schemeClr val="tx1">
                        <a:lumMod val="50000"/>
                      </a:schemeClr>
                    </a:gs>
                  </a:gsLst>
                  <a:lin ang="5400000" scaled="0"/>
                </a:gradFill>
              </a:rPr>
              <a:t>Microsoft Services</a:t>
            </a:r>
            <a:endParaRPr lang="en-US" sz="2352" dirty="0">
              <a:gradFill>
                <a:gsLst>
                  <a:gs pos="18584">
                    <a:schemeClr val="tx1">
                      <a:lumMod val="50000"/>
                    </a:schemeClr>
                  </a:gs>
                  <a:gs pos="38053">
                    <a:schemeClr val="tx1">
                      <a:lumMod val="50000"/>
                    </a:schemeClr>
                  </a:gs>
                </a:gsLst>
                <a:lin ang="5400000" scaled="0"/>
              </a:gradFill>
              <a:latin typeface="Segoe UI"/>
            </a:endParaRPr>
          </a:p>
        </p:txBody>
      </p:sp>
    </p:spTree>
    <p:extLst>
      <p:ext uri="{BB962C8B-B14F-4D97-AF65-F5344CB8AC3E}">
        <p14:creationId xmlns:p14="http://schemas.microsoft.com/office/powerpoint/2010/main" val="302618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5551854" cy="1469648"/>
          </a:xfrm>
        </p:spPr>
        <p:txBody>
          <a:bodyPr anchor="ctr">
            <a:noAutofit/>
          </a:bodyPr>
          <a:lstStyle>
            <a:lvl1pPr>
              <a:lnSpc>
                <a:spcPct val="90000"/>
              </a:lnSpc>
              <a:defRPr lang="en-US" sz="4400" b="0" kern="1200" cap="none" spc="-10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669249"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25205722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5929268" cy="1469648"/>
          </a:xfrm>
        </p:spPr>
        <p:txBody>
          <a:bodyPr anchor="ctr">
            <a:noAutofit/>
          </a:bodyPr>
          <a:lstStyle>
            <a:lvl1pPr>
              <a:lnSpc>
                <a:spcPct val="90000"/>
              </a:lnSpc>
              <a:defRPr sz="4400">
                <a:gradFill flip="none" rotWithShape="1">
                  <a:gsLst>
                    <a:gs pos="0">
                      <a:schemeClr val="bg1"/>
                    </a:gs>
                    <a:gs pos="86000">
                      <a:schemeClr val="bg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40870"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3319686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3 AL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5929268" cy="1469648"/>
          </a:xfrm>
        </p:spPr>
        <p:txBody>
          <a:bodyPr anchor="ctr">
            <a:noAutofit/>
          </a:bodyPr>
          <a:lstStyle>
            <a:lvl1pPr>
              <a:lnSpc>
                <a:spcPct val="90000"/>
              </a:lnSpc>
              <a:defRPr lang="en-US" sz="4400" b="0" kern="1200" cap="none" spc="-10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40870"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27945431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1" y="2362201"/>
            <a:ext cx="8749402" cy="1469648"/>
          </a:xfrm>
        </p:spPr>
        <p:txBody>
          <a:bodyPr anchor="ctr">
            <a:noAutofit/>
          </a:bodyPr>
          <a:lstStyle>
            <a:lvl1pPr>
              <a:lnSpc>
                <a:spcPct val="90000"/>
              </a:lnSpc>
              <a:defRPr lang="en-US" sz="4400" b="0" kern="1200" cap="none" spc="-10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40870"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25940112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5548169" cy="1469648"/>
          </a:xfrm>
        </p:spPr>
        <p:txBody>
          <a:bodyPr anchor="ctr">
            <a:noAutofit/>
          </a:bodyPr>
          <a:lstStyle>
            <a:lvl1pPr>
              <a:lnSpc>
                <a:spcPct val="90000"/>
              </a:lnSpc>
              <a:defRPr lang="en-US" sz="4400" b="0" kern="1200" cap="none" spc="-10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36092"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22952505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6">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5243290" cy="1469648"/>
          </a:xfrm>
        </p:spPr>
        <p:txBody>
          <a:bodyPr anchor="ctr">
            <a:noAutofit/>
          </a:bodyPr>
          <a:lstStyle>
            <a:lvl1pPr>
              <a:lnSpc>
                <a:spcPct val="90000"/>
              </a:lnSpc>
              <a:defRPr lang="en-US" sz="4400" b="0" kern="1200" cap="none" spc="-100" baseline="0" dirty="0">
                <a:ln w="3175">
                  <a:noFill/>
                </a:ln>
                <a:gradFill flip="none" rotWithShape="1">
                  <a:gsLst>
                    <a:gs pos="0">
                      <a:schemeClr val="bg1"/>
                    </a:gs>
                    <a:gs pos="86000">
                      <a:schemeClr val="bg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36092"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230863286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7">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270" y="2362201"/>
            <a:ext cx="7273908" cy="1469648"/>
          </a:xfrm>
        </p:spPr>
        <p:txBody>
          <a:bodyPr anchor="ctr">
            <a:noAutofit/>
          </a:bodyPr>
          <a:lstStyle>
            <a:lvl1pPr>
              <a:lnSpc>
                <a:spcPct val="90000"/>
              </a:lnSpc>
              <a:defRPr sz="4400">
                <a:gradFill flip="none" rotWithShape="1">
                  <a:gsLst>
                    <a:gs pos="0">
                      <a:schemeClr val="bg1"/>
                    </a:gs>
                    <a:gs pos="86000">
                      <a:schemeClr val="bg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0271" y="5029200"/>
            <a:ext cx="10791460" cy="387798"/>
          </a:xfrm>
        </p:spPr>
        <p:txBody>
          <a:bodyPr>
            <a:spAutoFit/>
          </a:bodyPr>
          <a:lstStyle>
            <a:lvl1pPr marL="0" indent="0" algn="l">
              <a:lnSpc>
                <a:spcPct val="90000"/>
              </a:lnSpc>
              <a:spcBef>
                <a:spcPts val="0"/>
              </a:spcBef>
              <a:buNone/>
              <a:defRPr sz="2800">
                <a:gradFill>
                  <a:gsLst>
                    <a:gs pos="0">
                      <a:schemeClr val="tx1"/>
                    </a:gs>
                    <a:gs pos="86000">
                      <a:schemeClr val="tx1"/>
                    </a:gs>
                  </a:gsLst>
                  <a:lin ang="5400000" scaled="0"/>
                </a:gradFill>
                <a:latin typeface="+mj-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4240" y="4503073"/>
            <a:ext cx="3726542" cy="12649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92BF5FD-F382-4EEF-B833-42CA87CF1A9F}" type="datetimeFigureOut">
              <a:rPr lang="en-US" smtClean="0"/>
              <a:t>4/13/2016</a:t>
            </a:fld>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00271" y="754581"/>
            <a:ext cx="2286592" cy="380221"/>
          </a:xfrm>
          <a:prstGeom prst="rect">
            <a:avLst/>
          </a:prstGeom>
        </p:spPr>
      </p:pic>
    </p:spTree>
    <p:extLst>
      <p:ext uri="{BB962C8B-B14F-4D97-AF65-F5344CB8AC3E}">
        <p14:creationId xmlns:p14="http://schemas.microsoft.com/office/powerpoint/2010/main" val="11879519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04271" y="6409945"/>
            <a:ext cx="2350620" cy="221599"/>
          </a:xfrm>
          <a:prstGeom prst="rect">
            <a:avLst/>
          </a:prstGeom>
        </p:spPr>
        <p:txBody>
          <a:bodyPr vert="horz" wrap="square" lIns="0" tIns="0" rIns="0" bIns="0" rtlCol="0" anchor="b" anchorCtr="0">
            <a:spAutoFit/>
          </a:bodyPr>
          <a:lstStyle>
            <a:lvl1pPr>
              <a:defRPr lang="en-US" sz="1600" smtClean="0">
                <a:gradFill>
                  <a:gsLst>
                    <a:gs pos="0">
                      <a:schemeClr val="tx1"/>
                    </a:gs>
                    <a:gs pos="86000">
                      <a:schemeClr val="tx1"/>
                    </a:gs>
                  </a:gsLst>
                  <a:lin ang="5400000" scaled="0"/>
                </a:gradFill>
                <a:latin typeface="+mj-lt"/>
              </a:defRPr>
            </a:lvl1pPr>
          </a:lstStyle>
          <a:p>
            <a:fld id="{192BF5FD-F382-4EEF-B833-42CA87CF1A9F}" type="datetimeFigureOut">
              <a:rPr lang="en-US" smtClean="0"/>
              <a:t>4/13/2016</a:t>
            </a:fld>
            <a:endParaRPr lang="en-US"/>
          </a:p>
        </p:txBody>
      </p:sp>
      <p:sp>
        <p:nvSpPr>
          <p:cNvPr id="5" name="Footer Placeholder 4"/>
          <p:cNvSpPr>
            <a:spLocks noGrp="1"/>
          </p:cNvSpPr>
          <p:nvPr>
            <p:ph type="ftr" sz="quarter" idx="3"/>
          </p:nvPr>
        </p:nvSpPr>
        <p:spPr>
          <a:xfrm>
            <a:off x="3164648" y="6555277"/>
            <a:ext cx="5871977" cy="166199"/>
          </a:xfrm>
          <a:prstGeom prst="rect">
            <a:avLst/>
          </a:prstGeom>
        </p:spPr>
        <p:txBody>
          <a:bodyPr vert="horz" wrap="square" lIns="0" tIns="0" rIns="0" bIns="0" rtlCol="0" anchor="b" anchorCtr="0">
            <a:spAutoFit/>
          </a:bodyPr>
          <a:lstStyle>
            <a:lvl1pPr>
              <a:defRPr lang="en-US" sz="1200">
                <a:gradFill>
                  <a:gsLst>
                    <a:gs pos="0">
                      <a:schemeClr val="tx1"/>
                    </a:gs>
                    <a:gs pos="86000">
                      <a:schemeClr val="tx1"/>
                    </a:gs>
                  </a:gsLst>
                  <a:lin ang="5400000" scaled="0"/>
                </a:gradFill>
                <a:latin typeface="+mj-lt"/>
              </a:defRPr>
            </a:lvl1pPr>
          </a:lstStyle>
          <a:p>
            <a:endParaRPr lang="en-US"/>
          </a:p>
        </p:txBody>
      </p:sp>
    </p:spTree>
    <p:extLst>
      <p:ext uri="{BB962C8B-B14F-4D97-AF65-F5344CB8AC3E}">
        <p14:creationId xmlns:p14="http://schemas.microsoft.com/office/powerpoint/2010/main" val="14373498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60" r:id="rId26"/>
  </p:sldLayoutIdLst>
  <p:transition>
    <p:fade/>
  </p:transition>
  <p:txStyles>
    <p:titleStyle>
      <a:lvl1pPr algn="l" defTabSz="914363" rtl="0" eaLnBrk="1" latinLnBrk="0" hangingPunct="1">
        <a:lnSpc>
          <a:spcPct val="90000"/>
        </a:lnSpc>
        <a:spcBef>
          <a:spcPct val="0"/>
        </a:spcBef>
        <a:buNone/>
        <a:def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0000"/>
        <a:buFontTx/>
        <a:buBlip>
          <a:blip r:embed="rId2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Tx/>
        <a:buBlip>
          <a:blip r:embed="rId2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JP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35.JPG"/><Relationship Id="rId11" Type="http://schemas.openxmlformats.org/officeDocument/2006/relationships/image" Target="../media/image33.JPG"/><Relationship Id="rId5" Type="http://schemas.openxmlformats.org/officeDocument/2006/relationships/image" Target="../media/image31.JPG"/><Relationship Id="rId10" Type="http://schemas.openxmlformats.org/officeDocument/2006/relationships/image" Target="../media/image45.png"/><Relationship Id="rId4" Type="http://schemas.openxmlformats.org/officeDocument/2006/relationships/image" Target="../media/image34.JP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0.JP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35.JPG"/><Relationship Id="rId5" Type="http://schemas.openxmlformats.org/officeDocument/2006/relationships/image" Target="../media/image34.JPG"/><Relationship Id="rId10" Type="http://schemas.openxmlformats.org/officeDocument/2006/relationships/image" Target="../media/image41.png"/><Relationship Id="rId4" Type="http://schemas.openxmlformats.org/officeDocument/2006/relationships/image" Target="../media/image31.JP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70820" y="2084744"/>
            <a:ext cx="9856425" cy="1403461"/>
          </a:xfrm>
        </p:spPr>
        <p:txBody>
          <a:bodyPr/>
          <a:lstStyle/>
          <a:p>
            <a:pPr>
              <a:spcBef>
                <a:spcPts val="1176"/>
              </a:spcBef>
              <a:spcAft>
                <a:spcPts val="1176"/>
              </a:spcAft>
            </a:pPr>
            <a:r>
              <a:rPr lang="en-US" sz="4800" dirty="0"/>
              <a:t>DAMCO </a:t>
            </a:r>
            <a:r>
              <a:rPr lang="en-US" sz="4800" dirty="0" smtClean="0"/>
              <a:t>– Flows</a:t>
            </a:r>
            <a:br>
              <a:rPr lang="en-US" sz="4800" dirty="0" smtClean="0"/>
            </a:br>
            <a:r>
              <a:rPr lang="en-US" sz="4000" dirty="0" smtClean="0"/>
              <a:t>Data </a:t>
            </a:r>
            <a:r>
              <a:rPr lang="en-US" sz="4000" dirty="0"/>
              <a:t>Lake </a:t>
            </a:r>
            <a:r>
              <a:rPr lang="en-US" sz="4000" dirty="0" smtClean="0"/>
              <a:t>Solution</a:t>
            </a:r>
            <a:endParaRPr lang="en-US" sz="4000" dirty="0"/>
          </a:p>
        </p:txBody>
      </p:sp>
      <p:sp>
        <p:nvSpPr>
          <p:cNvPr id="12" name="Text Placeholder 2"/>
          <p:cNvSpPr>
            <a:spLocks noGrp="1"/>
          </p:cNvSpPr>
          <p:nvPr>
            <p:ph type="body" sz="quarter" idx="14"/>
          </p:nvPr>
        </p:nvSpPr>
        <p:spPr>
          <a:xfrm>
            <a:off x="423949" y="3429000"/>
            <a:ext cx="9703296" cy="1427500"/>
          </a:xfrm>
        </p:spPr>
        <p:txBody>
          <a:bodyPr/>
          <a:lstStyle/>
          <a:p>
            <a:pPr lvl="0"/>
            <a:endParaRPr lang="en-US" sz="1960" dirty="0"/>
          </a:p>
          <a:p>
            <a:r>
              <a:rPr lang="en-US" sz="2400" dirty="0"/>
              <a:t>Rakesh Davanum</a:t>
            </a:r>
          </a:p>
          <a:p>
            <a:r>
              <a:rPr lang="en-US" sz="2400" dirty="0" err="1"/>
              <a:t>Assc</a:t>
            </a:r>
            <a:r>
              <a:rPr lang="en-US" sz="2400" dirty="0"/>
              <a:t> </a:t>
            </a:r>
            <a:r>
              <a:rPr lang="en-US" sz="2400" dirty="0" smtClean="0"/>
              <a:t>Architect</a:t>
            </a:r>
          </a:p>
          <a:p>
            <a:r>
              <a:rPr lang="en-US" sz="2400" dirty="0" smtClean="0"/>
              <a:t>Microsoft</a:t>
            </a:r>
            <a:endParaRPr lang="en-US" sz="2400" dirty="0"/>
          </a:p>
          <a:p>
            <a:pPr lvl="0"/>
            <a:endParaRPr lang="en-US" sz="2352" i="1" dirty="0"/>
          </a:p>
        </p:txBody>
      </p:sp>
      <p:pic>
        <p:nvPicPr>
          <p:cNvPr id="3" name="Picture 2"/>
          <p:cNvPicPr>
            <a:picLocks noChangeAspect="1"/>
          </p:cNvPicPr>
          <p:nvPr/>
        </p:nvPicPr>
        <p:blipFill>
          <a:blip r:embed="rId3"/>
          <a:stretch>
            <a:fillRect/>
          </a:stretch>
        </p:blipFill>
        <p:spPr>
          <a:xfrm>
            <a:off x="8553781" y="5852342"/>
            <a:ext cx="3636632" cy="1013824"/>
          </a:xfrm>
          <a:prstGeom prst="rect">
            <a:avLst/>
          </a:prstGeom>
        </p:spPr>
      </p:pic>
    </p:spTree>
    <p:extLst>
      <p:ext uri="{BB962C8B-B14F-4D97-AF65-F5344CB8AC3E}">
        <p14:creationId xmlns:p14="http://schemas.microsoft.com/office/powerpoint/2010/main" val="170972644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365125"/>
            <a:ext cx="11039475" cy="1325563"/>
          </a:xfrm>
        </p:spPr>
        <p:txBody>
          <a:bodyPr/>
          <a:lstStyle/>
          <a:p>
            <a:r>
              <a:rPr lang="en-US" dirty="0" smtClean="0"/>
              <a:t>Events Pipeline</a:t>
            </a:r>
            <a:endParaRPr lang="en-US" dirty="0"/>
          </a:p>
        </p:txBody>
      </p:sp>
      <p:pic>
        <p:nvPicPr>
          <p:cNvPr id="4" name="Picture 3"/>
          <p:cNvPicPr>
            <a:picLocks noChangeAspect="1"/>
          </p:cNvPicPr>
          <p:nvPr/>
        </p:nvPicPr>
        <p:blipFill>
          <a:blip r:embed="rId2"/>
          <a:stretch>
            <a:fillRect/>
          </a:stretch>
        </p:blipFill>
        <p:spPr>
          <a:xfrm>
            <a:off x="199506" y="2190751"/>
            <a:ext cx="11560232" cy="3593696"/>
          </a:xfrm>
          <a:prstGeom prst="rect">
            <a:avLst/>
          </a:prstGeom>
        </p:spPr>
      </p:pic>
    </p:spTree>
    <p:extLst>
      <p:ext uri="{BB962C8B-B14F-4D97-AF65-F5344CB8AC3E}">
        <p14:creationId xmlns:p14="http://schemas.microsoft.com/office/powerpoint/2010/main" val="29072157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0" y="0"/>
            <a:ext cx="10274969" cy="1325563"/>
          </a:xfrm>
        </p:spPr>
        <p:txBody>
          <a:bodyPr>
            <a:normAutofit/>
          </a:bodyPr>
          <a:lstStyle/>
          <a:p>
            <a:r>
              <a:rPr lang="en-US" sz="4000" dirty="0" smtClean="0"/>
              <a:t>Events Pipeline Activities</a:t>
            </a:r>
            <a:endParaRPr lang="en-US" sz="4000" dirty="0"/>
          </a:p>
        </p:txBody>
      </p:sp>
      <p:sp>
        <p:nvSpPr>
          <p:cNvPr id="3" name="Content Placeholder 2"/>
          <p:cNvSpPr>
            <a:spLocks noGrp="1"/>
          </p:cNvSpPr>
          <p:nvPr>
            <p:ph idx="1"/>
          </p:nvPr>
        </p:nvSpPr>
        <p:spPr>
          <a:xfrm>
            <a:off x="240631" y="1443789"/>
            <a:ext cx="11675445" cy="3744228"/>
          </a:xfrm>
        </p:spPr>
        <p:txBody>
          <a:bodyPr>
            <a:normAutofit/>
          </a:bodyPr>
          <a:lstStyle/>
          <a:p>
            <a:pPr marL="514350" indent="-514350">
              <a:buFont typeface="+mj-lt"/>
              <a:buAutoNum type="arabicPeriod"/>
            </a:pPr>
            <a:r>
              <a:rPr lang="en-US" sz="2000" b="1" dirty="0" err="1" smtClean="0"/>
              <a:t>CopyBlobToDataLake</a:t>
            </a:r>
            <a:r>
              <a:rPr lang="en-US" sz="2000" dirty="0" smtClean="0"/>
              <a:t>: Copy ingested events from blob store to ADL store raw folder</a:t>
            </a:r>
          </a:p>
          <a:p>
            <a:pPr marL="514350" indent="-514350">
              <a:buFont typeface="+mj-lt"/>
              <a:buAutoNum type="arabicPeriod"/>
            </a:pPr>
            <a:r>
              <a:rPr lang="en-US" sz="2000" b="1" dirty="0" err="1" smtClean="0"/>
              <a:t>DataLakeAnalyticsUSqlActivity</a:t>
            </a:r>
            <a:r>
              <a:rPr lang="en-US" sz="2000" dirty="0" smtClean="0"/>
              <a:t>: U-SQL script to ingest selected events into </a:t>
            </a:r>
            <a:r>
              <a:rPr lang="en-US" sz="2000" dirty="0" err="1" smtClean="0"/>
              <a:t>TempEvents</a:t>
            </a:r>
            <a:r>
              <a:rPr lang="en-US" sz="2000" dirty="0" smtClean="0"/>
              <a:t> table in ADL for deduplication</a:t>
            </a:r>
          </a:p>
          <a:p>
            <a:pPr marL="514350" indent="-514350">
              <a:buFont typeface="+mj-lt"/>
              <a:buAutoNum type="arabicPeriod"/>
            </a:pPr>
            <a:r>
              <a:rPr lang="en-US" sz="2000" b="1" dirty="0" err="1" smtClean="0"/>
              <a:t>NewEventsUSqlActivity</a:t>
            </a:r>
            <a:r>
              <a:rPr lang="en-US" sz="2000" dirty="0" smtClean="0"/>
              <a:t>: U-SQL script to compare current events with the ones already in Events and insert the new ones to Events table in ADL. Also the new events are emitted to working folder in ADL for uploading into SQL DW table.</a:t>
            </a:r>
          </a:p>
          <a:p>
            <a:pPr marL="514350" indent="-514350">
              <a:buFont typeface="+mj-lt"/>
              <a:buAutoNum type="arabicPeriod"/>
            </a:pPr>
            <a:r>
              <a:rPr lang="en-US" sz="2000" b="1" dirty="0" err="1" smtClean="0"/>
              <a:t>CopyEventsDataToSqlDW</a:t>
            </a:r>
            <a:r>
              <a:rPr lang="en-US" sz="2000" dirty="0" smtClean="0"/>
              <a:t>: Copy the new event records from ADL Store to SQL DW Events table</a:t>
            </a:r>
          </a:p>
          <a:p>
            <a:pPr marL="514350" indent="-514350">
              <a:buFont typeface="+mj-lt"/>
              <a:buAutoNum type="arabicPeriod"/>
            </a:pPr>
            <a:r>
              <a:rPr lang="en-US" sz="2000" b="1" dirty="0" err="1" smtClean="0"/>
              <a:t>DataLakeCleanupActivity</a:t>
            </a:r>
            <a:r>
              <a:rPr lang="en-US" sz="2000" dirty="0" smtClean="0"/>
              <a:t>: Delete intermediate/working data for this run from ADL Store and move new events file from Working folder to Processed folder in ADL Store</a:t>
            </a:r>
            <a:endParaRPr lang="en-US" sz="2000" dirty="0"/>
          </a:p>
        </p:txBody>
      </p:sp>
    </p:spTree>
    <p:extLst>
      <p:ext uri="{BB962C8B-B14F-4D97-AF65-F5344CB8AC3E}">
        <p14:creationId xmlns:p14="http://schemas.microsoft.com/office/powerpoint/2010/main" val="23118857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5533" b="92"/>
          <a:stretch/>
        </p:blipFill>
        <p:spPr>
          <a:xfrm>
            <a:off x="1589" y="1380"/>
            <a:ext cx="12188202" cy="6855864"/>
          </a:xfrm>
          <a:prstGeom prst="rect">
            <a:avLst/>
          </a:prstGeom>
        </p:spPr>
      </p:pic>
      <p:sp>
        <p:nvSpPr>
          <p:cNvPr id="6" name="Rectangle 5"/>
          <p:cNvSpPr/>
          <p:nvPr/>
        </p:nvSpPr>
        <p:spPr bwMode="auto">
          <a:xfrm>
            <a:off x="1588" y="2386196"/>
            <a:ext cx="12188202" cy="1484233"/>
          </a:xfrm>
          <a:prstGeom prst="rect">
            <a:avLst/>
          </a:prstGeom>
          <a:solidFill>
            <a:schemeClr val="accent1">
              <a:lumMod val="50000"/>
            </a:schemeClr>
          </a:solidFill>
          <a:ln>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itle 1"/>
          <p:cNvSpPr txBox="1">
            <a:spLocks/>
          </p:cNvSpPr>
          <p:nvPr/>
        </p:nvSpPr>
        <p:spPr>
          <a:xfrm>
            <a:off x="214476" y="2663870"/>
            <a:ext cx="11080631" cy="928885"/>
          </a:xfrm>
          <a:prstGeom prst="rect">
            <a:avLst/>
          </a:prstGeom>
          <a:noFill/>
        </p:spPr>
        <p:txBody>
          <a:bodyPr vert="horz" wrap="square" lIns="143391" tIns="89619" rIns="143391" bIns="89619" rtlCol="0" anchor="ctr"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932462">
              <a:defRPr/>
            </a:pPr>
            <a:r>
              <a:rPr lang="en-US" sz="5290" dirty="0" smtClean="0">
                <a:solidFill>
                  <a:schemeClr val="bg1"/>
                </a:solidFill>
              </a:rPr>
              <a:t>Impacted</a:t>
            </a:r>
            <a:r>
              <a:rPr lang="en-US" sz="5400" dirty="0" smtClean="0">
                <a:solidFill>
                  <a:schemeClr val="bg1"/>
                </a:solidFill>
              </a:rPr>
              <a:t> Shipments</a:t>
            </a:r>
            <a:endParaRPr lang="en-US" sz="5292" dirty="0">
              <a:solidFill>
                <a:schemeClr val="bg1"/>
              </a:solidFill>
              <a:latin typeface="Segoe UI Light"/>
            </a:endParaRPr>
          </a:p>
        </p:txBody>
      </p:sp>
      <p:pic>
        <p:nvPicPr>
          <p:cNvPr id="10" name="Picture Placeholder 6"/>
          <p:cNvPicPr>
            <a:picLocks noChangeAspect="1"/>
          </p:cNvPicPr>
          <p:nvPr/>
        </p:nvPicPr>
        <p:blipFill>
          <a:blip r:embed="rId4" cstate="print">
            <a:extLst>
              <a:ext uri="{28A0092B-C50C-407E-A947-70E740481C1C}">
                <a14:useLocalDpi xmlns:a14="http://schemas.microsoft.com/office/drawing/2010/main" val="0"/>
              </a:ext>
            </a:extLst>
          </a:blip>
          <a:srcRect l="129" r="129"/>
          <a:stretch>
            <a:fillRect/>
          </a:stretch>
        </p:blipFill>
        <p:spPr>
          <a:xfrm>
            <a:off x="21880" y="6297428"/>
            <a:ext cx="1523603" cy="559816"/>
          </a:xfrm>
          <a:prstGeom prst="rect">
            <a:avLst/>
          </a:prstGeom>
        </p:spPr>
      </p:pic>
    </p:spTree>
    <p:extLst>
      <p:ext uri="{BB962C8B-B14F-4D97-AF65-F5344CB8AC3E}">
        <p14:creationId xmlns:p14="http://schemas.microsoft.com/office/powerpoint/2010/main" val="6764428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79" y="-24833"/>
            <a:ext cx="10876186" cy="893357"/>
          </a:xfrm>
        </p:spPr>
        <p:txBody>
          <a:bodyPr/>
          <a:lstStyle/>
          <a:p>
            <a:r>
              <a:rPr lang="en-US" dirty="0" smtClean="0"/>
              <a:t>Analytics </a:t>
            </a:r>
            <a:r>
              <a:rPr lang="en-US" dirty="0"/>
              <a:t>F</a:t>
            </a:r>
            <a:r>
              <a:rPr lang="en-US" dirty="0" smtClean="0"/>
              <a:t>low to identify Impacted </a:t>
            </a:r>
            <a:r>
              <a:rPr lang="en-US" dirty="0"/>
              <a:t>S</a:t>
            </a:r>
            <a:r>
              <a:rPr lang="en-US" dirty="0" smtClean="0"/>
              <a:t>hipments</a:t>
            </a:r>
            <a:endParaRPr lang="en-US" dirty="0"/>
          </a:p>
        </p:txBody>
      </p:sp>
      <p:sp>
        <p:nvSpPr>
          <p:cNvPr id="5" name="TextBox 4"/>
          <p:cNvSpPr txBox="1"/>
          <p:nvPr/>
        </p:nvSpPr>
        <p:spPr>
          <a:xfrm>
            <a:off x="2995501" y="1675701"/>
            <a:ext cx="1310492" cy="600164"/>
          </a:xfrm>
          <a:prstGeom prst="rect">
            <a:avLst/>
          </a:prstGeom>
          <a:noFill/>
        </p:spPr>
        <p:txBody>
          <a:bodyPr wrap="square" rtlCol="0">
            <a:spAutoFit/>
          </a:bodyPr>
          <a:lstStyle/>
          <a:p>
            <a:pPr algn="ctr"/>
            <a:r>
              <a:rPr lang="en-US" sz="1100" dirty="0" smtClean="0"/>
              <a:t>Retrieve all locations from Shipment data</a:t>
            </a:r>
            <a:endParaRPr lang="en-US" sz="1100" dirty="0"/>
          </a:p>
        </p:txBody>
      </p:sp>
      <p:sp>
        <p:nvSpPr>
          <p:cNvPr id="7" name="TextBox 6"/>
          <p:cNvSpPr txBox="1"/>
          <p:nvPr/>
        </p:nvSpPr>
        <p:spPr>
          <a:xfrm>
            <a:off x="5484823" y="1783791"/>
            <a:ext cx="2700619" cy="430887"/>
          </a:xfrm>
          <a:prstGeom prst="rect">
            <a:avLst/>
          </a:prstGeom>
          <a:noFill/>
        </p:spPr>
        <p:txBody>
          <a:bodyPr wrap="square" rtlCol="0">
            <a:spAutoFit/>
          </a:bodyPr>
          <a:lstStyle/>
          <a:p>
            <a:pPr algn="ctr"/>
            <a:r>
              <a:rPr lang="en-US" sz="1100" dirty="0" smtClean="0"/>
              <a:t>Look for all events active today (</a:t>
            </a:r>
            <a:r>
              <a:rPr lang="en-US" sz="1100" dirty="0" err="1" smtClean="0"/>
              <a:t>EventStartDate</a:t>
            </a:r>
            <a:r>
              <a:rPr lang="en-US" sz="1100" dirty="0" smtClean="0"/>
              <a:t> &lt;= Today &lt;= </a:t>
            </a:r>
            <a:r>
              <a:rPr lang="en-US" sz="1100" dirty="0" err="1" smtClean="0"/>
              <a:t>EventEndDate</a:t>
            </a:r>
            <a:r>
              <a:rPr lang="en-US" sz="1100" dirty="0" smtClean="0"/>
              <a:t>)</a:t>
            </a:r>
            <a:endParaRPr lang="en-US" sz="1100" dirty="0"/>
          </a:p>
        </p:txBody>
      </p:sp>
      <p:sp>
        <p:nvSpPr>
          <p:cNvPr id="14" name="Rectangle 13"/>
          <p:cNvSpPr/>
          <p:nvPr/>
        </p:nvSpPr>
        <p:spPr>
          <a:xfrm>
            <a:off x="3363515" y="798422"/>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Shipment</a:t>
            </a:r>
            <a:endParaRPr lang="en-US" sz="1400" dirty="0"/>
          </a:p>
        </p:txBody>
      </p:sp>
      <p:sp>
        <p:nvSpPr>
          <p:cNvPr id="22" name="Rectangle 21"/>
          <p:cNvSpPr/>
          <p:nvPr/>
        </p:nvSpPr>
        <p:spPr>
          <a:xfrm>
            <a:off x="5355467" y="809486"/>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Events</a:t>
            </a:r>
            <a:endParaRPr lang="en-US" sz="1400" dirty="0"/>
          </a:p>
        </p:txBody>
      </p:sp>
      <p:sp>
        <p:nvSpPr>
          <p:cNvPr id="21" name="Rectangle 20"/>
          <p:cNvSpPr/>
          <p:nvPr/>
        </p:nvSpPr>
        <p:spPr>
          <a:xfrm>
            <a:off x="4410587" y="2451972"/>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Impacted Locations</a:t>
            </a:r>
            <a:endParaRPr lang="en-US" sz="1400" dirty="0"/>
          </a:p>
        </p:txBody>
      </p:sp>
      <p:cxnSp>
        <p:nvCxnSpPr>
          <p:cNvPr id="9" name="Straight Arrow Connector 8"/>
          <p:cNvCxnSpPr>
            <a:stCxn id="14" idx="2"/>
            <a:endCxn id="21" idx="0"/>
          </p:cNvCxnSpPr>
          <p:nvPr/>
        </p:nvCxnSpPr>
        <p:spPr>
          <a:xfrm>
            <a:off x="4051051" y="1363677"/>
            <a:ext cx="1047072" cy="1088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2" idx="2"/>
            <a:endCxn id="21" idx="0"/>
          </p:cNvCxnSpPr>
          <p:nvPr/>
        </p:nvCxnSpPr>
        <p:spPr>
          <a:xfrm flipH="1">
            <a:off x="5098123" y="1374741"/>
            <a:ext cx="944880" cy="107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96584" y="3491814"/>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Shipments at Origin </a:t>
            </a:r>
          </a:p>
        </p:txBody>
      </p:sp>
      <p:sp>
        <p:nvSpPr>
          <p:cNvPr id="33" name="Rectangle 32"/>
          <p:cNvSpPr/>
          <p:nvPr/>
        </p:nvSpPr>
        <p:spPr>
          <a:xfrm>
            <a:off x="4410587" y="3507202"/>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Shipments at Transshipment Ports</a:t>
            </a:r>
          </a:p>
        </p:txBody>
      </p:sp>
      <p:sp>
        <p:nvSpPr>
          <p:cNvPr id="35" name="Rectangle 34"/>
          <p:cNvSpPr/>
          <p:nvPr/>
        </p:nvSpPr>
        <p:spPr>
          <a:xfrm>
            <a:off x="6473194" y="3491814"/>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Shipments at Final Ports</a:t>
            </a:r>
          </a:p>
        </p:txBody>
      </p:sp>
      <p:cxnSp>
        <p:nvCxnSpPr>
          <p:cNvPr id="20" name="Straight Arrow Connector 19"/>
          <p:cNvCxnSpPr>
            <a:stCxn id="21" idx="2"/>
            <a:endCxn id="31" idx="0"/>
          </p:cNvCxnSpPr>
          <p:nvPr/>
        </p:nvCxnSpPr>
        <p:spPr>
          <a:xfrm flipH="1">
            <a:off x="3184120" y="3017227"/>
            <a:ext cx="1914003" cy="47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a:endCxn id="33" idx="0"/>
          </p:cNvCxnSpPr>
          <p:nvPr/>
        </p:nvCxnSpPr>
        <p:spPr>
          <a:xfrm>
            <a:off x="5098123" y="3017227"/>
            <a:ext cx="0" cy="48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2"/>
            <a:endCxn id="35" idx="0"/>
          </p:cNvCxnSpPr>
          <p:nvPr/>
        </p:nvCxnSpPr>
        <p:spPr>
          <a:xfrm>
            <a:off x="5098123" y="3017227"/>
            <a:ext cx="2062607" cy="47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10587" y="4817297"/>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Impacted Shipments </a:t>
            </a:r>
            <a:r>
              <a:rPr lang="en-US" sz="1100" dirty="0"/>
              <a:t>(Data Lake Table</a:t>
            </a:r>
            <a:r>
              <a:rPr lang="en-US" sz="1100" dirty="0" smtClean="0"/>
              <a:t>)</a:t>
            </a:r>
            <a:endParaRPr lang="en-US" sz="1200" dirty="0"/>
          </a:p>
        </p:txBody>
      </p:sp>
      <p:sp>
        <p:nvSpPr>
          <p:cNvPr id="45" name="Rectangle 44"/>
          <p:cNvSpPr/>
          <p:nvPr/>
        </p:nvSpPr>
        <p:spPr>
          <a:xfrm>
            <a:off x="4410587" y="5753318"/>
            <a:ext cx="1375071" cy="56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Impacted Shipments </a:t>
            </a:r>
            <a:r>
              <a:rPr lang="en-US" sz="1100" dirty="0"/>
              <a:t>(SQL DW Table</a:t>
            </a:r>
            <a:r>
              <a:rPr lang="en-US" sz="1100" dirty="0" smtClean="0"/>
              <a:t>)</a:t>
            </a:r>
            <a:endParaRPr lang="en-US" sz="1200" dirty="0"/>
          </a:p>
        </p:txBody>
      </p:sp>
      <p:cxnSp>
        <p:nvCxnSpPr>
          <p:cNvPr id="47" name="Straight Arrow Connector 46"/>
          <p:cNvCxnSpPr>
            <a:stCxn id="31" idx="2"/>
            <a:endCxn id="44" idx="0"/>
          </p:cNvCxnSpPr>
          <p:nvPr/>
        </p:nvCxnSpPr>
        <p:spPr>
          <a:xfrm>
            <a:off x="3184120" y="4057069"/>
            <a:ext cx="1914003" cy="76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3" idx="2"/>
            <a:endCxn id="44" idx="0"/>
          </p:cNvCxnSpPr>
          <p:nvPr/>
        </p:nvCxnSpPr>
        <p:spPr>
          <a:xfrm>
            <a:off x="5098123" y="4072457"/>
            <a:ext cx="0" cy="74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44" idx="0"/>
          </p:cNvCxnSpPr>
          <p:nvPr/>
        </p:nvCxnSpPr>
        <p:spPr>
          <a:xfrm flipH="1">
            <a:off x="5098123" y="4057069"/>
            <a:ext cx="2062607" cy="76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45" idx="0"/>
          </p:cNvCxnSpPr>
          <p:nvPr/>
        </p:nvCxnSpPr>
        <p:spPr>
          <a:xfrm>
            <a:off x="5098123" y="5382552"/>
            <a:ext cx="0" cy="370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0847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17" y="520246"/>
            <a:ext cx="10515600" cy="1325563"/>
          </a:xfrm>
        </p:spPr>
        <p:txBody>
          <a:bodyPr/>
          <a:lstStyle/>
          <a:p>
            <a:r>
              <a:rPr lang="en-US" dirty="0" smtClean="0"/>
              <a:t>Impacted Shipments </a:t>
            </a:r>
            <a:r>
              <a:rPr lang="en-US" dirty="0"/>
              <a:t>Pipeline</a:t>
            </a:r>
          </a:p>
        </p:txBody>
      </p:sp>
      <p:pic>
        <p:nvPicPr>
          <p:cNvPr id="5" name="Picture 4"/>
          <p:cNvPicPr>
            <a:picLocks noChangeAspect="1"/>
          </p:cNvPicPr>
          <p:nvPr/>
        </p:nvPicPr>
        <p:blipFill>
          <a:blip r:embed="rId2"/>
          <a:stretch>
            <a:fillRect/>
          </a:stretch>
        </p:blipFill>
        <p:spPr>
          <a:xfrm>
            <a:off x="204916" y="2205692"/>
            <a:ext cx="11769527" cy="3395007"/>
          </a:xfrm>
          <a:prstGeom prst="rect">
            <a:avLst/>
          </a:prstGeom>
        </p:spPr>
      </p:pic>
    </p:spTree>
    <p:extLst>
      <p:ext uri="{BB962C8B-B14F-4D97-AF65-F5344CB8AC3E}">
        <p14:creationId xmlns:p14="http://schemas.microsoft.com/office/powerpoint/2010/main" val="42248487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64" y="365125"/>
            <a:ext cx="11117036" cy="1325563"/>
          </a:xfrm>
        </p:spPr>
        <p:txBody>
          <a:bodyPr/>
          <a:lstStyle/>
          <a:p>
            <a:r>
              <a:rPr lang="en-US" dirty="0" smtClean="0"/>
              <a:t>Impacted Shipments Activities</a:t>
            </a:r>
            <a:endParaRPr lang="en-US" dirty="0"/>
          </a:p>
        </p:txBody>
      </p:sp>
      <p:sp>
        <p:nvSpPr>
          <p:cNvPr id="3" name="Content Placeholder 2"/>
          <p:cNvSpPr>
            <a:spLocks noGrp="1"/>
          </p:cNvSpPr>
          <p:nvPr>
            <p:ph idx="1"/>
          </p:nvPr>
        </p:nvSpPr>
        <p:spPr>
          <a:xfrm>
            <a:off x="236764" y="1825625"/>
            <a:ext cx="11117036" cy="4351338"/>
          </a:xfrm>
        </p:spPr>
        <p:txBody>
          <a:bodyPr>
            <a:normAutofit fontScale="77500" lnSpcReduction="20000"/>
          </a:bodyPr>
          <a:lstStyle/>
          <a:p>
            <a:pPr marL="514350" indent="-514350">
              <a:buFont typeface="+mj-lt"/>
              <a:buAutoNum type="arabicPeriod"/>
            </a:pPr>
            <a:r>
              <a:rPr lang="en-US" b="1" dirty="0" err="1" smtClean="0"/>
              <a:t>ImpactedLocationsUSQL</a:t>
            </a:r>
            <a:r>
              <a:rPr lang="en-US" b="1" dirty="0" smtClean="0"/>
              <a:t>: </a:t>
            </a:r>
            <a:r>
              <a:rPr lang="en-US" dirty="0" smtClean="0"/>
              <a:t>U-SQL script to identify impacted locations from shipment data based on active events</a:t>
            </a:r>
            <a:endParaRPr lang="en-US" b="1" dirty="0" smtClean="0"/>
          </a:p>
          <a:p>
            <a:pPr marL="514350" indent="-514350">
              <a:buFont typeface="+mj-lt"/>
              <a:buAutoNum type="arabicPeriod"/>
            </a:pPr>
            <a:r>
              <a:rPr lang="en-US" b="1" dirty="0" err="1" smtClean="0"/>
              <a:t>ImpactsAtOriginUSQL</a:t>
            </a:r>
            <a:r>
              <a:rPr lang="en-US" b="1" dirty="0" smtClean="0"/>
              <a:t>:</a:t>
            </a:r>
            <a:r>
              <a:rPr lang="en-US" b="1" dirty="0"/>
              <a:t> </a:t>
            </a:r>
            <a:r>
              <a:rPr lang="en-US" dirty="0"/>
              <a:t>U-SQL script to identify impacted </a:t>
            </a:r>
            <a:r>
              <a:rPr lang="en-US" dirty="0" smtClean="0"/>
              <a:t>shipments at origin location</a:t>
            </a:r>
          </a:p>
          <a:p>
            <a:pPr marL="514350" indent="-514350">
              <a:buFont typeface="+mj-lt"/>
              <a:buAutoNum type="arabicPeriod"/>
            </a:pPr>
            <a:r>
              <a:rPr lang="en-US" b="1" dirty="0" err="1" smtClean="0"/>
              <a:t>ImpactsAtTransshipmentPortsUSQL</a:t>
            </a:r>
            <a:r>
              <a:rPr lang="en-US" b="1" dirty="0" smtClean="0"/>
              <a:t>: </a:t>
            </a:r>
            <a:r>
              <a:rPr lang="en-US" dirty="0"/>
              <a:t>U-SQL script to identify impacted shipments at </a:t>
            </a:r>
            <a:r>
              <a:rPr lang="en-US" dirty="0" smtClean="0"/>
              <a:t>transshipment ports</a:t>
            </a:r>
          </a:p>
          <a:p>
            <a:pPr marL="514350" indent="-514350">
              <a:buFont typeface="+mj-lt"/>
              <a:buAutoNum type="arabicPeriod"/>
            </a:pPr>
            <a:r>
              <a:rPr lang="en-US" b="1" dirty="0" err="1" smtClean="0"/>
              <a:t>ImpactsAtFinalPortsUSQL</a:t>
            </a:r>
            <a:r>
              <a:rPr lang="en-US" b="1" dirty="0" smtClean="0"/>
              <a:t>: </a:t>
            </a:r>
            <a:r>
              <a:rPr lang="en-US" dirty="0"/>
              <a:t>U-SQL script to identify impacted shipments at </a:t>
            </a:r>
            <a:r>
              <a:rPr lang="en-US" dirty="0" smtClean="0"/>
              <a:t>final ports</a:t>
            </a:r>
          </a:p>
          <a:p>
            <a:pPr marL="514350" indent="-514350">
              <a:buFont typeface="+mj-lt"/>
              <a:buAutoNum type="arabicPeriod"/>
            </a:pPr>
            <a:r>
              <a:rPr lang="en-US" b="1" dirty="0" err="1" smtClean="0"/>
              <a:t>AllImpactedShipmentsUSQL</a:t>
            </a:r>
            <a:r>
              <a:rPr lang="en-US" b="1" dirty="0" smtClean="0"/>
              <a:t>: </a:t>
            </a:r>
            <a:r>
              <a:rPr lang="en-US" dirty="0"/>
              <a:t>U-SQL script to </a:t>
            </a:r>
            <a:r>
              <a:rPr lang="en-US" dirty="0" smtClean="0"/>
              <a:t>load all impacted shipments to </a:t>
            </a:r>
            <a:r>
              <a:rPr lang="en-US" dirty="0" err="1" smtClean="0"/>
              <a:t>ImpactedShipments</a:t>
            </a:r>
            <a:r>
              <a:rPr lang="en-US" dirty="0" smtClean="0"/>
              <a:t> ADL table</a:t>
            </a:r>
          </a:p>
          <a:p>
            <a:pPr marL="514350" indent="-514350">
              <a:buFont typeface="+mj-lt"/>
              <a:buAutoNum type="arabicPeriod"/>
            </a:pPr>
            <a:r>
              <a:rPr lang="en-US" b="1" dirty="0" err="1" smtClean="0"/>
              <a:t>CopyDataLakeToSqlDWStageTable</a:t>
            </a:r>
            <a:r>
              <a:rPr lang="en-US" b="1" dirty="0" smtClean="0"/>
              <a:t>: </a:t>
            </a:r>
            <a:r>
              <a:rPr lang="en-US" dirty="0"/>
              <a:t>Copy </a:t>
            </a:r>
            <a:r>
              <a:rPr lang="en-US" dirty="0" smtClean="0"/>
              <a:t>all impacted shipment records from </a:t>
            </a:r>
            <a:r>
              <a:rPr lang="en-US" dirty="0"/>
              <a:t>ADL Store to SQL DW </a:t>
            </a:r>
            <a:r>
              <a:rPr lang="en-US" dirty="0" err="1" smtClean="0"/>
              <a:t>ImpactedShipmentsStage</a:t>
            </a:r>
            <a:r>
              <a:rPr lang="en-US" dirty="0" smtClean="0"/>
              <a:t> </a:t>
            </a:r>
            <a:r>
              <a:rPr lang="en-US" dirty="0"/>
              <a:t>table</a:t>
            </a:r>
          </a:p>
          <a:p>
            <a:pPr marL="514350" indent="-514350">
              <a:buFont typeface="+mj-lt"/>
              <a:buAutoNum type="arabicPeriod"/>
            </a:pPr>
            <a:r>
              <a:rPr lang="en-US" b="1" dirty="0" err="1" smtClean="0"/>
              <a:t>ImpactedShipmentsStoredProcActivity</a:t>
            </a:r>
            <a:r>
              <a:rPr lang="en-US" b="1" dirty="0" smtClean="0"/>
              <a:t>: </a:t>
            </a:r>
            <a:r>
              <a:rPr lang="en-US" dirty="0" smtClean="0"/>
              <a:t>Stored procedure activity to reload </a:t>
            </a:r>
            <a:r>
              <a:rPr lang="en-US" dirty="0" err="1" smtClean="0"/>
              <a:t>ImpactedShipments</a:t>
            </a:r>
            <a:r>
              <a:rPr lang="en-US" dirty="0" smtClean="0"/>
              <a:t> from stage table and truncate stage table</a:t>
            </a:r>
          </a:p>
          <a:p>
            <a:endParaRPr lang="en-US" dirty="0"/>
          </a:p>
        </p:txBody>
      </p:sp>
    </p:spTree>
    <p:extLst>
      <p:ext uri="{BB962C8B-B14F-4D97-AF65-F5344CB8AC3E}">
        <p14:creationId xmlns:p14="http://schemas.microsoft.com/office/powerpoint/2010/main" val="35506391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5533" b="92"/>
          <a:stretch/>
        </p:blipFill>
        <p:spPr>
          <a:xfrm>
            <a:off x="1589" y="1380"/>
            <a:ext cx="12188202" cy="6855864"/>
          </a:xfrm>
          <a:prstGeom prst="rect">
            <a:avLst/>
          </a:prstGeom>
        </p:spPr>
      </p:pic>
      <p:sp>
        <p:nvSpPr>
          <p:cNvPr id="6" name="Rectangle 5"/>
          <p:cNvSpPr/>
          <p:nvPr/>
        </p:nvSpPr>
        <p:spPr bwMode="auto">
          <a:xfrm>
            <a:off x="1588" y="2386196"/>
            <a:ext cx="12188202" cy="1484233"/>
          </a:xfrm>
          <a:prstGeom prst="rect">
            <a:avLst/>
          </a:prstGeom>
          <a:solidFill>
            <a:schemeClr val="accent1">
              <a:lumMod val="50000"/>
            </a:schemeClr>
          </a:solidFill>
          <a:ln>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itle 1"/>
          <p:cNvSpPr txBox="1">
            <a:spLocks/>
          </p:cNvSpPr>
          <p:nvPr/>
        </p:nvSpPr>
        <p:spPr>
          <a:xfrm>
            <a:off x="214476" y="2663870"/>
            <a:ext cx="11080631" cy="928885"/>
          </a:xfrm>
          <a:prstGeom prst="rect">
            <a:avLst/>
          </a:prstGeom>
          <a:noFill/>
        </p:spPr>
        <p:txBody>
          <a:bodyPr vert="horz" wrap="square" lIns="143391" tIns="89619" rIns="143391" bIns="89619" rtlCol="0" anchor="ctr"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932462">
              <a:defRPr/>
            </a:pPr>
            <a:r>
              <a:rPr lang="en-US" sz="5292" dirty="0" smtClean="0">
                <a:solidFill>
                  <a:schemeClr val="bg1"/>
                </a:solidFill>
                <a:latin typeface="Segoe UI Light"/>
              </a:rPr>
              <a:t>Write Back Data Flows</a:t>
            </a:r>
            <a:endParaRPr lang="en-US" sz="5292" dirty="0">
              <a:solidFill>
                <a:schemeClr val="bg1"/>
              </a:solidFill>
              <a:latin typeface="Segoe UI Light"/>
            </a:endParaRPr>
          </a:p>
        </p:txBody>
      </p:sp>
      <p:pic>
        <p:nvPicPr>
          <p:cNvPr id="10" name="Picture Placeholder 6"/>
          <p:cNvPicPr>
            <a:picLocks noChangeAspect="1"/>
          </p:cNvPicPr>
          <p:nvPr/>
        </p:nvPicPr>
        <p:blipFill>
          <a:blip r:embed="rId4" cstate="print">
            <a:extLst>
              <a:ext uri="{28A0092B-C50C-407E-A947-70E740481C1C}">
                <a14:useLocalDpi xmlns:a14="http://schemas.microsoft.com/office/drawing/2010/main" val="0"/>
              </a:ext>
            </a:extLst>
          </a:blip>
          <a:srcRect l="129" r="129"/>
          <a:stretch>
            <a:fillRect/>
          </a:stretch>
        </p:blipFill>
        <p:spPr>
          <a:xfrm>
            <a:off x="21880" y="6297428"/>
            <a:ext cx="1523603" cy="559816"/>
          </a:xfrm>
          <a:prstGeom prst="rect">
            <a:avLst/>
          </a:prstGeom>
        </p:spPr>
      </p:pic>
    </p:spTree>
    <p:extLst>
      <p:ext uri="{BB962C8B-B14F-4D97-AF65-F5344CB8AC3E}">
        <p14:creationId xmlns:p14="http://schemas.microsoft.com/office/powerpoint/2010/main" val="15547322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79" y="313667"/>
            <a:ext cx="11848277" cy="1325563"/>
          </a:xfrm>
        </p:spPr>
        <p:txBody>
          <a:bodyPr/>
          <a:lstStyle/>
          <a:p>
            <a:r>
              <a:rPr lang="en-US" dirty="0" smtClean="0"/>
              <a:t>Ratings Write Back Flow</a:t>
            </a:r>
            <a:endParaRPr lang="en-US" dirty="0"/>
          </a:p>
        </p:txBody>
      </p:sp>
      <p:sp>
        <p:nvSpPr>
          <p:cNvPr id="83" name="Rounded Rectangle 82"/>
          <p:cNvSpPr/>
          <p:nvPr/>
        </p:nvSpPr>
        <p:spPr>
          <a:xfrm>
            <a:off x="5801007" y="2808514"/>
            <a:ext cx="4698264" cy="268327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 name="Straight Arrow Connector 63"/>
          <p:cNvCxnSpPr/>
          <p:nvPr/>
        </p:nvCxnSpPr>
        <p:spPr>
          <a:xfrm flipV="1">
            <a:off x="5550088" y="4064762"/>
            <a:ext cx="548633" cy="514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184416" y="4019869"/>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87779" y="2106386"/>
            <a:ext cx="11848277" cy="4075519"/>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9397094" y="3646396"/>
            <a:ext cx="966177" cy="1280993"/>
            <a:chOff x="9837966" y="3646396"/>
            <a:chExt cx="966177" cy="1280993"/>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03" y="3646396"/>
              <a:ext cx="851040" cy="813399"/>
            </a:xfrm>
            <a:prstGeom prst="rect">
              <a:avLst/>
            </a:prstGeom>
          </p:spPr>
        </p:pic>
        <p:sp>
          <p:nvSpPr>
            <p:cNvPr id="94" name="Rounded Rectangle 93"/>
            <p:cNvSpPr/>
            <p:nvPr/>
          </p:nvSpPr>
          <p:spPr>
            <a:xfrm>
              <a:off x="9837966" y="4540530"/>
              <a:ext cx="950458" cy="3868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SQL Data Warehouse</a:t>
              </a:r>
              <a:endParaRPr lang="en-US" sz="1050" b="1" dirty="0">
                <a:solidFill>
                  <a:schemeClr val="tx1"/>
                </a:solidFill>
              </a:endParaRPr>
            </a:p>
          </p:txBody>
        </p:sp>
      </p:grpSp>
      <p:grpSp>
        <p:nvGrpSpPr>
          <p:cNvPr id="17" name="Group 16"/>
          <p:cNvGrpSpPr/>
          <p:nvPr/>
        </p:nvGrpSpPr>
        <p:grpSpPr>
          <a:xfrm>
            <a:off x="6189764" y="3744142"/>
            <a:ext cx="951384" cy="1173902"/>
            <a:chOff x="6753099" y="3744142"/>
            <a:chExt cx="951384" cy="1173902"/>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528" y="3744142"/>
              <a:ext cx="897955" cy="720143"/>
            </a:xfrm>
            <a:prstGeom prst="rect">
              <a:avLst/>
            </a:prstGeom>
          </p:spPr>
        </p:pic>
        <p:sp>
          <p:nvSpPr>
            <p:cNvPr id="100" name="Rounded Rectangle 99"/>
            <p:cNvSpPr/>
            <p:nvPr/>
          </p:nvSpPr>
          <p:spPr>
            <a:xfrm>
              <a:off x="6753099" y="4532303"/>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Blob Storage</a:t>
              </a:r>
              <a:endParaRPr lang="en-US" sz="1050" b="1" dirty="0">
                <a:solidFill>
                  <a:schemeClr val="tx1"/>
                </a:solidFill>
              </a:endParaRPr>
            </a:p>
          </p:txBody>
        </p:sp>
      </p:grpSp>
      <p:grpSp>
        <p:nvGrpSpPr>
          <p:cNvPr id="21" name="Group 20"/>
          <p:cNvGrpSpPr/>
          <p:nvPr/>
        </p:nvGrpSpPr>
        <p:grpSpPr>
          <a:xfrm>
            <a:off x="7792694" y="5056995"/>
            <a:ext cx="1120797" cy="1077928"/>
            <a:chOff x="8127430" y="5056995"/>
            <a:chExt cx="1120797" cy="1077928"/>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3863" y="5056995"/>
              <a:ext cx="878287" cy="754325"/>
            </a:xfrm>
            <a:prstGeom prst="rect">
              <a:avLst/>
            </a:prstGeom>
          </p:spPr>
        </p:pic>
        <p:sp>
          <p:nvSpPr>
            <p:cNvPr id="103" name="Rounded Rectangle 102"/>
            <p:cNvSpPr/>
            <p:nvPr/>
          </p:nvSpPr>
          <p:spPr>
            <a:xfrm>
              <a:off x="8127430" y="5786949"/>
              <a:ext cx="1120797" cy="3479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Data Factory</a:t>
              </a:r>
              <a:endParaRPr lang="en-US" sz="1050" b="1" dirty="0">
                <a:solidFill>
                  <a:schemeClr val="tx1"/>
                </a:solidFill>
              </a:endParaRPr>
            </a:p>
          </p:txBody>
        </p:sp>
      </p:grpSp>
      <p:sp>
        <p:nvSpPr>
          <p:cNvPr id="108" name="TextBox 107"/>
          <p:cNvSpPr txBox="1"/>
          <p:nvPr/>
        </p:nvSpPr>
        <p:spPr>
          <a:xfrm>
            <a:off x="6084855" y="5248370"/>
            <a:ext cx="1762273" cy="276999"/>
          </a:xfrm>
          <a:prstGeom prst="rect">
            <a:avLst/>
          </a:prstGeom>
          <a:noFill/>
        </p:spPr>
        <p:txBody>
          <a:bodyPr wrap="square" rtlCol="0">
            <a:spAutoFit/>
          </a:bodyPr>
          <a:lstStyle/>
          <a:p>
            <a:r>
              <a:rPr lang="en-US" sz="1200" dirty="0" smtClean="0"/>
              <a:t>Data Factory Pipeline</a:t>
            </a:r>
            <a:endParaRPr lang="en-US" sz="1200" dirty="0"/>
          </a:p>
        </p:txBody>
      </p:sp>
      <p:cxnSp>
        <p:nvCxnSpPr>
          <p:cNvPr id="45" name="Straight Arrow Connector 44"/>
          <p:cNvCxnSpPr/>
          <p:nvPr/>
        </p:nvCxnSpPr>
        <p:spPr>
          <a:xfrm>
            <a:off x="8837519" y="4023407"/>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843217" y="3650890"/>
            <a:ext cx="913728" cy="1276498"/>
            <a:chOff x="8243265" y="3650890"/>
            <a:chExt cx="913728" cy="1276498"/>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9254" y="3650890"/>
              <a:ext cx="622300" cy="787400"/>
            </a:xfrm>
            <a:prstGeom prst="rect">
              <a:avLst/>
            </a:prstGeom>
          </p:spPr>
        </p:pic>
        <p:sp>
          <p:nvSpPr>
            <p:cNvPr id="46" name="Rounded Rectangle 45"/>
            <p:cNvSpPr/>
            <p:nvPr/>
          </p:nvSpPr>
          <p:spPr>
            <a:xfrm>
              <a:off x="8243265" y="4541647"/>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Data Lake</a:t>
              </a:r>
              <a:endParaRPr lang="en-US" sz="1050" b="1" dirty="0">
                <a:solidFill>
                  <a:schemeClr val="tx1"/>
                </a:solidFill>
              </a:endParaRPr>
            </a:p>
          </p:txBody>
        </p:sp>
      </p:grpSp>
      <p:cxnSp>
        <p:nvCxnSpPr>
          <p:cNvPr id="37" name="Straight Arrow Connector 36"/>
          <p:cNvCxnSpPr/>
          <p:nvPr/>
        </p:nvCxnSpPr>
        <p:spPr>
          <a:xfrm>
            <a:off x="3863537" y="4069909"/>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609193" y="3639250"/>
            <a:ext cx="913728" cy="1249695"/>
            <a:chOff x="4952092" y="3639250"/>
            <a:chExt cx="913728" cy="1249695"/>
          </a:xfrm>
        </p:grpSpPr>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2092" y="3639250"/>
              <a:ext cx="780290" cy="780290"/>
            </a:xfrm>
            <a:prstGeom prst="rect">
              <a:avLst/>
            </a:prstGeom>
          </p:spPr>
        </p:pic>
        <p:sp>
          <p:nvSpPr>
            <p:cNvPr id="38" name="Rounded Rectangle 37"/>
            <p:cNvSpPr/>
            <p:nvPr/>
          </p:nvSpPr>
          <p:spPr>
            <a:xfrm>
              <a:off x="4952092" y="4503204"/>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Stream Analytics</a:t>
              </a:r>
              <a:endParaRPr lang="en-US" sz="1050" b="1" dirty="0">
                <a:solidFill>
                  <a:schemeClr val="tx1"/>
                </a:solidFill>
              </a:endParaRPr>
            </a:p>
          </p:txBody>
        </p:sp>
      </p:grpSp>
      <p:grpSp>
        <p:nvGrpSpPr>
          <p:cNvPr id="15" name="Group 14"/>
          <p:cNvGrpSpPr/>
          <p:nvPr/>
        </p:nvGrpSpPr>
        <p:grpSpPr>
          <a:xfrm>
            <a:off x="2959137" y="3732996"/>
            <a:ext cx="913728" cy="1148972"/>
            <a:chOff x="3342861" y="3732996"/>
            <a:chExt cx="913728" cy="1148972"/>
          </a:xfrm>
        </p:grpSpPr>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62812" y="3732996"/>
              <a:ext cx="673826" cy="673826"/>
            </a:xfrm>
            <a:prstGeom prst="rect">
              <a:avLst/>
            </a:prstGeom>
          </p:spPr>
        </p:pic>
        <p:sp>
          <p:nvSpPr>
            <p:cNvPr id="40" name="Rounded Rectangle 39"/>
            <p:cNvSpPr/>
            <p:nvPr/>
          </p:nvSpPr>
          <p:spPr>
            <a:xfrm>
              <a:off x="3342861" y="4496227"/>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Event Hub</a:t>
              </a:r>
              <a:endParaRPr lang="en-US" sz="1050" b="1" dirty="0">
                <a:solidFill>
                  <a:schemeClr val="tx1"/>
                </a:solidFill>
              </a:endParaRPr>
            </a:p>
          </p:txBody>
        </p:sp>
      </p:grpSp>
      <p:cxnSp>
        <p:nvCxnSpPr>
          <p:cNvPr id="66" name="Straight Arrow Connector 65"/>
          <p:cNvCxnSpPr/>
          <p:nvPr/>
        </p:nvCxnSpPr>
        <p:spPr>
          <a:xfrm>
            <a:off x="2530934" y="4064762"/>
            <a:ext cx="498715"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993941" y="4035596"/>
            <a:ext cx="498715"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546698" y="3673718"/>
            <a:ext cx="913728" cy="1222203"/>
            <a:chOff x="1734477" y="3673718"/>
            <a:chExt cx="913728" cy="1222203"/>
          </a:xfrm>
        </p:grpSpPr>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7437" y="3673718"/>
              <a:ext cx="733104" cy="733104"/>
            </a:xfrm>
            <a:prstGeom prst="rect">
              <a:avLst/>
            </a:prstGeom>
          </p:spPr>
        </p:pic>
        <p:sp>
          <p:nvSpPr>
            <p:cNvPr id="42" name="Rounded Rectangle 41"/>
            <p:cNvSpPr/>
            <p:nvPr/>
          </p:nvSpPr>
          <p:spPr>
            <a:xfrm>
              <a:off x="1734477" y="4510180"/>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App Service</a:t>
              </a:r>
              <a:endParaRPr lang="en-US" sz="1050" b="1" dirty="0">
                <a:solidFill>
                  <a:schemeClr val="tx1"/>
                </a:solidFill>
              </a:endParaRPr>
            </a:p>
          </p:txBody>
        </p:sp>
      </p:grpSp>
      <p:grpSp>
        <p:nvGrpSpPr>
          <p:cNvPr id="13" name="Group 12"/>
          <p:cNvGrpSpPr/>
          <p:nvPr/>
        </p:nvGrpSpPr>
        <p:grpSpPr>
          <a:xfrm>
            <a:off x="106135" y="3673718"/>
            <a:ext cx="1025635" cy="1244325"/>
            <a:chOff x="106135" y="3673718"/>
            <a:chExt cx="1025635" cy="1244325"/>
          </a:xfrm>
        </p:grpSpPr>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9340" y="3673718"/>
              <a:ext cx="780290" cy="780290"/>
            </a:xfrm>
            <a:prstGeom prst="rect">
              <a:avLst/>
            </a:prstGeom>
          </p:spPr>
        </p:pic>
        <p:sp>
          <p:nvSpPr>
            <p:cNvPr id="48" name="Rounded Rectangle 47"/>
            <p:cNvSpPr/>
            <p:nvPr/>
          </p:nvSpPr>
          <p:spPr>
            <a:xfrm>
              <a:off x="106135" y="4532302"/>
              <a:ext cx="1025635"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Mobile Application</a:t>
              </a:r>
              <a:endParaRPr lang="en-US" sz="1050" b="1" dirty="0">
                <a:solidFill>
                  <a:schemeClr val="tx1"/>
                </a:solidFill>
              </a:endParaRPr>
            </a:p>
          </p:txBody>
        </p:sp>
      </p:grpSp>
      <p:grpSp>
        <p:nvGrpSpPr>
          <p:cNvPr id="22" name="Group 21"/>
          <p:cNvGrpSpPr/>
          <p:nvPr/>
        </p:nvGrpSpPr>
        <p:grpSpPr>
          <a:xfrm>
            <a:off x="10947992" y="3639250"/>
            <a:ext cx="918309" cy="1278147"/>
            <a:chOff x="10947992" y="3639250"/>
            <a:chExt cx="918309" cy="1278147"/>
          </a:xfrm>
        </p:grpSpPr>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9589" y="3639250"/>
              <a:ext cx="715117" cy="680914"/>
            </a:xfrm>
            <a:prstGeom prst="rect">
              <a:avLst/>
            </a:prstGeom>
          </p:spPr>
        </p:pic>
        <p:sp>
          <p:nvSpPr>
            <p:cNvPr id="54" name="Rounded Rectangle 53"/>
            <p:cNvSpPr/>
            <p:nvPr/>
          </p:nvSpPr>
          <p:spPr>
            <a:xfrm>
              <a:off x="10947992" y="4530538"/>
              <a:ext cx="918309" cy="3868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Power BI</a:t>
              </a:r>
              <a:endParaRPr lang="en-US" sz="1050" b="1" dirty="0">
                <a:solidFill>
                  <a:schemeClr val="tx1"/>
                </a:solidFill>
              </a:endParaRPr>
            </a:p>
          </p:txBody>
        </p:sp>
      </p:grpSp>
      <p:cxnSp>
        <p:nvCxnSpPr>
          <p:cNvPr id="58" name="Straight Arrow Connector 57"/>
          <p:cNvCxnSpPr/>
          <p:nvPr/>
        </p:nvCxnSpPr>
        <p:spPr>
          <a:xfrm>
            <a:off x="10261755" y="4019869"/>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27361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17" y="520246"/>
            <a:ext cx="10515600" cy="1325563"/>
          </a:xfrm>
        </p:spPr>
        <p:txBody>
          <a:bodyPr/>
          <a:lstStyle/>
          <a:p>
            <a:r>
              <a:rPr lang="en-US" dirty="0" smtClean="0"/>
              <a:t>Ratings Pipeline</a:t>
            </a:r>
            <a:endParaRPr lang="en-US" dirty="0"/>
          </a:p>
        </p:txBody>
      </p:sp>
      <p:pic>
        <p:nvPicPr>
          <p:cNvPr id="6" name="Picture 5"/>
          <p:cNvPicPr>
            <a:picLocks noChangeAspect="1"/>
          </p:cNvPicPr>
          <p:nvPr/>
        </p:nvPicPr>
        <p:blipFill>
          <a:blip r:embed="rId2"/>
          <a:stretch>
            <a:fillRect/>
          </a:stretch>
        </p:blipFill>
        <p:spPr>
          <a:xfrm>
            <a:off x="315883" y="1911185"/>
            <a:ext cx="11506480" cy="3526229"/>
          </a:xfrm>
          <a:prstGeom prst="rect">
            <a:avLst/>
          </a:prstGeom>
        </p:spPr>
      </p:pic>
    </p:spTree>
    <p:extLst>
      <p:ext uri="{BB962C8B-B14F-4D97-AF65-F5344CB8AC3E}">
        <p14:creationId xmlns:p14="http://schemas.microsoft.com/office/powerpoint/2010/main" val="29702606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Ratings Activities</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b="1" dirty="0" err="1"/>
              <a:t>CopyBlobToDataLake</a:t>
            </a:r>
            <a:r>
              <a:rPr lang="en-US" dirty="0"/>
              <a:t>: Copy ingested </a:t>
            </a:r>
            <a:r>
              <a:rPr lang="en-US" dirty="0" smtClean="0"/>
              <a:t>ratings </a:t>
            </a:r>
            <a:r>
              <a:rPr lang="en-US" dirty="0"/>
              <a:t>from blob store to ADL store raw folder</a:t>
            </a:r>
          </a:p>
          <a:p>
            <a:pPr marL="514350" indent="-514350">
              <a:buFont typeface="+mj-lt"/>
              <a:buAutoNum type="arabicPeriod"/>
            </a:pPr>
            <a:r>
              <a:rPr lang="en-US" b="1" dirty="0" err="1" smtClean="0"/>
              <a:t>TruncateWriteBankRatingsActivity</a:t>
            </a:r>
            <a:r>
              <a:rPr lang="en-US" b="1" dirty="0" smtClean="0"/>
              <a:t>:</a:t>
            </a:r>
            <a:r>
              <a:rPr lang="en-US" dirty="0" smtClean="0"/>
              <a:t> </a:t>
            </a:r>
            <a:r>
              <a:rPr lang="en-US" dirty="0"/>
              <a:t>Truncate the </a:t>
            </a:r>
            <a:r>
              <a:rPr lang="en-US" dirty="0" err="1"/>
              <a:t>WriteBackRatings</a:t>
            </a:r>
            <a:r>
              <a:rPr lang="en-US" dirty="0"/>
              <a:t> table in SQL DW in order to load the current updated data in ADL Store</a:t>
            </a:r>
          </a:p>
          <a:p>
            <a:pPr marL="514350" indent="-514350">
              <a:buFont typeface="+mj-lt"/>
              <a:buAutoNum type="arabicPeriod"/>
            </a:pPr>
            <a:r>
              <a:rPr lang="en-US" b="1" dirty="0" err="1" smtClean="0"/>
              <a:t>DataLakeAnalyticsUSqlActivity</a:t>
            </a:r>
            <a:r>
              <a:rPr lang="en-US" dirty="0"/>
              <a:t>: U-SQL query to ingest </a:t>
            </a:r>
            <a:r>
              <a:rPr lang="en-US" dirty="0" smtClean="0"/>
              <a:t>incoming ratings into </a:t>
            </a:r>
            <a:r>
              <a:rPr lang="en-US" dirty="0" err="1" smtClean="0"/>
              <a:t>WriteBackRatings</a:t>
            </a:r>
            <a:r>
              <a:rPr lang="en-US" dirty="0" smtClean="0"/>
              <a:t> </a:t>
            </a:r>
            <a:r>
              <a:rPr lang="en-US" dirty="0"/>
              <a:t>table in </a:t>
            </a:r>
            <a:r>
              <a:rPr lang="en-US" dirty="0" smtClean="0"/>
              <a:t>ADL</a:t>
            </a:r>
            <a:endParaRPr lang="en-US" dirty="0"/>
          </a:p>
          <a:p>
            <a:pPr marL="514350" indent="-514350">
              <a:buFont typeface="+mj-lt"/>
              <a:buAutoNum type="arabicPeriod"/>
            </a:pPr>
            <a:r>
              <a:rPr lang="en-US" b="1" dirty="0" err="1" smtClean="0"/>
              <a:t>CopyDataLakeToSqlDWTable</a:t>
            </a:r>
            <a:r>
              <a:rPr lang="en-US" dirty="0" smtClean="0"/>
              <a:t>: </a:t>
            </a:r>
            <a:r>
              <a:rPr lang="en-US" dirty="0"/>
              <a:t>Copy the </a:t>
            </a:r>
            <a:r>
              <a:rPr lang="en-US" dirty="0" smtClean="0"/>
              <a:t>new ratings records </a:t>
            </a:r>
            <a:r>
              <a:rPr lang="en-US" dirty="0"/>
              <a:t>from ADL Store to SQL DW </a:t>
            </a:r>
            <a:r>
              <a:rPr lang="en-US" dirty="0" err="1"/>
              <a:t>WriteBackRatings</a:t>
            </a:r>
            <a:r>
              <a:rPr lang="en-US" dirty="0" smtClean="0"/>
              <a:t> </a:t>
            </a:r>
            <a:r>
              <a:rPr lang="en-US" dirty="0"/>
              <a:t>table</a:t>
            </a:r>
          </a:p>
          <a:p>
            <a:pPr marL="514350" indent="-514350">
              <a:buFont typeface="+mj-lt"/>
              <a:buAutoNum type="arabicPeriod"/>
            </a:pPr>
            <a:r>
              <a:rPr lang="en-US" b="1" dirty="0" err="1"/>
              <a:t>DataLakeCleanupActivity</a:t>
            </a:r>
            <a:r>
              <a:rPr lang="en-US" dirty="0"/>
              <a:t>: </a:t>
            </a:r>
            <a:r>
              <a:rPr lang="en-US" dirty="0" smtClean="0"/>
              <a:t>Move </a:t>
            </a:r>
            <a:r>
              <a:rPr lang="en-US" dirty="0"/>
              <a:t>new </a:t>
            </a:r>
            <a:r>
              <a:rPr lang="en-US" dirty="0" smtClean="0"/>
              <a:t>ratings </a:t>
            </a:r>
            <a:r>
              <a:rPr lang="en-US" dirty="0"/>
              <a:t>file from </a:t>
            </a:r>
            <a:r>
              <a:rPr lang="en-US" dirty="0" smtClean="0"/>
              <a:t>Raw </a:t>
            </a:r>
            <a:r>
              <a:rPr lang="en-US" dirty="0"/>
              <a:t>folder to Processed folder in ADL Store</a:t>
            </a:r>
          </a:p>
          <a:p>
            <a:endParaRPr lang="en-US" dirty="0"/>
          </a:p>
        </p:txBody>
      </p:sp>
    </p:spTree>
    <p:extLst>
      <p:ext uri="{BB962C8B-B14F-4D97-AF65-F5344CB8AC3E}">
        <p14:creationId xmlns:p14="http://schemas.microsoft.com/office/powerpoint/2010/main" val="6268899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5533" b="92"/>
          <a:stretch/>
        </p:blipFill>
        <p:spPr>
          <a:xfrm>
            <a:off x="1589" y="1380"/>
            <a:ext cx="12188202" cy="6855864"/>
          </a:xfrm>
          <a:prstGeom prst="rect">
            <a:avLst/>
          </a:prstGeom>
        </p:spPr>
      </p:pic>
      <p:sp>
        <p:nvSpPr>
          <p:cNvPr id="6" name="Rectangle 5"/>
          <p:cNvSpPr/>
          <p:nvPr/>
        </p:nvSpPr>
        <p:spPr bwMode="auto">
          <a:xfrm>
            <a:off x="1588" y="2386196"/>
            <a:ext cx="12188202" cy="1484233"/>
          </a:xfrm>
          <a:prstGeom prst="rect">
            <a:avLst/>
          </a:prstGeom>
          <a:solidFill>
            <a:schemeClr val="accent1">
              <a:lumMod val="50000"/>
            </a:schemeClr>
          </a:solidFill>
          <a:ln>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itle 1"/>
          <p:cNvSpPr txBox="1">
            <a:spLocks/>
          </p:cNvSpPr>
          <p:nvPr/>
        </p:nvSpPr>
        <p:spPr>
          <a:xfrm>
            <a:off x="214476" y="2663870"/>
            <a:ext cx="11080631" cy="928885"/>
          </a:xfrm>
          <a:prstGeom prst="rect">
            <a:avLst/>
          </a:prstGeom>
          <a:noFill/>
        </p:spPr>
        <p:txBody>
          <a:bodyPr vert="horz" wrap="square" lIns="143391" tIns="89619" rIns="143391" bIns="89619" rtlCol="0" anchor="ctr"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932462">
              <a:defRPr/>
            </a:pPr>
            <a:r>
              <a:rPr lang="en-US" sz="5290" dirty="0" smtClean="0">
                <a:solidFill>
                  <a:schemeClr val="bg1"/>
                </a:solidFill>
              </a:rPr>
              <a:t>Shipment Data Flows</a:t>
            </a:r>
            <a:endParaRPr lang="en-US" sz="5292" dirty="0">
              <a:solidFill>
                <a:schemeClr val="bg1"/>
              </a:solidFill>
              <a:latin typeface="Segoe UI Light"/>
            </a:endParaRPr>
          </a:p>
        </p:txBody>
      </p:sp>
      <p:pic>
        <p:nvPicPr>
          <p:cNvPr id="10" name="Picture Placeholder 6"/>
          <p:cNvPicPr>
            <a:picLocks noChangeAspect="1"/>
          </p:cNvPicPr>
          <p:nvPr/>
        </p:nvPicPr>
        <p:blipFill>
          <a:blip r:embed="rId4" cstate="print">
            <a:extLst>
              <a:ext uri="{28A0092B-C50C-407E-A947-70E740481C1C}">
                <a14:useLocalDpi xmlns:a14="http://schemas.microsoft.com/office/drawing/2010/main" val="0"/>
              </a:ext>
            </a:extLst>
          </a:blip>
          <a:srcRect l="129" r="129"/>
          <a:stretch>
            <a:fillRect/>
          </a:stretch>
        </p:blipFill>
        <p:spPr>
          <a:xfrm>
            <a:off x="21880" y="6297428"/>
            <a:ext cx="1523603" cy="559816"/>
          </a:xfrm>
          <a:prstGeom prst="rect">
            <a:avLst/>
          </a:prstGeom>
        </p:spPr>
      </p:pic>
    </p:spTree>
    <p:extLst>
      <p:ext uri="{BB962C8B-B14F-4D97-AF65-F5344CB8AC3E}">
        <p14:creationId xmlns:p14="http://schemas.microsoft.com/office/powerpoint/2010/main" val="400700211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5275" y="338108"/>
            <a:ext cx="10515600" cy="728756"/>
          </a:xfrm>
        </p:spPr>
        <p:txBody>
          <a:bodyPr/>
          <a:lstStyle/>
          <a:p>
            <a:r>
              <a:rPr lang="en-US" dirty="0" smtClean="0"/>
              <a:t>Azure Blob Storage - Locations</a:t>
            </a:r>
            <a:endParaRPr lang="en-US" dirty="0"/>
          </a:p>
        </p:txBody>
      </p:sp>
      <p:grpSp>
        <p:nvGrpSpPr>
          <p:cNvPr id="15" name="Group 14"/>
          <p:cNvGrpSpPr/>
          <p:nvPr/>
        </p:nvGrpSpPr>
        <p:grpSpPr>
          <a:xfrm>
            <a:off x="9137222" y="1573863"/>
            <a:ext cx="2794666" cy="895151"/>
            <a:chOff x="217665" y="5340187"/>
            <a:chExt cx="2794666" cy="895151"/>
          </a:xfrm>
        </p:grpSpPr>
        <p:sp>
          <p:nvSpPr>
            <p:cNvPr id="109" name="Rectangle 108"/>
            <p:cNvSpPr/>
            <p:nvPr/>
          </p:nvSpPr>
          <p:spPr>
            <a:xfrm>
              <a:off x="237275" y="5340187"/>
              <a:ext cx="814108" cy="358720"/>
            </a:xfrm>
            <a:prstGeom prst="rect">
              <a:avLst/>
            </a:prstGeom>
            <a:solidFill>
              <a:schemeClr val="accent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217665" y="5405815"/>
              <a:ext cx="2794666" cy="829523"/>
              <a:chOff x="217665" y="5405815"/>
              <a:chExt cx="2794666" cy="829523"/>
            </a:xfrm>
          </p:grpSpPr>
          <p:sp>
            <p:nvSpPr>
              <p:cNvPr id="112" name="Rounded Rectangle 111"/>
              <p:cNvSpPr/>
              <p:nvPr/>
            </p:nvSpPr>
            <p:spPr>
              <a:xfrm>
                <a:off x="217665" y="5786416"/>
                <a:ext cx="833718" cy="448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1051383" y="5405815"/>
                <a:ext cx="1960948" cy="728081"/>
                <a:chOff x="1051383" y="5405815"/>
                <a:chExt cx="1960948" cy="728081"/>
              </a:xfrm>
            </p:grpSpPr>
            <p:sp>
              <p:nvSpPr>
                <p:cNvPr id="115" name="TextBox 114"/>
                <p:cNvSpPr txBox="1"/>
                <p:nvPr/>
              </p:nvSpPr>
              <p:spPr>
                <a:xfrm>
                  <a:off x="1051383" y="5405815"/>
                  <a:ext cx="1960948" cy="276999"/>
                </a:xfrm>
                <a:prstGeom prst="rect">
                  <a:avLst/>
                </a:prstGeom>
                <a:noFill/>
              </p:spPr>
              <p:txBody>
                <a:bodyPr wrap="square" rtlCol="0">
                  <a:spAutoFit/>
                </a:bodyPr>
                <a:lstStyle/>
                <a:p>
                  <a:r>
                    <a:rPr lang="en-US" sz="1200" dirty="0" smtClean="0"/>
                    <a:t>Azure Blob Store Container</a:t>
                  </a:r>
                  <a:endParaRPr lang="en-US" sz="1200" dirty="0"/>
                </a:p>
              </p:txBody>
            </p:sp>
            <p:sp>
              <p:nvSpPr>
                <p:cNvPr id="118" name="TextBox 117"/>
                <p:cNvSpPr txBox="1"/>
                <p:nvPr/>
              </p:nvSpPr>
              <p:spPr>
                <a:xfrm>
                  <a:off x="1051383" y="5856897"/>
                  <a:ext cx="1654624" cy="276999"/>
                </a:xfrm>
                <a:prstGeom prst="rect">
                  <a:avLst/>
                </a:prstGeom>
                <a:noFill/>
              </p:spPr>
              <p:txBody>
                <a:bodyPr wrap="square" rtlCol="0">
                  <a:spAutoFit/>
                </a:bodyPr>
                <a:lstStyle/>
                <a:p>
                  <a:r>
                    <a:rPr lang="en-US" sz="1200" dirty="0" smtClean="0"/>
                    <a:t>Azure Blob Store Folder</a:t>
                  </a:r>
                  <a:endParaRPr lang="en-US" sz="1200" dirty="0"/>
                </a:p>
              </p:txBody>
            </p:sp>
          </p:grpSp>
        </p:grpSp>
      </p:grpSp>
      <p:grpSp>
        <p:nvGrpSpPr>
          <p:cNvPr id="8" name="Group 7"/>
          <p:cNvGrpSpPr/>
          <p:nvPr/>
        </p:nvGrpSpPr>
        <p:grpSpPr>
          <a:xfrm>
            <a:off x="6404993" y="1504027"/>
            <a:ext cx="1483528" cy="1420806"/>
            <a:chOff x="4102626" y="3641645"/>
            <a:chExt cx="1483528" cy="1420806"/>
          </a:xfrm>
        </p:grpSpPr>
        <p:sp>
          <p:nvSpPr>
            <p:cNvPr id="44" name="Rectangle 43"/>
            <p:cNvSpPr/>
            <p:nvPr/>
          </p:nvSpPr>
          <p:spPr>
            <a:xfrm>
              <a:off x="4102626" y="3653910"/>
              <a:ext cx="1483528" cy="1408541"/>
            </a:xfrm>
            <a:prstGeom prst="rect">
              <a:avLst/>
            </a:prstGeom>
            <a:solidFill>
              <a:schemeClr val="accent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4102626" y="3641645"/>
              <a:ext cx="1483528" cy="1295590"/>
              <a:chOff x="4102626" y="3641645"/>
              <a:chExt cx="1483528" cy="1295590"/>
            </a:xfrm>
          </p:grpSpPr>
          <p:sp>
            <p:nvSpPr>
              <p:cNvPr id="45" name="Rounded Rectangle 44"/>
              <p:cNvSpPr/>
              <p:nvPr/>
            </p:nvSpPr>
            <p:spPr>
              <a:xfrm>
                <a:off x="4241132" y="4000394"/>
                <a:ext cx="1167779" cy="40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Java</a:t>
                </a:r>
                <a:endParaRPr lang="en-US" sz="1200" dirty="0"/>
              </a:p>
            </p:txBody>
          </p:sp>
          <p:sp>
            <p:nvSpPr>
              <p:cNvPr id="46" name="TextBox 45"/>
              <p:cNvSpPr txBox="1"/>
              <p:nvPr/>
            </p:nvSpPr>
            <p:spPr>
              <a:xfrm>
                <a:off x="4102626" y="3641645"/>
                <a:ext cx="1483528" cy="369332"/>
              </a:xfrm>
              <a:prstGeom prst="rect">
                <a:avLst/>
              </a:prstGeom>
              <a:noFill/>
            </p:spPr>
            <p:txBody>
              <a:bodyPr wrap="square" rtlCol="0">
                <a:spAutoFit/>
              </a:bodyPr>
              <a:lstStyle/>
              <a:p>
                <a:pPr algn="ctr"/>
                <a:r>
                  <a:rPr lang="en-US" dirty="0" smtClean="0"/>
                  <a:t>jobartifacts</a:t>
                </a:r>
                <a:endParaRPr lang="en-US" dirty="0"/>
              </a:p>
            </p:txBody>
          </p:sp>
          <p:sp>
            <p:nvSpPr>
              <p:cNvPr id="47" name="Rounded Rectangle 46"/>
              <p:cNvSpPr/>
              <p:nvPr/>
            </p:nvSpPr>
            <p:spPr>
              <a:xfrm>
                <a:off x="4241131" y="4531422"/>
                <a:ext cx="1167779" cy="40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USql</a:t>
                </a:r>
                <a:endParaRPr lang="en-US" sz="1200" dirty="0"/>
              </a:p>
            </p:txBody>
          </p:sp>
        </p:grpSp>
      </p:grpSp>
      <p:grpSp>
        <p:nvGrpSpPr>
          <p:cNvPr id="61" name="Group 60"/>
          <p:cNvGrpSpPr/>
          <p:nvPr/>
        </p:nvGrpSpPr>
        <p:grpSpPr>
          <a:xfrm>
            <a:off x="3412588" y="1519987"/>
            <a:ext cx="1483528" cy="1420806"/>
            <a:chOff x="4102626" y="3641645"/>
            <a:chExt cx="1483528" cy="1420806"/>
          </a:xfrm>
        </p:grpSpPr>
        <p:sp>
          <p:nvSpPr>
            <p:cNvPr id="62" name="Rectangle 61"/>
            <p:cNvSpPr/>
            <p:nvPr/>
          </p:nvSpPr>
          <p:spPr>
            <a:xfrm>
              <a:off x="4102626" y="3653910"/>
              <a:ext cx="1483528" cy="1408541"/>
            </a:xfrm>
            <a:prstGeom prst="rect">
              <a:avLst/>
            </a:prstGeom>
            <a:solidFill>
              <a:schemeClr val="accent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p:nvPr/>
          </p:nvGrpSpPr>
          <p:grpSpPr>
            <a:xfrm>
              <a:off x="4102626" y="3641645"/>
              <a:ext cx="1483528" cy="1295590"/>
              <a:chOff x="4102626" y="3641645"/>
              <a:chExt cx="1483528" cy="1295590"/>
            </a:xfrm>
          </p:grpSpPr>
          <p:sp>
            <p:nvSpPr>
              <p:cNvPr id="64" name="Rounded Rectangle 63"/>
              <p:cNvSpPr/>
              <p:nvPr/>
            </p:nvSpPr>
            <p:spPr>
              <a:xfrm>
                <a:off x="4241132" y="4000394"/>
                <a:ext cx="1167779" cy="40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ExtractedData</a:t>
                </a:r>
                <a:endParaRPr lang="en-US" sz="1200" dirty="0"/>
              </a:p>
            </p:txBody>
          </p:sp>
          <p:sp>
            <p:nvSpPr>
              <p:cNvPr id="65" name="TextBox 64"/>
              <p:cNvSpPr txBox="1"/>
              <p:nvPr/>
            </p:nvSpPr>
            <p:spPr>
              <a:xfrm>
                <a:off x="4102626" y="3641645"/>
                <a:ext cx="1483528" cy="369332"/>
              </a:xfrm>
              <a:prstGeom prst="rect">
                <a:avLst/>
              </a:prstGeom>
              <a:noFill/>
            </p:spPr>
            <p:txBody>
              <a:bodyPr wrap="square" rtlCol="0">
                <a:spAutoFit/>
              </a:bodyPr>
              <a:lstStyle/>
              <a:p>
                <a:pPr algn="ctr"/>
                <a:r>
                  <a:rPr lang="en-US" dirty="0" smtClean="0"/>
                  <a:t>working</a:t>
                </a:r>
                <a:endParaRPr lang="en-US" dirty="0"/>
              </a:p>
            </p:txBody>
          </p:sp>
          <p:sp>
            <p:nvSpPr>
              <p:cNvPr id="70" name="Rounded Rectangle 69"/>
              <p:cNvSpPr/>
              <p:nvPr/>
            </p:nvSpPr>
            <p:spPr>
              <a:xfrm>
                <a:off x="4241131" y="4531422"/>
                <a:ext cx="1167779" cy="40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HeaderRemovedData</a:t>
                </a:r>
                <a:endParaRPr lang="en-US" sz="1050" dirty="0"/>
              </a:p>
            </p:txBody>
          </p:sp>
        </p:grpSp>
      </p:grpSp>
      <p:grpSp>
        <p:nvGrpSpPr>
          <p:cNvPr id="71" name="Group 70"/>
          <p:cNvGrpSpPr/>
          <p:nvPr/>
        </p:nvGrpSpPr>
        <p:grpSpPr>
          <a:xfrm>
            <a:off x="503311" y="1519987"/>
            <a:ext cx="1483528" cy="1420806"/>
            <a:chOff x="4102626" y="3641645"/>
            <a:chExt cx="1483528" cy="1420806"/>
          </a:xfrm>
        </p:grpSpPr>
        <p:sp>
          <p:nvSpPr>
            <p:cNvPr id="72" name="Rectangle 71"/>
            <p:cNvSpPr/>
            <p:nvPr/>
          </p:nvSpPr>
          <p:spPr>
            <a:xfrm>
              <a:off x="4102626" y="3653910"/>
              <a:ext cx="1483528" cy="1408541"/>
            </a:xfrm>
            <a:prstGeom prst="rect">
              <a:avLst/>
            </a:prstGeom>
            <a:solidFill>
              <a:schemeClr val="accent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4102626" y="3641645"/>
              <a:ext cx="1483528" cy="1295590"/>
              <a:chOff x="4102626" y="3641645"/>
              <a:chExt cx="1483528" cy="1295590"/>
            </a:xfrm>
          </p:grpSpPr>
          <p:sp>
            <p:nvSpPr>
              <p:cNvPr id="74" name="Rounded Rectangle 73"/>
              <p:cNvSpPr/>
              <p:nvPr/>
            </p:nvSpPr>
            <p:spPr>
              <a:xfrm>
                <a:off x="4241132" y="4000394"/>
                <a:ext cx="1167779" cy="40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Disruption</a:t>
                </a:r>
                <a:endParaRPr lang="en-US" sz="1200" dirty="0"/>
              </a:p>
            </p:txBody>
          </p:sp>
          <p:sp>
            <p:nvSpPr>
              <p:cNvPr id="75" name="TextBox 74"/>
              <p:cNvSpPr txBox="1"/>
              <p:nvPr/>
            </p:nvSpPr>
            <p:spPr>
              <a:xfrm>
                <a:off x="4102626" y="3641645"/>
                <a:ext cx="1483528" cy="369332"/>
              </a:xfrm>
              <a:prstGeom prst="rect">
                <a:avLst/>
              </a:prstGeom>
              <a:noFill/>
            </p:spPr>
            <p:txBody>
              <a:bodyPr wrap="square" rtlCol="0">
                <a:spAutoFit/>
              </a:bodyPr>
              <a:lstStyle/>
              <a:p>
                <a:pPr algn="ctr"/>
                <a:r>
                  <a:rPr lang="en-US" dirty="0" smtClean="0"/>
                  <a:t>raw</a:t>
                </a:r>
                <a:endParaRPr lang="en-US" dirty="0"/>
              </a:p>
            </p:txBody>
          </p:sp>
          <p:sp>
            <p:nvSpPr>
              <p:cNvPr id="76" name="Rounded Rectangle 75"/>
              <p:cNvSpPr/>
              <p:nvPr/>
            </p:nvSpPr>
            <p:spPr>
              <a:xfrm>
                <a:off x="4241131" y="4531422"/>
                <a:ext cx="1167779" cy="40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VesselSchedule</a:t>
                </a:r>
                <a:endParaRPr lang="en-US" sz="1100" dirty="0"/>
              </a:p>
            </p:txBody>
          </p:sp>
        </p:grpSp>
      </p:grpSp>
      <p:grpSp>
        <p:nvGrpSpPr>
          <p:cNvPr id="12" name="Group 11"/>
          <p:cNvGrpSpPr/>
          <p:nvPr/>
        </p:nvGrpSpPr>
        <p:grpSpPr>
          <a:xfrm>
            <a:off x="3412588" y="4331643"/>
            <a:ext cx="1483528" cy="922046"/>
            <a:chOff x="4001993" y="3636102"/>
            <a:chExt cx="1483528" cy="922046"/>
          </a:xfrm>
        </p:grpSpPr>
        <p:sp>
          <p:nvSpPr>
            <p:cNvPr id="78" name="Rectangle 77"/>
            <p:cNvSpPr/>
            <p:nvPr/>
          </p:nvSpPr>
          <p:spPr>
            <a:xfrm>
              <a:off x="4001993" y="3648367"/>
              <a:ext cx="1483528" cy="909781"/>
            </a:xfrm>
            <a:prstGeom prst="rect">
              <a:avLst/>
            </a:prstGeom>
            <a:solidFill>
              <a:schemeClr val="accent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p:cNvGrpSpPr/>
            <p:nvPr/>
          </p:nvGrpSpPr>
          <p:grpSpPr>
            <a:xfrm>
              <a:off x="4001993" y="3636102"/>
              <a:ext cx="1483528" cy="764561"/>
              <a:chOff x="4001993" y="3636102"/>
              <a:chExt cx="1483528" cy="764561"/>
            </a:xfrm>
          </p:grpSpPr>
          <p:sp>
            <p:nvSpPr>
              <p:cNvPr id="81" name="Rounded Rectangle 80"/>
              <p:cNvSpPr/>
              <p:nvPr/>
            </p:nvSpPr>
            <p:spPr>
              <a:xfrm>
                <a:off x="4140499" y="3994851"/>
                <a:ext cx="1167779" cy="40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Events</a:t>
                </a:r>
                <a:endParaRPr lang="en-US" sz="1200" dirty="0"/>
              </a:p>
            </p:txBody>
          </p:sp>
          <p:sp>
            <p:nvSpPr>
              <p:cNvPr id="82" name="TextBox 81"/>
              <p:cNvSpPr txBox="1"/>
              <p:nvPr/>
            </p:nvSpPr>
            <p:spPr>
              <a:xfrm>
                <a:off x="4001993" y="3636102"/>
                <a:ext cx="1483528" cy="369332"/>
              </a:xfrm>
              <a:prstGeom prst="rect">
                <a:avLst/>
              </a:prstGeom>
              <a:noFill/>
            </p:spPr>
            <p:txBody>
              <a:bodyPr wrap="square" rtlCol="0">
                <a:spAutoFit/>
              </a:bodyPr>
              <a:lstStyle/>
              <a:p>
                <a:pPr algn="ctr"/>
                <a:r>
                  <a:rPr lang="en-US" dirty="0" smtClean="0"/>
                  <a:t>externaldata</a:t>
                </a:r>
                <a:endParaRPr lang="en-US" dirty="0"/>
              </a:p>
            </p:txBody>
          </p:sp>
        </p:grpSp>
      </p:grpSp>
      <p:grpSp>
        <p:nvGrpSpPr>
          <p:cNvPr id="84" name="Group 83"/>
          <p:cNvGrpSpPr/>
          <p:nvPr/>
        </p:nvGrpSpPr>
        <p:grpSpPr>
          <a:xfrm>
            <a:off x="482433" y="4319378"/>
            <a:ext cx="1483528" cy="922046"/>
            <a:chOff x="4001993" y="3636102"/>
            <a:chExt cx="1483528" cy="922046"/>
          </a:xfrm>
        </p:grpSpPr>
        <p:sp>
          <p:nvSpPr>
            <p:cNvPr id="85" name="Rectangle 84"/>
            <p:cNvSpPr/>
            <p:nvPr/>
          </p:nvSpPr>
          <p:spPr>
            <a:xfrm>
              <a:off x="4001993" y="3648367"/>
              <a:ext cx="1483528" cy="909781"/>
            </a:xfrm>
            <a:prstGeom prst="rect">
              <a:avLst/>
            </a:prstGeom>
            <a:solidFill>
              <a:schemeClr val="accent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p:cNvGrpSpPr/>
            <p:nvPr/>
          </p:nvGrpSpPr>
          <p:grpSpPr>
            <a:xfrm>
              <a:off x="4001993" y="3636102"/>
              <a:ext cx="1483528" cy="764561"/>
              <a:chOff x="4001993" y="3636102"/>
              <a:chExt cx="1483528" cy="764561"/>
            </a:xfrm>
          </p:grpSpPr>
          <p:sp>
            <p:nvSpPr>
              <p:cNvPr id="87" name="Rounded Rectangle 86"/>
              <p:cNvSpPr/>
              <p:nvPr/>
            </p:nvSpPr>
            <p:spPr>
              <a:xfrm>
                <a:off x="4140499" y="3994851"/>
                <a:ext cx="1167779" cy="40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keywords.json</a:t>
                </a:r>
                <a:endParaRPr lang="en-US" sz="1200" dirty="0"/>
              </a:p>
            </p:txBody>
          </p:sp>
          <p:sp>
            <p:nvSpPr>
              <p:cNvPr id="88" name="TextBox 87"/>
              <p:cNvSpPr txBox="1"/>
              <p:nvPr/>
            </p:nvSpPr>
            <p:spPr>
              <a:xfrm>
                <a:off x="4001993" y="3636102"/>
                <a:ext cx="1483528" cy="369332"/>
              </a:xfrm>
              <a:prstGeom prst="rect">
                <a:avLst/>
              </a:prstGeom>
              <a:noFill/>
            </p:spPr>
            <p:txBody>
              <a:bodyPr wrap="square" rtlCol="0">
                <a:spAutoFit/>
              </a:bodyPr>
              <a:lstStyle/>
              <a:p>
                <a:pPr algn="ctr"/>
                <a:r>
                  <a:rPr lang="en-US" dirty="0" smtClean="0"/>
                  <a:t>keywords</a:t>
                </a:r>
                <a:endParaRPr lang="en-US" dirty="0"/>
              </a:p>
            </p:txBody>
          </p:sp>
        </p:grpSp>
      </p:grpSp>
      <p:grpSp>
        <p:nvGrpSpPr>
          <p:cNvPr id="89" name="Group 88"/>
          <p:cNvGrpSpPr/>
          <p:nvPr/>
        </p:nvGrpSpPr>
        <p:grpSpPr>
          <a:xfrm>
            <a:off x="6404993" y="4319378"/>
            <a:ext cx="1483528" cy="922046"/>
            <a:chOff x="4001993" y="3636102"/>
            <a:chExt cx="1483528" cy="922046"/>
          </a:xfrm>
        </p:grpSpPr>
        <p:sp>
          <p:nvSpPr>
            <p:cNvPr id="91" name="Rectangle 90"/>
            <p:cNvSpPr/>
            <p:nvPr/>
          </p:nvSpPr>
          <p:spPr>
            <a:xfrm>
              <a:off x="4001993" y="3648367"/>
              <a:ext cx="1483528" cy="909781"/>
            </a:xfrm>
            <a:prstGeom prst="rect">
              <a:avLst/>
            </a:prstGeom>
            <a:solidFill>
              <a:schemeClr val="accent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 name="Group 91"/>
            <p:cNvGrpSpPr/>
            <p:nvPr/>
          </p:nvGrpSpPr>
          <p:grpSpPr>
            <a:xfrm>
              <a:off x="4001993" y="3636102"/>
              <a:ext cx="1483528" cy="764561"/>
              <a:chOff x="4001993" y="3636102"/>
              <a:chExt cx="1483528" cy="764561"/>
            </a:xfrm>
          </p:grpSpPr>
          <p:sp>
            <p:nvSpPr>
              <p:cNvPr id="93" name="Rounded Rectangle 92"/>
              <p:cNvSpPr/>
              <p:nvPr/>
            </p:nvSpPr>
            <p:spPr>
              <a:xfrm>
                <a:off x="4140499" y="3994851"/>
                <a:ext cx="1167779" cy="40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Ratings</a:t>
                </a:r>
                <a:endParaRPr lang="en-US" sz="1200" dirty="0"/>
              </a:p>
            </p:txBody>
          </p:sp>
          <p:sp>
            <p:nvSpPr>
              <p:cNvPr id="94" name="TextBox 93"/>
              <p:cNvSpPr txBox="1"/>
              <p:nvPr/>
            </p:nvSpPr>
            <p:spPr>
              <a:xfrm>
                <a:off x="4001993" y="3636102"/>
                <a:ext cx="1483528" cy="369332"/>
              </a:xfrm>
              <a:prstGeom prst="rect">
                <a:avLst/>
              </a:prstGeom>
              <a:noFill/>
            </p:spPr>
            <p:txBody>
              <a:bodyPr wrap="square" rtlCol="0">
                <a:spAutoFit/>
              </a:bodyPr>
              <a:lstStyle/>
              <a:p>
                <a:pPr algn="ctr"/>
                <a:r>
                  <a:rPr lang="en-US" dirty="0" smtClean="0"/>
                  <a:t>writeback</a:t>
                </a:r>
                <a:endParaRPr lang="en-US" dirty="0"/>
              </a:p>
            </p:txBody>
          </p:sp>
        </p:grpSp>
      </p:grpSp>
      <p:sp>
        <p:nvSpPr>
          <p:cNvPr id="16" name="TextBox 15"/>
          <p:cNvSpPr txBox="1"/>
          <p:nvPr/>
        </p:nvSpPr>
        <p:spPr>
          <a:xfrm>
            <a:off x="461555" y="3066008"/>
            <a:ext cx="1504406" cy="738664"/>
          </a:xfrm>
          <a:prstGeom prst="rect">
            <a:avLst/>
          </a:prstGeom>
          <a:noFill/>
          <a:ln>
            <a:noFill/>
          </a:ln>
        </p:spPr>
        <p:txBody>
          <a:bodyPr wrap="square" rtlCol="0">
            <a:spAutoFit/>
          </a:bodyPr>
          <a:lstStyle/>
          <a:p>
            <a:pPr algn="ctr"/>
            <a:r>
              <a:rPr lang="en-US" sz="1400" dirty="0" smtClean="0"/>
              <a:t>Landing zone for new compressed (ZIP) input files</a:t>
            </a:r>
            <a:endParaRPr lang="en-US" sz="1400" dirty="0"/>
          </a:p>
        </p:txBody>
      </p:sp>
      <p:sp>
        <p:nvSpPr>
          <p:cNvPr id="95" name="TextBox 94"/>
          <p:cNvSpPr txBox="1"/>
          <p:nvPr/>
        </p:nvSpPr>
        <p:spPr>
          <a:xfrm>
            <a:off x="3267123" y="3066008"/>
            <a:ext cx="1774457" cy="738664"/>
          </a:xfrm>
          <a:prstGeom prst="rect">
            <a:avLst/>
          </a:prstGeom>
          <a:noFill/>
          <a:ln>
            <a:noFill/>
          </a:ln>
        </p:spPr>
        <p:txBody>
          <a:bodyPr wrap="square" rtlCol="0">
            <a:spAutoFit/>
          </a:bodyPr>
          <a:lstStyle/>
          <a:p>
            <a:pPr algn="ctr"/>
            <a:r>
              <a:rPr lang="en-US" sz="1400" dirty="0" smtClean="0"/>
              <a:t>Location for extracted input and header row removed input</a:t>
            </a:r>
            <a:endParaRPr lang="en-US" sz="1400" dirty="0"/>
          </a:p>
        </p:txBody>
      </p:sp>
      <p:sp>
        <p:nvSpPr>
          <p:cNvPr id="96" name="TextBox 95"/>
          <p:cNvSpPr txBox="1"/>
          <p:nvPr/>
        </p:nvSpPr>
        <p:spPr>
          <a:xfrm>
            <a:off x="6159639" y="3066008"/>
            <a:ext cx="1974236" cy="738664"/>
          </a:xfrm>
          <a:prstGeom prst="rect">
            <a:avLst/>
          </a:prstGeom>
          <a:noFill/>
          <a:ln>
            <a:noFill/>
          </a:ln>
        </p:spPr>
        <p:txBody>
          <a:bodyPr wrap="square" rtlCol="0">
            <a:spAutoFit/>
          </a:bodyPr>
          <a:lstStyle/>
          <a:p>
            <a:pPr algn="ctr"/>
            <a:r>
              <a:rPr lang="en-US" sz="1400" dirty="0" smtClean="0"/>
              <a:t>Location for storing Java &amp; U-SQL job artifacts (scripts, jar, etc)</a:t>
            </a:r>
            <a:endParaRPr lang="en-US" sz="1400" dirty="0"/>
          </a:p>
        </p:txBody>
      </p:sp>
      <p:sp>
        <p:nvSpPr>
          <p:cNvPr id="97" name="TextBox 96"/>
          <p:cNvSpPr txBox="1"/>
          <p:nvPr/>
        </p:nvSpPr>
        <p:spPr>
          <a:xfrm>
            <a:off x="3267123" y="5442688"/>
            <a:ext cx="1774457" cy="738664"/>
          </a:xfrm>
          <a:prstGeom prst="rect">
            <a:avLst/>
          </a:prstGeom>
          <a:noFill/>
          <a:ln>
            <a:noFill/>
          </a:ln>
        </p:spPr>
        <p:txBody>
          <a:bodyPr wrap="square" rtlCol="0">
            <a:spAutoFit/>
          </a:bodyPr>
          <a:lstStyle/>
          <a:p>
            <a:pPr algn="ctr"/>
            <a:r>
              <a:rPr lang="en-US" sz="1400" dirty="0" smtClean="0"/>
              <a:t>News &amp; Weather events matching the reference keywords</a:t>
            </a:r>
            <a:endParaRPr lang="en-US" sz="1400" dirty="0"/>
          </a:p>
        </p:txBody>
      </p:sp>
      <p:sp>
        <p:nvSpPr>
          <p:cNvPr id="98" name="TextBox 97"/>
          <p:cNvSpPr txBox="1"/>
          <p:nvPr/>
        </p:nvSpPr>
        <p:spPr>
          <a:xfrm>
            <a:off x="317599" y="5442688"/>
            <a:ext cx="1774457" cy="738664"/>
          </a:xfrm>
          <a:prstGeom prst="rect">
            <a:avLst/>
          </a:prstGeom>
          <a:noFill/>
          <a:ln>
            <a:noFill/>
          </a:ln>
        </p:spPr>
        <p:txBody>
          <a:bodyPr wrap="square" rtlCol="0">
            <a:spAutoFit/>
          </a:bodyPr>
          <a:lstStyle/>
          <a:p>
            <a:pPr algn="ctr"/>
            <a:r>
              <a:rPr lang="en-US" sz="1400" dirty="0" smtClean="0"/>
              <a:t>Keywords to look for in News &amp; Weather events</a:t>
            </a:r>
            <a:endParaRPr lang="en-US" sz="1400" dirty="0"/>
          </a:p>
        </p:txBody>
      </p:sp>
      <p:sp>
        <p:nvSpPr>
          <p:cNvPr id="100" name="TextBox 99"/>
          <p:cNvSpPr txBox="1"/>
          <p:nvPr/>
        </p:nvSpPr>
        <p:spPr>
          <a:xfrm>
            <a:off x="6226276" y="5442688"/>
            <a:ext cx="1874347" cy="738664"/>
          </a:xfrm>
          <a:prstGeom prst="rect">
            <a:avLst/>
          </a:prstGeom>
          <a:noFill/>
          <a:ln>
            <a:noFill/>
          </a:ln>
        </p:spPr>
        <p:txBody>
          <a:bodyPr wrap="square" rtlCol="0">
            <a:spAutoFit/>
          </a:bodyPr>
          <a:lstStyle/>
          <a:p>
            <a:pPr algn="ctr"/>
            <a:r>
              <a:rPr lang="en-US" sz="1400" dirty="0" smtClean="0"/>
              <a:t>Event ratings provided by the customer via mobile application</a:t>
            </a:r>
            <a:endParaRPr lang="en-US" sz="1400" dirty="0"/>
          </a:p>
        </p:txBody>
      </p:sp>
    </p:spTree>
    <p:extLst>
      <p:ext uri="{BB962C8B-B14F-4D97-AF65-F5344CB8AC3E}">
        <p14:creationId xmlns:p14="http://schemas.microsoft.com/office/powerpoint/2010/main" val="398075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23" y="313667"/>
            <a:ext cx="11863733" cy="1325563"/>
          </a:xfrm>
        </p:spPr>
        <p:txBody>
          <a:bodyPr/>
          <a:lstStyle/>
          <a:p>
            <a:r>
              <a:rPr lang="en-US" dirty="0" smtClean="0"/>
              <a:t>Disruption/Shipment &amp; Vessel Schedule Flow</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3751" y="3515770"/>
            <a:ext cx="851040" cy="813399"/>
          </a:xfrm>
          <a:prstGeom prst="rect">
            <a:avLst/>
          </a:prstGeom>
        </p:spPr>
      </p:pic>
      <p:sp>
        <p:nvSpPr>
          <p:cNvPr id="83" name="Rounded Rectangle 82"/>
          <p:cNvSpPr/>
          <p:nvPr/>
        </p:nvSpPr>
        <p:spPr>
          <a:xfrm>
            <a:off x="2344039" y="2930584"/>
            <a:ext cx="7768975" cy="257753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542" y="5073325"/>
            <a:ext cx="878287" cy="7543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0635" y="3515770"/>
            <a:ext cx="1147547" cy="791894"/>
          </a:xfrm>
          <a:prstGeom prst="rect">
            <a:avLst/>
          </a:prstGeom>
          <a:ln>
            <a:solidFill>
              <a:srgbClr val="00B050"/>
            </a:solid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5585" y="3518615"/>
            <a:ext cx="715117" cy="680914"/>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6053" y="3594672"/>
            <a:ext cx="897955" cy="720143"/>
          </a:xfrm>
          <a:prstGeom prst="rect">
            <a:avLst/>
          </a:prstGeom>
        </p:spPr>
      </p:pic>
      <p:sp>
        <p:nvSpPr>
          <p:cNvPr id="19" name="Rectangle 18"/>
          <p:cNvSpPr/>
          <p:nvPr/>
        </p:nvSpPr>
        <p:spPr>
          <a:xfrm>
            <a:off x="5554218" y="2150342"/>
            <a:ext cx="1176406"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Extracted </a:t>
            </a:r>
            <a:r>
              <a:rPr lang="en-US" sz="1200" dirty="0">
                <a:solidFill>
                  <a:schemeClr val="tx1"/>
                </a:solidFill>
              </a:rPr>
              <a:t>Data</a:t>
            </a:r>
          </a:p>
        </p:txBody>
      </p:sp>
      <p:sp>
        <p:nvSpPr>
          <p:cNvPr id="21" name="Rectangle 20"/>
          <p:cNvSpPr/>
          <p:nvPr/>
        </p:nvSpPr>
        <p:spPr>
          <a:xfrm>
            <a:off x="355335" y="2150342"/>
            <a:ext cx="1176406"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a:t>
            </a:r>
          </a:p>
        </p:txBody>
      </p:sp>
      <p:sp>
        <p:nvSpPr>
          <p:cNvPr id="22" name="Rectangle 21"/>
          <p:cNvSpPr/>
          <p:nvPr/>
        </p:nvSpPr>
        <p:spPr>
          <a:xfrm>
            <a:off x="2276827" y="2150342"/>
            <a:ext cx="1176406"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Raw Data</a:t>
            </a:r>
          </a:p>
        </p:txBody>
      </p:sp>
      <p:sp>
        <p:nvSpPr>
          <p:cNvPr id="27" name="Rectangle 26"/>
          <p:cNvSpPr/>
          <p:nvPr/>
        </p:nvSpPr>
        <p:spPr>
          <a:xfrm>
            <a:off x="3915523" y="2150342"/>
            <a:ext cx="1176406"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Extraction</a:t>
            </a:r>
            <a:endParaRPr lang="en-US" sz="1100" dirty="0">
              <a:solidFill>
                <a:schemeClr val="tx1"/>
              </a:solidFill>
            </a:endParaRPr>
          </a:p>
        </p:txBody>
      </p:sp>
      <p:sp>
        <p:nvSpPr>
          <p:cNvPr id="30" name="Rectangle 29"/>
          <p:cNvSpPr/>
          <p:nvPr/>
        </p:nvSpPr>
        <p:spPr>
          <a:xfrm>
            <a:off x="7209793" y="2150342"/>
            <a:ext cx="1176406"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Storage</a:t>
            </a:r>
            <a:endParaRPr lang="en-US" sz="1200" dirty="0">
              <a:solidFill>
                <a:schemeClr val="tx1"/>
              </a:solidFill>
            </a:endParaRPr>
          </a:p>
        </p:txBody>
      </p:sp>
      <p:sp>
        <p:nvSpPr>
          <p:cNvPr id="31" name="Rectangle 30"/>
          <p:cNvSpPr/>
          <p:nvPr/>
        </p:nvSpPr>
        <p:spPr>
          <a:xfrm>
            <a:off x="10687924" y="2150342"/>
            <a:ext cx="1074373"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Visualization/Presentation</a:t>
            </a: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5730" y="3613516"/>
            <a:ext cx="897955" cy="720143"/>
          </a:xfrm>
          <a:prstGeom prst="rect">
            <a:avLst/>
          </a:prstGeom>
        </p:spPr>
      </p:pic>
      <p:cxnSp>
        <p:nvCxnSpPr>
          <p:cNvPr id="62" name="Straight Arrow Connector 61"/>
          <p:cNvCxnSpPr/>
          <p:nvPr/>
        </p:nvCxnSpPr>
        <p:spPr>
          <a:xfrm>
            <a:off x="1590591" y="3954743"/>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264399" y="3901182"/>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091928" y="3901182"/>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730624" y="3889243"/>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0113015" y="3859072"/>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779883" y="1591729"/>
            <a:ext cx="10256173" cy="4606506"/>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804261" y="1613478"/>
            <a:ext cx="1460138" cy="369332"/>
          </a:xfrm>
          <a:prstGeom prst="rect">
            <a:avLst/>
          </a:prstGeom>
          <a:noFill/>
        </p:spPr>
        <p:txBody>
          <a:bodyPr wrap="square" rtlCol="0">
            <a:spAutoFit/>
          </a:bodyPr>
          <a:lstStyle/>
          <a:p>
            <a:r>
              <a:rPr lang="en-US" dirty="0" smtClean="0">
                <a:solidFill>
                  <a:schemeClr val="bg1"/>
                </a:solidFill>
              </a:rPr>
              <a:t>SCOPE</a:t>
            </a:r>
            <a:endParaRPr lang="en-US" dirty="0">
              <a:solidFill>
                <a:schemeClr val="bg1"/>
              </a:solidFill>
            </a:endParaRPr>
          </a:p>
        </p:txBody>
      </p:sp>
      <p:sp>
        <p:nvSpPr>
          <p:cNvPr id="90" name="Rounded Rectangle 89"/>
          <p:cNvSpPr/>
          <p:nvPr/>
        </p:nvSpPr>
        <p:spPr>
          <a:xfrm>
            <a:off x="2383725" y="4413252"/>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Blob Storage</a:t>
            </a:r>
            <a:endParaRPr lang="en-US" sz="1050" b="1" dirty="0">
              <a:solidFill>
                <a:schemeClr val="tx1"/>
              </a:solidFill>
            </a:endParaRPr>
          </a:p>
        </p:txBody>
      </p:sp>
      <p:sp>
        <p:nvSpPr>
          <p:cNvPr id="94" name="Rounded Rectangle 93"/>
          <p:cNvSpPr/>
          <p:nvPr/>
        </p:nvSpPr>
        <p:spPr>
          <a:xfrm>
            <a:off x="9040764" y="4409904"/>
            <a:ext cx="930972" cy="3868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SQL Data Warehouse</a:t>
            </a:r>
            <a:endParaRPr lang="en-US" sz="1050" b="1" dirty="0">
              <a:solidFill>
                <a:schemeClr val="tx1"/>
              </a:solidFill>
            </a:endParaRPr>
          </a:p>
        </p:txBody>
      </p:sp>
      <p:sp>
        <p:nvSpPr>
          <p:cNvPr id="95" name="Rounded Rectangle 94"/>
          <p:cNvSpPr/>
          <p:nvPr/>
        </p:nvSpPr>
        <p:spPr>
          <a:xfrm>
            <a:off x="4026023" y="4434321"/>
            <a:ext cx="913728" cy="3857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HDInsight</a:t>
            </a:r>
            <a:endParaRPr lang="en-US" sz="1050" b="1" dirty="0">
              <a:solidFill>
                <a:schemeClr val="tx1"/>
              </a:solidFill>
            </a:endParaRPr>
          </a:p>
        </p:txBody>
      </p:sp>
      <p:sp>
        <p:nvSpPr>
          <p:cNvPr id="100" name="Rounded Rectangle 99"/>
          <p:cNvSpPr/>
          <p:nvPr/>
        </p:nvSpPr>
        <p:spPr>
          <a:xfrm>
            <a:off x="5751470" y="4411022"/>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Blob Storage</a:t>
            </a:r>
            <a:endParaRPr lang="en-US" sz="1050" b="1" dirty="0">
              <a:solidFill>
                <a:schemeClr val="tx1"/>
              </a:solidFill>
            </a:endParaRPr>
          </a:p>
        </p:txBody>
      </p:sp>
      <p:sp>
        <p:nvSpPr>
          <p:cNvPr id="103" name="Rounded Rectangle 102"/>
          <p:cNvSpPr/>
          <p:nvPr/>
        </p:nvSpPr>
        <p:spPr>
          <a:xfrm>
            <a:off x="5784423" y="5803279"/>
            <a:ext cx="1120797" cy="3479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Data Factory</a:t>
            </a:r>
            <a:endParaRPr lang="en-US" sz="1050" b="1" dirty="0">
              <a:solidFill>
                <a:schemeClr val="tx1"/>
              </a:solidFill>
            </a:endParaRPr>
          </a:p>
        </p:txBody>
      </p:sp>
      <p:sp>
        <p:nvSpPr>
          <p:cNvPr id="108" name="TextBox 107"/>
          <p:cNvSpPr txBox="1"/>
          <p:nvPr/>
        </p:nvSpPr>
        <p:spPr>
          <a:xfrm>
            <a:off x="2658456" y="5262589"/>
            <a:ext cx="1762273" cy="276999"/>
          </a:xfrm>
          <a:prstGeom prst="rect">
            <a:avLst/>
          </a:prstGeom>
          <a:noFill/>
        </p:spPr>
        <p:txBody>
          <a:bodyPr wrap="square" rtlCol="0">
            <a:spAutoFit/>
          </a:bodyPr>
          <a:lstStyle/>
          <a:p>
            <a:r>
              <a:rPr lang="en-US" sz="1200" dirty="0" smtClean="0"/>
              <a:t>Data Factory Pipeline</a:t>
            </a:r>
            <a:endParaRPr lang="en-US" sz="1200" dirty="0"/>
          </a:p>
        </p:txBody>
      </p:sp>
      <p:sp>
        <p:nvSpPr>
          <p:cNvPr id="121" name="Rounded Rectangle 120"/>
          <p:cNvSpPr/>
          <p:nvPr/>
        </p:nvSpPr>
        <p:spPr>
          <a:xfrm>
            <a:off x="10843988" y="4409903"/>
            <a:ext cx="918309" cy="3868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Power BI</a:t>
            </a:r>
            <a:endParaRPr lang="en-US" sz="1050" b="1" dirty="0">
              <a:solidFill>
                <a:schemeClr val="tx1"/>
              </a:solidFill>
            </a:endParaRPr>
          </a:p>
        </p:txBody>
      </p:sp>
      <p:sp>
        <p:nvSpPr>
          <p:cNvPr id="44" name="Rectangle 43"/>
          <p:cNvSpPr/>
          <p:nvPr/>
        </p:nvSpPr>
        <p:spPr>
          <a:xfrm>
            <a:off x="355335" y="3693869"/>
            <a:ext cx="109728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Zip File</a:t>
            </a:r>
            <a:endParaRPr lang="en-US" sz="1200" dirty="0">
              <a:solidFill>
                <a:schemeClr val="tx1"/>
              </a:solidFill>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9904" y="3520264"/>
            <a:ext cx="622300" cy="787400"/>
          </a:xfrm>
          <a:prstGeom prst="rect">
            <a:avLst/>
          </a:prstGeom>
          <a:ln>
            <a:solidFill>
              <a:srgbClr val="00B050"/>
            </a:solidFill>
          </a:ln>
        </p:spPr>
      </p:pic>
      <p:cxnSp>
        <p:nvCxnSpPr>
          <p:cNvPr id="45" name="Straight Arrow Connector 44"/>
          <p:cNvCxnSpPr/>
          <p:nvPr/>
        </p:nvCxnSpPr>
        <p:spPr>
          <a:xfrm>
            <a:off x="8318412" y="3892781"/>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7413915" y="4411021"/>
            <a:ext cx="913728" cy="3857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Data Lake</a:t>
            </a:r>
            <a:endParaRPr lang="en-US" sz="1050" b="1" dirty="0">
              <a:solidFill>
                <a:schemeClr val="tx1"/>
              </a:solidFill>
            </a:endParaRPr>
          </a:p>
        </p:txBody>
      </p:sp>
      <p:sp>
        <p:nvSpPr>
          <p:cNvPr id="48" name="Rectangle 47"/>
          <p:cNvSpPr/>
          <p:nvPr/>
        </p:nvSpPr>
        <p:spPr>
          <a:xfrm>
            <a:off x="8795330" y="2150342"/>
            <a:ext cx="1176406"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Query Layer</a:t>
            </a:r>
          </a:p>
        </p:txBody>
      </p:sp>
      <p:sp>
        <p:nvSpPr>
          <p:cNvPr id="4" name="Curved Down Arrow 3"/>
          <p:cNvSpPr/>
          <p:nvPr/>
        </p:nvSpPr>
        <p:spPr>
          <a:xfrm>
            <a:off x="4637314" y="2992954"/>
            <a:ext cx="3306536" cy="522816"/>
          </a:xfrm>
          <a:prstGeom prst="curvedDown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571564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39" y="116647"/>
            <a:ext cx="10515600" cy="1325563"/>
          </a:xfrm>
        </p:spPr>
        <p:txBody>
          <a:bodyPr/>
          <a:lstStyle/>
          <a:p>
            <a:r>
              <a:rPr lang="en-US" dirty="0" smtClean="0"/>
              <a:t>Disruption/Shipment Data Pipeline</a:t>
            </a:r>
            <a:endParaRPr lang="en-US" dirty="0"/>
          </a:p>
        </p:txBody>
      </p:sp>
      <p:pic>
        <p:nvPicPr>
          <p:cNvPr id="4" name="Picture 3"/>
          <p:cNvPicPr>
            <a:picLocks noChangeAspect="1"/>
          </p:cNvPicPr>
          <p:nvPr/>
        </p:nvPicPr>
        <p:blipFill>
          <a:blip r:embed="rId2"/>
          <a:stretch>
            <a:fillRect/>
          </a:stretch>
        </p:blipFill>
        <p:spPr>
          <a:xfrm>
            <a:off x="162339" y="1231164"/>
            <a:ext cx="11944372" cy="4817861"/>
          </a:xfrm>
          <a:prstGeom prst="rect">
            <a:avLst/>
          </a:prstGeom>
        </p:spPr>
      </p:pic>
    </p:spTree>
    <p:extLst>
      <p:ext uri="{BB962C8B-B14F-4D97-AF65-F5344CB8AC3E}">
        <p14:creationId xmlns:p14="http://schemas.microsoft.com/office/powerpoint/2010/main" val="23923116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630" y="0"/>
            <a:ext cx="10274969" cy="1325563"/>
          </a:xfrm>
        </p:spPr>
        <p:txBody>
          <a:bodyPr>
            <a:normAutofit/>
          </a:bodyPr>
          <a:lstStyle/>
          <a:p>
            <a:r>
              <a:rPr lang="en-US" sz="4000" dirty="0" smtClean="0"/>
              <a:t>Disruption Pipeline Activities</a:t>
            </a:r>
            <a:endParaRPr lang="en-US" sz="4000" dirty="0"/>
          </a:p>
        </p:txBody>
      </p:sp>
      <p:sp>
        <p:nvSpPr>
          <p:cNvPr id="3" name="Content Placeholder 2"/>
          <p:cNvSpPr>
            <a:spLocks noGrp="1"/>
          </p:cNvSpPr>
          <p:nvPr>
            <p:ph idx="1"/>
          </p:nvPr>
        </p:nvSpPr>
        <p:spPr>
          <a:xfrm>
            <a:off x="240631" y="1049154"/>
            <a:ext cx="11675445" cy="5707781"/>
          </a:xfrm>
        </p:spPr>
        <p:txBody>
          <a:bodyPr>
            <a:normAutofit/>
          </a:bodyPr>
          <a:lstStyle/>
          <a:p>
            <a:pPr marL="514350" indent="-514350">
              <a:buFont typeface="+mj-lt"/>
              <a:buAutoNum type="arabicPeriod"/>
            </a:pPr>
            <a:r>
              <a:rPr lang="en-US" sz="2000" b="1" dirty="0" smtClean="0"/>
              <a:t>UnzipMRActivity</a:t>
            </a:r>
            <a:r>
              <a:rPr lang="en-US" sz="2000" dirty="0" smtClean="0"/>
              <a:t>: Extract the input zip file and remove the header row</a:t>
            </a:r>
          </a:p>
          <a:p>
            <a:pPr marL="514350" indent="-514350">
              <a:buFont typeface="+mj-lt"/>
              <a:buAutoNum type="arabicPeriod"/>
            </a:pPr>
            <a:r>
              <a:rPr lang="en-US" sz="2000" b="1" dirty="0" err="1" smtClean="0"/>
              <a:t>CopyBlobToDataLake</a:t>
            </a:r>
            <a:r>
              <a:rPr lang="en-US" sz="2000" dirty="0" smtClean="0"/>
              <a:t>: Copy extracted file from blob storage to ADL Store</a:t>
            </a:r>
          </a:p>
          <a:p>
            <a:pPr marL="514350" indent="-514350">
              <a:buFont typeface="+mj-lt"/>
              <a:buAutoNum type="arabicPeriod"/>
            </a:pPr>
            <a:r>
              <a:rPr lang="en-US" sz="2000" b="1" dirty="0" err="1" smtClean="0"/>
              <a:t>DataLakeAnalyticsUSqlActivity</a:t>
            </a:r>
            <a:r>
              <a:rPr lang="en-US" sz="2000" dirty="0" smtClean="0"/>
              <a:t>: U-SQL script to extract the records from the file and load the relevant records into Shipping Data Lake table. Also output the distinct records from current input file to processed folder in ADL Store</a:t>
            </a:r>
          </a:p>
          <a:p>
            <a:pPr marL="514350" indent="-514350">
              <a:buFont typeface="+mj-lt"/>
              <a:buAutoNum type="arabicPeriod"/>
            </a:pPr>
            <a:r>
              <a:rPr lang="en-US" sz="2000" b="1" dirty="0" err="1" smtClean="0"/>
              <a:t>TruncateDisruptionActivity</a:t>
            </a:r>
            <a:r>
              <a:rPr lang="en-US" sz="2000" dirty="0" smtClean="0"/>
              <a:t>: Truncate the Disruption table in SQL DW in order to load the current updated data in ADL Store</a:t>
            </a:r>
          </a:p>
          <a:p>
            <a:pPr marL="514350" indent="-514350">
              <a:buFont typeface="+mj-lt"/>
              <a:buAutoNum type="arabicPeriod"/>
            </a:pPr>
            <a:r>
              <a:rPr lang="en-US" sz="2000" b="1" dirty="0" err="1" smtClean="0"/>
              <a:t>VesselDimensionUSqlActivty</a:t>
            </a:r>
            <a:r>
              <a:rPr lang="en-US" sz="2000" dirty="0" smtClean="0"/>
              <a:t>: U-SQL script to extract any new Vessel information that may be present in current input file</a:t>
            </a:r>
          </a:p>
          <a:p>
            <a:pPr marL="514350" indent="-514350">
              <a:buFont typeface="+mj-lt"/>
              <a:buAutoNum type="arabicPeriod"/>
            </a:pPr>
            <a:r>
              <a:rPr lang="en-US" sz="2000" b="1" dirty="0" err="1" smtClean="0"/>
              <a:t>CopyDataLakeToSqlDW</a:t>
            </a:r>
            <a:r>
              <a:rPr lang="en-US" sz="2000" dirty="0" smtClean="0"/>
              <a:t>: Copy the updated disruption records from ADL Store to SQL DW Disruption table</a:t>
            </a:r>
          </a:p>
          <a:p>
            <a:pPr marL="514350" indent="-514350">
              <a:buFont typeface="+mj-lt"/>
              <a:buAutoNum type="arabicPeriod"/>
            </a:pPr>
            <a:r>
              <a:rPr lang="en-US" sz="2000" b="1" dirty="0" err="1" smtClean="0"/>
              <a:t>CleanUpBlobStorageActivity</a:t>
            </a:r>
            <a:r>
              <a:rPr lang="en-US" sz="2000" dirty="0" smtClean="0"/>
              <a:t>: Delete intermediate/working data for this run from blob storage</a:t>
            </a:r>
          </a:p>
          <a:p>
            <a:pPr marL="514350" indent="-514350">
              <a:buFont typeface="+mj-lt"/>
              <a:buAutoNum type="arabicPeriod"/>
            </a:pPr>
            <a:r>
              <a:rPr lang="en-US" sz="2000" b="1" dirty="0" err="1" smtClean="0"/>
              <a:t>CopyVesselDataToSqlDW</a:t>
            </a:r>
            <a:r>
              <a:rPr lang="en-US" sz="2000" dirty="0" smtClean="0"/>
              <a:t>: Copy any new vessel information found in current input file to SQL DW Vessel table</a:t>
            </a:r>
          </a:p>
          <a:p>
            <a:pPr marL="514350" indent="-514350">
              <a:buFont typeface="+mj-lt"/>
              <a:buAutoNum type="arabicPeriod"/>
            </a:pPr>
            <a:r>
              <a:rPr lang="en-US" sz="2000" b="1" dirty="0" err="1" smtClean="0"/>
              <a:t>DataLakeCleanupActivity</a:t>
            </a:r>
            <a:r>
              <a:rPr lang="en-US" sz="2000" dirty="0" smtClean="0"/>
              <a:t>: Delete intermediate/working data for this run from ADL Store and move raw file to Archived folder in ADL Store</a:t>
            </a:r>
            <a:endParaRPr lang="en-US" sz="2000" dirty="0"/>
          </a:p>
        </p:txBody>
      </p:sp>
    </p:spTree>
    <p:extLst>
      <p:ext uri="{BB962C8B-B14F-4D97-AF65-F5344CB8AC3E}">
        <p14:creationId xmlns:p14="http://schemas.microsoft.com/office/powerpoint/2010/main" val="227931857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33" y="336249"/>
            <a:ext cx="9489707" cy="866386"/>
          </a:xfrm>
        </p:spPr>
        <p:txBody>
          <a:bodyPr>
            <a:normAutofit/>
          </a:bodyPr>
          <a:lstStyle/>
          <a:p>
            <a:r>
              <a:rPr lang="en-US" dirty="0" smtClean="0"/>
              <a:t>Vessel Schedule Pipeline</a:t>
            </a:r>
            <a:endParaRPr lang="en-US" dirty="0"/>
          </a:p>
        </p:txBody>
      </p:sp>
      <p:pic>
        <p:nvPicPr>
          <p:cNvPr id="4" name="Picture 3"/>
          <p:cNvPicPr>
            <a:picLocks noChangeAspect="1"/>
          </p:cNvPicPr>
          <p:nvPr/>
        </p:nvPicPr>
        <p:blipFill>
          <a:blip r:embed="rId2"/>
          <a:stretch>
            <a:fillRect/>
          </a:stretch>
        </p:blipFill>
        <p:spPr>
          <a:xfrm>
            <a:off x="87429" y="1513062"/>
            <a:ext cx="11960536" cy="4722133"/>
          </a:xfrm>
          <a:prstGeom prst="rect">
            <a:avLst/>
          </a:prstGeom>
        </p:spPr>
      </p:pic>
    </p:spTree>
    <p:extLst>
      <p:ext uri="{BB962C8B-B14F-4D97-AF65-F5344CB8AC3E}">
        <p14:creationId xmlns:p14="http://schemas.microsoft.com/office/powerpoint/2010/main" val="14874567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0" y="0"/>
            <a:ext cx="10274969" cy="1325563"/>
          </a:xfrm>
        </p:spPr>
        <p:txBody>
          <a:bodyPr>
            <a:normAutofit/>
          </a:bodyPr>
          <a:lstStyle/>
          <a:p>
            <a:r>
              <a:rPr lang="en-US" sz="4000" dirty="0" smtClean="0"/>
              <a:t>Vessel Schedule Pipeline Activities</a:t>
            </a:r>
            <a:endParaRPr lang="en-US" sz="4000" dirty="0"/>
          </a:p>
        </p:txBody>
      </p:sp>
      <p:sp>
        <p:nvSpPr>
          <p:cNvPr id="3" name="Content Placeholder 2"/>
          <p:cNvSpPr>
            <a:spLocks noGrp="1"/>
          </p:cNvSpPr>
          <p:nvPr>
            <p:ph idx="1"/>
          </p:nvPr>
        </p:nvSpPr>
        <p:spPr>
          <a:xfrm>
            <a:off x="240631" y="1049154"/>
            <a:ext cx="11675445" cy="5707781"/>
          </a:xfrm>
        </p:spPr>
        <p:txBody>
          <a:bodyPr>
            <a:normAutofit/>
          </a:bodyPr>
          <a:lstStyle/>
          <a:p>
            <a:pPr marL="514350" indent="-514350">
              <a:buFont typeface="+mj-lt"/>
              <a:buAutoNum type="arabicPeriod"/>
            </a:pPr>
            <a:r>
              <a:rPr lang="en-US" sz="2000" b="1" dirty="0" smtClean="0"/>
              <a:t>UnzipMRActivity</a:t>
            </a:r>
            <a:r>
              <a:rPr lang="en-US" sz="2000" dirty="0" smtClean="0"/>
              <a:t>: Extract the input zip file and remove the header row</a:t>
            </a:r>
          </a:p>
          <a:p>
            <a:pPr marL="514350" indent="-514350">
              <a:buFont typeface="+mj-lt"/>
              <a:buAutoNum type="arabicPeriod"/>
            </a:pPr>
            <a:r>
              <a:rPr lang="en-US" sz="2000" b="1" dirty="0" err="1" smtClean="0"/>
              <a:t>CopyBlobToDataLake</a:t>
            </a:r>
            <a:r>
              <a:rPr lang="en-US" sz="2000" dirty="0" smtClean="0"/>
              <a:t>: Copy extracted file from blob storage to ADL Store</a:t>
            </a:r>
          </a:p>
          <a:p>
            <a:pPr marL="514350" indent="-514350">
              <a:buFont typeface="+mj-lt"/>
              <a:buAutoNum type="arabicPeriod"/>
            </a:pPr>
            <a:r>
              <a:rPr lang="en-US" sz="2000" b="1" dirty="0" err="1" smtClean="0"/>
              <a:t>DataLakeAnalyticsUSqlActivity</a:t>
            </a:r>
            <a:r>
              <a:rPr lang="en-US" sz="2000" dirty="0" smtClean="0"/>
              <a:t>: U-SQL script to extract the records from the file and load the relevant records into VesselSchedule Data Lake table. Also output the distinct records from current input file to processed folder in ADL Store</a:t>
            </a:r>
          </a:p>
          <a:p>
            <a:pPr marL="514350" indent="-514350">
              <a:buFont typeface="+mj-lt"/>
              <a:buAutoNum type="arabicPeriod"/>
            </a:pPr>
            <a:r>
              <a:rPr lang="en-US" sz="2000" b="1" dirty="0" err="1" smtClean="0"/>
              <a:t>TruncateVesselScheduleActivity</a:t>
            </a:r>
            <a:r>
              <a:rPr lang="en-US" sz="2000" dirty="0" smtClean="0"/>
              <a:t>: Truncate the VesselSchedule table in SQL DW in order to load the current updated data in ADL Store</a:t>
            </a:r>
          </a:p>
          <a:p>
            <a:pPr marL="514350" indent="-514350">
              <a:buFont typeface="+mj-lt"/>
              <a:buAutoNum type="arabicPeriod"/>
            </a:pPr>
            <a:r>
              <a:rPr lang="en-US" sz="2000" b="1" dirty="0" err="1" smtClean="0"/>
              <a:t>VesselDimensionUSqlActivty</a:t>
            </a:r>
            <a:r>
              <a:rPr lang="en-US" sz="2000" dirty="0" smtClean="0"/>
              <a:t>: U-SQL script to extract any new Vessel information that may be present in current input file</a:t>
            </a:r>
          </a:p>
          <a:p>
            <a:pPr marL="514350" indent="-514350">
              <a:buFont typeface="+mj-lt"/>
              <a:buAutoNum type="arabicPeriod"/>
            </a:pPr>
            <a:r>
              <a:rPr lang="en-US" sz="2000" b="1" dirty="0" err="1" smtClean="0"/>
              <a:t>CopyDataLakeToSqlDW</a:t>
            </a:r>
            <a:r>
              <a:rPr lang="en-US" sz="2000" dirty="0" smtClean="0"/>
              <a:t>: Copy the updated vessel schedule records from ADL Store to SQL DW VesselSchedule table</a:t>
            </a:r>
          </a:p>
          <a:p>
            <a:pPr marL="514350" indent="-514350">
              <a:buFont typeface="+mj-lt"/>
              <a:buAutoNum type="arabicPeriod"/>
            </a:pPr>
            <a:r>
              <a:rPr lang="en-US" sz="2000" b="1" dirty="0" err="1" smtClean="0"/>
              <a:t>CleanUpBlobStorageActivity</a:t>
            </a:r>
            <a:r>
              <a:rPr lang="en-US" sz="2000" dirty="0" smtClean="0"/>
              <a:t>: Delete intermediate/working data for this run from blob storage</a:t>
            </a:r>
          </a:p>
          <a:p>
            <a:pPr marL="514350" indent="-514350">
              <a:buFont typeface="+mj-lt"/>
              <a:buAutoNum type="arabicPeriod"/>
            </a:pPr>
            <a:r>
              <a:rPr lang="en-US" sz="2000" b="1" dirty="0" err="1" smtClean="0"/>
              <a:t>CopyVesselDataToSqlDW</a:t>
            </a:r>
            <a:r>
              <a:rPr lang="en-US" sz="2000" dirty="0" smtClean="0"/>
              <a:t>: Copy any new vessel information found in current input file to SQL DW Vessel table</a:t>
            </a:r>
          </a:p>
          <a:p>
            <a:pPr marL="514350" indent="-514350">
              <a:buFont typeface="+mj-lt"/>
              <a:buAutoNum type="arabicPeriod"/>
            </a:pPr>
            <a:r>
              <a:rPr lang="en-US" sz="2000" b="1" dirty="0" err="1" smtClean="0"/>
              <a:t>DataLakeCleanupActivity</a:t>
            </a:r>
            <a:r>
              <a:rPr lang="en-US" sz="2000" dirty="0" smtClean="0"/>
              <a:t>: Delete intermediate/working data for this run from ADL Store and move raw file to Archived folder in ADL Store</a:t>
            </a:r>
            <a:endParaRPr lang="en-US" sz="2000" dirty="0"/>
          </a:p>
        </p:txBody>
      </p:sp>
    </p:spTree>
    <p:extLst>
      <p:ext uri="{BB962C8B-B14F-4D97-AF65-F5344CB8AC3E}">
        <p14:creationId xmlns:p14="http://schemas.microsoft.com/office/powerpoint/2010/main" val="4388383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5533" b="92"/>
          <a:stretch/>
        </p:blipFill>
        <p:spPr>
          <a:xfrm>
            <a:off x="1589" y="1380"/>
            <a:ext cx="12188202" cy="6855864"/>
          </a:xfrm>
          <a:prstGeom prst="rect">
            <a:avLst/>
          </a:prstGeom>
        </p:spPr>
      </p:pic>
      <p:sp>
        <p:nvSpPr>
          <p:cNvPr id="6" name="Rectangle 5"/>
          <p:cNvSpPr/>
          <p:nvPr/>
        </p:nvSpPr>
        <p:spPr bwMode="auto">
          <a:xfrm>
            <a:off x="1588" y="2386196"/>
            <a:ext cx="12188202" cy="1484233"/>
          </a:xfrm>
          <a:prstGeom prst="rect">
            <a:avLst/>
          </a:prstGeom>
          <a:solidFill>
            <a:schemeClr val="accent1">
              <a:lumMod val="50000"/>
            </a:schemeClr>
          </a:solidFill>
          <a:ln>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itle 1"/>
          <p:cNvSpPr txBox="1">
            <a:spLocks/>
          </p:cNvSpPr>
          <p:nvPr/>
        </p:nvSpPr>
        <p:spPr>
          <a:xfrm>
            <a:off x="214476" y="2663870"/>
            <a:ext cx="11080631" cy="928885"/>
          </a:xfrm>
          <a:prstGeom prst="rect">
            <a:avLst/>
          </a:prstGeom>
          <a:noFill/>
        </p:spPr>
        <p:txBody>
          <a:bodyPr vert="horz" wrap="square" lIns="143391" tIns="89619" rIns="143391" bIns="89619" rtlCol="0" anchor="ctr"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932462">
              <a:defRPr/>
            </a:pPr>
            <a:r>
              <a:rPr lang="en-US" sz="5290" dirty="0" smtClean="0">
                <a:solidFill>
                  <a:schemeClr val="bg1"/>
                </a:solidFill>
              </a:rPr>
              <a:t>External Data Flows</a:t>
            </a:r>
            <a:endParaRPr lang="en-US" sz="5292" dirty="0">
              <a:solidFill>
                <a:schemeClr val="bg1"/>
              </a:solidFill>
              <a:latin typeface="Segoe UI Light"/>
            </a:endParaRPr>
          </a:p>
        </p:txBody>
      </p:sp>
      <p:pic>
        <p:nvPicPr>
          <p:cNvPr id="10" name="Picture Placeholder 6"/>
          <p:cNvPicPr>
            <a:picLocks noChangeAspect="1"/>
          </p:cNvPicPr>
          <p:nvPr/>
        </p:nvPicPr>
        <p:blipFill>
          <a:blip r:embed="rId4" cstate="print">
            <a:extLst>
              <a:ext uri="{28A0092B-C50C-407E-A947-70E740481C1C}">
                <a14:useLocalDpi xmlns:a14="http://schemas.microsoft.com/office/drawing/2010/main" val="0"/>
              </a:ext>
            </a:extLst>
          </a:blip>
          <a:srcRect l="129" r="129"/>
          <a:stretch>
            <a:fillRect/>
          </a:stretch>
        </p:blipFill>
        <p:spPr>
          <a:xfrm>
            <a:off x="21880" y="6297428"/>
            <a:ext cx="1523603" cy="559816"/>
          </a:xfrm>
          <a:prstGeom prst="rect">
            <a:avLst/>
          </a:prstGeom>
        </p:spPr>
      </p:pic>
    </p:spTree>
    <p:extLst>
      <p:ext uri="{BB962C8B-B14F-4D97-AF65-F5344CB8AC3E}">
        <p14:creationId xmlns:p14="http://schemas.microsoft.com/office/powerpoint/2010/main" val="14878065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79" y="313667"/>
            <a:ext cx="11848277" cy="858467"/>
          </a:xfrm>
        </p:spPr>
        <p:txBody>
          <a:bodyPr/>
          <a:lstStyle/>
          <a:p>
            <a:r>
              <a:rPr lang="en-US" dirty="0" smtClean="0"/>
              <a:t>External Data Flow – News &amp; Weather Data</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301" y="3719877"/>
            <a:ext cx="851040" cy="813399"/>
          </a:xfrm>
          <a:prstGeom prst="rect">
            <a:avLst/>
          </a:prstGeom>
        </p:spPr>
      </p:pic>
      <p:sp>
        <p:nvSpPr>
          <p:cNvPr id="83" name="Rounded Rectangle 82"/>
          <p:cNvSpPr/>
          <p:nvPr/>
        </p:nvSpPr>
        <p:spPr>
          <a:xfrm>
            <a:off x="6594469" y="1670629"/>
            <a:ext cx="4856612" cy="389464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1061" y="5130476"/>
            <a:ext cx="878287" cy="7543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3726" y="3817623"/>
            <a:ext cx="897955" cy="720143"/>
          </a:xfrm>
          <a:prstGeom prst="rect">
            <a:avLst/>
          </a:prstGeom>
        </p:spPr>
      </p:pic>
      <p:cxnSp>
        <p:nvCxnSpPr>
          <p:cNvPr id="64" name="Straight Arrow Connector 63"/>
          <p:cNvCxnSpPr/>
          <p:nvPr/>
        </p:nvCxnSpPr>
        <p:spPr>
          <a:xfrm>
            <a:off x="6309361" y="4143390"/>
            <a:ext cx="812356"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082484" y="4093350"/>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640080" y="1387931"/>
            <a:ext cx="11205556" cy="4867455"/>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10291198" y="4614011"/>
            <a:ext cx="954424" cy="3868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SQL Data Warehouse</a:t>
            </a:r>
            <a:endParaRPr lang="en-US" sz="1050" b="1" dirty="0">
              <a:solidFill>
                <a:schemeClr val="tx1"/>
              </a:solidFill>
            </a:endParaRPr>
          </a:p>
        </p:txBody>
      </p:sp>
      <p:sp>
        <p:nvSpPr>
          <p:cNvPr id="100" name="Rounded Rectangle 99"/>
          <p:cNvSpPr/>
          <p:nvPr/>
        </p:nvSpPr>
        <p:spPr>
          <a:xfrm>
            <a:off x="7210297" y="4605784"/>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Blob Storage</a:t>
            </a:r>
            <a:endParaRPr lang="en-US" sz="1050" b="1" dirty="0">
              <a:solidFill>
                <a:schemeClr val="tx1"/>
              </a:solidFill>
            </a:endParaRPr>
          </a:p>
        </p:txBody>
      </p:sp>
      <p:sp>
        <p:nvSpPr>
          <p:cNvPr id="103" name="Rounded Rectangle 102"/>
          <p:cNvSpPr/>
          <p:nvPr/>
        </p:nvSpPr>
        <p:spPr>
          <a:xfrm>
            <a:off x="8584628" y="5860430"/>
            <a:ext cx="1120797" cy="3479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Data Factory</a:t>
            </a:r>
            <a:endParaRPr lang="en-US" sz="1050" b="1" dirty="0">
              <a:solidFill>
                <a:schemeClr val="tx1"/>
              </a:solidFill>
            </a:endParaRPr>
          </a:p>
        </p:txBody>
      </p:sp>
      <p:sp>
        <p:nvSpPr>
          <p:cNvPr id="108" name="TextBox 107"/>
          <p:cNvSpPr txBox="1"/>
          <p:nvPr/>
        </p:nvSpPr>
        <p:spPr>
          <a:xfrm>
            <a:off x="7121717" y="5321851"/>
            <a:ext cx="1762273" cy="276999"/>
          </a:xfrm>
          <a:prstGeom prst="rect">
            <a:avLst/>
          </a:prstGeom>
          <a:noFill/>
        </p:spPr>
        <p:txBody>
          <a:bodyPr wrap="square" rtlCol="0">
            <a:spAutoFit/>
          </a:bodyPr>
          <a:lstStyle/>
          <a:p>
            <a:r>
              <a:rPr lang="en-US" sz="1200" dirty="0" smtClean="0"/>
              <a:t>Data Factory Pipeline</a:t>
            </a:r>
            <a:endParaRPr lang="en-US" sz="1200"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6452" y="3724371"/>
            <a:ext cx="622300" cy="787400"/>
          </a:xfrm>
          <a:prstGeom prst="rect">
            <a:avLst/>
          </a:prstGeom>
        </p:spPr>
      </p:pic>
      <p:cxnSp>
        <p:nvCxnSpPr>
          <p:cNvPr id="45" name="Straight Arrow Connector 44"/>
          <p:cNvCxnSpPr/>
          <p:nvPr/>
        </p:nvCxnSpPr>
        <p:spPr>
          <a:xfrm>
            <a:off x="9604960" y="4096888"/>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8700463" y="4615128"/>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Data Lake</a:t>
            </a:r>
            <a:endParaRPr lang="en-US" sz="1050" b="1" dirty="0">
              <a:solidFill>
                <a:schemeClr val="tx1"/>
              </a:solidFill>
            </a:endParaRPr>
          </a:p>
        </p:txBody>
      </p: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889" y="3806477"/>
            <a:ext cx="673826" cy="673826"/>
          </a:xfrm>
          <a:prstGeom prst="rect">
            <a:avLst/>
          </a:prstGeom>
        </p:spPr>
      </p:pic>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4169" y="3712731"/>
            <a:ext cx="780290" cy="780290"/>
          </a:xfrm>
          <a:prstGeom prst="rect">
            <a:avLst/>
          </a:prstGeom>
        </p:spPr>
      </p:pic>
      <p:cxnSp>
        <p:nvCxnSpPr>
          <p:cNvPr id="37" name="Straight Arrow Connector 36"/>
          <p:cNvCxnSpPr/>
          <p:nvPr/>
        </p:nvCxnSpPr>
        <p:spPr>
          <a:xfrm>
            <a:off x="4475856" y="4143390"/>
            <a:ext cx="68623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5254169" y="4576685"/>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Stream Analytics</a:t>
            </a:r>
            <a:endParaRPr lang="en-US" sz="1050" b="1" dirty="0">
              <a:solidFill>
                <a:schemeClr val="tx1"/>
              </a:solidFill>
            </a:endParaRPr>
          </a:p>
        </p:txBody>
      </p:sp>
      <p:sp>
        <p:nvSpPr>
          <p:cNvPr id="40" name="Rounded Rectangle 39"/>
          <p:cNvSpPr/>
          <p:nvPr/>
        </p:nvSpPr>
        <p:spPr>
          <a:xfrm>
            <a:off x="3595061" y="4583661"/>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Event Hub</a:t>
            </a:r>
            <a:endParaRPr lang="en-US" sz="1050" b="1" dirty="0">
              <a:solidFill>
                <a:schemeClr val="tx1"/>
              </a:solidFill>
            </a:endParaRPr>
          </a:p>
        </p:txBody>
      </p:sp>
      <p:cxnSp>
        <p:nvCxnSpPr>
          <p:cNvPr id="47" name="Straight Arrow Connector 46"/>
          <p:cNvCxnSpPr/>
          <p:nvPr/>
        </p:nvCxnSpPr>
        <p:spPr>
          <a:xfrm>
            <a:off x="5709624" y="3099056"/>
            <a:ext cx="1" cy="60797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5252760" y="1868515"/>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Blob Storage</a:t>
            </a:r>
            <a:endParaRPr lang="en-US" sz="1050" b="1" dirty="0">
              <a:solidFill>
                <a:schemeClr val="tx1"/>
              </a:solidFill>
            </a:endParaRPr>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047" y="2267447"/>
            <a:ext cx="897955" cy="720143"/>
          </a:xfrm>
          <a:prstGeom prst="rect">
            <a:avLst/>
          </a:prstGeom>
        </p:spPr>
      </p:pic>
      <p:sp>
        <p:nvSpPr>
          <p:cNvPr id="55" name="Rounded Rectangle 54"/>
          <p:cNvSpPr/>
          <p:nvPr/>
        </p:nvSpPr>
        <p:spPr>
          <a:xfrm>
            <a:off x="4506040" y="2376752"/>
            <a:ext cx="91372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Keywords</a:t>
            </a:r>
            <a:endParaRPr lang="en-US" sz="1050" b="1" dirty="0">
              <a:solidFill>
                <a:schemeClr val="tx1"/>
              </a:solidFill>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49778" y="3806477"/>
            <a:ext cx="780290" cy="780290"/>
          </a:xfrm>
          <a:prstGeom prst="rect">
            <a:avLst/>
          </a:prstGeom>
        </p:spPr>
      </p:pic>
      <p:pic>
        <p:nvPicPr>
          <p:cNvPr id="26" name="Picture 25"/>
          <p:cNvPicPr>
            <a:picLocks noChangeAspect="1"/>
          </p:cNvPicPr>
          <p:nvPr/>
        </p:nvPicPr>
        <p:blipFill>
          <a:blip r:embed="rId10"/>
          <a:stretch>
            <a:fillRect/>
          </a:stretch>
        </p:blipFill>
        <p:spPr>
          <a:xfrm>
            <a:off x="1865389" y="2150543"/>
            <a:ext cx="914400" cy="704850"/>
          </a:xfrm>
          <a:prstGeom prst="rect">
            <a:avLst/>
          </a:prstGeom>
        </p:spPr>
      </p:pic>
      <p:sp>
        <p:nvSpPr>
          <p:cNvPr id="60" name="Rounded Rectangle 59"/>
          <p:cNvSpPr/>
          <p:nvPr/>
        </p:nvSpPr>
        <p:spPr>
          <a:xfrm>
            <a:off x="707425" y="2315504"/>
            <a:ext cx="1260850" cy="5082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News &amp; Weather Feeds from the Web</a:t>
            </a:r>
            <a:endParaRPr lang="en-US" sz="1050" b="1" dirty="0">
              <a:solidFill>
                <a:schemeClr val="tx1"/>
              </a:solidFill>
            </a:endParaRPr>
          </a:p>
        </p:txBody>
      </p:sp>
      <p:cxnSp>
        <p:nvCxnSpPr>
          <p:cNvPr id="66" name="Straight Arrow Connector 65"/>
          <p:cNvCxnSpPr/>
          <p:nvPr/>
        </p:nvCxnSpPr>
        <p:spPr>
          <a:xfrm>
            <a:off x="2827889" y="4143390"/>
            <a:ext cx="835524"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339922" y="3009981"/>
            <a:ext cx="1" cy="60797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927113" y="4576685"/>
            <a:ext cx="922568" cy="3857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PowerShell Script</a:t>
            </a:r>
            <a:endParaRPr lang="en-US" sz="1050" b="1" dirty="0">
              <a:solidFill>
                <a:schemeClr val="tx1"/>
              </a:solidFill>
            </a:endParaRPr>
          </a:p>
        </p:txBody>
      </p:sp>
    </p:spTree>
    <p:extLst>
      <p:ext uri="{BB962C8B-B14F-4D97-AF65-F5344CB8AC3E}">
        <p14:creationId xmlns:p14="http://schemas.microsoft.com/office/powerpoint/2010/main" val="41043021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icrosoft Services Light 16x9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1743</TotalTime>
  <Words>927</Words>
  <Application>Microsoft Office PowerPoint</Application>
  <PresentationFormat>Widescreen</PresentationFormat>
  <Paragraphs>140</Paragraphs>
  <Slides>20</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Light</vt:lpstr>
      <vt:lpstr>Wingdings</vt:lpstr>
      <vt:lpstr>Microsoft Services Light 16x9 Template</vt:lpstr>
      <vt:lpstr>DAMCO – Flows Data Lake Solution</vt:lpstr>
      <vt:lpstr>PowerPoint Presentation</vt:lpstr>
      <vt:lpstr>Disruption/Shipment &amp; Vessel Schedule Flow</vt:lpstr>
      <vt:lpstr>Disruption/Shipment Data Pipeline</vt:lpstr>
      <vt:lpstr>Disruption Pipeline Activities</vt:lpstr>
      <vt:lpstr>Vessel Schedule Pipeline</vt:lpstr>
      <vt:lpstr>Vessel Schedule Pipeline Activities</vt:lpstr>
      <vt:lpstr>PowerPoint Presentation</vt:lpstr>
      <vt:lpstr>External Data Flow – News &amp; Weather Data</vt:lpstr>
      <vt:lpstr>Events Pipeline</vt:lpstr>
      <vt:lpstr>Events Pipeline Activities</vt:lpstr>
      <vt:lpstr>PowerPoint Presentation</vt:lpstr>
      <vt:lpstr>Analytics Flow to identify Impacted Shipments</vt:lpstr>
      <vt:lpstr>Impacted Shipments Pipeline</vt:lpstr>
      <vt:lpstr>Impacted Shipments Activities</vt:lpstr>
      <vt:lpstr>PowerPoint Presentation</vt:lpstr>
      <vt:lpstr>Ratings Write Back Flow</vt:lpstr>
      <vt:lpstr>Ratings Pipeline</vt:lpstr>
      <vt:lpstr>Ratings Activities</vt:lpstr>
      <vt:lpstr>Azure Blob Storage - Locations</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Davanum</dc:creator>
  <cp:lastModifiedBy>Rakesh Davanum</cp:lastModifiedBy>
  <cp:revision>180</cp:revision>
  <dcterms:created xsi:type="dcterms:W3CDTF">2016-01-28T18:56:18Z</dcterms:created>
  <dcterms:modified xsi:type="dcterms:W3CDTF">2016-04-13T15:05:38Z</dcterms:modified>
</cp:coreProperties>
</file>