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in.ufpe.br/~if695/arquivos/leituras/NoSQL_Dist%20-%20Column%20DB.pdf" TargetMode="External"/><Relationship Id="rId3" Type="http://schemas.openxmlformats.org/officeDocument/2006/relationships/hyperlink" Target="https://www.guru99.com/nosql-tutorial.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fbed36c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fbed36c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4e89ff1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4e89ff1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https://www.cin.ufpe.br/~if695/arquivos/leituras/NoSQL_Dist%20-%20Column%20DB.pdf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https://www.guru99.com/nosql-tutorial.html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fbed3626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fbed3626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fbed362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fbed362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fbed3626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fbed36262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4e89ff1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4e89ff1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bed36c30_2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bed36c30_2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fbed36c30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fbed36c30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fbed36c30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fbed36c30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fbed36c30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fbed36c30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425c256e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425c256e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bed36c3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bed36c3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fbed36c3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fbed36c3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fbed36c3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fbed36c3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5fb57c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5fb57c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Full_table_sc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462500"/>
            <a:ext cx="4228200" cy="10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Keys</a:t>
            </a:r>
            <a:endParaRPr/>
          </a:p>
        </p:txBody>
      </p:sp>
      <p:sp>
        <p:nvSpPr>
          <p:cNvPr id="87" name="Google Shape;87;p13"/>
          <p:cNvSpPr txBox="1"/>
          <p:nvPr>
            <p:ph idx="1" type="subTitle"/>
          </p:nvPr>
        </p:nvSpPr>
        <p:spPr>
          <a:xfrm>
            <a:off x="803825" y="3817375"/>
            <a:ext cx="7688100" cy="904800"/>
          </a:xfrm>
          <a:prstGeom prst="rect">
            <a:avLst/>
          </a:prstGeom>
        </p:spPr>
        <p:txBody>
          <a:bodyPr anchorCtr="0" anchor="t" bIns="91425" lIns="91425" spcFirstLastPara="1" rIns="91425" wrap="square" tIns="91425">
            <a:normAutofit/>
          </a:bodyPr>
          <a:lstStyle/>
          <a:p>
            <a:pPr indent="0" lvl="0" marL="0" rtl="0" algn="r">
              <a:lnSpc>
                <a:spcPct val="90000"/>
              </a:lnSpc>
              <a:spcBef>
                <a:spcPts val="0"/>
              </a:spcBef>
              <a:spcAft>
                <a:spcPts val="0"/>
              </a:spcAft>
              <a:buNone/>
            </a:pPr>
            <a:r>
              <a:rPr i="1" lang="en" sz="1400"/>
              <a:t>Manav Middha</a:t>
            </a:r>
            <a:endParaRPr i="1" sz="1400"/>
          </a:p>
          <a:p>
            <a:pPr indent="0" lvl="0" marL="0" rtl="0" algn="r">
              <a:lnSpc>
                <a:spcPct val="90000"/>
              </a:lnSpc>
              <a:spcBef>
                <a:spcPts val="0"/>
              </a:spcBef>
              <a:spcAft>
                <a:spcPts val="0"/>
              </a:spcAft>
              <a:buNone/>
            </a:pPr>
            <a:r>
              <a:rPr i="1" lang="en" sz="1400"/>
              <a:t>Mohana Medisetty</a:t>
            </a:r>
            <a:endParaRPr i="1" sz="1400"/>
          </a:p>
          <a:p>
            <a:pPr indent="0" lvl="0" marL="0" rtl="0" algn="r">
              <a:lnSpc>
                <a:spcPct val="90000"/>
              </a:lnSpc>
              <a:spcBef>
                <a:spcPts val="0"/>
              </a:spcBef>
              <a:spcAft>
                <a:spcPts val="0"/>
              </a:spcAft>
              <a:buNone/>
            </a:pPr>
            <a:r>
              <a:rPr i="1" lang="en" sz="1400"/>
              <a:t>Renukavalli Marepalli</a:t>
            </a:r>
            <a:endParaRPr i="1" sz="1400"/>
          </a:p>
        </p:txBody>
      </p:sp>
      <p:pic>
        <p:nvPicPr>
          <p:cNvPr id="88" name="Google Shape;88;p13"/>
          <p:cNvPicPr preferRelativeResize="0"/>
          <p:nvPr/>
        </p:nvPicPr>
        <p:blipFill>
          <a:blip r:embed="rId3">
            <a:alphaModFix/>
          </a:blip>
          <a:stretch>
            <a:fillRect/>
          </a:stretch>
        </p:blipFill>
        <p:spPr>
          <a:xfrm>
            <a:off x="6026388" y="1462500"/>
            <a:ext cx="1630475" cy="1630475"/>
          </a:xfrm>
          <a:prstGeom prst="rect">
            <a:avLst/>
          </a:prstGeom>
          <a:noFill/>
          <a:ln>
            <a:noFill/>
          </a:ln>
        </p:spPr>
      </p:pic>
      <p:sp>
        <p:nvSpPr>
          <p:cNvPr id="89" name="Google Shape;89;p13"/>
          <p:cNvSpPr txBox="1"/>
          <p:nvPr/>
        </p:nvSpPr>
        <p:spPr>
          <a:xfrm>
            <a:off x="803825" y="2661875"/>
            <a:ext cx="422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Primary key  </a:t>
            </a:r>
            <a:r>
              <a:rPr b="1" lang="en" sz="1600">
                <a:solidFill>
                  <a:srgbClr val="202124"/>
                </a:solidFill>
                <a:latin typeface="Roboto"/>
                <a:ea typeface="Roboto"/>
                <a:cs typeface="Roboto"/>
                <a:sym typeface="Roboto"/>
              </a:rPr>
              <a:t>◘  </a:t>
            </a:r>
            <a:r>
              <a:rPr lang="en" sz="1600">
                <a:latin typeface="Lato"/>
                <a:ea typeface="Lato"/>
                <a:cs typeface="Lato"/>
                <a:sym typeface="Lato"/>
              </a:rPr>
              <a:t>Unique key  </a:t>
            </a:r>
            <a:r>
              <a:rPr b="1" lang="en" sz="1600">
                <a:solidFill>
                  <a:srgbClr val="202124"/>
                </a:solidFill>
                <a:latin typeface="Roboto"/>
                <a:ea typeface="Roboto"/>
                <a:cs typeface="Roboto"/>
                <a:sym typeface="Roboto"/>
              </a:rPr>
              <a:t>◘  </a:t>
            </a:r>
            <a:r>
              <a:rPr lang="en" sz="1600">
                <a:latin typeface="Lato"/>
                <a:ea typeface="Lato"/>
                <a:cs typeface="Lato"/>
                <a:sym typeface="Lato"/>
              </a:rPr>
              <a:t>Foreign key </a:t>
            </a:r>
            <a:endParaRPr sz="1600">
              <a:solidFill>
                <a:srgbClr val="202124"/>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78200" y="63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there databases that actually </a:t>
            </a:r>
            <a:r>
              <a:rPr lang="en"/>
              <a:t>don't</a:t>
            </a:r>
            <a:r>
              <a:rPr lang="en"/>
              <a:t> need keys ?</a:t>
            </a:r>
            <a:endParaRPr/>
          </a:p>
          <a:p>
            <a:pPr indent="0" lvl="0" marL="0" rtl="0" algn="l">
              <a:spcBef>
                <a:spcPts val="0"/>
              </a:spcBef>
              <a:spcAft>
                <a:spcPts val="0"/>
              </a:spcAft>
              <a:buNone/>
            </a:pPr>
            <a:r>
              <a:t/>
            </a:r>
            <a:endParaRPr/>
          </a:p>
        </p:txBody>
      </p:sp>
      <p:sp>
        <p:nvSpPr>
          <p:cNvPr id="149" name="Google Shape;149;p22"/>
          <p:cNvSpPr txBox="1"/>
          <p:nvPr>
            <p:ph idx="1" type="body"/>
          </p:nvPr>
        </p:nvSpPr>
        <p:spPr>
          <a:xfrm>
            <a:off x="392375" y="1389025"/>
            <a:ext cx="4114500" cy="338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Yes ! Such databases are called Non relational databases or No SQL databases (Not only SQL).</a:t>
            </a:r>
            <a:endParaRPr sz="1400"/>
          </a:p>
          <a:p>
            <a:pPr indent="-317500" lvl="0" marL="457200" rtl="0" algn="l">
              <a:lnSpc>
                <a:spcPct val="95000"/>
              </a:lnSpc>
              <a:spcBef>
                <a:spcPts val="1200"/>
              </a:spcBef>
              <a:spcAft>
                <a:spcPts val="0"/>
              </a:spcAft>
              <a:buSzPts val="1400"/>
              <a:buChar char="●"/>
            </a:pPr>
            <a:r>
              <a:rPr lang="en" sz="1400"/>
              <a:t>No SQL DB’s need not have a defined table  structure , schema, relations , rows, foriegn key constraints</a:t>
            </a:r>
            <a:endParaRPr sz="1400"/>
          </a:p>
          <a:p>
            <a:pPr indent="0" lvl="0" marL="457200" rtl="0" algn="l">
              <a:lnSpc>
                <a:spcPct val="95000"/>
              </a:lnSpc>
              <a:spcBef>
                <a:spcPts val="1200"/>
              </a:spcBef>
              <a:spcAft>
                <a:spcPts val="0"/>
              </a:spcAft>
              <a:buNone/>
            </a:pPr>
            <a:r>
              <a:t/>
            </a:r>
            <a:endParaRPr sz="1400"/>
          </a:p>
          <a:p>
            <a:pPr indent="-314325" lvl="0" marL="457200" rtl="0" algn="l">
              <a:spcBef>
                <a:spcPts val="1200"/>
              </a:spcBef>
              <a:spcAft>
                <a:spcPts val="0"/>
              </a:spcAft>
              <a:buClr>
                <a:srgbClr val="4D4D4D"/>
              </a:buClr>
              <a:buSzPts val="1350"/>
              <a:buChar char="●"/>
            </a:pPr>
            <a:r>
              <a:rPr lang="en" sz="1400"/>
              <a:t> NoSQL databases do not support foreign keys or joins and do not have the concept of referential integrity.</a:t>
            </a:r>
            <a:endParaRPr sz="1350">
              <a:solidFill>
                <a:srgbClr val="4D4D4D"/>
              </a:solidFill>
            </a:endParaRPr>
          </a:p>
          <a:p>
            <a:pPr indent="0" lvl="0" marL="457200" rtl="0" algn="l">
              <a:spcBef>
                <a:spcPts val="800"/>
              </a:spcBef>
              <a:spcAft>
                <a:spcPts val="0"/>
              </a:spcAft>
              <a:buNone/>
            </a:pPr>
            <a:r>
              <a:t/>
            </a:r>
            <a:endParaRPr sz="1100">
              <a:solidFill>
                <a:srgbClr val="000000"/>
              </a:solidFill>
              <a:latin typeface="Arial"/>
              <a:ea typeface="Arial"/>
              <a:cs typeface="Arial"/>
              <a:sym typeface="Arial"/>
            </a:endParaRPr>
          </a:p>
          <a:p>
            <a:pPr indent="0" lvl="0" marL="457200" rtl="0" algn="l">
              <a:lnSpc>
                <a:spcPct val="95000"/>
              </a:lnSpc>
              <a:spcBef>
                <a:spcPts val="0"/>
              </a:spcBef>
              <a:spcAft>
                <a:spcPts val="0"/>
              </a:spcAft>
              <a:buNone/>
            </a:pPr>
            <a:r>
              <a:t/>
            </a:r>
            <a:endParaRPr sz="1400"/>
          </a:p>
          <a:p>
            <a:pPr indent="0" lvl="0" marL="457200" rtl="0" algn="l">
              <a:lnSpc>
                <a:spcPct val="95000"/>
              </a:lnSpc>
              <a:spcBef>
                <a:spcPts val="1200"/>
              </a:spcBef>
              <a:spcAft>
                <a:spcPts val="0"/>
              </a:spcAft>
              <a:buNone/>
            </a:pPr>
            <a:r>
              <a:t/>
            </a:r>
            <a:endParaRPr sz="1400"/>
          </a:p>
          <a:p>
            <a:pPr indent="0" lvl="0" marL="457200" rtl="0" algn="l">
              <a:lnSpc>
                <a:spcPct val="95000"/>
              </a:lnSpc>
              <a:spcBef>
                <a:spcPts val="1200"/>
              </a:spcBef>
              <a:spcAft>
                <a:spcPts val="0"/>
              </a:spcAft>
              <a:buNone/>
            </a:pPr>
            <a:r>
              <a:t/>
            </a:r>
            <a:endParaRPr sz="1400"/>
          </a:p>
          <a:p>
            <a:pPr indent="0" lvl="0" marL="457200" rtl="0" algn="l">
              <a:lnSpc>
                <a:spcPct val="95000"/>
              </a:lnSpc>
              <a:spcBef>
                <a:spcPts val="1200"/>
              </a:spcBef>
              <a:spcAft>
                <a:spcPts val="0"/>
              </a:spcAft>
              <a:buNone/>
            </a:pPr>
            <a:r>
              <a:t/>
            </a:r>
            <a:endParaRPr sz="1400"/>
          </a:p>
          <a:p>
            <a:pPr indent="0" lvl="0" marL="457200" rtl="0" algn="l">
              <a:lnSpc>
                <a:spcPct val="95000"/>
              </a:lnSpc>
              <a:spcBef>
                <a:spcPts val="1200"/>
              </a:spcBef>
              <a:spcAft>
                <a:spcPts val="0"/>
              </a:spcAft>
              <a:buNone/>
            </a:pPr>
            <a:r>
              <a:t/>
            </a:r>
            <a:endParaRPr sz="1400"/>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None/>
            </a:pPr>
            <a:r>
              <a:t/>
            </a:r>
            <a:endParaRPr sz="1400"/>
          </a:p>
        </p:txBody>
      </p:sp>
      <p:pic>
        <p:nvPicPr>
          <p:cNvPr id="150" name="Google Shape;150;p22"/>
          <p:cNvPicPr preferRelativeResize="0"/>
          <p:nvPr/>
        </p:nvPicPr>
        <p:blipFill>
          <a:blip r:embed="rId3">
            <a:alphaModFix/>
          </a:blip>
          <a:stretch>
            <a:fillRect/>
          </a:stretch>
        </p:blipFill>
        <p:spPr>
          <a:xfrm>
            <a:off x="4572000" y="1263225"/>
            <a:ext cx="4332325" cy="3634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7650" y="632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Document based </a:t>
            </a:r>
            <a:endParaRPr/>
          </a:p>
        </p:txBody>
      </p:sp>
      <p:pic>
        <p:nvPicPr>
          <p:cNvPr id="156" name="Google Shape;156;p23"/>
          <p:cNvPicPr preferRelativeResize="0"/>
          <p:nvPr/>
        </p:nvPicPr>
        <p:blipFill rotWithShape="1">
          <a:blip r:embed="rId3">
            <a:alphaModFix/>
          </a:blip>
          <a:srcRect b="-9075" l="0" r="-5296" t="0"/>
          <a:stretch/>
        </p:blipFill>
        <p:spPr>
          <a:xfrm>
            <a:off x="926700" y="1379450"/>
            <a:ext cx="7489650" cy="352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536825" y="451900"/>
            <a:ext cx="4569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solidFill>
                  <a:schemeClr val="dk2"/>
                </a:solidFill>
                <a:latin typeface="Raleway"/>
                <a:ea typeface="Raleway"/>
                <a:cs typeface="Raleway"/>
                <a:sym typeface="Raleway"/>
              </a:rPr>
              <a:t>Example - Document based</a:t>
            </a:r>
            <a:endParaRPr b="1">
              <a:latin typeface="Lato"/>
              <a:ea typeface="Lato"/>
              <a:cs typeface="Lato"/>
              <a:sym typeface="Lato"/>
            </a:endParaRPr>
          </a:p>
        </p:txBody>
      </p:sp>
      <p:pic>
        <p:nvPicPr>
          <p:cNvPr id="162" name="Google Shape;162;p24"/>
          <p:cNvPicPr preferRelativeResize="0"/>
          <p:nvPr/>
        </p:nvPicPr>
        <p:blipFill>
          <a:blip r:embed="rId3">
            <a:alphaModFix/>
          </a:blip>
          <a:stretch>
            <a:fillRect/>
          </a:stretch>
        </p:blipFill>
        <p:spPr>
          <a:xfrm>
            <a:off x="339650" y="1036900"/>
            <a:ext cx="8315600" cy="3801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42075" y="607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8" name="Google Shape;168;p25"/>
          <p:cNvSpPr txBox="1"/>
          <p:nvPr>
            <p:ph idx="1" type="body"/>
          </p:nvPr>
        </p:nvSpPr>
        <p:spPr>
          <a:xfrm>
            <a:off x="642075" y="1585500"/>
            <a:ext cx="7688700" cy="253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In summary, we have seen how keys are essential to a database , be it for structured (RDBMS) or unstructured ( NoSQL) data storage and retrieval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Their role as unique identifiers for data storage /retrieval will be universal, irrespective of the type of database chosen.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Based on the kind of information , business requirements, need for scalability and various other factors DBA’s make informed decisions about the type of database to be chosen and effectively leverage keys in order to maintain data integrity.</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foreign key</a:t>
            </a:r>
            <a:endParaRPr/>
          </a:p>
        </p:txBody>
      </p:sp>
      <p:sp>
        <p:nvSpPr>
          <p:cNvPr id="174" name="Google Shape;174;p26"/>
          <p:cNvSpPr txBox="1"/>
          <p:nvPr>
            <p:ph idx="1" type="body"/>
          </p:nvPr>
        </p:nvSpPr>
        <p:spPr>
          <a:xfrm>
            <a:off x="727650" y="2289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There can be data corruption and inconsistency - Suppose a value is deleted in a primary key of the parent table, but with no foreign key constraint, that value will still exist in the child table with no business value on its own or orphaned.</a:t>
            </a:r>
            <a:endParaRPr sz="1400"/>
          </a:p>
          <a:p>
            <a:pPr indent="0" lvl="0" marL="0" rtl="0" algn="l">
              <a:spcBef>
                <a:spcPts val="1200"/>
              </a:spcBef>
              <a:spcAft>
                <a:spcPts val="0"/>
              </a:spcAft>
              <a:buNone/>
            </a:pPr>
            <a:r>
              <a:rPr lang="en" sz="1400"/>
              <a:t>Table relations will not be clear to a person who doesn’t know the schema</a:t>
            </a:r>
            <a:endParaRPr sz="1400"/>
          </a:p>
          <a:p>
            <a:pPr indent="0" lvl="0" marL="0" rtl="0" algn="l">
              <a:spcBef>
                <a:spcPts val="1200"/>
              </a:spcBef>
              <a:spcAft>
                <a:spcPts val="1200"/>
              </a:spcAft>
              <a:buNone/>
            </a:pPr>
            <a:r>
              <a:t/>
            </a:r>
            <a:endParaRPr sz="1400"/>
          </a:p>
        </p:txBody>
      </p:sp>
      <p:pic>
        <p:nvPicPr>
          <p:cNvPr id="175" name="Google Shape;175;p26"/>
          <p:cNvPicPr preferRelativeResize="0"/>
          <p:nvPr/>
        </p:nvPicPr>
        <p:blipFill>
          <a:blip r:embed="rId3">
            <a:alphaModFix/>
          </a:blip>
          <a:stretch>
            <a:fillRect/>
          </a:stretch>
        </p:blipFill>
        <p:spPr>
          <a:xfrm>
            <a:off x="7002750" y="1041400"/>
            <a:ext cx="1251650" cy="125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Primary Key and Unique keys</a:t>
            </a:r>
            <a:endParaRPr/>
          </a:p>
        </p:txBody>
      </p:sp>
      <p:sp>
        <p:nvSpPr>
          <p:cNvPr id="181" name="Google Shape;181;p27"/>
          <p:cNvSpPr txBox="1"/>
          <p:nvPr>
            <p:ph idx="1" type="body"/>
          </p:nvPr>
        </p:nvSpPr>
        <p:spPr>
          <a:xfrm>
            <a:off x="803825" y="2094575"/>
            <a:ext cx="6917700" cy="26400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282829"/>
              </a:buClr>
              <a:buSzPts val="1400"/>
              <a:buChar char="●"/>
            </a:pPr>
            <a:r>
              <a:rPr b="1" lang="en" sz="1400">
                <a:solidFill>
                  <a:srgbClr val="282829"/>
                </a:solidFill>
                <a:highlight>
                  <a:srgbClr val="FFFFFF"/>
                </a:highlight>
              </a:rPr>
              <a:t>Indexes may be bigger</a:t>
            </a:r>
            <a:r>
              <a:rPr lang="en" sz="1400">
                <a:solidFill>
                  <a:srgbClr val="282829"/>
                </a:solidFill>
                <a:highlight>
                  <a:srgbClr val="FFFFFF"/>
                </a:highlight>
              </a:rPr>
              <a:t> than they need to be.</a:t>
            </a:r>
            <a:br>
              <a:rPr lang="en" sz="1400">
                <a:solidFill>
                  <a:srgbClr val="282829"/>
                </a:solidFill>
                <a:highlight>
                  <a:srgbClr val="FFFFFF"/>
                </a:highlight>
              </a:rPr>
            </a:br>
            <a:endParaRPr sz="1400">
              <a:solidFill>
                <a:srgbClr val="282829"/>
              </a:solidFill>
              <a:highlight>
                <a:srgbClr val="FFFFFF"/>
              </a:highlight>
            </a:endParaRPr>
          </a:p>
          <a:p>
            <a:pPr indent="-317500" lvl="0" marL="457200" rtl="0" algn="l">
              <a:lnSpc>
                <a:spcPct val="95000"/>
              </a:lnSpc>
              <a:spcBef>
                <a:spcPts val="0"/>
              </a:spcBef>
              <a:spcAft>
                <a:spcPts val="0"/>
              </a:spcAft>
              <a:buClr>
                <a:srgbClr val="282829"/>
              </a:buClr>
              <a:buSzPts val="1400"/>
              <a:buChar char="●"/>
            </a:pPr>
            <a:r>
              <a:rPr lang="en" sz="1400">
                <a:solidFill>
                  <a:srgbClr val="282829"/>
                </a:solidFill>
              </a:rPr>
              <a:t>All access to the table will either be through </a:t>
            </a:r>
            <a:r>
              <a:rPr b="1" lang="en" sz="1400">
                <a:solidFill>
                  <a:srgbClr val="4D4D4D"/>
                </a:solidFill>
                <a:highlight>
                  <a:srgbClr val="FFFFFF"/>
                </a:highlight>
                <a:uFill>
                  <a:noFill/>
                </a:uFill>
                <a:hlinkClick r:id="rId3">
                  <a:extLst>
                    <a:ext uri="{A12FA001-AC4F-418D-AE19-62706E023703}">
                      <ahyp:hlinkClr val="tx"/>
                    </a:ext>
                  </a:extLst>
                </a:hlinkClick>
              </a:rPr>
              <a:t>Full table scans</a:t>
            </a:r>
            <a:r>
              <a:rPr lang="en" sz="1400">
                <a:solidFill>
                  <a:srgbClr val="282829"/>
                </a:solidFill>
              </a:rPr>
              <a:t> or secondary index lookups</a:t>
            </a:r>
            <a:br>
              <a:rPr lang="en" sz="1400">
                <a:solidFill>
                  <a:srgbClr val="282829"/>
                </a:solidFill>
              </a:rPr>
            </a:br>
            <a:endParaRPr sz="1400">
              <a:solidFill>
                <a:srgbClr val="282829"/>
              </a:solidFill>
            </a:endParaRPr>
          </a:p>
          <a:p>
            <a:pPr indent="-317500" lvl="0" marL="457200" marR="279400" rtl="0" algn="l">
              <a:spcBef>
                <a:spcPts val="0"/>
              </a:spcBef>
              <a:spcAft>
                <a:spcPts val="0"/>
              </a:spcAft>
              <a:buClr>
                <a:srgbClr val="282829"/>
              </a:buClr>
              <a:buSzPts val="1400"/>
              <a:buChar char="●"/>
            </a:pPr>
            <a:r>
              <a:rPr b="1" lang="en" sz="1400">
                <a:solidFill>
                  <a:srgbClr val="282829"/>
                </a:solidFill>
                <a:highlight>
                  <a:srgbClr val="FFFFFF"/>
                </a:highlight>
              </a:rPr>
              <a:t>Inserts may be somewhat slower</a:t>
            </a:r>
            <a:r>
              <a:rPr lang="en" sz="1400">
                <a:solidFill>
                  <a:srgbClr val="282829"/>
                </a:solidFill>
                <a:highlight>
                  <a:srgbClr val="FFFFFF"/>
                </a:highlight>
              </a:rPr>
              <a:t> as the internal key has to be generated for all rows as they’re inserted.</a:t>
            </a:r>
            <a:br>
              <a:rPr lang="en" sz="1400">
                <a:solidFill>
                  <a:srgbClr val="282829"/>
                </a:solidFill>
                <a:highlight>
                  <a:srgbClr val="FFFFFF"/>
                </a:highlight>
              </a:rPr>
            </a:br>
            <a:endParaRPr sz="1400">
              <a:solidFill>
                <a:srgbClr val="282829"/>
              </a:solidFill>
              <a:highlight>
                <a:srgbClr val="FFFFFF"/>
              </a:highlight>
            </a:endParaRPr>
          </a:p>
          <a:p>
            <a:pPr indent="-317500" lvl="0" marL="457200" rtl="0" algn="l">
              <a:lnSpc>
                <a:spcPct val="95000"/>
              </a:lnSpc>
              <a:spcBef>
                <a:spcPts val="0"/>
              </a:spcBef>
              <a:spcAft>
                <a:spcPts val="0"/>
              </a:spcAft>
              <a:buClr>
                <a:srgbClr val="282829"/>
              </a:buClr>
              <a:buSzPts val="1400"/>
              <a:buChar char="●"/>
            </a:pPr>
            <a:r>
              <a:rPr b="1" lang="en" sz="1400"/>
              <a:t>Redundancy </a:t>
            </a:r>
            <a:r>
              <a:rPr lang="en" sz="1400"/>
              <a:t>in data </a:t>
            </a:r>
            <a:br>
              <a:rPr lang="en" sz="1400"/>
            </a:br>
            <a:r>
              <a:rPr lang="en" sz="1400"/>
              <a:t>For instance, users with same identifier would be created multiple times</a:t>
            </a:r>
            <a:br>
              <a:rPr lang="en" sz="1400"/>
            </a:b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Recap…. Duh</a:t>
            </a:r>
            <a:endParaRPr sz="1400"/>
          </a:p>
          <a:p>
            <a:pPr indent="-317500" lvl="0" marL="457200" rtl="0" algn="l">
              <a:spcBef>
                <a:spcPts val="0"/>
              </a:spcBef>
              <a:spcAft>
                <a:spcPts val="0"/>
              </a:spcAft>
              <a:buSzPts val="1400"/>
              <a:buChar char="●"/>
            </a:pPr>
            <a:r>
              <a:rPr lang="en" sz="1400"/>
              <a:t>What If there were </a:t>
            </a:r>
            <a:r>
              <a:rPr b="1" lang="en" sz="1400"/>
              <a:t>no Database keys</a:t>
            </a:r>
            <a:endParaRPr b="1" sz="1400"/>
          </a:p>
          <a:p>
            <a:pPr indent="-317500" lvl="0" marL="457200" rtl="0" algn="l">
              <a:spcBef>
                <a:spcPts val="0"/>
              </a:spcBef>
              <a:spcAft>
                <a:spcPts val="0"/>
              </a:spcAft>
              <a:buSzPts val="1400"/>
              <a:buChar char="●"/>
            </a:pPr>
            <a:r>
              <a:rPr lang="en" sz="1400"/>
              <a:t>Can and do Databases </a:t>
            </a:r>
            <a:r>
              <a:rPr b="1" lang="en" sz="1400"/>
              <a:t>exist without keys</a:t>
            </a:r>
            <a:endParaRPr b="1" sz="1400"/>
          </a:p>
          <a:p>
            <a:pPr indent="-317500" lvl="0" marL="457200" rtl="0" algn="l">
              <a:spcBef>
                <a:spcPts val="0"/>
              </a:spcBef>
              <a:spcAft>
                <a:spcPts val="0"/>
              </a:spcAft>
              <a:buSzPts val="1400"/>
              <a:buChar char="●"/>
            </a:pPr>
            <a:r>
              <a:rPr lang="en" sz="1400"/>
              <a:t>Are there databases that </a:t>
            </a:r>
            <a:r>
              <a:rPr b="1" lang="en" sz="1400"/>
              <a:t>don't need keys</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Recap</a:t>
            </a:r>
            <a:endParaRPr sz="244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Primary Key: </a:t>
            </a:r>
            <a:r>
              <a:rPr lang="en" sz="1400"/>
              <a:t> Any column in a table that can be used to uniquely identify each and every row in a table. Must be non nullable and unique</a:t>
            </a:r>
            <a:endParaRPr sz="1400"/>
          </a:p>
          <a:p>
            <a:pPr indent="0" lvl="0" marL="0" rtl="0" algn="l">
              <a:spcBef>
                <a:spcPts val="1200"/>
              </a:spcBef>
              <a:spcAft>
                <a:spcPts val="0"/>
              </a:spcAft>
              <a:buNone/>
            </a:pPr>
            <a:r>
              <a:rPr b="1" lang="en" sz="1400"/>
              <a:t>Unique Key</a:t>
            </a:r>
            <a:r>
              <a:rPr lang="en" sz="1400"/>
              <a:t> can be used to uniquely identify each row in a table but can be nullable</a:t>
            </a:r>
            <a:endParaRPr sz="1400"/>
          </a:p>
          <a:p>
            <a:pPr indent="0" lvl="0" marL="0" rtl="0" algn="l">
              <a:spcBef>
                <a:spcPts val="1200"/>
              </a:spcBef>
              <a:spcAft>
                <a:spcPts val="1200"/>
              </a:spcAft>
              <a:buNone/>
            </a:pPr>
            <a:r>
              <a:rPr b="1" lang="en" sz="1400"/>
              <a:t>Foreign Key</a:t>
            </a:r>
            <a:r>
              <a:rPr lang="en" sz="1400"/>
              <a:t> is a field (or collection of fields) in one table,  that refers to the primary  column in another table. It is used prevent actions that would destroy links between two tables.</a:t>
            </a:r>
            <a:endParaRPr sz="1400"/>
          </a:p>
        </p:txBody>
      </p:sp>
      <p:pic>
        <p:nvPicPr>
          <p:cNvPr id="102" name="Google Shape;102;p15"/>
          <p:cNvPicPr preferRelativeResize="0"/>
          <p:nvPr/>
        </p:nvPicPr>
        <p:blipFill>
          <a:blip r:embed="rId3">
            <a:alphaModFix/>
          </a:blip>
          <a:stretch>
            <a:fillRect/>
          </a:stretch>
        </p:blipFill>
        <p:spPr>
          <a:xfrm>
            <a:off x="7679575" y="3983353"/>
            <a:ext cx="738569" cy="73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19575" y="2385475"/>
            <a:ext cx="6446700" cy="53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if there were no Database Keys</a:t>
            </a:r>
            <a:endParaRPr/>
          </a:p>
        </p:txBody>
      </p:sp>
      <p:pic>
        <p:nvPicPr>
          <p:cNvPr id="108" name="Google Shape;108;p16"/>
          <p:cNvPicPr preferRelativeResize="0"/>
          <p:nvPr/>
        </p:nvPicPr>
        <p:blipFill rotWithShape="1">
          <a:blip r:embed="rId3">
            <a:alphaModFix/>
          </a:blip>
          <a:srcRect b="22044" l="17091" r="3227" t="24344"/>
          <a:stretch/>
        </p:blipFill>
        <p:spPr>
          <a:xfrm>
            <a:off x="6333475" y="2095325"/>
            <a:ext cx="1531425" cy="111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Primary Key and Unique Key</a:t>
            </a:r>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Leads to Data Duplication</a:t>
            </a:r>
            <a:endParaRPr sz="1402"/>
          </a:p>
          <a:p>
            <a:pPr indent="0" lvl="0" marL="0" rtl="0" algn="l">
              <a:lnSpc>
                <a:spcPct val="95000"/>
              </a:lnSpc>
              <a:spcBef>
                <a:spcPts val="1200"/>
              </a:spcBef>
              <a:spcAft>
                <a:spcPts val="0"/>
              </a:spcAft>
              <a:buSzPts val="1018"/>
              <a:buNone/>
            </a:pPr>
            <a:r>
              <a:rPr lang="en" sz="1402"/>
              <a:t>Eg. A person shops in multiple stores. There is no unique or primary key constraint. His Id can be created multiple times.</a:t>
            </a:r>
            <a:endParaRPr sz="1402"/>
          </a:p>
          <a:p>
            <a:pPr indent="0" lvl="0" marL="0" rtl="0" algn="l">
              <a:lnSpc>
                <a:spcPct val="95000"/>
              </a:lnSpc>
              <a:spcBef>
                <a:spcPts val="1200"/>
              </a:spcBef>
              <a:spcAft>
                <a:spcPts val="0"/>
              </a:spcAft>
              <a:buSzPts val="1018"/>
              <a:buNone/>
            </a:pPr>
            <a:r>
              <a:rPr b="1" lang="en" sz="1402"/>
              <a:t>Now VP of marketing asks me how many customers shopped in our stores?</a:t>
            </a:r>
            <a:endParaRPr b="1" sz="1402"/>
          </a:p>
          <a:p>
            <a:pPr indent="0" lvl="0" marL="0" rtl="0" algn="l">
              <a:lnSpc>
                <a:spcPct val="95000"/>
              </a:lnSpc>
              <a:spcBef>
                <a:spcPts val="1200"/>
              </a:spcBef>
              <a:spcAft>
                <a:spcPts val="0"/>
              </a:spcAft>
              <a:buSzPts val="1018"/>
              <a:buNone/>
            </a:pPr>
            <a:r>
              <a:rPr b="1" lang="en" sz="1402"/>
              <a:t>The output that we get when we count the #customers will be incorrect.</a:t>
            </a:r>
            <a:endParaRPr b="1" sz="1402"/>
          </a:p>
          <a:p>
            <a:pPr indent="-317658" lvl="0" marL="457200" rtl="0" algn="l">
              <a:lnSpc>
                <a:spcPct val="95000"/>
              </a:lnSpc>
              <a:spcBef>
                <a:spcPts val="1200"/>
              </a:spcBef>
              <a:spcAft>
                <a:spcPts val="0"/>
              </a:spcAft>
              <a:buSzPts val="1403"/>
              <a:buChar char="●"/>
            </a:pPr>
            <a:r>
              <a:rPr lang="en" sz="1402"/>
              <a:t>Lack of personalization for customers</a:t>
            </a:r>
            <a:endParaRPr sz="1402"/>
          </a:p>
          <a:p>
            <a:pPr indent="-317658" lvl="0" marL="457200" rtl="0" algn="l">
              <a:lnSpc>
                <a:spcPct val="95000"/>
              </a:lnSpc>
              <a:spcBef>
                <a:spcPts val="0"/>
              </a:spcBef>
              <a:spcAft>
                <a:spcPts val="0"/>
              </a:spcAft>
              <a:buSzPts val="1403"/>
              <a:buChar char="●"/>
            </a:pPr>
            <a:r>
              <a:rPr lang="en" sz="1402"/>
              <a:t>Wastage of marketing budget </a:t>
            </a:r>
            <a:endParaRPr sz="1402"/>
          </a:p>
          <a:p>
            <a:pPr indent="-317658" lvl="0" marL="457200" rtl="0" algn="l">
              <a:lnSpc>
                <a:spcPct val="95000"/>
              </a:lnSpc>
              <a:spcBef>
                <a:spcPts val="0"/>
              </a:spcBef>
              <a:spcAft>
                <a:spcPts val="0"/>
              </a:spcAft>
              <a:buSzPts val="1403"/>
              <a:buChar char="●"/>
            </a:pPr>
            <a:r>
              <a:rPr lang="en" sz="1402"/>
              <a:t>Missing out on potential good customers</a:t>
            </a:r>
            <a:endParaRPr sz="1402"/>
          </a:p>
        </p:txBody>
      </p:sp>
      <p:pic>
        <p:nvPicPr>
          <p:cNvPr id="115" name="Google Shape;115;p17"/>
          <p:cNvPicPr preferRelativeResize="0"/>
          <p:nvPr/>
        </p:nvPicPr>
        <p:blipFill>
          <a:blip r:embed="rId3">
            <a:alphaModFix/>
          </a:blip>
          <a:stretch>
            <a:fillRect/>
          </a:stretch>
        </p:blipFill>
        <p:spPr>
          <a:xfrm>
            <a:off x="7132350" y="1083175"/>
            <a:ext cx="1285800" cy="12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foreign key</a:t>
            </a:r>
            <a:endParaRPr/>
          </a:p>
        </p:txBody>
      </p:sp>
      <p:sp>
        <p:nvSpPr>
          <p:cNvPr id="121" name="Google Shape;121;p18"/>
          <p:cNvSpPr txBox="1"/>
          <p:nvPr>
            <p:ph idx="1" type="body"/>
          </p:nvPr>
        </p:nvSpPr>
        <p:spPr>
          <a:xfrm>
            <a:off x="727650" y="22895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Potential data integrity problems</a:t>
            </a:r>
            <a:br>
              <a:rPr lang="en" sz="1400"/>
            </a:br>
            <a:endParaRPr sz="1400"/>
          </a:p>
          <a:p>
            <a:pPr indent="-317500" lvl="0" marL="457200" rtl="0" algn="l">
              <a:spcBef>
                <a:spcPts val="0"/>
              </a:spcBef>
              <a:spcAft>
                <a:spcPts val="0"/>
              </a:spcAft>
              <a:buSzPts val="1400"/>
              <a:buChar char="●"/>
            </a:pPr>
            <a:r>
              <a:rPr lang="en" sz="1400"/>
              <a:t>Difficulty with querying and reporting from the database</a:t>
            </a:r>
            <a:endParaRPr sz="1400"/>
          </a:p>
          <a:p>
            <a:pPr indent="0" lvl="0" marL="0" rtl="0" algn="l">
              <a:spcBef>
                <a:spcPts val="1200"/>
              </a:spcBef>
              <a:spcAft>
                <a:spcPts val="1200"/>
              </a:spcAft>
              <a:buNone/>
            </a:pPr>
            <a:r>
              <a:t/>
            </a:r>
            <a:endParaRPr sz="1400"/>
          </a:p>
        </p:txBody>
      </p:sp>
      <p:pic>
        <p:nvPicPr>
          <p:cNvPr id="122" name="Google Shape;122;p18"/>
          <p:cNvPicPr preferRelativeResize="0"/>
          <p:nvPr/>
        </p:nvPicPr>
        <p:blipFill>
          <a:blip r:embed="rId3">
            <a:alphaModFix/>
          </a:blip>
          <a:stretch>
            <a:fillRect/>
          </a:stretch>
        </p:blipFill>
        <p:spPr>
          <a:xfrm>
            <a:off x="6915150" y="1158150"/>
            <a:ext cx="1413600" cy="141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foreign key </a:t>
            </a:r>
            <a:r>
              <a:rPr lang="en"/>
              <a:t>- Scenarios</a:t>
            </a:r>
            <a:endParaRPr/>
          </a:p>
        </p:txBody>
      </p:sp>
      <p:sp>
        <p:nvSpPr>
          <p:cNvPr id="128" name="Google Shape;128;p19"/>
          <p:cNvSpPr txBox="1"/>
          <p:nvPr>
            <p:ph idx="1" type="body"/>
          </p:nvPr>
        </p:nvSpPr>
        <p:spPr>
          <a:xfrm>
            <a:off x="727650" y="22895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Effectiveness</a:t>
            </a:r>
            <a:br>
              <a:rPr lang="en" sz="1400"/>
            </a:br>
            <a:endParaRPr sz="1400"/>
          </a:p>
          <a:p>
            <a:pPr indent="-317500" lvl="0" marL="457200" rtl="0" algn="l">
              <a:spcBef>
                <a:spcPts val="0"/>
              </a:spcBef>
              <a:spcAft>
                <a:spcPts val="0"/>
              </a:spcAft>
              <a:buSzPts val="1400"/>
              <a:buChar char="●"/>
            </a:pPr>
            <a:r>
              <a:rPr lang="en" sz="1400"/>
              <a:t>Legacy data</a:t>
            </a:r>
            <a:endParaRPr sz="1400"/>
          </a:p>
          <a:p>
            <a:pPr indent="0" lvl="0" marL="0" rtl="0" algn="l">
              <a:spcBef>
                <a:spcPts val="1200"/>
              </a:spcBef>
              <a:spcAft>
                <a:spcPts val="1200"/>
              </a:spcAft>
              <a:buNone/>
            </a:pPr>
            <a:r>
              <a:t/>
            </a:r>
            <a:endParaRPr sz="1400"/>
          </a:p>
        </p:txBody>
      </p:sp>
      <p:pic>
        <p:nvPicPr>
          <p:cNvPr id="129" name="Google Shape;129;p19"/>
          <p:cNvPicPr preferRelativeResize="0"/>
          <p:nvPr/>
        </p:nvPicPr>
        <p:blipFill rotWithShape="1">
          <a:blip r:embed="rId3">
            <a:alphaModFix/>
          </a:blip>
          <a:srcRect b="12080" l="0" r="0" t="0"/>
          <a:stretch/>
        </p:blipFill>
        <p:spPr>
          <a:xfrm>
            <a:off x="4572000" y="1545950"/>
            <a:ext cx="3730575" cy="23788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foreign key </a:t>
            </a:r>
            <a:r>
              <a:rPr lang="en"/>
              <a:t>-</a:t>
            </a:r>
            <a:r>
              <a:rPr lang="en"/>
              <a:t> Scenarios</a:t>
            </a:r>
            <a:endParaRPr/>
          </a:p>
        </p:txBody>
      </p:sp>
      <p:sp>
        <p:nvSpPr>
          <p:cNvPr id="135" name="Google Shape;135;p20"/>
          <p:cNvSpPr txBox="1"/>
          <p:nvPr>
            <p:ph idx="1" type="body"/>
          </p:nvPr>
        </p:nvSpPr>
        <p:spPr>
          <a:xfrm>
            <a:off x="727650" y="22895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Full Table Reload</a:t>
            </a:r>
            <a:br>
              <a:rPr lang="en" sz="1400"/>
            </a:br>
            <a:endParaRPr sz="1400"/>
          </a:p>
          <a:p>
            <a:pPr indent="-317500" lvl="0" marL="457200" rtl="0" algn="l">
              <a:spcBef>
                <a:spcPts val="0"/>
              </a:spcBef>
              <a:spcAft>
                <a:spcPts val="0"/>
              </a:spcAft>
              <a:buSzPts val="1400"/>
              <a:buChar char="●"/>
            </a:pPr>
            <a:r>
              <a:rPr lang="en" sz="1400"/>
              <a:t>Keep model a secret</a:t>
            </a:r>
            <a:endParaRPr sz="1400"/>
          </a:p>
          <a:p>
            <a:pPr indent="0" lvl="0" marL="0" rtl="0" algn="l">
              <a:spcBef>
                <a:spcPts val="1200"/>
              </a:spcBef>
              <a:spcAft>
                <a:spcPts val="1200"/>
              </a:spcAft>
              <a:buNone/>
            </a:pPr>
            <a:r>
              <a:t/>
            </a:r>
            <a:endParaRPr sz="1400"/>
          </a:p>
        </p:txBody>
      </p:sp>
      <p:pic>
        <p:nvPicPr>
          <p:cNvPr id="136" name="Google Shape;136;p20"/>
          <p:cNvPicPr preferRelativeResize="0"/>
          <p:nvPr/>
        </p:nvPicPr>
        <p:blipFill rotWithShape="1">
          <a:blip r:embed="rId3">
            <a:alphaModFix/>
          </a:blip>
          <a:srcRect b="40241" l="17747" r="20067" t="0"/>
          <a:stretch/>
        </p:blipFill>
        <p:spPr>
          <a:xfrm>
            <a:off x="727650" y="3966100"/>
            <a:ext cx="1089700" cy="855200"/>
          </a:xfrm>
          <a:prstGeom prst="rect">
            <a:avLst/>
          </a:prstGeom>
          <a:noFill/>
          <a:ln>
            <a:noFill/>
          </a:ln>
        </p:spPr>
      </p:pic>
      <p:pic>
        <p:nvPicPr>
          <p:cNvPr id="137" name="Google Shape;137;p20"/>
          <p:cNvPicPr preferRelativeResize="0"/>
          <p:nvPr/>
        </p:nvPicPr>
        <p:blipFill rotWithShape="1">
          <a:blip r:embed="rId4">
            <a:alphaModFix/>
          </a:blip>
          <a:srcRect b="11527" l="0" r="0" t="0"/>
          <a:stretch/>
        </p:blipFill>
        <p:spPr>
          <a:xfrm>
            <a:off x="4660717" y="1853850"/>
            <a:ext cx="3497883" cy="2696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and Do Relational Databases exist without keys - real world scenarios</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Short Answer - yes, databases can and do exist without keys. But the problems we discussed can occur.</a:t>
            </a:r>
            <a:endParaRPr sz="1400"/>
          </a:p>
          <a:p>
            <a:pPr indent="0" lvl="0" marL="0" rtl="0" algn="l">
              <a:spcBef>
                <a:spcPts val="1200"/>
              </a:spcBef>
              <a:spcAft>
                <a:spcPts val="0"/>
              </a:spcAft>
              <a:buNone/>
            </a:pPr>
            <a:r>
              <a:rPr lang="en" sz="1400"/>
              <a:t>Personal experience - I have used database where I did not apply a foreign key constraint.</a:t>
            </a:r>
            <a:endParaRPr sz="1400"/>
          </a:p>
          <a:p>
            <a:pPr indent="-317500" lvl="0" marL="457200" rtl="0" algn="l">
              <a:spcBef>
                <a:spcPts val="1200"/>
              </a:spcBef>
              <a:spcAft>
                <a:spcPts val="0"/>
              </a:spcAft>
              <a:buSzPts val="1400"/>
              <a:buAutoNum type="arabicPeriod"/>
            </a:pPr>
            <a:r>
              <a:rPr lang="en" sz="1400"/>
              <a:t>Insertion operation becomes expensive once we apply a foreign key constraint on a table</a:t>
            </a:r>
            <a:endParaRPr sz="1400"/>
          </a:p>
          <a:p>
            <a:pPr indent="-317500" lvl="0" marL="457200" rtl="0" algn="l">
              <a:spcBef>
                <a:spcPts val="0"/>
              </a:spcBef>
              <a:spcAft>
                <a:spcPts val="0"/>
              </a:spcAft>
              <a:buSzPts val="1400"/>
              <a:buAutoNum type="arabicPeriod"/>
            </a:pPr>
            <a:r>
              <a:rPr lang="en" sz="1400"/>
              <a:t>What if the entries are manual? Referential integrity constr</a:t>
            </a:r>
            <a:r>
              <a:rPr lang="en" sz="1400"/>
              <a:t>aint can cause the entire row to be dropped which will lead to loss of important information.</a:t>
            </a:r>
            <a:endParaRPr sz="1400"/>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