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notesMasterIdLst>
    <p:notesMasterId r:id="rId10"/>
  </p:notesMasterIdLst>
  <p:sldIdLst>
    <p:sldId id="256" r:id="rId3"/>
    <p:sldId id="258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9FF66"/>
    <a:srgbClr val="00FF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ADF04-E315-48B2-A9AF-0116F9D0F40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A5D6E-273C-48AD-96DD-565310D7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0852FFA-6F15-498B-AF43-1C421415F5F2}" type="datetime1">
              <a:rPr lang="en-US" altLang="en-US"/>
              <a:pPr/>
              <a:t>11/8/2019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CPC group Seminar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DD42C-3A8D-4DEF-892B-B142FB99342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34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96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2972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972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3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973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ru-RU" altLang="en-US" noProof="0" smtClean="0"/>
              <a:t>Click to edit Master title style</a:t>
            </a:r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en-US" noProof="0" smtClean="0"/>
              <a:t>Click to edit Master subtitle style</a:t>
            </a: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C97784B-BD17-47AB-915D-48377AC3C35B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7D797-7FB7-4CA0-A05E-FC858485D599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CEF43-CEB0-440E-BA41-68C4D7CC1108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EFC55-6886-4E51-869A-53E00D282F02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7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4100A-D180-427B-B248-9919B9F2CEBA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7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A14AD-816D-43DB-A7F9-D5F6E735228E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0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17B7E-397A-4594-89C0-0636710545AA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E0F5A-A1DD-4A8C-92BE-3440DDF15AD1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6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8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687A0-9926-4159-84C5-13777A1E66DE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2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897-7F0E-44F2-A3E6-C6EEE0BD3E44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5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80CF5-3CD3-441F-9838-936A2753CF98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59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DCA0EBD-7E8C-48DD-A081-50BA4E1A7FB6}" type="slidenum">
              <a:rPr lang="ru-RU" altLang="en-US">
                <a:solidFill>
                  <a:srgbClr val="FFFFFF"/>
                </a:solidFill>
              </a:rPr>
              <a:pPr/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16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74400" y="152400"/>
            <a:ext cx="914400" cy="533400"/>
          </a:xfrm>
        </p:spPr>
        <p:txBody>
          <a:bodyPr/>
          <a:lstStyle>
            <a:lvl1pPr>
              <a:defRPr/>
            </a:lvl1pPr>
          </a:lstStyle>
          <a:p>
            <a:fld id="{57FD0D2B-D572-432F-9245-210D33287F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70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CPC group Seminar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2032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Thursday, June 1, 2006</a:t>
            </a:r>
          </a:p>
        </p:txBody>
      </p:sp>
    </p:spTree>
    <p:extLst>
      <p:ext uri="{BB962C8B-B14F-4D97-AF65-F5344CB8AC3E}">
        <p14:creationId xmlns:p14="http://schemas.microsoft.com/office/powerpoint/2010/main" val="2867074866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2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8CB0-43B4-4EE6-A628-DE31C548FF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9114-D846-45E4-B69D-9FE6643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867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7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67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9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69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5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6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8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99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28703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8704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5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709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871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2871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2871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16606A-CF6F-48A3-B6F2-E2079C725A1D}" type="slidenum">
              <a:rPr lang="ru-RU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en-US">
              <a:solidFill>
                <a:srgbClr val="FFFFFF"/>
              </a:solidFill>
            </a:endParaRPr>
          </a:p>
        </p:txBody>
      </p:sp>
      <p:sp>
        <p:nvSpPr>
          <p:cNvPr id="287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3522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922"/>
            <a:ext cx="12192000" cy="69489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64776" y="245660"/>
            <a:ext cx="9144000" cy="151165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125" y="245660"/>
            <a:ext cx="11573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Digit  </a:t>
            </a:r>
            <a:r>
              <a:rPr lang="en-US" sz="9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Recognizer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786"/>
            <a:ext cx="5172501" cy="51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  <a:endParaRPr lang="en-US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745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35126"/>
            <a:ext cx="4038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ru-RU" altLang="en-US" sz="2800"/>
          </a:p>
        </p:txBody>
      </p:sp>
      <p:sp>
        <p:nvSpPr>
          <p:cNvPr id="30746" name="Rectangle 2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800"/>
              <a:t>The subject of  “Handwritten digit recognition” is of great concern and has many applications in various fields like zip code  recognition.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ru-RU" altLang="en-US" sz="2000"/>
          </a:p>
        </p:txBody>
      </p:sp>
      <p:pic>
        <p:nvPicPr>
          <p:cNvPr id="30747" name="Picture 27" descr="compcallig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5"/>
            <a:ext cx="3810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8" name="Picture 28" descr="s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581526"/>
            <a:ext cx="30480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2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EF4C4-0B88-4B52-8117-9553E5AD47D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CPC group Seminar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Thursday, June 1, 2006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4712" r="6773" b="8481"/>
          <a:stretch>
            <a:fillRect/>
          </a:stretch>
        </p:blipFill>
        <p:spPr bwMode="auto">
          <a:xfrm>
            <a:off x="2362200" y="1143001"/>
            <a:ext cx="7493000" cy="506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1"/>
            <a:ext cx="8229600" cy="86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CA" altLang="en-US" dirty="0" smtClean="0">
                <a:solidFill>
                  <a:srgbClr val="FF9999"/>
                </a:solidFill>
              </a:rPr>
              <a:t>Misclassification:</a:t>
            </a:r>
            <a:endParaRPr lang="en-CA" altLang="en-US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4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67560-02DF-43AE-940D-C5E8A4B33D6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CPC group Seminar</a:t>
            </a:r>
          </a:p>
        </p:txBody>
      </p:sp>
      <p:sp>
        <p:nvSpPr>
          <p:cNvPr id="1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/>
              <a:t>Thursday, June 1, 2006</a:t>
            </a:r>
          </a:p>
        </p:txBody>
      </p:sp>
      <p:sp>
        <p:nvSpPr>
          <p:cNvPr id="13315" name="Rectangle 3"/>
          <p:cNvSpPr>
            <a:spLocks noChangeArrowheads="1"/>
          </p:cNvSpPr>
          <p:nvPr>
            <p:ph type="body" sz="half" idx="1"/>
          </p:nvPr>
        </p:nvSpPr>
        <p:spPr bwMode="auto">
          <a:xfrm>
            <a:off x="1981200" y="1600200"/>
            <a:ext cx="72390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rgbClr val="006600"/>
              </a:buClr>
            </a:pPr>
            <a:r>
              <a:rPr lang="en-CA" altLang="en-US" dirty="0" smtClean="0">
                <a:solidFill>
                  <a:srgbClr val="99FF66"/>
                </a:solidFill>
              </a:rPr>
              <a:t>28 x28 </a:t>
            </a:r>
            <a:r>
              <a:rPr lang="en-CA" altLang="en-US" dirty="0">
                <a:solidFill>
                  <a:srgbClr val="99FF66"/>
                </a:solidFill>
              </a:rPr>
              <a:t>(= </a:t>
            </a:r>
            <a:r>
              <a:rPr lang="en-CA" altLang="en-US" dirty="0" smtClean="0">
                <a:solidFill>
                  <a:srgbClr val="99FF66"/>
                </a:solidFill>
              </a:rPr>
              <a:t>784 </a:t>
            </a:r>
            <a:r>
              <a:rPr lang="en-CA" altLang="en-US" dirty="0">
                <a:solidFill>
                  <a:srgbClr val="99FF66"/>
                </a:solidFill>
              </a:rPr>
              <a:t>pixel) Grey Scale images of                                  digits in range 0-9 </a:t>
            </a: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lang="en-CA" altLang="en-US" sz="1800" dirty="0">
                <a:solidFill>
                  <a:srgbClr val="99FF66"/>
                </a:solidFill>
              </a:rPr>
              <a:t>X</a:t>
            </a:r>
            <a:r>
              <a:rPr lang="en-CA" altLang="en-US" sz="1800" baseline="-25000" dirty="0">
                <a:solidFill>
                  <a:srgbClr val="99FF66"/>
                </a:solidFill>
              </a:rPr>
              <a:t>i</a:t>
            </a:r>
            <a:r>
              <a:rPr lang="en-CA" altLang="en-US" sz="1800" dirty="0">
                <a:solidFill>
                  <a:srgbClr val="99FF66"/>
                </a:solidFill>
              </a:rPr>
              <a:t>=[x</a:t>
            </a:r>
            <a:r>
              <a:rPr lang="en-CA" altLang="en-US" sz="1800" baseline="-25000" dirty="0">
                <a:solidFill>
                  <a:srgbClr val="99FF66"/>
                </a:solidFill>
              </a:rPr>
              <a:t>i1</a:t>
            </a:r>
            <a:r>
              <a:rPr lang="en-CA" altLang="en-US" sz="1800" dirty="0">
                <a:solidFill>
                  <a:srgbClr val="99FF66"/>
                </a:solidFill>
              </a:rPr>
              <a:t>, x</a:t>
            </a:r>
            <a:r>
              <a:rPr lang="en-CA" altLang="en-US" sz="1800" baseline="-25000" dirty="0">
                <a:solidFill>
                  <a:srgbClr val="99FF66"/>
                </a:solidFill>
              </a:rPr>
              <a:t>i2</a:t>
            </a:r>
            <a:r>
              <a:rPr lang="en-CA" altLang="en-US" sz="1800" dirty="0">
                <a:solidFill>
                  <a:srgbClr val="99FF66"/>
                </a:solidFill>
              </a:rPr>
              <a:t>, ……. x</a:t>
            </a:r>
            <a:r>
              <a:rPr lang="en-CA" altLang="en-US" sz="1800" baseline="-25000" dirty="0">
                <a:solidFill>
                  <a:srgbClr val="99FF66"/>
                </a:solidFill>
              </a:rPr>
              <a:t>i256</a:t>
            </a:r>
            <a:r>
              <a:rPr lang="en-CA" altLang="en-US" sz="1800" dirty="0">
                <a:solidFill>
                  <a:srgbClr val="99FF66"/>
                </a:solidFill>
              </a:rPr>
              <a:t>]</a:t>
            </a: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lang="en-CA" altLang="en-US" sz="1800" dirty="0" err="1">
                <a:solidFill>
                  <a:srgbClr val="99FF66"/>
                </a:solidFill>
              </a:rPr>
              <a:t>y</a:t>
            </a:r>
            <a:r>
              <a:rPr lang="en-CA" altLang="en-US" sz="1800" baseline="-25000" dirty="0" err="1">
                <a:solidFill>
                  <a:srgbClr val="99FF66"/>
                </a:solidFill>
              </a:rPr>
              <a:t>i</a:t>
            </a:r>
            <a:r>
              <a:rPr lang="en-CA" altLang="en-US" sz="1800" dirty="0">
                <a:solidFill>
                  <a:srgbClr val="99FF66"/>
                </a:solidFill>
              </a:rPr>
              <a:t>   { 0,1,2,3,4,5,6,7,8,9}</a:t>
            </a:r>
            <a:r>
              <a:rPr lang="en-CA" altLang="en-US" sz="2000" dirty="0">
                <a:solidFill>
                  <a:srgbClr val="99FF66"/>
                </a:solidFill>
              </a:rPr>
              <a:t> </a:t>
            </a:r>
          </a:p>
          <a:p>
            <a:pPr>
              <a:lnSpc>
                <a:spcPct val="80000"/>
              </a:lnSpc>
              <a:buClr>
                <a:srgbClr val="006600"/>
              </a:buClr>
              <a:buFont typeface="Wingdings" panose="05000000000000000000" pitchFamily="2" charset="2"/>
              <a:buNone/>
            </a:pPr>
            <a:endParaRPr lang="en-CA" altLang="en-US" sz="2400" dirty="0">
              <a:solidFill>
                <a:srgbClr val="99FF66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</a:pPr>
            <a:r>
              <a:rPr lang="en-CA" altLang="en-US" dirty="0" smtClean="0">
                <a:solidFill>
                  <a:srgbClr val="99FF66"/>
                </a:solidFill>
              </a:rPr>
              <a:t>42000 </a:t>
            </a:r>
            <a:r>
              <a:rPr lang="en-CA" altLang="en-US" dirty="0">
                <a:solidFill>
                  <a:srgbClr val="99FF66"/>
                </a:solidFill>
              </a:rPr>
              <a:t>labelled samples</a:t>
            </a:r>
          </a:p>
          <a:p>
            <a:pPr lvl="1">
              <a:lnSpc>
                <a:spcPct val="80000"/>
              </a:lnSpc>
              <a:buClr>
                <a:srgbClr val="006600"/>
              </a:buClr>
            </a:pPr>
            <a:r>
              <a:rPr lang="en-CA" altLang="en-US" sz="2000" dirty="0">
                <a:solidFill>
                  <a:srgbClr val="99FF66"/>
                </a:solidFill>
              </a:rPr>
              <a:t>Training set ~ </a:t>
            </a:r>
            <a:r>
              <a:rPr lang="en-CA" altLang="en-US" sz="2000" dirty="0" smtClean="0">
                <a:solidFill>
                  <a:srgbClr val="99FF66"/>
                </a:solidFill>
              </a:rPr>
              <a:t>33600</a:t>
            </a:r>
            <a:r>
              <a:rPr lang="en-CA" altLang="en-US" sz="2000" dirty="0" smtClean="0">
                <a:solidFill>
                  <a:srgbClr val="99FF66"/>
                </a:solidFill>
              </a:rPr>
              <a:t> </a:t>
            </a:r>
            <a:r>
              <a:rPr lang="en-CA" altLang="en-US" sz="2000" dirty="0">
                <a:solidFill>
                  <a:srgbClr val="99FF66"/>
                </a:solidFill>
              </a:rPr>
              <a:t>images</a:t>
            </a:r>
          </a:p>
          <a:p>
            <a:pPr lvl="1">
              <a:lnSpc>
                <a:spcPct val="80000"/>
              </a:lnSpc>
              <a:buClr>
                <a:srgbClr val="006600"/>
              </a:buClr>
            </a:pPr>
            <a:r>
              <a:rPr lang="en-CA" altLang="en-US" sz="2000" dirty="0">
                <a:solidFill>
                  <a:srgbClr val="99FF66"/>
                </a:solidFill>
              </a:rPr>
              <a:t>Test </a:t>
            </a:r>
            <a:r>
              <a:rPr lang="en-CA" altLang="en-US" sz="2000" dirty="0" smtClean="0">
                <a:solidFill>
                  <a:srgbClr val="99FF66"/>
                </a:solidFill>
              </a:rPr>
              <a:t>set </a:t>
            </a:r>
            <a:r>
              <a:rPr lang="en-CA" altLang="en-US" sz="2000" dirty="0" smtClean="0">
                <a:solidFill>
                  <a:srgbClr val="99FF66"/>
                </a:solidFill>
              </a:rPr>
              <a:t>~ 8400 images</a:t>
            </a:r>
            <a:endParaRPr lang="en-CA" altLang="en-US" sz="2000" dirty="0">
              <a:solidFill>
                <a:srgbClr val="99FF66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Char char="•"/>
            </a:pPr>
            <a:r>
              <a:rPr lang="en-CA" altLang="en-US" sz="2000" dirty="0">
                <a:solidFill>
                  <a:srgbClr val="99FF66"/>
                </a:solidFill>
              </a:rPr>
              <a:t>Randomly selected from the full data </a:t>
            </a:r>
            <a:r>
              <a:rPr lang="en-CA" altLang="en-US" sz="2000" dirty="0" smtClean="0">
                <a:solidFill>
                  <a:srgbClr val="99FF66"/>
                </a:solidFill>
              </a:rPr>
              <a:t>base</a:t>
            </a:r>
            <a:endParaRPr lang="en-CA" altLang="en-US" sz="2000" dirty="0">
              <a:solidFill>
                <a:srgbClr val="99FF66"/>
              </a:solidFill>
            </a:endParaRPr>
          </a:p>
          <a:p>
            <a:pPr lvl="1">
              <a:lnSpc>
                <a:spcPct val="80000"/>
              </a:lnSpc>
              <a:buClr>
                <a:srgbClr val="006600"/>
              </a:buClr>
              <a:buFontTx/>
              <a:buNone/>
            </a:pPr>
            <a:endParaRPr lang="en-CA" altLang="en-US" sz="2000" dirty="0">
              <a:solidFill>
                <a:srgbClr val="99FF66"/>
              </a:solidFill>
            </a:endParaRPr>
          </a:p>
          <a:p>
            <a:pPr>
              <a:lnSpc>
                <a:spcPct val="80000"/>
              </a:lnSpc>
              <a:buClr>
                <a:srgbClr val="006600"/>
              </a:buClr>
            </a:pPr>
            <a:r>
              <a:rPr lang="en-CA" altLang="en-US" dirty="0">
                <a:solidFill>
                  <a:srgbClr val="99FF66"/>
                </a:solidFill>
              </a:rPr>
              <a:t>Basic idea</a:t>
            </a:r>
            <a:r>
              <a:rPr lang="en-CA" altLang="en-US" sz="2400" dirty="0">
                <a:solidFill>
                  <a:srgbClr val="99FF66"/>
                </a:solidFill>
              </a:rPr>
              <a:t> </a:t>
            </a:r>
          </a:p>
          <a:p>
            <a:pPr lvl="1">
              <a:lnSpc>
                <a:spcPct val="80000"/>
              </a:lnSpc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lang="en-CA" altLang="en-US" sz="2000" dirty="0">
                <a:solidFill>
                  <a:srgbClr val="99FF66"/>
                </a:solidFill>
              </a:rPr>
              <a:t>– Correctly identify the digit given an image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8128000" y="2613025"/>
          <a:ext cx="127000" cy="14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613025"/>
                        <a:ext cx="127000" cy="14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>
            <p:ph sz="quarter" idx="3"/>
          </p:nvPr>
        </p:nvGraphicFramePr>
        <p:xfrm>
          <a:off x="2955925" y="2751139"/>
          <a:ext cx="2286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126720" imgH="126720" progId="Equation.3">
                  <p:embed/>
                </p:oleObj>
              </mc:Choice>
              <mc:Fallback>
                <p:oleObj name="Equation" r:id="rId6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751139"/>
                        <a:ext cx="2286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7183438" y="1905001"/>
            <a:ext cx="3484562" cy="3871913"/>
            <a:chOff x="3408" y="1248"/>
            <a:chExt cx="2195" cy="2439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440"/>
              <a:ext cx="1859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 flipV="1">
              <a:off x="3564" y="1450"/>
              <a:ext cx="708" cy="27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3408" y="1248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CA" altLang="en-US">
                  <a:latin typeface="Arial" panose="020B0604020202020204" pitchFamily="34" charset="0"/>
                </a:rPr>
                <a:t>x</a:t>
              </a:r>
              <a:r>
                <a:rPr lang="en-CA" altLang="en-US" baseline="-25000">
                  <a:latin typeface="Arial" panose="020B0604020202020204" pitchFamily="34" charset="0"/>
                </a:rPr>
                <a:t>ij</a:t>
              </a:r>
              <a:endParaRPr lang="en-CA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13331" name="Object 19"/>
            <p:cNvGraphicFramePr>
              <a:graphicFrameLocks noChangeAspect="1"/>
            </p:cNvGraphicFramePr>
            <p:nvPr/>
          </p:nvGraphicFramePr>
          <p:xfrm>
            <a:off x="3552" y="129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9" imgW="406080" imgH="203040" progId="Equation.3">
                    <p:embed/>
                  </p:oleObj>
                </mc:Choice>
                <mc:Fallback>
                  <p:oleObj name="Equation" r:id="rId9" imgW="406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96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AutoShape 26"/>
            <p:cNvSpPr>
              <a:spLocks/>
            </p:cNvSpPr>
            <p:nvPr/>
          </p:nvSpPr>
          <p:spPr bwMode="auto">
            <a:xfrm>
              <a:off x="3744" y="1584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AutoShape 27"/>
            <p:cNvSpPr>
              <a:spLocks/>
            </p:cNvSpPr>
            <p:nvPr/>
          </p:nvSpPr>
          <p:spPr bwMode="auto">
            <a:xfrm rot="5400000">
              <a:off x="4608" y="2592"/>
              <a:ext cx="240" cy="1488"/>
            </a:xfrm>
            <a:prstGeom prst="rightBrace">
              <a:avLst>
                <a:gd name="adj1" fmla="val 60278"/>
                <a:gd name="adj2" fmla="val 5059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4560" y="345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CA" altLang="en-US" dirty="0" smtClean="0">
                  <a:latin typeface="Arial" panose="020B0604020202020204" pitchFamily="34" charset="0"/>
                </a:rPr>
                <a:t>28</a:t>
              </a:r>
              <a:endParaRPr lang="en-CA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 rot="16200000">
              <a:off x="3284" y="214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CA" altLang="en-US" dirty="0" smtClean="0">
                  <a:latin typeface="Arial" panose="020B0604020202020204" pitchFamily="34" charset="0"/>
                </a:rPr>
                <a:t>28</a:t>
              </a:r>
              <a:endParaRPr lang="en-CA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1905000" y="152400"/>
            <a:ext cx="7457364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3600" b="1" i="1" dirty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Handwritten Digit data</a:t>
            </a:r>
          </a:p>
        </p:txBody>
      </p:sp>
    </p:spTree>
    <p:extLst>
      <p:ext uri="{BB962C8B-B14F-4D97-AF65-F5344CB8AC3E}">
        <p14:creationId xmlns:p14="http://schemas.microsoft.com/office/powerpoint/2010/main" val="42778860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5" y="5322628"/>
            <a:ext cx="3193576" cy="15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lob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117</Words>
  <Application>Microsoft Office PowerPoint</Application>
  <PresentationFormat>Widescreen</PresentationFormat>
  <Paragraphs>33</Paragraphs>
  <Slides>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Globe</vt:lpstr>
      <vt:lpstr>Microsoft Equation 3.0</vt:lpstr>
      <vt:lpstr> </vt:lpstr>
      <vt:lpstr>INTRODUCTION</vt:lpstr>
      <vt:lpstr>Misclassification: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 </dc:title>
  <dc:creator>Manav</dc:creator>
  <cp:lastModifiedBy>Manav</cp:lastModifiedBy>
  <cp:revision>10</cp:revision>
  <dcterms:created xsi:type="dcterms:W3CDTF">2019-11-07T18:34:36Z</dcterms:created>
  <dcterms:modified xsi:type="dcterms:W3CDTF">2019-11-08T16:17:06Z</dcterms:modified>
</cp:coreProperties>
</file>