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2" r:id="rId8"/>
    <p:sldId id="319" r:id="rId9"/>
    <p:sldId id="326" r:id="rId10"/>
    <p:sldId id="320" r:id="rId11"/>
    <p:sldId id="324" r:id="rId12"/>
    <p:sldId id="328" r:id="rId13"/>
    <p:sldId id="327" r:id="rId14"/>
    <p:sldId id="314" r:id="rId15"/>
    <p:sldId id="332" r:id="rId16"/>
    <p:sldId id="329" r:id="rId17"/>
    <p:sldId id="330" r:id="rId18"/>
    <p:sldId id="331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AA5C8-8878-4B28-BE9B-0A2F5B777D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5BB3DB-64D4-4424-9709-3D58002712BA}">
      <dgm:prSet/>
      <dgm:spPr/>
      <dgm:t>
        <a:bodyPr/>
        <a:lstStyle/>
        <a:p>
          <a:r>
            <a:rPr lang="en-US"/>
            <a:t>Random Forest is an ensemble learning method that constructs multiple decision trees during training</a:t>
          </a:r>
        </a:p>
      </dgm:t>
    </dgm:pt>
    <dgm:pt modelId="{91B73D86-23C1-4BA9-AC19-A027F9E85893}" type="parTrans" cxnId="{C16D31E3-939A-437B-913E-9644C5F4A072}">
      <dgm:prSet/>
      <dgm:spPr/>
      <dgm:t>
        <a:bodyPr/>
        <a:lstStyle/>
        <a:p>
          <a:endParaRPr lang="en-US"/>
        </a:p>
      </dgm:t>
    </dgm:pt>
    <dgm:pt modelId="{28A411D8-7D39-4DE5-A4D2-691A9E2B170B}" type="sibTrans" cxnId="{C16D31E3-939A-437B-913E-9644C5F4A072}">
      <dgm:prSet/>
      <dgm:spPr/>
      <dgm:t>
        <a:bodyPr/>
        <a:lstStyle/>
        <a:p>
          <a:endParaRPr lang="en-US"/>
        </a:p>
      </dgm:t>
    </dgm:pt>
    <dgm:pt modelId="{CC3D6D68-DF97-48DD-A94E-F01650B83D04}">
      <dgm:prSet/>
      <dgm:spPr/>
      <dgm:t>
        <a:bodyPr/>
        <a:lstStyle/>
        <a:p>
          <a:r>
            <a:rPr lang="en-US"/>
            <a:t>Each tree is built using a random subset of features and a bootstrap sample of the training data</a:t>
          </a:r>
        </a:p>
      </dgm:t>
    </dgm:pt>
    <dgm:pt modelId="{4B288E60-DF22-4459-A088-160750630263}" type="parTrans" cxnId="{E17FE94F-B34C-437B-9DF0-E4910A378DE6}">
      <dgm:prSet/>
      <dgm:spPr/>
      <dgm:t>
        <a:bodyPr/>
        <a:lstStyle/>
        <a:p>
          <a:endParaRPr lang="en-US"/>
        </a:p>
      </dgm:t>
    </dgm:pt>
    <dgm:pt modelId="{515ECC03-7605-4C95-A904-3FB03D2795ED}" type="sibTrans" cxnId="{E17FE94F-B34C-437B-9DF0-E4910A378DE6}">
      <dgm:prSet/>
      <dgm:spPr/>
      <dgm:t>
        <a:bodyPr/>
        <a:lstStyle/>
        <a:p>
          <a:endParaRPr lang="en-US"/>
        </a:p>
      </dgm:t>
    </dgm:pt>
    <dgm:pt modelId="{882B8421-DB37-4D0E-8D63-1C3FA96CB4FA}">
      <dgm:prSet/>
      <dgm:spPr/>
      <dgm:t>
        <a:bodyPr/>
        <a:lstStyle/>
        <a:p>
          <a:r>
            <a:rPr lang="en-US"/>
            <a:t>Final prediction is made by averaging the predictions of all the individual trees (for regression) or using the mode of the classes (for classification)</a:t>
          </a:r>
        </a:p>
      </dgm:t>
    </dgm:pt>
    <dgm:pt modelId="{AD2D5AC9-6354-4FD8-9746-3836C440353D}" type="parTrans" cxnId="{82740F69-F1AA-4D43-B369-347872BD7DF6}">
      <dgm:prSet/>
      <dgm:spPr/>
      <dgm:t>
        <a:bodyPr/>
        <a:lstStyle/>
        <a:p>
          <a:endParaRPr lang="en-US"/>
        </a:p>
      </dgm:t>
    </dgm:pt>
    <dgm:pt modelId="{773E1B8D-1A57-4D11-B969-0EB12BCDBDF7}" type="sibTrans" cxnId="{82740F69-F1AA-4D43-B369-347872BD7DF6}">
      <dgm:prSet/>
      <dgm:spPr/>
      <dgm:t>
        <a:bodyPr/>
        <a:lstStyle/>
        <a:p>
          <a:endParaRPr lang="en-US"/>
        </a:p>
      </dgm:t>
    </dgm:pt>
    <dgm:pt modelId="{143E2DCD-8B4D-4CAE-BF21-8D14319AFD71}">
      <dgm:prSet/>
      <dgm:spPr/>
      <dgm:t>
        <a:bodyPr/>
        <a:lstStyle/>
        <a:p>
          <a:r>
            <a:rPr lang="en-US"/>
            <a:t>Known for its ability to reduce overfitting and improve generalization, making it a popular choice for various machine learning tasks</a:t>
          </a:r>
        </a:p>
      </dgm:t>
    </dgm:pt>
    <dgm:pt modelId="{D90135B8-9A0D-423C-AE8B-383F4408EF1E}" type="parTrans" cxnId="{98C8EA64-AE12-44C6-BBDA-131FC3393F76}">
      <dgm:prSet/>
      <dgm:spPr/>
      <dgm:t>
        <a:bodyPr/>
        <a:lstStyle/>
        <a:p>
          <a:endParaRPr lang="en-US"/>
        </a:p>
      </dgm:t>
    </dgm:pt>
    <dgm:pt modelId="{1D02B6AD-E8E6-4C45-B335-32211EC9CB2B}" type="sibTrans" cxnId="{98C8EA64-AE12-44C6-BBDA-131FC3393F76}">
      <dgm:prSet/>
      <dgm:spPr/>
      <dgm:t>
        <a:bodyPr/>
        <a:lstStyle/>
        <a:p>
          <a:endParaRPr lang="en-US"/>
        </a:p>
      </dgm:t>
    </dgm:pt>
    <dgm:pt modelId="{DCA7FFB0-9A0B-44CB-AB96-AFAE05D2A590}">
      <dgm:prSet/>
      <dgm:spPr/>
      <dgm:t>
        <a:bodyPr/>
        <a:lstStyle/>
        <a:p>
          <a:r>
            <a:rPr lang="en-US"/>
            <a:t>Versatile, handles large datasets, maintains accuracy with missing data, and estimates feature importance</a:t>
          </a:r>
        </a:p>
      </dgm:t>
    </dgm:pt>
    <dgm:pt modelId="{E7D06B89-486F-443A-B317-FB83B75F2D7A}" type="parTrans" cxnId="{E1A727DF-6BE5-42BD-A9D9-CDC7367B7567}">
      <dgm:prSet/>
      <dgm:spPr/>
      <dgm:t>
        <a:bodyPr/>
        <a:lstStyle/>
        <a:p>
          <a:endParaRPr lang="en-US"/>
        </a:p>
      </dgm:t>
    </dgm:pt>
    <dgm:pt modelId="{F61767E6-3EE3-4A3A-BAA8-0066926DA358}" type="sibTrans" cxnId="{E1A727DF-6BE5-42BD-A9D9-CDC7367B7567}">
      <dgm:prSet/>
      <dgm:spPr/>
      <dgm:t>
        <a:bodyPr/>
        <a:lstStyle/>
        <a:p>
          <a:endParaRPr lang="en-US"/>
        </a:p>
      </dgm:t>
    </dgm:pt>
    <dgm:pt modelId="{546A2A5F-48F6-4B40-81F5-CB4F776107CF}" type="pres">
      <dgm:prSet presAssocID="{7C9AA5C8-8878-4B28-BE9B-0A2F5B777D74}" presName="root" presStyleCnt="0">
        <dgm:presLayoutVars>
          <dgm:dir/>
          <dgm:resizeHandles val="exact"/>
        </dgm:presLayoutVars>
      </dgm:prSet>
      <dgm:spPr/>
    </dgm:pt>
    <dgm:pt modelId="{D62BE9AE-24D3-4425-ADC7-0C40B56A474B}" type="pres">
      <dgm:prSet presAssocID="{7B5BB3DB-64D4-4424-9709-3D58002712BA}" presName="compNode" presStyleCnt="0"/>
      <dgm:spPr/>
    </dgm:pt>
    <dgm:pt modelId="{2F629581-0548-4CAE-9ED9-B4B0FD2E3FC1}" type="pres">
      <dgm:prSet presAssocID="{7B5BB3DB-64D4-4424-9709-3D58002712BA}" presName="bgRect" presStyleLbl="bgShp" presStyleIdx="0" presStyleCnt="5"/>
      <dgm:spPr/>
    </dgm:pt>
    <dgm:pt modelId="{CAA53889-1814-45F9-B194-EEECC06CBA10}" type="pres">
      <dgm:prSet presAssocID="{7B5BB3DB-64D4-4424-9709-3D58002712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AA1710B-CBB1-4E78-B3A4-0DA49F5F410C}" type="pres">
      <dgm:prSet presAssocID="{7B5BB3DB-64D4-4424-9709-3D58002712BA}" presName="spaceRect" presStyleCnt="0"/>
      <dgm:spPr/>
    </dgm:pt>
    <dgm:pt modelId="{49E8D7B3-A498-4367-9F3E-D1365195407D}" type="pres">
      <dgm:prSet presAssocID="{7B5BB3DB-64D4-4424-9709-3D58002712BA}" presName="parTx" presStyleLbl="revTx" presStyleIdx="0" presStyleCnt="5">
        <dgm:presLayoutVars>
          <dgm:chMax val="0"/>
          <dgm:chPref val="0"/>
        </dgm:presLayoutVars>
      </dgm:prSet>
      <dgm:spPr/>
    </dgm:pt>
    <dgm:pt modelId="{E18B1EC9-7854-4669-AFB3-9BFF2547168B}" type="pres">
      <dgm:prSet presAssocID="{28A411D8-7D39-4DE5-A4D2-691A9E2B170B}" presName="sibTrans" presStyleCnt="0"/>
      <dgm:spPr/>
    </dgm:pt>
    <dgm:pt modelId="{FC5B0173-A3A8-4CE6-813F-772FC9C65C84}" type="pres">
      <dgm:prSet presAssocID="{CC3D6D68-DF97-48DD-A94E-F01650B83D04}" presName="compNode" presStyleCnt="0"/>
      <dgm:spPr/>
    </dgm:pt>
    <dgm:pt modelId="{B4AC26B7-AF8C-4998-B6DA-55ADDE84E677}" type="pres">
      <dgm:prSet presAssocID="{CC3D6D68-DF97-48DD-A94E-F01650B83D04}" presName="bgRect" presStyleLbl="bgShp" presStyleIdx="1" presStyleCnt="5"/>
      <dgm:spPr/>
    </dgm:pt>
    <dgm:pt modelId="{9F7EE870-46D6-4B06-BCEC-4E144A327180}" type="pres">
      <dgm:prSet presAssocID="{CC3D6D68-DF97-48DD-A94E-F01650B83D0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AE0A44-3DB4-4DE6-8B28-28316FA46C2A}" type="pres">
      <dgm:prSet presAssocID="{CC3D6D68-DF97-48DD-A94E-F01650B83D04}" presName="spaceRect" presStyleCnt="0"/>
      <dgm:spPr/>
    </dgm:pt>
    <dgm:pt modelId="{7FC08BB8-59E7-4E5A-9E1A-D04F92A19F57}" type="pres">
      <dgm:prSet presAssocID="{CC3D6D68-DF97-48DD-A94E-F01650B83D04}" presName="parTx" presStyleLbl="revTx" presStyleIdx="1" presStyleCnt="5">
        <dgm:presLayoutVars>
          <dgm:chMax val="0"/>
          <dgm:chPref val="0"/>
        </dgm:presLayoutVars>
      </dgm:prSet>
      <dgm:spPr/>
    </dgm:pt>
    <dgm:pt modelId="{446A2EB7-E34E-4301-858F-FEAADEB400A4}" type="pres">
      <dgm:prSet presAssocID="{515ECC03-7605-4C95-A904-3FB03D2795ED}" presName="sibTrans" presStyleCnt="0"/>
      <dgm:spPr/>
    </dgm:pt>
    <dgm:pt modelId="{929ED844-E663-4C0E-8AA0-3048EB79F324}" type="pres">
      <dgm:prSet presAssocID="{882B8421-DB37-4D0E-8D63-1C3FA96CB4FA}" presName="compNode" presStyleCnt="0"/>
      <dgm:spPr/>
    </dgm:pt>
    <dgm:pt modelId="{0C61636E-54C5-4726-A97C-F68887E8D7BD}" type="pres">
      <dgm:prSet presAssocID="{882B8421-DB37-4D0E-8D63-1C3FA96CB4FA}" presName="bgRect" presStyleLbl="bgShp" presStyleIdx="2" presStyleCnt="5"/>
      <dgm:spPr/>
    </dgm:pt>
    <dgm:pt modelId="{7CF99B5B-FF91-41D8-8AF4-D67D1FADCF48}" type="pres">
      <dgm:prSet presAssocID="{882B8421-DB37-4D0E-8D63-1C3FA96CB4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24C35E26-D0A2-4232-8018-B397CCAC7C12}" type="pres">
      <dgm:prSet presAssocID="{882B8421-DB37-4D0E-8D63-1C3FA96CB4FA}" presName="spaceRect" presStyleCnt="0"/>
      <dgm:spPr/>
    </dgm:pt>
    <dgm:pt modelId="{EFAAB09A-9C0E-489D-8A32-EA93190DB6B1}" type="pres">
      <dgm:prSet presAssocID="{882B8421-DB37-4D0E-8D63-1C3FA96CB4FA}" presName="parTx" presStyleLbl="revTx" presStyleIdx="2" presStyleCnt="5">
        <dgm:presLayoutVars>
          <dgm:chMax val="0"/>
          <dgm:chPref val="0"/>
        </dgm:presLayoutVars>
      </dgm:prSet>
      <dgm:spPr/>
    </dgm:pt>
    <dgm:pt modelId="{E64A04E0-A90D-4C76-80BC-16AB25902080}" type="pres">
      <dgm:prSet presAssocID="{773E1B8D-1A57-4D11-B969-0EB12BCDBDF7}" presName="sibTrans" presStyleCnt="0"/>
      <dgm:spPr/>
    </dgm:pt>
    <dgm:pt modelId="{805AECD2-3873-4B44-B907-2B0505629467}" type="pres">
      <dgm:prSet presAssocID="{143E2DCD-8B4D-4CAE-BF21-8D14319AFD71}" presName="compNode" presStyleCnt="0"/>
      <dgm:spPr/>
    </dgm:pt>
    <dgm:pt modelId="{F90544E1-1613-4D90-ABA4-0F47F8352805}" type="pres">
      <dgm:prSet presAssocID="{143E2DCD-8B4D-4CAE-BF21-8D14319AFD71}" presName="bgRect" presStyleLbl="bgShp" presStyleIdx="3" presStyleCnt="5"/>
      <dgm:spPr/>
    </dgm:pt>
    <dgm:pt modelId="{3CCD137C-6058-49D3-8B11-3B4C1FF4AECC}" type="pres">
      <dgm:prSet presAssocID="{143E2DCD-8B4D-4CAE-BF21-8D14319AFD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99CAB4-D9F8-4239-A894-639CBC2C861E}" type="pres">
      <dgm:prSet presAssocID="{143E2DCD-8B4D-4CAE-BF21-8D14319AFD71}" presName="spaceRect" presStyleCnt="0"/>
      <dgm:spPr/>
    </dgm:pt>
    <dgm:pt modelId="{467DF6D9-7D1A-41D9-83A6-257E6CDC1F88}" type="pres">
      <dgm:prSet presAssocID="{143E2DCD-8B4D-4CAE-BF21-8D14319AFD71}" presName="parTx" presStyleLbl="revTx" presStyleIdx="3" presStyleCnt="5">
        <dgm:presLayoutVars>
          <dgm:chMax val="0"/>
          <dgm:chPref val="0"/>
        </dgm:presLayoutVars>
      </dgm:prSet>
      <dgm:spPr/>
    </dgm:pt>
    <dgm:pt modelId="{1FC5B396-81BF-4B09-A385-CB9DEC246ABA}" type="pres">
      <dgm:prSet presAssocID="{1D02B6AD-E8E6-4C45-B335-32211EC9CB2B}" presName="sibTrans" presStyleCnt="0"/>
      <dgm:spPr/>
    </dgm:pt>
    <dgm:pt modelId="{78120847-61FD-4AAD-993F-C94CE28EE500}" type="pres">
      <dgm:prSet presAssocID="{DCA7FFB0-9A0B-44CB-AB96-AFAE05D2A590}" presName="compNode" presStyleCnt="0"/>
      <dgm:spPr/>
    </dgm:pt>
    <dgm:pt modelId="{317564AF-080A-48CD-A5C8-4A2465D12168}" type="pres">
      <dgm:prSet presAssocID="{DCA7FFB0-9A0B-44CB-AB96-AFAE05D2A590}" presName="bgRect" presStyleLbl="bgShp" presStyleIdx="4" presStyleCnt="5"/>
      <dgm:spPr/>
    </dgm:pt>
    <dgm:pt modelId="{CF18D5D8-BF56-4164-93DB-DB340D972CD0}" type="pres">
      <dgm:prSet presAssocID="{DCA7FFB0-9A0B-44CB-AB96-AFAE05D2A5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8A98E18-657D-4D7F-B22C-C76E3959D29E}" type="pres">
      <dgm:prSet presAssocID="{DCA7FFB0-9A0B-44CB-AB96-AFAE05D2A590}" presName="spaceRect" presStyleCnt="0"/>
      <dgm:spPr/>
    </dgm:pt>
    <dgm:pt modelId="{944216F5-0EBE-42EB-8C29-9319A1542A45}" type="pres">
      <dgm:prSet presAssocID="{DCA7FFB0-9A0B-44CB-AB96-AFAE05D2A5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3C96404-B135-4BFD-9CE4-B96C361FA54B}" type="presOf" srcId="{882B8421-DB37-4D0E-8D63-1C3FA96CB4FA}" destId="{EFAAB09A-9C0E-489D-8A32-EA93190DB6B1}" srcOrd="0" destOrd="0" presId="urn:microsoft.com/office/officeart/2018/2/layout/IconVerticalSolidList"/>
    <dgm:cxn modelId="{98C8EA64-AE12-44C6-BBDA-131FC3393F76}" srcId="{7C9AA5C8-8878-4B28-BE9B-0A2F5B777D74}" destId="{143E2DCD-8B4D-4CAE-BF21-8D14319AFD71}" srcOrd="3" destOrd="0" parTransId="{D90135B8-9A0D-423C-AE8B-383F4408EF1E}" sibTransId="{1D02B6AD-E8E6-4C45-B335-32211EC9CB2B}"/>
    <dgm:cxn modelId="{82740F69-F1AA-4D43-B369-347872BD7DF6}" srcId="{7C9AA5C8-8878-4B28-BE9B-0A2F5B777D74}" destId="{882B8421-DB37-4D0E-8D63-1C3FA96CB4FA}" srcOrd="2" destOrd="0" parTransId="{AD2D5AC9-6354-4FD8-9746-3836C440353D}" sibTransId="{773E1B8D-1A57-4D11-B969-0EB12BCDBDF7}"/>
    <dgm:cxn modelId="{E17FE94F-B34C-437B-9DF0-E4910A378DE6}" srcId="{7C9AA5C8-8878-4B28-BE9B-0A2F5B777D74}" destId="{CC3D6D68-DF97-48DD-A94E-F01650B83D04}" srcOrd="1" destOrd="0" parTransId="{4B288E60-DF22-4459-A088-160750630263}" sibTransId="{515ECC03-7605-4C95-A904-3FB03D2795ED}"/>
    <dgm:cxn modelId="{E3849092-21D8-4D8B-9C2F-B596861A39BE}" type="presOf" srcId="{7B5BB3DB-64D4-4424-9709-3D58002712BA}" destId="{49E8D7B3-A498-4367-9F3E-D1365195407D}" srcOrd="0" destOrd="0" presId="urn:microsoft.com/office/officeart/2018/2/layout/IconVerticalSolidList"/>
    <dgm:cxn modelId="{045333A1-C56D-4253-AD54-D7611CD8FD43}" type="presOf" srcId="{DCA7FFB0-9A0B-44CB-AB96-AFAE05D2A590}" destId="{944216F5-0EBE-42EB-8C29-9319A1542A45}" srcOrd="0" destOrd="0" presId="urn:microsoft.com/office/officeart/2018/2/layout/IconVerticalSolidList"/>
    <dgm:cxn modelId="{1509C4AE-D0F2-466E-898C-84493AA795FE}" type="presOf" srcId="{7C9AA5C8-8878-4B28-BE9B-0A2F5B777D74}" destId="{546A2A5F-48F6-4B40-81F5-CB4F776107CF}" srcOrd="0" destOrd="0" presId="urn:microsoft.com/office/officeart/2018/2/layout/IconVerticalSolidList"/>
    <dgm:cxn modelId="{E1A727DF-6BE5-42BD-A9D9-CDC7367B7567}" srcId="{7C9AA5C8-8878-4B28-BE9B-0A2F5B777D74}" destId="{DCA7FFB0-9A0B-44CB-AB96-AFAE05D2A590}" srcOrd="4" destOrd="0" parTransId="{E7D06B89-486F-443A-B317-FB83B75F2D7A}" sibTransId="{F61767E6-3EE3-4A3A-BAA8-0066926DA358}"/>
    <dgm:cxn modelId="{C16D31E3-939A-437B-913E-9644C5F4A072}" srcId="{7C9AA5C8-8878-4B28-BE9B-0A2F5B777D74}" destId="{7B5BB3DB-64D4-4424-9709-3D58002712BA}" srcOrd="0" destOrd="0" parTransId="{91B73D86-23C1-4BA9-AC19-A027F9E85893}" sibTransId="{28A411D8-7D39-4DE5-A4D2-691A9E2B170B}"/>
    <dgm:cxn modelId="{2D97CDE4-D704-4058-A0E7-D37A92FC4070}" type="presOf" srcId="{CC3D6D68-DF97-48DD-A94E-F01650B83D04}" destId="{7FC08BB8-59E7-4E5A-9E1A-D04F92A19F57}" srcOrd="0" destOrd="0" presId="urn:microsoft.com/office/officeart/2018/2/layout/IconVerticalSolidList"/>
    <dgm:cxn modelId="{F91D1DFE-C99C-41A2-9990-703FBF2689AC}" type="presOf" srcId="{143E2DCD-8B4D-4CAE-BF21-8D14319AFD71}" destId="{467DF6D9-7D1A-41D9-83A6-257E6CDC1F88}" srcOrd="0" destOrd="0" presId="urn:microsoft.com/office/officeart/2018/2/layout/IconVerticalSolidList"/>
    <dgm:cxn modelId="{6AE2052F-F034-443E-A0CB-9E3967A5314F}" type="presParOf" srcId="{546A2A5F-48F6-4B40-81F5-CB4F776107CF}" destId="{D62BE9AE-24D3-4425-ADC7-0C40B56A474B}" srcOrd="0" destOrd="0" presId="urn:microsoft.com/office/officeart/2018/2/layout/IconVerticalSolidList"/>
    <dgm:cxn modelId="{D30D96BB-78EF-43D7-A902-52AE3ACCA8B8}" type="presParOf" srcId="{D62BE9AE-24D3-4425-ADC7-0C40B56A474B}" destId="{2F629581-0548-4CAE-9ED9-B4B0FD2E3FC1}" srcOrd="0" destOrd="0" presId="urn:microsoft.com/office/officeart/2018/2/layout/IconVerticalSolidList"/>
    <dgm:cxn modelId="{E00F1F63-075E-4996-A04C-CEC127BCB460}" type="presParOf" srcId="{D62BE9AE-24D3-4425-ADC7-0C40B56A474B}" destId="{CAA53889-1814-45F9-B194-EEECC06CBA10}" srcOrd="1" destOrd="0" presId="urn:microsoft.com/office/officeart/2018/2/layout/IconVerticalSolidList"/>
    <dgm:cxn modelId="{4DDD1C86-CE4C-41B5-A1BD-80DCA85E8CB4}" type="presParOf" srcId="{D62BE9AE-24D3-4425-ADC7-0C40B56A474B}" destId="{2AA1710B-CBB1-4E78-B3A4-0DA49F5F410C}" srcOrd="2" destOrd="0" presId="urn:microsoft.com/office/officeart/2018/2/layout/IconVerticalSolidList"/>
    <dgm:cxn modelId="{E0196E37-F8A7-437D-9720-60F4852299CB}" type="presParOf" srcId="{D62BE9AE-24D3-4425-ADC7-0C40B56A474B}" destId="{49E8D7B3-A498-4367-9F3E-D1365195407D}" srcOrd="3" destOrd="0" presId="urn:microsoft.com/office/officeart/2018/2/layout/IconVerticalSolidList"/>
    <dgm:cxn modelId="{5013E1A6-E278-49C4-ABE7-EDA046607D9D}" type="presParOf" srcId="{546A2A5F-48F6-4B40-81F5-CB4F776107CF}" destId="{E18B1EC9-7854-4669-AFB3-9BFF2547168B}" srcOrd="1" destOrd="0" presId="urn:microsoft.com/office/officeart/2018/2/layout/IconVerticalSolidList"/>
    <dgm:cxn modelId="{8A20FDF6-9FBB-471E-AFCF-4FC42F89A0B5}" type="presParOf" srcId="{546A2A5F-48F6-4B40-81F5-CB4F776107CF}" destId="{FC5B0173-A3A8-4CE6-813F-772FC9C65C84}" srcOrd="2" destOrd="0" presId="urn:microsoft.com/office/officeart/2018/2/layout/IconVerticalSolidList"/>
    <dgm:cxn modelId="{2493F09E-8720-461F-88AB-BF4D9B8F6009}" type="presParOf" srcId="{FC5B0173-A3A8-4CE6-813F-772FC9C65C84}" destId="{B4AC26B7-AF8C-4998-B6DA-55ADDE84E677}" srcOrd="0" destOrd="0" presId="urn:microsoft.com/office/officeart/2018/2/layout/IconVerticalSolidList"/>
    <dgm:cxn modelId="{90984294-9B76-42A8-9EC7-92DC63FB03DA}" type="presParOf" srcId="{FC5B0173-A3A8-4CE6-813F-772FC9C65C84}" destId="{9F7EE870-46D6-4B06-BCEC-4E144A327180}" srcOrd="1" destOrd="0" presId="urn:microsoft.com/office/officeart/2018/2/layout/IconVerticalSolidList"/>
    <dgm:cxn modelId="{9D534CFD-F7AD-43A3-A34E-97B1F6A6C175}" type="presParOf" srcId="{FC5B0173-A3A8-4CE6-813F-772FC9C65C84}" destId="{BFAE0A44-3DB4-4DE6-8B28-28316FA46C2A}" srcOrd="2" destOrd="0" presId="urn:microsoft.com/office/officeart/2018/2/layout/IconVerticalSolidList"/>
    <dgm:cxn modelId="{6472857B-21A9-4F7B-9AC3-4A20298951C3}" type="presParOf" srcId="{FC5B0173-A3A8-4CE6-813F-772FC9C65C84}" destId="{7FC08BB8-59E7-4E5A-9E1A-D04F92A19F57}" srcOrd="3" destOrd="0" presId="urn:microsoft.com/office/officeart/2018/2/layout/IconVerticalSolidList"/>
    <dgm:cxn modelId="{A4E74C0B-CCE7-4D12-AC23-A13F3D9B4C19}" type="presParOf" srcId="{546A2A5F-48F6-4B40-81F5-CB4F776107CF}" destId="{446A2EB7-E34E-4301-858F-FEAADEB400A4}" srcOrd="3" destOrd="0" presId="urn:microsoft.com/office/officeart/2018/2/layout/IconVerticalSolidList"/>
    <dgm:cxn modelId="{E1483288-E4D6-46C1-B564-FA39BA3D1527}" type="presParOf" srcId="{546A2A5F-48F6-4B40-81F5-CB4F776107CF}" destId="{929ED844-E663-4C0E-8AA0-3048EB79F324}" srcOrd="4" destOrd="0" presId="urn:microsoft.com/office/officeart/2018/2/layout/IconVerticalSolidList"/>
    <dgm:cxn modelId="{DD111F41-DE44-4490-9492-59E25439BF2F}" type="presParOf" srcId="{929ED844-E663-4C0E-8AA0-3048EB79F324}" destId="{0C61636E-54C5-4726-A97C-F68887E8D7BD}" srcOrd="0" destOrd="0" presId="urn:microsoft.com/office/officeart/2018/2/layout/IconVerticalSolidList"/>
    <dgm:cxn modelId="{4D98E7E8-5896-46AA-8D1B-1D56E45C7536}" type="presParOf" srcId="{929ED844-E663-4C0E-8AA0-3048EB79F324}" destId="{7CF99B5B-FF91-41D8-8AF4-D67D1FADCF48}" srcOrd="1" destOrd="0" presId="urn:microsoft.com/office/officeart/2018/2/layout/IconVerticalSolidList"/>
    <dgm:cxn modelId="{7862ECC4-418C-483D-B9A6-EDD75FA96887}" type="presParOf" srcId="{929ED844-E663-4C0E-8AA0-3048EB79F324}" destId="{24C35E26-D0A2-4232-8018-B397CCAC7C12}" srcOrd="2" destOrd="0" presId="urn:microsoft.com/office/officeart/2018/2/layout/IconVerticalSolidList"/>
    <dgm:cxn modelId="{298FC401-014F-4475-8DA7-364C9668A855}" type="presParOf" srcId="{929ED844-E663-4C0E-8AA0-3048EB79F324}" destId="{EFAAB09A-9C0E-489D-8A32-EA93190DB6B1}" srcOrd="3" destOrd="0" presId="urn:microsoft.com/office/officeart/2018/2/layout/IconVerticalSolidList"/>
    <dgm:cxn modelId="{E6FBB69E-3195-4008-B5B6-9EF221DAD2A5}" type="presParOf" srcId="{546A2A5F-48F6-4B40-81F5-CB4F776107CF}" destId="{E64A04E0-A90D-4C76-80BC-16AB25902080}" srcOrd="5" destOrd="0" presId="urn:microsoft.com/office/officeart/2018/2/layout/IconVerticalSolidList"/>
    <dgm:cxn modelId="{86D8F0ED-68A6-47A3-8E6E-D9FFEF7ACBB1}" type="presParOf" srcId="{546A2A5F-48F6-4B40-81F5-CB4F776107CF}" destId="{805AECD2-3873-4B44-B907-2B0505629467}" srcOrd="6" destOrd="0" presId="urn:microsoft.com/office/officeart/2018/2/layout/IconVerticalSolidList"/>
    <dgm:cxn modelId="{C21D84FB-F4C9-4050-AF3C-AB23BEC64D1D}" type="presParOf" srcId="{805AECD2-3873-4B44-B907-2B0505629467}" destId="{F90544E1-1613-4D90-ABA4-0F47F8352805}" srcOrd="0" destOrd="0" presId="urn:microsoft.com/office/officeart/2018/2/layout/IconVerticalSolidList"/>
    <dgm:cxn modelId="{0A843E38-FAE1-4BE3-B078-0E0FC0123301}" type="presParOf" srcId="{805AECD2-3873-4B44-B907-2B0505629467}" destId="{3CCD137C-6058-49D3-8B11-3B4C1FF4AECC}" srcOrd="1" destOrd="0" presId="urn:microsoft.com/office/officeart/2018/2/layout/IconVerticalSolidList"/>
    <dgm:cxn modelId="{CE7F4C5D-11DB-4627-A5F2-630D0F5B531F}" type="presParOf" srcId="{805AECD2-3873-4B44-B907-2B0505629467}" destId="{BF99CAB4-D9F8-4239-A894-639CBC2C861E}" srcOrd="2" destOrd="0" presId="urn:microsoft.com/office/officeart/2018/2/layout/IconVerticalSolidList"/>
    <dgm:cxn modelId="{B808D819-51C8-485B-A490-B4831C3B9650}" type="presParOf" srcId="{805AECD2-3873-4B44-B907-2B0505629467}" destId="{467DF6D9-7D1A-41D9-83A6-257E6CDC1F88}" srcOrd="3" destOrd="0" presId="urn:microsoft.com/office/officeart/2018/2/layout/IconVerticalSolidList"/>
    <dgm:cxn modelId="{47DAF48B-3407-43D7-B356-C6701566E864}" type="presParOf" srcId="{546A2A5F-48F6-4B40-81F5-CB4F776107CF}" destId="{1FC5B396-81BF-4B09-A385-CB9DEC246ABA}" srcOrd="7" destOrd="0" presId="urn:microsoft.com/office/officeart/2018/2/layout/IconVerticalSolidList"/>
    <dgm:cxn modelId="{AA19A810-04B6-45C2-BE65-EAB600FF6590}" type="presParOf" srcId="{546A2A5F-48F6-4B40-81F5-CB4F776107CF}" destId="{78120847-61FD-4AAD-993F-C94CE28EE500}" srcOrd="8" destOrd="0" presId="urn:microsoft.com/office/officeart/2018/2/layout/IconVerticalSolidList"/>
    <dgm:cxn modelId="{E268E304-1904-4427-98F9-321BC24D30E7}" type="presParOf" srcId="{78120847-61FD-4AAD-993F-C94CE28EE500}" destId="{317564AF-080A-48CD-A5C8-4A2465D12168}" srcOrd="0" destOrd="0" presId="urn:microsoft.com/office/officeart/2018/2/layout/IconVerticalSolidList"/>
    <dgm:cxn modelId="{502899E1-ED73-4311-9B0C-26C46818604F}" type="presParOf" srcId="{78120847-61FD-4AAD-993F-C94CE28EE500}" destId="{CF18D5D8-BF56-4164-93DB-DB340D972CD0}" srcOrd="1" destOrd="0" presId="urn:microsoft.com/office/officeart/2018/2/layout/IconVerticalSolidList"/>
    <dgm:cxn modelId="{6F32D9CE-6754-46C3-9134-DF05D34E9BC7}" type="presParOf" srcId="{78120847-61FD-4AAD-993F-C94CE28EE500}" destId="{58A98E18-657D-4D7F-B22C-C76E3959D29E}" srcOrd="2" destOrd="0" presId="urn:microsoft.com/office/officeart/2018/2/layout/IconVerticalSolidList"/>
    <dgm:cxn modelId="{524383D4-1D45-49C4-8270-65480623B042}" type="presParOf" srcId="{78120847-61FD-4AAD-993F-C94CE28EE500}" destId="{944216F5-0EBE-42EB-8C29-9319A1542A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9581-0548-4CAE-9ED9-B4B0FD2E3FC1}">
      <dsp:nvSpPr>
        <dsp:cNvPr id="0" name=""/>
        <dsp:cNvSpPr/>
      </dsp:nvSpPr>
      <dsp:spPr>
        <a:xfrm>
          <a:off x="0" y="6495"/>
          <a:ext cx="6242839" cy="8010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53889-1814-45F9-B194-EEECC06CBA10}">
      <dsp:nvSpPr>
        <dsp:cNvPr id="0" name=""/>
        <dsp:cNvSpPr/>
      </dsp:nvSpPr>
      <dsp:spPr>
        <a:xfrm>
          <a:off x="242313" y="186728"/>
          <a:ext cx="441000" cy="440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8D7B3-A498-4367-9F3E-D1365195407D}">
      <dsp:nvSpPr>
        <dsp:cNvPr id="0" name=""/>
        <dsp:cNvSpPr/>
      </dsp:nvSpPr>
      <dsp:spPr>
        <a:xfrm>
          <a:off x="925626" y="6495"/>
          <a:ext cx="5289176" cy="8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5" tIns="90075" rIns="90075" bIns="90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Forest is an ensemble learning method that constructs multiple decision trees during training</a:t>
          </a:r>
        </a:p>
      </dsp:txBody>
      <dsp:txXfrm>
        <a:off x="925626" y="6495"/>
        <a:ext cx="5289176" cy="851100"/>
      </dsp:txXfrm>
    </dsp:sp>
    <dsp:sp modelId="{B4AC26B7-AF8C-4998-B6DA-55ADDE84E677}">
      <dsp:nvSpPr>
        <dsp:cNvPr id="0" name=""/>
        <dsp:cNvSpPr/>
      </dsp:nvSpPr>
      <dsp:spPr>
        <a:xfrm>
          <a:off x="0" y="1070370"/>
          <a:ext cx="6242839" cy="8010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EE870-46D6-4B06-BCEC-4E144A327180}">
      <dsp:nvSpPr>
        <dsp:cNvPr id="0" name=""/>
        <dsp:cNvSpPr/>
      </dsp:nvSpPr>
      <dsp:spPr>
        <a:xfrm>
          <a:off x="242313" y="1250603"/>
          <a:ext cx="441000" cy="440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08BB8-59E7-4E5A-9E1A-D04F92A19F57}">
      <dsp:nvSpPr>
        <dsp:cNvPr id="0" name=""/>
        <dsp:cNvSpPr/>
      </dsp:nvSpPr>
      <dsp:spPr>
        <a:xfrm>
          <a:off x="925626" y="1070370"/>
          <a:ext cx="5289176" cy="8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5" tIns="90075" rIns="90075" bIns="90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tree is built using a random subset of features and a bootstrap sample of the training data</a:t>
          </a:r>
        </a:p>
      </dsp:txBody>
      <dsp:txXfrm>
        <a:off x="925626" y="1070370"/>
        <a:ext cx="5289176" cy="851100"/>
      </dsp:txXfrm>
    </dsp:sp>
    <dsp:sp modelId="{0C61636E-54C5-4726-A97C-F68887E8D7BD}">
      <dsp:nvSpPr>
        <dsp:cNvPr id="0" name=""/>
        <dsp:cNvSpPr/>
      </dsp:nvSpPr>
      <dsp:spPr>
        <a:xfrm>
          <a:off x="0" y="2134245"/>
          <a:ext cx="6242839" cy="8010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99B5B-FF91-41D8-8AF4-D67D1FADCF48}">
      <dsp:nvSpPr>
        <dsp:cNvPr id="0" name=""/>
        <dsp:cNvSpPr/>
      </dsp:nvSpPr>
      <dsp:spPr>
        <a:xfrm>
          <a:off x="242313" y="2314478"/>
          <a:ext cx="441000" cy="4405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AB09A-9C0E-489D-8A32-EA93190DB6B1}">
      <dsp:nvSpPr>
        <dsp:cNvPr id="0" name=""/>
        <dsp:cNvSpPr/>
      </dsp:nvSpPr>
      <dsp:spPr>
        <a:xfrm>
          <a:off x="925626" y="2134245"/>
          <a:ext cx="5289176" cy="8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5" tIns="90075" rIns="90075" bIns="90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prediction is made by averaging the predictions of all the individual trees (for regression) or using the mode of the classes (for classification)</a:t>
          </a:r>
        </a:p>
      </dsp:txBody>
      <dsp:txXfrm>
        <a:off x="925626" y="2134245"/>
        <a:ext cx="5289176" cy="851100"/>
      </dsp:txXfrm>
    </dsp:sp>
    <dsp:sp modelId="{F90544E1-1613-4D90-ABA4-0F47F8352805}">
      <dsp:nvSpPr>
        <dsp:cNvPr id="0" name=""/>
        <dsp:cNvSpPr/>
      </dsp:nvSpPr>
      <dsp:spPr>
        <a:xfrm>
          <a:off x="0" y="3198121"/>
          <a:ext cx="6242839" cy="8010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137C-6058-49D3-8B11-3B4C1FF4AECC}">
      <dsp:nvSpPr>
        <dsp:cNvPr id="0" name=""/>
        <dsp:cNvSpPr/>
      </dsp:nvSpPr>
      <dsp:spPr>
        <a:xfrm>
          <a:off x="242313" y="3378354"/>
          <a:ext cx="441000" cy="4405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F6D9-7D1A-41D9-83A6-257E6CDC1F88}">
      <dsp:nvSpPr>
        <dsp:cNvPr id="0" name=""/>
        <dsp:cNvSpPr/>
      </dsp:nvSpPr>
      <dsp:spPr>
        <a:xfrm>
          <a:off x="925626" y="3198121"/>
          <a:ext cx="5289176" cy="8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5" tIns="90075" rIns="90075" bIns="90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Known for its ability to reduce overfitting and improve generalization, making it a popular choice for various machine learning tasks</a:t>
          </a:r>
        </a:p>
      </dsp:txBody>
      <dsp:txXfrm>
        <a:off x="925626" y="3198121"/>
        <a:ext cx="5289176" cy="851100"/>
      </dsp:txXfrm>
    </dsp:sp>
    <dsp:sp modelId="{317564AF-080A-48CD-A5C8-4A2465D12168}">
      <dsp:nvSpPr>
        <dsp:cNvPr id="0" name=""/>
        <dsp:cNvSpPr/>
      </dsp:nvSpPr>
      <dsp:spPr>
        <a:xfrm>
          <a:off x="0" y="4261996"/>
          <a:ext cx="6242839" cy="8010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8D5D8-BF56-4164-93DB-DB340D972CD0}">
      <dsp:nvSpPr>
        <dsp:cNvPr id="0" name=""/>
        <dsp:cNvSpPr/>
      </dsp:nvSpPr>
      <dsp:spPr>
        <a:xfrm>
          <a:off x="242313" y="4442229"/>
          <a:ext cx="441000" cy="4405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16F5-0EBE-42EB-8C29-9319A1542A45}">
      <dsp:nvSpPr>
        <dsp:cNvPr id="0" name=""/>
        <dsp:cNvSpPr/>
      </dsp:nvSpPr>
      <dsp:spPr>
        <a:xfrm>
          <a:off x="925626" y="4261996"/>
          <a:ext cx="5289176" cy="851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75" tIns="90075" rIns="90075" bIns="900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Versatile, handles large datasets, maintains accuracy with missing data, and estimates feature importance</a:t>
          </a:r>
        </a:p>
      </dsp:txBody>
      <dsp:txXfrm>
        <a:off x="925626" y="4261996"/>
        <a:ext cx="5289176" cy="8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8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Credit Card Fraud Detection SYSTEM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14E57-0A25-DE27-A79B-E7B6B3FC24AA}"/>
              </a:ext>
            </a:extLst>
          </p:cNvPr>
          <p:cNvSpPr txBox="1">
            <a:spLocks/>
          </p:cNvSpPr>
          <p:nvPr/>
        </p:nvSpPr>
        <p:spPr>
          <a:xfrm>
            <a:off x="914400" y="3808750"/>
            <a:ext cx="5259554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dirty="0"/>
              <a:t>CS 584: Machine Learning: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b="1" dirty="0"/>
              <a:t>Group no: 51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700" b="1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dirty="0" err="1"/>
              <a:t>Manavkumar</a:t>
            </a:r>
            <a:r>
              <a:rPr lang="en-US" sz="1700" dirty="0"/>
              <a:t> Patel (A20543097)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dirty="0"/>
              <a:t>Nitesha Paatil (A20544932)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700" dirty="0"/>
              <a:t>Prof: Yan </a:t>
            </a:r>
            <a:r>
              <a:rPr lang="en-US" sz="1700" dirty="0" err="1"/>
              <a:t>Yan</a:t>
            </a:r>
            <a:endParaRPr lang="en-US" sz="1700" dirty="0"/>
          </a:p>
        </p:txBody>
      </p:sp>
      <p:pic>
        <p:nvPicPr>
          <p:cNvPr id="6" name="Picture 5" descr="A person walking with a credit card&#10;&#10;Description automatically generated">
            <a:extLst>
              <a:ext uri="{FF2B5EF4-FFF2-40B4-BE49-F238E27FC236}">
                <a16:creationId xmlns:a16="http://schemas.microsoft.com/office/drawing/2014/main" id="{66CACDF7-BB41-2CE3-E836-F4021EE1A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93"/>
          <a:stretch/>
        </p:blipFill>
        <p:spPr>
          <a:xfrm>
            <a:off x="7414194" y="1555252"/>
            <a:ext cx="4344695" cy="4158275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AB53C8-71B4-FD21-B06E-C3712A645CDB}"/>
              </a:ext>
            </a:extLst>
          </p:cNvPr>
          <p:cNvSpPr txBox="1">
            <a:spLocks/>
          </p:cNvSpPr>
          <p:nvPr/>
        </p:nvSpPr>
        <p:spPr>
          <a:xfrm>
            <a:off x="4517208" y="3961150"/>
            <a:ext cx="7043618" cy="2233233"/>
          </a:xfrm>
          <a:prstGeom prst="rect">
            <a:avLst/>
          </a:prstGeom>
        </p:spPr>
        <p:txBody>
          <a:bodyPr vert="horz" lIns="91440" tIns="0" rIns="91440" bIns="0" rtlCol="0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 hidden="1">
            <a:extLst>
              <a:ext uri="{FF2B5EF4-FFF2-40B4-BE49-F238E27FC236}">
                <a16:creationId xmlns:a16="http://schemas.microsoft.com/office/drawing/2014/main" id="{F305C6D8-1290-E0F1-7F89-154B79B8DB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BD9B-9F55-0110-5B24-575F107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/>
              <a:t>User interface (</a:t>
            </a:r>
            <a:r>
              <a:rPr lang="en-US" dirty="0" err="1"/>
              <a:t>ui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B6F4-03FE-5740-7706-E36AF101A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16067"/>
            <a:ext cx="10511627" cy="3948557"/>
          </a:xfrm>
        </p:spPr>
        <p:txBody>
          <a:bodyPr>
            <a:normAutofit/>
          </a:bodyPr>
          <a:lstStyle/>
          <a:p>
            <a:r>
              <a:rPr lang="en-US" dirty="0"/>
              <a:t>Provides insights into credit card defaulters based on their respective attributes</a:t>
            </a:r>
          </a:p>
          <a:p>
            <a:r>
              <a:rPr lang="en-US" dirty="0"/>
              <a:t>Allows users to explore and analyze data related to credit card defaultees, such as demographics, transaction history, and payment behavior</a:t>
            </a:r>
          </a:p>
          <a:p>
            <a:r>
              <a:rPr lang="en-US" dirty="0"/>
              <a:t>Presents this information in an easy-to-understand format, using charts, graphs, and tables to visualize the data</a:t>
            </a:r>
          </a:p>
          <a:p>
            <a:r>
              <a:rPr lang="en-US" dirty="0"/>
              <a:t>Users can interact with the UI to filter and sort the data, gaining valuable insights into the characteristics of credit card defaultees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ABB16-A097-A758-4347-5E101CBBB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7" name="Picture 6" descr="A cellphone with colorful squares&#10;&#10;Description automatically generated">
            <a:extLst>
              <a:ext uri="{FF2B5EF4-FFF2-40B4-BE49-F238E27FC236}">
                <a16:creationId xmlns:a16="http://schemas.microsoft.com/office/drawing/2014/main" id="{38D97C5C-7EE5-C6FC-629F-A3A751CA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22" y="4698258"/>
            <a:ext cx="2955405" cy="18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credit cards&#10;&#10;Description automatically generated">
            <a:extLst>
              <a:ext uri="{FF2B5EF4-FFF2-40B4-BE49-F238E27FC236}">
                <a16:creationId xmlns:a16="http://schemas.microsoft.com/office/drawing/2014/main" id="{9E452C22-ADF0-707D-9E9B-B46789C6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513389"/>
            <a:ext cx="6392421" cy="38312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69B35143-9DDA-903F-0C1C-B85E35E810AC}"/>
              </a:ext>
            </a:extLst>
          </p:cNvPr>
          <p:cNvSpPr txBox="1">
            <a:spLocks/>
          </p:cNvSpPr>
          <p:nvPr/>
        </p:nvSpPr>
        <p:spPr>
          <a:xfrm>
            <a:off x="10556462" y="550606"/>
            <a:ext cx="987552" cy="3780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1600" smtClean="0">
                <a:solidFill>
                  <a:schemeClr val="bg1"/>
                </a:solidFill>
                <a:latin typeface="+mj-lt"/>
              </a:rPr>
              <a:pPr algn="r"/>
              <a:t>11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0FFD21-F355-BB80-FC3B-BF5FB363DF45}"/>
              </a:ext>
            </a:extLst>
          </p:cNvPr>
          <p:cNvSpPr txBox="1">
            <a:spLocks/>
          </p:cNvSpPr>
          <p:nvPr/>
        </p:nvSpPr>
        <p:spPr>
          <a:xfrm>
            <a:off x="1550564" y="2303028"/>
            <a:ext cx="9875463" cy="396159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800" dirty="0"/>
              <a:t>After analyzing various algorithms, the credit card fraud detection model achieves remarkable accuracy and precision, surpassing 90%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The Random Forest algorithm stands out as the most accurate option for this application, ensuring robust performance.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197F70B-F4E1-B0DF-DD5C-063241D1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pPr algn="ctr"/>
            <a:r>
              <a:rPr lang="en-US" b="1" kern="1200" cap="all" baseline="0" dirty="0"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CA77533-9D08-BAE1-71D9-F6B05DC0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97" y="3940355"/>
            <a:ext cx="9587395" cy="1860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867710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9F72F15-C582-4CB1-4553-8692E29890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1F02DD-85CE-CA10-3CE5-3A77575DB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61"/>
          <a:stretch/>
        </p:blipFill>
        <p:spPr>
          <a:xfrm>
            <a:off x="452284" y="353959"/>
            <a:ext cx="11307097" cy="65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9F72F15-C582-4CB1-4553-8692E29890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D2C5066-0DD2-254C-FE31-7BE83469A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91" b="13549"/>
          <a:stretch/>
        </p:blipFill>
        <p:spPr>
          <a:xfrm>
            <a:off x="636308" y="457199"/>
            <a:ext cx="10919383" cy="62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9F72F15-C582-4CB1-4553-8692E29890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A7028C-0EF2-7CED-B503-46851664A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8"/>
          <a:stretch/>
        </p:blipFill>
        <p:spPr>
          <a:xfrm>
            <a:off x="458198" y="457199"/>
            <a:ext cx="11275603" cy="62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 err="1"/>
              <a:t>Manavkumar</a:t>
            </a:r>
            <a:r>
              <a:rPr lang="en-US" dirty="0"/>
              <a:t> Patel</a:t>
            </a:r>
          </a:p>
          <a:p>
            <a:r>
              <a:rPr lang="en-US" dirty="0"/>
              <a:t>Nitesha Paatil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698659" cy="3823203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Surge in online transactions has resulted to an increase in credit card fraud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Effective fraud detection is essential to shield clients from monetary losses and unauthorized transactions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Every year,  credit card fraud costs billions and affects both consumers and businesses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Machine learning algorithms can provide solutions to combat credit card frauds by analyzing large datasets to detect fraud patterns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Unauthorized purchases are avoided, and default risks are decreased by early fraud detection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highlights the critical need to invent trustworthy or reliable techniques to lower credit card fraud in online purchases</a:t>
            </a:r>
          </a:p>
        </p:txBody>
      </p:sp>
      <p:pic>
        <p:nvPicPr>
          <p:cNvPr id="22" name="Picture 21" descr="A group of people working on a machine learning&#10;&#10;Description automatically generated">
            <a:extLst>
              <a:ext uri="{FF2B5EF4-FFF2-40B4-BE49-F238E27FC236}">
                <a16:creationId xmlns:a16="http://schemas.microsoft.com/office/drawing/2014/main" id="{4D9A970D-EC61-6B88-C056-E8C05A8CE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2" t="25280" r="10131"/>
          <a:stretch/>
        </p:blipFill>
        <p:spPr>
          <a:xfrm>
            <a:off x="8837202" y="4395019"/>
            <a:ext cx="3202546" cy="189951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lose-up of hands holding money&#10;&#10;Description automatically generated">
            <a:extLst>
              <a:ext uri="{FF2B5EF4-FFF2-40B4-BE49-F238E27FC236}">
                <a16:creationId xmlns:a16="http://schemas.microsoft.com/office/drawing/2014/main" id="{7D9C6EAF-0665-CE1C-25AF-5D544185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94" y="688834"/>
            <a:ext cx="4344695" cy="589111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DD2C-A6C4-7EA5-F6A8-76B13DBCF199}"/>
              </a:ext>
            </a:extLst>
          </p:cNvPr>
          <p:cNvSpPr txBox="1">
            <a:spLocks/>
          </p:cNvSpPr>
          <p:nvPr/>
        </p:nvSpPr>
        <p:spPr>
          <a:xfrm>
            <a:off x="914400" y="3808750"/>
            <a:ext cx="5259554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/>
              <a:t>Due to the increase in e-commerce, credit card fraud, making the development of effective fraud detection systems necessary to reduce losses for both financial institutions and consumers.</a:t>
            </a:r>
          </a:p>
        </p:txBody>
      </p:sp>
      <p:sp>
        <p:nvSpPr>
          <p:cNvPr id="19" name="Slide Number Placeholder 4" hidden="1">
            <a:extLst>
              <a:ext uri="{FF2B5EF4-FFF2-40B4-BE49-F238E27FC236}">
                <a16:creationId xmlns:a16="http://schemas.microsoft.com/office/drawing/2014/main" id="{05FFFF5B-7F52-F1E9-1E2F-F71D97AE22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3CF00324-36E8-98AD-94E6-40F9FCC5930B}"/>
              </a:ext>
            </a:extLst>
          </p:cNvPr>
          <p:cNvSpPr txBox="1">
            <a:spLocks/>
          </p:cNvSpPr>
          <p:nvPr/>
        </p:nvSpPr>
        <p:spPr>
          <a:xfrm>
            <a:off x="10577070" y="453089"/>
            <a:ext cx="987552" cy="471489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600" b="1" kern="1200" cap="all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3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821299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049264"/>
            <a:ext cx="5829147" cy="456992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Implemented multiple machine learning algorithms for credit card fraud detection: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AdaBoost Classifier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Decision Tree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Linear Discriminant Analysis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Naive Bayes Classifier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>
              <a:lnSpc>
                <a:spcPct val="90000"/>
              </a:lnSpc>
            </a:pPr>
            <a:r>
              <a:rPr lang="en-US" dirty="0"/>
              <a:t>Evaluated the performance of each algorithm</a:t>
            </a:r>
          </a:p>
          <a:p>
            <a:pPr>
              <a:lnSpc>
                <a:spcPct val="90000"/>
              </a:lnSpc>
            </a:pPr>
            <a:r>
              <a:rPr lang="en-US" dirty="0"/>
              <a:t>Random Forest was selected as the most accurate model for the given application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 descr="A person holding credit cards and a phone&#10;&#10;Description automatically generated">
            <a:extLst>
              <a:ext uri="{FF2B5EF4-FFF2-40B4-BE49-F238E27FC236}">
                <a16:creationId xmlns:a16="http://schemas.microsoft.com/office/drawing/2014/main" id="{5CDAF287-5E8D-6277-ECDE-D66E75514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5" r="14546"/>
          <a:stretch/>
        </p:blipFill>
        <p:spPr>
          <a:xfrm>
            <a:off x="7673632" y="1359930"/>
            <a:ext cx="2664543" cy="2069070"/>
          </a:xfrm>
          <a:prstGeom prst="rect">
            <a:avLst/>
          </a:prstGeom>
        </p:spPr>
      </p:pic>
      <p:pic>
        <p:nvPicPr>
          <p:cNvPr id="11" name="Picture 10" descr="A person standing next to a human head&#10;&#10;Description automatically generated">
            <a:extLst>
              <a:ext uri="{FF2B5EF4-FFF2-40B4-BE49-F238E27FC236}">
                <a16:creationId xmlns:a16="http://schemas.microsoft.com/office/drawing/2014/main" id="{F279C30A-ECD0-B293-62A4-E9CB99A8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351" y="3342967"/>
            <a:ext cx="3707649" cy="33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152-8D61-5902-2517-AE2572F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anchor="b">
            <a:normAutofit/>
          </a:bodyPr>
          <a:lstStyle/>
          <a:p>
            <a:r>
              <a:rPr lang="en-IN" dirty="0"/>
              <a:t>Random forest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1D8294-3AB7-7004-2609-9CD744A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286000"/>
            <a:ext cx="3932237" cy="3567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87B7416-E857-D13A-FAFE-9F5330AE6A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E94276A-1627-29DB-9D9E-E9F100450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48539"/>
              </p:ext>
            </p:extLst>
          </p:nvPr>
        </p:nvGraphicFramePr>
        <p:xfrm>
          <a:off x="5183187" y="741459"/>
          <a:ext cx="6242839" cy="511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5D4A0D-833C-FBD3-8A19-F05FA2D3D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90" y="2283614"/>
            <a:ext cx="4255759" cy="3567085"/>
          </a:xfrm>
          <a:prstGeom prst="rect">
            <a:avLst/>
          </a:prstGeo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B5A20C7-49B9-7C77-5582-6A73F046725A}"/>
              </a:ext>
            </a:extLst>
          </p:cNvPr>
          <p:cNvSpPr txBox="1">
            <a:spLocks/>
          </p:cNvSpPr>
          <p:nvPr/>
        </p:nvSpPr>
        <p:spPr>
          <a:xfrm>
            <a:off x="10577070" y="453089"/>
            <a:ext cx="987552" cy="471489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1600" b="1" kern="1200" cap="all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5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holding a glove to a person in a mask&#10;&#10;Description automatically generated">
            <a:extLst>
              <a:ext uri="{FF2B5EF4-FFF2-40B4-BE49-F238E27FC236}">
                <a16:creationId xmlns:a16="http://schemas.microsoft.com/office/drawing/2014/main" id="{7946ECAE-6DDF-8E95-0274-58C13FEC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60" y="4657319"/>
            <a:ext cx="4688797" cy="2200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937BC9-A25D-1C0E-ADAA-09A6881D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FRAUD DETECTION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27DF-D9B1-A499-390D-58C249224B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data analysis, machine learning, and pattern recognition to identify and prevent fraudulent activities</a:t>
            </a:r>
          </a:p>
          <a:p>
            <a:r>
              <a:rPr lang="en-US" dirty="0"/>
              <a:t>These systems are crucial for industries such as banking, insurance, e-commerce, and healthcare to protect against financial losses and maintain trust with customers</a:t>
            </a:r>
          </a:p>
          <a:p>
            <a:r>
              <a:rPr lang="en-US" dirty="0"/>
              <a:t>By analyzing transaction data and user behavior, fraud detection systems can detect anomalies and potential fraud</a:t>
            </a:r>
          </a:p>
          <a:p>
            <a:r>
              <a:rPr lang="en-US" dirty="0"/>
              <a:t>Continuous adaptation and learning enable these systems to evolve and improve their effectiveness in detecting new fraud patterns and technologies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F1E5-B30C-3EEA-11F2-2E6B9A9A6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E4A0-115B-4330-1FE2-55FD55A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33910"/>
            <a:ext cx="7843837" cy="1012782"/>
          </a:xfrm>
        </p:spPr>
        <p:txBody>
          <a:bodyPr anchor="b">
            <a:normAutofit/>
          </a:bodyPr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6142-4144-3A01-57D0-6538E7185B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143433"/>
            <a:ext cx="7423355" cy="3910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A crucial step in data analysis which transforms raw data into a more suitable format for further processing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Correlation matrix: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Helps in feature extraction as it provides observations into the relationships between variables in the dataset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helps detect redundant or irrelevant features that can be removed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Simplifies the model by selecting the most predictive features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Improves model performance and efficiency by reducing complexity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Helps detect multicollinearity, where features are highly correlated, which can adversely affect the model's performance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Guides feature selection process for a more accurate and streamlined model</a:t>
            </a:r>
          </a:p>
        </p:txBody>
      </p:sp>
      <p:pic>
        <p:nvPicPr>
          <p:cNvPr id="6" name="Picture 5" descr="A person holding a credit card and typing on a computer&#10;&#10;Description automatically generated">
            <a:extLst>
              <a:ext uri="{FF2B5EF4-FFF2-40B4-BE49-F238E27FC236}">
                <a16:creationId xmlns:a16="http://schemas.microsoft.com/office/drawing/2014/main" id="{E5786692-D1B3-61DA-1C08-6E6DB34F4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9" r="13238" b="-3"/>
          <a:stretch/>
        </p:blipFill>
        <p:spPr>
          <a:xfrm>
            <a:off x="8989454" y="3405189"/>
            <a:ext cx="3202546" cy="345281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59E3-1E6E-6FE0-F174-E45146024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DA6D-E645-70AB-9FBF-9BEB68FE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75684"/>
            <a:ext cx="10511627" cy="1012785"/>
          </a:xfrm>
        </p:spPr>
        <p:txBody>
          <a:bodyPr/>
          <a:lstStyle/>
          <a:p>
            <a:r>
              <a:rPr lang="en-IN" dirty="0"/>
              <a:t>PICKLE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D5DF-0525-6766-3762-66BE423E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217745"/>
            <a:ext cx="10511627" cy="3948557"/>
          </a:xfrm>
        </p:spPr>
        <p:txBody>
          <a:bodyPr/>
          <a:lstStyle/>
          <a:p>
            <a:r>
              <a:rPr lang="en-US" dirty="0"/>
              <a:t>Pickle is a Python module used for serializing and deserializing Python objects</a:t>
            </a:r>
          </a:p>
          <a:p>
            <a:r>
              <a:rPr lang="en-US" dirty="0"/>
              <a:t>It allows objects to be converted into a byte stream for storage or transmission</a:t>
            </a:r>
          </a:p>
          <a:p>
            <a:r>
              <a:rPr lang="en-US" dirty="0"/>
              <a:t>Pickle can be used to save machine learning models for later use without retraining</a:t>
            </a:r>
          </a:p>
          <a:p>
            <a:r>
              <a:rPr lang="en-US" dirty="0"/>
              <a:t>It provides a convenient way to store complex data structures in Python</a:t>
            </a:r>
          </a:p>
          <a:p>
            <a:r>
              <a:rPr lang="en-US" dirty="0"/>
              <a:t>Pickle is widely used in Python for saving and loading data objects in various applications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5561-D68E-E500-50B6-5C2735585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32079AED-165E-1BBD-67A3-09CE3D25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53" y="4192023"/>
            <a:ext cx="5273894" cy="24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9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DA6D-E645-70AB-9FBF-9BEB68FE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75684"/>
            <a:ext cx="10511627" cy="1012785"/>
          </a:xfrm>
        </p:spPr>
        <p:txBody>
          <a:bodyPr/>
          <a:lstStyle/>
          <a:p>
            <a:r>
              <a:rPr lang="en-IN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D5DF-0525-6766-3762-66BE423E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217745"/>
            <a:ext cx="10511627" cy="3948557"/>
          </a:xfrm>
        </p:spPr>
        <p:txBody>
          <a:bodyPr>
            <a:normAutofit/>
          </a:bodyPr>
          <a:lstStyle/>
          <a:p>
            <a:r>
              <a:rPr lang="en-US" dirty="0"/>
              <a:t>Flask is a lightweight web application framework for Python</a:t>
            </a:r>
          </a:p>
          <a:p>
            <a:r>
              <a:rPr lang="en-US" dirty="0"/>
              <a:t>It allows you to quickly build web applications with Python</a:t>
            </a:r>
          </a:p>
          <a:p>
            <a:r>
              <a:rPr lang="en-US" dirty="0"/>
              <a:t>Flask is easy to learn and use, making it ideal for beginners and small projects</a:t>
            </a:r>
          </a:p>
          <a:p>
            <a:r>
              <a:rPr lang="en-US" dirty="0"/>
              <a:t>It provides tools and libraries for tasks such as URL routing, template rendering, and handling HTTP requests</a:t>
            </a:r>
          </a:p>
          <a:p>
            <a:r>
              <a:rPr lang="en-US" dirty="0"/>
              <a:t>Flask is widely used for building web APIs, websites, and web applications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5561-D68E-E500-50B6-5C2735585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4D60E-1AD0-3BFB-4A56-E12387822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9" r="3480"/>
          <a:stretch/>
        </p:blipFill>
        <p:spPr>
          <a:xfrm>
            <a:off x="8288594" y="5149263"/>
            <a:ext cx="2989006" cy="1017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46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1527</TotalTime>
  <Words>766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Custom</vt:lpstr>
      <vt:lpstr>Credit Card Fraud Detection SYSTEM</vt:lpstr>
      <vt:lpstr>INTRODUCTION</vt:lpstr>
      <vt:lpstr>PROBLEM STATEMENT</vt:lpstr>
      <vt:lpstr>ALGORITHMS USED</vt:lpstr>
      <vt:lpstr>Random forest</vt:lpstr>
      <vt:lpstr>FRAUD DETECTION SYSTEM</vt:lpstr>
      <vt:lpstr>FEATURE EXTRACTION</vt:lpstr>
      <vt:lpstr>PICKLE MODEL</vt:lpstr>
      <vt:lpstr>FLASK</vt:lpstr>
      <vt:lpstr>User interface (ui)</vt:lpstr>
      <vt:lpstr>DEMONSTRATION</vt:lpstr>
      <vt:lpstr>RESULTS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SYSTEM</dc:title>
  <dc:subject/>
  <dc:creator>Nitesha Paatil</dc:creator>
  <cp:lastModifiedBy>Nitesha Paatil</cp:lastModifiedBy>
  <cp:revision>9</cp:revision>
  <dcterms:created xsi:type="dcterms:W3CDTF">2024-04-23T16:42:15Z</dcterms:created>
  <dcterms:modified xsi:type="dcterms:W3CDTF">2024-04-24T18:11:07Z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