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49" roundtripDataSignature="AMtx7miMh7rPf1BfTx6o0sZcGvxzbbxV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45"/>
          <p:cNvSpPr/>
          <p:nvPr/>
        </p:nvSpPr>
        <p:spPr>
          <a:xfrm>
            <a:off x="3175" y="6400800"/>
            <a:ext cx="12188825" cy="457200"/>
          </a:xfrm>
          <a:prstGeom prst="rect">
            <a:avLst/>
          </a:prstGeom>
          <a:solidFill>
            <a:srgbClr val="318B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5"/>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5"/>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4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4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5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54"/>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5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55"/>
          <p:cNvSpPr/>
          <p:nvPr/>
        </p:nvSpPr>
        <p:spPr>
          <a:xfrm>
            <a:off x="3175" y="6400800"/>
            <a:ext cx="12188825" cy="457200"/>
          </a:xfrm>
          <a:prstGeom prst="rect">
            <a:avLst/>
          </a:prstGeom>
          <a:solidFill>
            <a:srgbClr val="318B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5"/>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5"/>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55"/>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5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5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7" name="Shape 27"/>
        <p:cNvGrpSpPr/>
        <p:nvPr/>
      </p:nvGrpSpPr>
      <p:grpSpPr>
        <a:xfrm>
          <a:off x="0" y="0"/>
          <a:ext cx="0" cy="0"/>
          <a:chOff x="0" y="0"/>
          <a:chExt cx="0" cy="0"/>
        </a:xfrm>
      </p:grpSpPr>
      <p:sp>
        <p:nvSpPr>
          <p:cNvPr id="28" name="Google Shape;28;p46"/>
          <p:cNvSpPr/>
          <p:nvPr/>
        </p:nvSpPr>
        <p:spPr>
          <a:xfrm>
            <a:off x="3175" y="6400800"/>
            <a:ext cx="12188825" cy="457200"/>
          </a:xfrm>
          <a:prstGeom prst="rect">
            <a:avLst/>
          </a:prstGeom>
          <a:solidFill>
            <a:srgbClr val="318B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6"/>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4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4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8"/>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4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 name="Google Shape;43;p4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6" name="Shape 46"/>
        <p:cNvGrpSpPr/>
        <p:nvPr/>
      </p:nvGrpSpPr>
      <p:grpSpPr>
        <a:xfrm>
          <a:off x="0" y="0"/>
          <a:ext cx="0" cy="0"/>
          <a:chOff x="0" y="0"/>
          <a:chExt cx="0" cy="0"/>
        </a:xfrm>
      </p:grpSpPr>
      <p:sp>
        <p:nvSpPr>
          <p:cNvPr id="47" name="Google Shape;47;p49"/>
          <p:cNvSpPr/>
          <p:nvPr/>
        </p:nvSpPr>
        <p:spPr>
          <a:xfrm>
            <a:off x="3175" y="6400800"/>
            <a:ext cx="12188825" cy="457200"/>
          </a:xfrm>
          <a:prstGeom prst="rect">
            <a:avLst/>
          </a:prstGeom>
          <a:solidFill>
            <a:srgbClr val="318B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9"/>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9"/>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49"/>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51" name="Google Shape;51;p4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4" name="Google Shape;54;p49"/>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5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5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5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5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5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5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5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5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52"/>
          <p:cNvSpPr/>
          <p:nvPr/>
        </p:nvSpPr>
        <p:spPr>
          <a:xfrm>
            <a:off x="16" y="0"/>
            <a:ext cx="4050791" cy="6858000"/>
          </a:xfrm>
          <a:prstGeom prst="rect">
            <a:avLst/>
          </a:prstGeom>
          <a:solidFill>
            <a:srgbClr val="318B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2"/>
          <p:cNvSpPr/>
          <p:nvPr/>
        </p:nvSpPr>
        <p:spPr>
          <a:xfrm>
            <a:off x="4040071" y="0"/>
            <a:ext cx="64008"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2"/>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52"/>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52"/>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52"/>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2"/>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53"/>
          <p:cNvSpPr/>
          <p:nvPr/>
        </p:nvSpPr>
        <p:spPr>
          <a:xfrm>
            <a:off x="0" y="4953000"/>
            <a:ext cx="12188825" cy="1905000"/>
          </a:xfrm>
          <a:prstGeom prst="rect">
            <a:avLst/>
          </a:prstGeom>
          <a:solidFill>
            <a:srgbClr val="318B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3"/>
          <p:cNvSpPr/>
          <p:nvPr/>
        </p:nvSpPr>
        <p:spPr>
          <a:xfrm>
            <a:off x="15" y="491507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3"/>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53"/>
          <p:cNvSpPr/>
          <p:nvPr>
            <p:ph idx="2" type="pic"/>
          </p:nvPr>
        </p:nvSpPr>
        <p:spPr>
          <a:xfrm>
            <a:off x="15" y="0"/>
            <a:ext cx="12191985" cy="4915076"/>
          </a:xfrm>
          <a:prstGeom prst="rect">
            <a:avLst/>
          </a:prstGeom>
          <a:solidFill>
            <a:srgbClr val="C6CDD0"/>
          </a:solidFill>
          <a:ln>
            <a:noFill/>
          </a:ln>
        </p:spPr>
      </p:sp>
      <p:sp>
        <p:nvSpPr>
          <p:cNvPr id="83" name="Google Shape;83;p53"/>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5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44"/>
          <p:cNvSpPr/>
          <p:nvPr/>
        </p:nvSpPr>
        <p:spPr>
          <a:xfrm>
            <a:off x="1" y="6400800"/>
            <a:ext cx="12192000" cy="457200"/>
          </a:xfrm>
          <a:prstGeom prst="rect">
            <a:avLst/>
          </a:prstGeom>
          <a:solidFill>
            <a:srgbClr val="318B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44"/>
          <p:cNvSpPr/>
          <p:nvPr/>
        </p:nvSpPr>
        <p:spPr>
          <a:xfrm>
            <a:off x="15" y="6334316"/>
            <a:ext cx="12191985" cy="6648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4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4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4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4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4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44"/>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097280" y="758952"/>
            <a:ext cx="10058400" cy="3613785"/>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8000"/>
              <a:buFont typeface="Calibri"/>
              <a:buNone/>
            </a:pPr>
            <a:br>
              <a:rPr lang="en-US"/>
            </a:br>
            <a:r>
              <a:rPr lang="en-US"/>
              <a:t>Module-4</a:t>
            </a:r>
            <a:br>
              <a:rPr lang="en-US"/>
            </a:br>
            <a:r>
              <a:rPr b="1" lang="en-US"/>
              <a:t>NETWORK LAYER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ph type="title"/>
          </p:nvPr>
        </p:nvSpPr>
        <p:spPr>
          <a:xfrm>
            <a:off x="247650" y="286603"/>
            <a:ext cx="10908030" cy="76114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IPV4 Protocol</a:t>
            </a:r>
            <a:endParaRPr b="1"/>
          </a:p>
        </p:txBody>
      </p:sp>
      <p:sp>
        <p:nvSpPr>
          <p:cNvPr id="187" name="Google Shape;187;p17"/>
          <p:cNvSpPr txBox="1"/>
          <p:nvPr>
            <p:ph idx="1" type="body"/>
          </p:nvPr>
        </p:nvSpPr>
        <p:spPr>
          <a:xfrm>
            <a:off x="247650" y="1209675"/>
            <a:ext cx="10908030" cy="4676775"/>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t>The Internet Protocol version 4 (IPv4) is the delivery mechanism used by the TCP/IP protocols.</a:t>
            </a:r>
            <a:endParaRPr/>
          </a:p>
          <a:p>
            <a:pPr indent="0" lvl="0" marL="91440" rtl="0" algn="l">
              <a:lnSpc>
                <a:spcPct val="90000"/>
              </a:lnSpc>
              <a:spcBef>
                <a:spcPts val="1400"/>
              </a:spcBef>
              <a:spcAft>
                <a:spcPts val="0"/>
              </a:spcAft>
              <a:buSzPts val="2000"/>
              <a:buNone/>
            </a:pPr>
            <a:r>
              <a:t/>
            </a:r>
            <a:endParaRPr/>
          </a:p>
        </p:txBody>
      </p:sp>
      <p:sp>
        <p:nvSpPr>
          <p:cNvPr id="188" name="Google Shape;188;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9" name="Google Shape;189;p17"/>
          <p:cNvPicPr preferRelativeResize="0"/>
          <p:nvPr/>
        </p:nvPicPr>
        <p:blipFill rotWithShape="1">
          <a:blip r:embed="rId3">
            <a:alphaModFix/>
          </a:blip>
          <a:srcRect b="0" l="0" r="0" t="0"/>
          <a:stretch/>
        </p:blipFill>
        <p:spPr>
          <a:xfrm>
            <a:off x="2006600" y="1964655"/>
            <a:ext cx="7916862" cy="3578225"/>
          </a:xfrm>
          <a:prstGeom prst="rect">
            <a:avLst/>
          </a:prstGeom>
          <a:noFill/>
          <a:ln>
            <a:noFill/>
          </a:ln>
        </p:spPr>
      </p:pic>
      <p:sp>
        <p:nvSpPr>
          <p:cNvPr id="190" name="Google Shape;190;p17"/>
          <p:cNvSpPr txBox="1"/>
          <p:nvPr/>
        </p:nvSpPr>
        <p:spPr>
          <a:xfrm>
            <a:off x="2905124" y="5572125"/>
            <a:ext cx="452893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none" cap="none" strike="noStrike">
                <a:solidFill>
                  <a:schemeClr val="dk1"/>
                </a:solidFill>
                <a:latin typeface="Times New Roman"/>
                <a:ea typeface="Times New Roman"/>
                <a:cs typeface="Times New Roman"/>
                <a:sym typeface="Times New Roman"/>
              </a:rPr>
              <a:t>Position of IPv4 in TCP/IP protocol suite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txBox="1"/>
          <p:nvPr>
            <p:ph type="title"/>
          </p:nvPr>
        </p:nvSpPr>
        <p:spPr>
          <a:xfrm>
            <a:off x="247650" y="286603"/>
            <a:ext cx="10908030" cy="76114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IPV4 Header</a:t>
            </a:r>
            <a:endParaRPr b="1"/>
          </a:p>
        </p:txBody>
      </p:sp>
      <p:sp>
        <p:nvSpPr>
          <p:cNvPr id="196" name="Google Shape;196;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7" name="Google Shape;197;p18"/>
          <p:cNvSpPr txBox="1"/>
          <p:nvPr/>
        </p:nvSpPr>
        <p:spPr>
          <a:xfrm>
            <a:off x="3815151" y="5685110"/>
            <a:ext cx="456169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Figure 20.5 </a:t>
            </a:r>
            <a:r>
              <a:rPr b="1" i="1" lang="en-US" sz="2400">
                <a:solidFill>
                  <a:schemeClr val="dk1"/>
                </a:solidFill>
                <a:latin typeface="Times New Roman"/>
                <a:ea typeface="Times New Roman"/>
                <a:cs typeface="Times New Roman"/>
                <a:sym typeface="Times New Roman"/>
              </a:rPr>
              <a:t>IPv4 datagram format</a:t>
            </a:r>
            <a:endParaRPr b="1" i="1" sz="2000">
              <a:solidFill>
                <a:schemeClr val="dk1"/>
              </a:solidFill>
              <a:latin typeface="Times New Roman"/>
              <a:ea typeface="Times New Roman"/>
              <a:cs typeface="Times New Roman"/>
              <a:sym typeface="Times New Roman"/>
            </a:endParaRPr>
          </a:p>
        </p:txBody>
      </p:sp>
      <p:pic>
        <p:nvPicPr>
          <p:cNvPr id="198" name="Google Shape;198;p18"/>
          <p:cNvPicPr preferRelativeResize="0"/>
          <p:nvPr>
            <p:ph idx="1" type="body"/>
          </p:nvPr>
        </p:nvPicPr>
        <p:blipFill rotWithShape="1">
          <a:blip r:embed="rId3">
            <a:alphaModFix/>
          </a:blip>
          <a:srcRect b="0" l="0" r="0" t="0"/>
          <a:stretch/>
        </p:blipFill>
        <p:spPr>
          <a:xfrm>
            <a:off x="466725" y="960435"/>
            <a:ext cx="11477625" cy="46497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4" name="Google Shape;204;p19"/>
          <p:cNvPicPr preferRelativeResize="0"/>
          <p:nvPr/>
        </p:nvPicPr>
        <p:blipFill rotWithShape="1">
          <a:blip r:embed="rId3">
            <a:alphaModFix/>
          </a:blip>
          <a:srcRect b="0" l="0" r="0" t="0"/>
          <a:stretch/>
        </p:blipFill>
        <p:spPr>
          <a:xfrm>
            <a:off x="86770" y="214927"/>
            <a:ext cx="6009230" cy="1311275"/>
          </a:xfrm>
          <a:prstGeom prst="rect">
            <a:avLst/>
          </a:prstGeom>
          <a:noFill/>
          <a:ln>
            <a:noFill/>
          </a:ln>
        </p:spPr>
      </p:pic>
      <p:sp>
        <p:nvSpPr>
          <p:cNvPr id="205" name="Google Shape;205;p19"/>
          <p:cNvSpPr txBox="1"/>
          <p:nvPr/>
        </p:nvSpPr>
        <p:spPr>
          <a:xfrm>
            <a:off x="629737" y="1526202"/>
            <a:ext cx="42564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  </a:t>
            </a:r>
            <a:r>
              <a:rPr b="1" i="1" lang="en-US" sz="2000">
                <a:solidFill>
                  <a:schemeClr val="dk1"/>
                </a:solidFill>
                <a:latin typeface="Times New Roman"/>
                <a:ea typeface="Times New Roman"/>
                <a:cs typeface="Times New Roman"/>
                <a:sym typeface="Times New Roman"/>
              </a:rPr>
              <a:t>Service type or differentiated services</a:t>
            </a:r>
            <a:endParaRPr/>
          </a:p>
        </p:txBody>
      </p:sp>
      <p:pic>
        <p:nvPicPr>
          <p:cNvPr id="206" name="Google Shape;206;p19"/>
          <p:cNvPicPr preferRelativeResize="0"/>
          <p:nvPr/>
        </p:nvPicPr>
        <p:blipFill rotWithShape="1">
          <a:blip r:embed="rId4">
            <a:alphaModFix/>
          </a:blip>
          <a:srcRect b="0" l="0" r="0" t="0"/>
          <a:stretch/>
        </p:blipFill>
        <p:spPr>
          <a:xfrm>
            <a:off x="76200" y="2100262"/>
            <a:ext cx="3963273" cy="2657475"/>
          </a:xfrm>
          <a:prstGeom prst="rect">
            <a:avLst/>
          </a:prstGeom>
          <a:noFill/>
          <a:ln>
            <a:noFill/>
          </a:ln>
        </p:spPr>
      </p:pic>
      <p:sp>
        <p:nvSpPr>
          <p:cNvPr id="207" name="Google Shape;207;p19"/>
          <p:cNvSpPr txBox="1"/>
          <p:nvPr/>
        </p:nvSpPr>
        <p:spPr>
          <a:xfrm>
            <a:off x="951252" y="4700854"/>
            <a:ext cx="185352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Times New Roman"/>
                <a:ea typeface="Times New Roman"/>
                <a:cs typeface="Times New Roman"/>
                <a:sym typeface="Times New Roman"/>
              </a:rPr>
              <a:t>Types of service</a:t>
            </a:r>
            <a:endParaRPr/>
          </a:p>
        </p:txBody>
      </p:sp>
      <p:pic>
        <p:nvPicPr>
          <p:cNvPr id="208" name="Google Shape;208;p19"/>
          <p:cNvPicPr preferRelativeResize="0"/>
          <p:nvPr/>
        </p:nvPicPr>
        <p:blipFill rotWithShape="1">
          <a:blip r:embed="rId5">
            <a:alphaModFix/>
          </a:blip>
          <a:srcRect b="0" l="0" r="0" t="0"/>
          <a:stretch/>
        </p:blipFill>
        <p:spPr>
          <a:xfrm>
            <a:off x="6372768" y="107950"/>
            <a:ext cx="5743032" cy="5118100"/>
          </a:xfrm>
          <a:prstGeom prst="rect">
            <a:avLst/>
          </a:prstGeom>
          <a:noFill/>
          <a:ln>
            <a:noFill/>
          </a:ln>
        </p:spPr>
      </p:pic>
      <p:sp>
        <p:nvSpPr>
          <p:cNvPr id="209" name="Google Shape;209;p19"/>
          <p:cNvSpPr txBox="1"/>
          <p:nvPr/>
        </p:nvSpPr>
        <p:spPr>
          <a:xfrm>
            <a:off x="7648575" y="5242752"/>
            <a:ext cx="263726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Times New Roman"/>
                <a:ea typeface="Times New Roman"/>
                <a:cs typeface="Times New Roman"/>
                <a:sym typeface="Times New Roman"/>
              </a:rPr>
              <a:t>Default types of service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ph type="title"/>
          </p:nvPr>
        </p:nvSpPr>
        <p:spPr>
          <a:xfrm>
            <a:off x="304800" y="286603"/>
            <a:ext cx="10850880" cy="89449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IPV6 address</a:t>
            </a:r>
            <a:endParaRPr b="1"/>
          </a:p>
        </p:txBody>
      </p:sp>
      <p:sp>
        <p:nvSpPr>
          <p:cNvPr id="215" name="Google Shape;215;p20"/>
          <p:cNvSpPr txBox="1"/>
          <p:nvPr>
            <p:ph idx="1" type="body"/>
          </p:nvPr>
        </p:nvSpPr>
        <p:spPr>
          <a:xfrm>
            <a:off x="304799" y="1845734"/>
            <a:ext cx="11706225" cy="4269316"/>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Font typeface="Noto Sans Symbols"/>
              <a:buChar char="⮚"/>
            </a:pPr>
            <a:r>
              <a:rPr lang="en-US" sz="2400"/>
              <a:t>Despite all short-term solutions, address depletion is still a long-term problem for the Internet. </a:t>
            </a:r>
            <a:endParaRPr/>
          </a:p>
          <a:p>
            <a:pPr indent="-152400" lvl="0" marL="91440" rtl="0" algn="l">
              <a:lnSpc>
                <a:spcPct val="90000"/>
              </a:lnSpc>
              <a:spcBef>
                <a:spcPts val="1400"/>
              </a:spcBef>
              <a:spcAft>
                <a:spcPts val="0"/>
              </a:spcAft>
              <a:buSzPts val="2400"/>
              <a:buFont typeface="Noto Sans Symbols"/>
              <a:buChar char="⮚"/>
            </a:pPr>
            <a:r>
              <a:rPr lang="en-US" sz="2400"/>
              <a:t>This and other problems in the IP protocol itself have been the motivation for IPv6. </a:t>
            </a:r>
            <a:endParaRPr/>
          </a:p>
          <a:p>
            <a:pPr indent="-152400" lvl="0" marL="91440" rtl="0" algn="l">
              <a:lnSpc>
                <a:spcPct val="90000"/>
              </a:lnSpc>
              <a:spcBef>
                <a:spcPts val="1400"/>
              </a:spcBef>
              <a:spcAft>
                <a:spcPts val="0"/>
              </a:spcAft>
              <a:buSzPts val="2400"/>
              <a:buFont typeface="Noto Sans Symbols"/>
              <a:buChar char="⮚"/>
            </a:pPr>
            <a:r>
              <a:rPr lang="en-US" sz="2400"/>
              <a:t>An IPv6 address is 128 bits long.</a:t>
            </a:r>
            <a:endParaRPr/>
          </a:p>
          <a:p>
            <a:pPr indent="0" lvl="0" marL="91440" rtl="0" algn="l">
              <a:lnSpc>
                <a:spcPct val="90000"/>
              </a:lnSpc>
              <a:spcBef>
                <a:spcPts val="1400"/>
              </a:spcBef>
              <a:spcAft>
                <a:spcPts val="0"/>
              </a:spcAft>
              <a:buSzPts val="2400"/>
              <a:buFont typeface="Noto Sans Symbols"/>
              <a:buNone/>
            </a:pPr>
            <a:r>
              <a:t/>
            </a:r>
            <a:endParaRPr sz="2400"/>
          </a:p>
          <a:p>
            <a:pPr indent="0" lvl="0" marL="91440" rtl="0" algn="l">
              <a:lnSpc>
                <a:spcPct val="90000"/>
              </a:lnSpc>
              <a:spcBef>
                <a:spcPts val="1400"/>
              </a:spcBef>
              <a:spcAft>
                <a:spcPts val="0"/>
              </a:spcAft>
              <a:buSzPts val="2000"/>
              <a:buNone/>
            </a:pPr>
            <a:r>
              <a:t/>
            </a:r>
            <a:endParaRPr/>
          </a:p>
        </p:txBody>
      </p:sp>
      <p:sp>
        <p:nvSpPr>
          <p:cNvPr id="216" name="Google Shape;216;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2" name="Google Shape;222;p21"/>
          <p:cNvPicPr preferRelativeResize="0"/>
          <p:nvPr/>
        </p:nvPicPr>
        <p:blipFill rotWithShape="1">
          <a:blip r:embed="rId3">
            <a:alphaModFix/>
          </a:blip>
          <a:srcRect b="35418" l="35156" r="19688" t="23610"/>
          <a:stretch/>
        </p:blipFill>
        <p:spPr>
          <a:xfrm>
            <a:off x="208872" y="238124"/>
            <a:ext cx="11516403" cy="6010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8" name="Google Shape;228;p22"/>
          <p:cNvPicPr preferRelativeResize="0"/>
          <p:nvPr/>
        </p:nvPicPr>
        <p:blipFill rotWithShape="1">
          <a:blip r:embed="rId3">
            <a:alphaModFix/>
          </a:blip>
          <a:srcRect b="19027" l="35234" r="18795" t="23751"/>
          <a:stretch/>
        </p:blipFill>
        <p:spPr>
          <a:xfrm>
            <a:off x="590550" y="208226"/>
            <a:ext cx="10982325" cy="58020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4" name="Google Shape;234;p23"/>
          <p:cNvPicPr preferRelativeResize="0"/>
          <p:nvPr/>
        </p:nvPicPr>
        <p:blipFill rotWithShape="1">
          <a:blip r:embed="rId3">
            <a:alphaModFix/>
          </a:blip>
          <a:srcRect b="18611" l="36017" r="17890" t="30435"/>
          <a:stretch/>
        </p:blipFill>
        <p:spPr>
          <a:xfrm>
            <a:off x="476250" y="228600"/>
            <a:ext cx="10982325" cy="5857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0" name="Google Shape;240;p24"/>
          <p:cNvPicPr preferRelativeResize="0"/>
          <p:nvPr/>
        </p:nvPicPr>
        <p:blipFill rotWithShape="1">
          <a:blip r:embed="rId3">
            <a:alphaModFix/>
          </a:blip>
          <a:srcRect b="0" l="0" r="0" t="0"/>
          <a:stretch/>
        </p:blipFill>
        <p:spPr>
          <a:xfrm>
            <a:off x="138113" y="571500"/>
            <a:ext cx="5729287" cy="5391150"/>
          </a:xfrm>
          <a:prstGeom prst="rect">
            <a:avLst/>
          </a:prstGeom>
          <a:noFill/>
          <a:ln>
            <a:noFill/>
          </a:ln>
        </p:spPr>
      </p:pic>
      <p:sp>
        <p:nvSpPr>
          <p:cNvPr id="241" name="Google Shape;241;p24"/>
          <p:cNvSpPr txBox="1"/>
          <p:nvPr/>
        </p:nvSpPr>
        <p:spPr>
          <a:xfrm>
            <a:off x="2476500" y="76199"/>
            <a:ext cx="5086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Table 19.5  </a:t>
            </a:r>
            <a:r>
              <a:rPr b="1" i="1" lang="en-US" sz="2000">
                <a:solidFill>
                  <a:schemeClr val="dk1"/>
                </a:solidFill>
                <a:latin typeface="Times New Roman"/>
                <a:ea typeface="Times New Roman"/>
                <a:cs typeface="Times New Roman"/>
                <a:sym typeface="Times New Roman"/>
              </a:rPr>
              <a:t>Type prefixes for IPv6 addresses</a:t>
            </a:r>
            <a:endParaRPr/>
          </a:p>
        </p:txBody>
      </p:sp>
      <p:pic>
        <p:nvPicPr>
          <p:cNvPr id="242" name="Google Shape;242;p24"/>
          <p:cNvPicPr preferRelativeResize="0"/>
          <p:nvPr/>
        </p:nvPicPr>
        <p:blipFill rotWithShape="1">
          <a:blip r:embed="rId4">
            <a:alphaModFix/>
          </a:blip>
          <a:srcRect b="0" l="0" r="0" t="0"/>
          <a:stretch/>
        </p:blipFill>
        <p:spPr>
          <a:xfrm>
            <a:off x="5975350" y="533399"/>
            <a:ext cx="6078537" cy="5781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8" name="Google Shape;248;p25"/>
          <p:cNvSpPr txBox="1"/>
          <p:nvPr/>
        </p:nvSpPr>
        <p:spPr>
          <a:xfrm>
            <a:off x="2686050" y="-40320"/>
            <a:ext cx="4953000" cy="76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Figure 19.18    </a:t>
            </a:r>
            <a:r>
              <a:rPr b="1" i="1" lang="en-US" sz="2000">
                <a:solidFill>
                  <a:schemeClr val="dk1"/>
                </a:solidFill>
                <a:latin typeface="Times New Roman"/>
                <a:ea typeface="Times New Roman"/>
                <a:cs typeface="Times New Roman"/>
                <a:sym typeface="Times New Roman"/>
              </a:rPr>
              <a:t>Reserved addresses in IPv6</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2000">
              <a:solidFill>
                <a:schemeClr val="dk1"/>
              </a:solidFill>
              <a:latin typeface="Times New Roman"/>
              <a:ea typeface="Times New Roman"/>
              <a:cs typeface="Times New Roman"/>
              <a:sym typeface="Times New Roman"/>
            </a:endParaRPr>
          </a:p>
        </p:txBody>
      </p:sp>
      <p:pic>
        <p:nvPicPr>
          <p:cNvPr id="249" name="Google Shape;249;p25"/>
          <p:cNvPicPr preferRelativeResize="0"/>
          <p:nvPr/>
        </p:nvPicPr>
        <p:blipFill rotWithShape="1">
          <a:blip r:embed="rId3">
            <a:alphaModFix/>
          </a:blip>
          <a:srcRect b="0" l="0" r="0" t="0"/>
          <a:stretch/>
        </p:blipFill>
        <p:spPr>
          <a:xfrm>
            <a:off x="1060464" y="340681"/>
            <a:ext cx="7931136" cy="3297896"/>
          </a:xfrm>
          <a:prstGeom prst="rect">
            <a:avLst/>
          </a:prstGeom>
          <a:noFill/>
          <a:ln>
            <a:noFill/>
          </a:ln>
        </p:spPr>
      </p:pic>
      <p:pic>
        <p:nvPicPr>
          <p:cNvPr id="250" name="Google Shape;250;p25"/>
          <p:cNvPicPr preferRelativeResize="0"/>
          <p:nvPr/>
        </p:nvPicPr>
        <p:blipFill rotWithShape="1">
          <a:blip r:embed="rId4">
            <a:alphaModFix/>
          </a:blip>
          <a:srcRect b="0" l="0" r="0" t="0"/>
          <a:stretch/>
        </p:blipFill>
        <p:spPr>
          <a:xfrm>
            <a:off x="1060464" y="4572000"/>
            <a:ext cx="8967787" cy="1722437"/>
          </a:xfrm>
          <a:prstGeom prst="rect">
            <a:avLst/>
          </a:prstGeom>
          <a:noFill/>
          <a:ln>
            <a:noFill/>
          </a:ln>
        </p:spPr>
      </p:pic>
      <p:sp>
        <p:nvSpPr>
          <p:cNvPr id="251" name="Google Shape;251;p25"/>
          <p:cNvSpPr txBox="1"/>
          <p:nvPr/>
        </p:nvSpPr>
        <p:spPr>
          <a:xfrm>
            <a:off x="2619375" y="4019578"/>
            <a:ext cx="444817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Figure 19.19  </a:t>
            </a:r>
            <a:r>
              <a:rPr b="1" i="1" lang="en-US" sz="2000">
                <a:solidFill>
                  <a:schemeClr val="dk1"/>
                </a:solidFill>
                <a:latin typeface="Times New Roman"/>
                <a:ea typeface="Times New Roman"/>
                <a:cs typeface="Times New Roman"/>
                <a:sym typeface="Times New Roman"/>
              </a:rPr>
              <a:t>Local addresses in IPv6</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1154083" y="-65"/>
            <a:ext cx="10058400" cy="81829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Routing Algorithms</a:t>
            </a:r>
            <a:endParaRPr b="1"/>
          </a:p>
        </p:txBody>
      </p:sp>
      <p:sp>
        <p:nvSpPr>
          <p:cNvPr id="257" name="Google Shape;257;p26"/>
          <p:cNvSpPr txBox="1"/>
          <p:nvPr>
            <p:ph idx="1" type="body"/>
          </p:nvPr>
        </p:nvSpPr>
        <p:spPr>
          <a:xfrm>
            <a:off x="231006" y="1135780"/>
            <a:ext cx="11713946" cy="5141195"/>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t>Interior Gateway Protocols (IGP)</a:t>
            </a:r>
            <a:endParaRPr/>
          </a:p>
          <a:p>
            <a:pPr indent="0" lvl="0" marL="91440" rtl="0" algn="l">
              <a:lnSpc>
                <a:spcPct val="90000"/>
              </a:lnSpc>
              <a:spcBef>
                <a:spcPts val="1400"/>
              </a:spcBef>
              <a:spcAft>
                <a:spcPts val="0"/>
              </a:spcAft>
              <a:buSzPts val="2000"/>
              <a:buNone/>
            </a:pPr>
            <a:r>
              <a:t/>
            </a:r>
            <a:endParaRPr b="1"/>
          </a:p>
          <a:p>
            <a:pPr indent="-127000" lvl="0" marL="91440" rtl="0" algn="l">
              <a:lnSpc>
                <a:spcPct val="90000"/>
              </a:lnSpc>
              <a:spcBef>
                <a:spcPts val="1400"/>
              </a:spcBef>
              <a:spcAft>
                <a:spcPts val="0"/>
              </a:spcAft>
              <a:buSzPts val="2000"/>
              <a:buChar char=" "/>
            </a:pPr>
            <a:r>
              <a:rPr lang="en-US"/>
              <a:t>IGP is a type of protocols used by the routers in an autonomous system to exchange network reachability and routing information.</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Font typeface="Noto Sans Symbols"/>
              <a:buChar char="⮚"/>
            </a:pPr>
            <a:r>
              <a:rPr lang="en-US"/>
              <a:t>RIP</a:t>
            </a:r>
            <a:endParaRPr/>
          </a:p>
          <a:p>
            <a:pPr indent="-127000" lvl="0" marL="91440" rtl="0" algn="l">
              <a:lnSpc>
                <a:spcPct val="90000"/>
              </a:lnSpc>
              <a:spcBef>
                <a:spcPts val="1400"/>
              </a:spcBef>
              <a:spcAft>
                <a:spcPts val="0"/>
              </a:spcAft>
              <a:buSzPts val="2000"/>
              <a:buFont typeface="Noto Sans Symbols"/>
              <a:buChar char="⮚"/>
            </a:pPr>
            <a:r>
              <a:rPr lang="en-US"/>
              <a:t>It is one of the most widely used IGP. This implements </a:t>
            </a:r>
            <a:r>
              <a:rPr b="1" lang="en-US"/>
              <a:t>Distance Vector algorithm.</a:t>
            </a:r>
            <a:endParaRPr/>
          </a:p>
          <a:p>
            <a:pPr indent="0" lvl="0" marL="0" rtl="0" algn="l">
              <a:lnSpc>
                <a:spcPct val="90000"/>
              </a:lnSpc>
              <a:spcBef>
                <a:spcPts val="1400"/>
              </a:spcBef>
              <a:spcAft>
                <a:spcPts val="0"/>
              </a:spcAft>
              <a:buSzPts val="2000"/>
              <a:buNone/>
            </a:pPr>
            <a:r>
              <a:t/>
            </a:r>
            <a:endParaRPr b="1"/>
          </a:p>
          <a:p>
            <a:pPr indent="-127000" lvl="0" marL="91440" rtl="0" algn="l">
              <a:lnSpc>
                <a:spcPct val="90000"/>
              </a:lnSpc>
              <a:spcBef>
                <a:spcPts val="1400"/>
              </a:spcBef>
              <a:spcAft>
                <a:spcPts val="0"/>
              </a:spcAft>
              <a:buSzPts val="2000"/>
              <a:buFont typeface="Noto Sans Symbols"/>
              <a:buChar char="⮚"/>
            </a:pPr>
            <a:r>
              <a:rPr lang="en-US"/>
              <a:t>OSPF</a:t>
            </a:r>
            <a:endParaRPr/>
          </a:p>
          <a:p>
            <a:pPr indent="-127000" lvl="0" marL="91440" rtl="0" algn="l">
              <a:lnSpc>
                <a:spcPct val="90000"/>
              </a:lnSpc>
              <a:spcBef>
                <a:spcPts val="1400"/>
              </a:spcBef>
              <a:spcAft>
                <a:spcPts val="0"/>
              </a:spcAft>
              <a:buSzPts val="2000"/>
              <a:buFont typeface="Noto Sans Symbols"/>
              <a:buChar char="⮚"/>
            </a:pPr>
            <a:r>
              <a:rPr lang="en-US"/>
              <a:t>It is also an IGP. This algorithm scales better than the vector distance algorithms</a:t>
            </a:r>
            <a:endParaRPr/>
          </a:p>
          <a:p>
            <a:pPr indent="0" lvl="0" marL="91440" rtl="0" algn="l">
              <a:lnSpc>
                <a:spcPct val="90000"/>
              </a:lnSpc>
              <a:spcBef>
                <a:spcPts val="1400"/>
              </a:spcBef>
              <a:spcAft>
                <a:spcPts val="0"/>
              </a:spcAft>
              <a:buSzPts val="2000"/>
              <a:buNone/>
            </a:pPr>
            <a:r>
              <a:t/>
            </a:r>
            <a:endParaRPr b="1"/>
          </a:p>
          <a:p>
            <a:pPr indent="0" lvl="0" marL="91440" rtl="0" algn="l">
              <a:lnSpc>
                <a:spcPct val="90000"/>
              </a:lnSpc>
              <a:spcBef>
                <a:spcPts val="1400"/>
              </a:spcBef>
              <a:spcAft>
                <a:spcPts val="0"/>
              </a:spcAft>
              <a:buSzPts val="2000"/>
              <a:buFont typeface="Noto Sans Symbols"/>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
        <p:nvSpPr>
          <p:cNvPr id="258" name="Google Shape;258;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1154083" y="-65"/>
            <a:ext cx="10058400" cy="81829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Routing Algorithms</a:t>
            </a:r>
            <a:endParaRPr b="1"/>
          </a:p>
        </p:txBody>
      </p:sp>
      <p:sp>
        <p:nvSpPr>
          <p:cNvPr id="264" name="Google Shape;264;p27"/>
          <p:cNvSpPr txBox="1"/>
          <p:nvPr>
            <p:ph idx="1" type="body"/>
          </p:nvPr>
        </p:nvSpPr>
        <p:spPr>
          <a:xfrm>
            <a:off x="231006" y="1304924"/>
            <a:ext cx="11713946" cy="4972051"/>
          </a:xfrm>
          <a:prstGeom prst="rect">
            <a:avLst/>
          </a:prstGeom>
          <a:noFill/>
          <a:ln>
            <a:noFill/>
          </a:ln>
        </p:spPr>
        <p:txBody>
          <a:bodyPr anchorCtr="0" anchor="t" bIns="45700" lIns="0" spcFirstLastPara="1" rIns="0" wrap="square" tIns="45700">
            <a:normAutofit lnSpcReduction="10000"/>
          </a:bodyPr>
          <a:lstStyle/>
          <a:p>
            <a:pPr indent="-127000" lvl="0" marL="91440" rtl="0" algn="l">
              <a:lnSpc>
                <a:spcPct val="90000"/>
              </a:lnSpc>
              <a:spcBef>
                <a:spcPts val="0"/>
              </a:spcBef>
              <a:spcAft>
                <a:spcPts val="0"/>
              </a:spcAft>
              <a:buSzPts val="2000"/>
              <a:buChar char=" "/>
            </a:pPr>
            <a:r>
              <a:rPr b="1" lang="en-US"/>
              <a:t>RIP</a:t>
            </a:r>
            <a:endParaRPr/>
          </a:p>
          <a:p>
            <a:pPr indent="-127000" lvl="0" marL="91440" rtl="0" algn="l">
              <a:lnSpc>
                <a:spcPct val="90000"/>
              </a:lnSpc>
              <a:spcBef>
                <a:spcPts val="1400"/>
              </a:spcBef>
              <a:spcAft>
                <a:spcPts val="0"/>
              </a:spcAft>
              <a:buSzPts val="2000"/>
              <a:buFont typeface="Noto Sans Symbols"/>
              <a:buChar char="⮚"/>
            </a:pPr>
            <a:r>
              <a:rPr lang="en-US"/>
              <a:t>RIP uses a hop count metric to measure the distance to a destination. </a:t>
            </a:r>
            <a:endParaRPr/>
          </a:p>
          <a:p>
            <a:pPr indent="-127000" lvl="0" marL="91440" rtl="0" algn="l">
              <a:lnSpc>
                <a:spcPct val="90000"/>
              </a:lnSpc>
              <a:spcBef>
                <a:spcPts val="1400"/>
              </a:spcBef>
              <a:spcAft>
                <a:spcPts val="0"/>
              </a:spcAft>
              <a:buSzPts val="2000"/>
              <a:buFont typeface="Noto Sans Symbols"/>
              <a:buChar char="⮚"/>
            </a:pPr>
            <a:r>
              <a:rPr lang="en-US"/>
              <a:t>All routing updates are broadcast. This allows all hosts on the network to know about the routes.</a:t>
            </a:r>
            <a:endParaRPr/>
          </a:p>
          <a:p>
            <a:pPr indent="-127000" lvl="0" marL="91440" rtl="0" algn="l">
              <a:lnSpc>
                <a:spcPct val="90000"/>
              </a:lnSpc>
              <a:spcBef>
                <a:spcPts val="1400"/>
              </a:spcBef>
              <a:spcAft>
                <a:spcPts val="0"/>
              </a:spcAft>
              <a:buSzPts val="2000"/>
              <a:buFont typeface="Noto Sans Symbols"/>
              <a:buChar char="⮚"/>
            </a:pPr>
            <a:r>
              <a:rPr lang="en-US"/>
              <a:t>To prevent routes from oscillating between two or more equal cost paths, RIP specifies that existing routes should be retained until a new route has strictly lower cost. </a:t>
            </a:r>
            <a:endParaRPr/>
          </a:p>
          <a:p>
            <a:pPr indent="-127000" lvl="0" marL="91440" rtl="0" algn="l">
              <a:lnSpc>
                <a:spcPct val="90000"/>
              </a:lnSpc>
              <a:spcBef>
                <a:spcPts val="1400"/>
              </a:spcBef>
              <a:spcAft>
                <a:spcPts val="0"/>
              </a:spcAft>
              <a:buSzPts val="2000"/>
              <a:buFont typeface="Noto Sans Symbols"/>
              <a:buChar char="⮚"/>
            </a:pPr>
            <a:r>
              <a:rPr lang="en-US"/>
              <a:t>To prevent instabilities, RIP must use a low value for the maximum possible distance. </a:t>
            </a:r>
            <a:endParaRPr/>
          </a:p>
          <a:p>
            <a:pPr indent="-127000" lvl="0" marL="91440" rtl="0" algn="l">
              <a:lnSpc>
                <a:spcPct val="90000"/>
              </a:lnSpc>
              <a:spcBef>
                <a:spcPts val="1400"/>
              </a:spcBef>
              <a:spcAft>
                <a:spcPts val="0"/>
              </a:spcAft>
              <a:buSzPts val="2000"/>
              <a:buFont typeface="Noto Sans Symbols"/>
              <a:buChar char="⮚"/>
            </a:pPr>
            <a:r>
              <a:rPr lang="en-US"/>
              <a:t>RIP uses 16 as the maximum hop count. This restricts the maximum network diameter of the system to 16.</a:t>
            </a:r>
            <a:endParaRPr/>
          </a:p>
          <a:p>
            <a:pPr indent="-127000" lvl="0" marL="91440" rtl="0" algn="l">
              <a:lnSpc>
                <a:spcPct val="90000"/>
              </a:lnSpc>
              <a:spcBef>
                <a:spcPts val="1400"/>
              </a:spcBef>
              <a:spcAft>
                <a:spcPts val="0"/>
              </a:spcAft>
              <a:buSzPts val="2000"/>
              <a:buFont typeface="Noto Sans Symbols"/>
              <a:buChar char="⮚"/>
            </a:pPr>
            <a:r>
              <a:rPr lang="en-US"/>
              <a:t>RIP runs on top of TCP/IP. </a:t>
            </a:r>
            <a:endParaRPr/>
          </a:p>
          <a:p>
            <a:pPr indent="-127000" lvl="0" marL="91440" rtl="0" algn="l">
              <a:lnSpc>
                <a:spcPct val="90000"/>
              </a:lnSpc>
              <a:spcBef>
                <a:spcPts val="1400"/>
              </a:spcBef>
              <a:spcAft>
                <a:spcPts val="0"/>
              </a:spcAft>
              <a:buSzPts val="2000"/>
              <a:buFont typeface="Noto Sans Symbols"/>
              <a:buChar char="⮚"/>
            </a:pPr>
            <a:r>
              <a:rPr lang="en-US"/>
              <a:t>RIP allows addresses to be of a maximum size of 14 Bytes. </a:t>
            </a:r>
            <a:endParaRPr/>
          </a:p>
          <a:p>
            <a:pPr indent="-127000" lvl="0" marL="91440" rtl="0" algn="l">
              <a:lnSpc>
                <a:spcPct val="90000"/>
              </a:lnSpc>
              <a:spcBef>
                <a:spcPts val="1400"/>
              </a:spcBef>
              <a:spcAft>
                <a:spcPts val="0"/>
              </a:spcAft>
              <a:buSzPts val="2000"/>
              <a:buFont typeface="Noto Sans Symbols"/>
              <a:buChar char="⮚"/>
            </a:pPr>
            <a:r>
              <a:rPr lang="en-US"/>
              <a:t>The Distance varies from 1 to 16 (where 16 is used to signify infinity). </a:t>
            </a:r>
            <a:endParaRPr/>
          </a:p>
          <a:p>
            <a:pPr indent="-127000" lvl="0" marL="91440" rtl="0" algn="l">
              <a:lnSpc>
                <a:spcPct val="90000"/>
              </a:lnSpc>
              <a:spcBef>
                <a:spcPts val="1400"/>
              </a:spcBef>
              <a:spcAft>
                <a:spcPts val="0"/>
              </a:spcAft>
              <a:buSzPts val="2000"/>
              <a:buFont typeface="Noto Sans Symbols"/>
              <a:buChar char="⮚"/>
            </a:pPr>
            <a:r>
              <a:rPr lang="en-US"/>
              <a:t>RIP address 0.0.0.0 denotes a default route. </a:t>
            </a:r>
            <a:endParaRPr/>
          </a:p>
          <a:p>
            <a:pPr indent="-127000" lvl="0" marL="91440" rtl="0" algn="l">
              <a:lnSpc>
                <a:spcPct val="90000"/>
              </a:lnSpc>
              <a:spcBef>
                <a:spcPts val="1400"/>
              </a:spcBef>
              <a:spcAft>
                <a:spcPts val="0"/>
              </a:spcAft>
              <a:buSzPts val="2000"/>
              <a:buFont typeface="Noto Sans Symbols"/>
              <a:buChar char="⮚"/>
            </a:pPr>
            <a:r>
              <a:rPr lang="en-US"/>
              <a:t>There is no explicit size of the RIP message and any number of routes can be advertized.</a:t>
            </a:r>
            <a:endParaRPr/>
          </a:p>
          <a:p>
            <a:pPr indent="0" lvl="0" marL="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b="1"/>
          </a:p>
          <a:p>
            <a:pPr indent="0" lvl="0" marL="91440" rtl="0" algn="l">
              <a:lnSpc>
                <a:spcPct val="90000"/>
              </a:lnSpc>
              <a:spcBef>
                <a:spcPts val="1400"/>
              </a:spcBef>
              <a:spcAft>
                <a:spcPts val="0"/>
              </a:spcAft>
              <a:buSzPts val="2000"/>
              <a:buFont typeface="Noto Sans Symbols"/>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
        <p:nvSpPr>
          <p:cNvPr id="265" name="Google Shape;265;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15" st="1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1154083" y="-65"/>
            <a:ext cx="10058400" cy="81829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Routing Algorithms</a:t>
            </a:r>
            <a:endParaRPr b="1"/>
          </a:p>
        </p:txBody>
      </p:sp>
      <p:sp>
        <p:nvSpPr>
          <p:cNvPr id="271" name="Google Shape;271;p28"/>
          <p:cNvSpPr txBox="1"/>
          <p:nvPr>
            <p:ph idx="1" type="body"/>
          </p:nvPr>
        </p:nvSpPr>
        <p:spPr>
          <a:xfrm>
            <a:off x="231005" y="1304924"/>
            <a:ext cx="11894319" cy="4972051"/>
          </a:xfrm>
          <a:prstGeom prst="rect">
            <a:avLst/>
          </a:prstGeom>
          <a:noFill/>
          <a:ln>
            <a:noFill/>
          </a:ln>
        </p:spPr>
        <p:txBody>
          <a:bodyPr anchorCtr="0" anchor="t" bIns="45700" lIns="0" spcFirstLastPara="1" rIns="0" wrap="square" tIns="45700">
            <a:normAutofit fontScale="85000" lnSpcReduction="20000"/>
          </a:bodyPr>
          <a:lstStyle/>
          <a:p>
            <a:pPr indent="-107950" lvl="0" marL="91440" rtl="0" algn="l">
              <a:lnSpc>
                <a:spcPct val="90000"/>
              </a:lnSpc>
              <a:spcBef>
                <a:spcPts val="0"/>
              </a:spcBef>
              <a:spcAft>
                <a:spcPts val="0"/>
              </a:spcAft>
              <a:buSzPct val="100000"/>
              <a:buChar char=" "/>
            </a:pPr>
            <a:r>
              <a:rPr b="1" lang="en-US"/>
              <a:t>OSPF</a:t>
            </a:r>
            <a:endParaRPr/>
          </a:p>
          <a:p>
            <a:pPr indent="0" lvl="0" marL="91440" rtl="0" algn="l">
              <a:lnSpc>
                <a:spcPct val="90000"/>
              </a:lnSpc>
              <a:spcBef>
                <a:spcPts val="1400"/>
              </a:spcBef>
              <a:spcAft>
                <a:spcPts val="0"/>
              </a:spcAft>
              <a:buSzPct val="100000"/>
              <a:buNone/>
            </a:pPr>
            <a:r>
              <a:t/>
            </a:r>
            <a:endParaRPr b="1"/>
          </a:p>
          <a:p>
            <a:pPr indent="-107950" lvl="0" marL="91440" rtl="0" algn="l">
              <a:lnSpc>
                <a:spcPct val="90000"/>
              </a:lnSpc>
              <a:spcBef>
                <a:spcPts val="1400"/>
              </a:spcBef>
              <a:spcAft>
                <a:spcPts val="0"/>
              </a:spcAft>
              <a:buSzPct val="100000"/>
              <a:buFont typeface="Noto Sans Symbols"/>
              <a:buChar char="⮚"/>
            </a:pPr>
            <a:r>
              <a:rPr lang="en-US"/>
              <a:t>OSPF includes type of service(ToS) routing. So, you can install multiple routers to a given destination, one for each type of service. When routing a datagram, a router running OSPF uses both the destination address and type of service fields in the IP Header to choose a route.</a:t>
            </a:r>
            <a:endParaRPr/>
          </a:p>
          <a:p>
            <a:pPr indent="-107950" lvl="0" marL="91440" rtl="0" algn="l">
              <a:lnSpc>
                <a:spcPct val="90000"/>
              </a:lnSpc>
              <a:spcBef>
                <a:spcPts val="1400"/>
              </a:spcBef>
              <a:spcAft>
                <a:spcPts val="0"/>
              </a:spcAft>
              <a:buSzPct val="100000"/>
              <a:buFont typeface="Noto Sans Symbols"/>
              <a:buChar char="⮚"/>
            </a:pPr>
            <a:r>
              <a:rPr lang="en-US"/>
              <a:t>OSPF provides load balancing. If there are multiple routes to a given destination at the same cost, OSPF distributes traffic over all the routes equally.</a:t>
            </a:r>
            <a:endParaRPr/>
          </a:p>
          <a:p>
            <a:pPr indent="-107950" lvl="0" marL="91440" rtl="0" algn="l">
              <a:lnSpc>
                <a:spcPct val="90000"/>
              </a:lnSpc>
              <a:spcBef>
                <a:spcPts val="1400"/>
              </a:spcBef>
              <a:spcAft>
                <a:spcPts val="0"/>
              </a:spcAft>
              <a:buSzPct val="100000"/>
              <a:buFont typeface="Noto Sans Symbols"/>
              <a:buChar char="⮚"/>
            </a:pPr>
            <a:r>
              <a:rPr lang="en-US"/>
              <a:t>OSPF allows for creation of AREA HIERARCHIES. This makes the </a:t>
            </a:r>
            <a:r>
              <a:rPr i="1" lang="en-US"/>
              <a:t>growth of the network easier </a:t>
            </a:r>
            <a:r>
              <a:rPr lang="en-US"/>
              <a:t>and makes the network at a site easier to manage. </a:t>
            </a:r>
            <a:endParaRPr/>
          </a:p>
          <a:p>
            <a:pPr indent="-107950" lvl="0" marL="91440" rtl="0" algn="l">
              <a:lnSpc>
                <a:spcPct val="90000"/>
              </a:lnSpc>
              <a:spcBef>
                <a:spcPts val="1400"/>
              </a:spcBef>
              <a:spcAft>
                <a:spcPts val="0"/>
              </a:spcAft>
              <a:buSzPct val="100000"/>
              <a:buFont typeface="Noto Sans Symbols"/>
              <a:buChar char="⮚"/>
            </a:pPr>
            <a:r>
              <a:rPr lang="en-US"/>
              <a:t>OSPF protocol specifies that all exchanges between the routers be authenticated. OSPF allows variety of authentication schemes, and even allows one area to choose a different scheme from the other areas.</a:t>
            </a:r>
            <a:endParaRPr/>
          </a:p>
          <a:p>
            <a:pPr indent="-107950" lvl="0" marL="91440" rtl="0" algn="l">
              <a:lnSpc>
                <a:spcPct val="90000"/>
              </a:lnSpc>
              <a:spcBef>
                <a:spcPts val="1400"/>
              </a:spcBef>
              <a:spcAft>
                <a:spcPts val="0"/>
              </a:spcAft>
              <a:buSzPct val="100000"/>
              <a:buFont typeface="Noto Sans Symbols"/>
              <a:buChar char="⮚"/>
            </a:pPr>
            <a:r>
              <a:rPr lang="en-US"/>
              <a:t>To accommodate multi-access networks like ethernet, OSPF allows every multi-access network to have a designated router                    (designated gateway).</a:t>
            </a:r>
            <a:endParaRPr/>
          </a:p>
          <a:p>
            <a:pPr indent="-107950" lvl="0" marL="91440" rtl="0" algn="l">
              <a:lnSpc>
                <a:spcPct val="90000"/>
              </a:lnSpc>
              <a:spcBef>
                <a:spcPts val="1400"/>
              </a:spcBef>
              <a:spcAft>
                <a:spcPts val="0"/>
              </a:spcAft>
              <a:buSzPct val="100000"/>
              <a:buFont typeface="Noto Sans Symbols"/>
              <a:buChar char="⮚"/>
            </a:pPr>
            <a:r>
              <a:rPr lang="en-US"/>
              <a:t>To permit maximum flexibility, OSPF allows the description of a virtual network topology that abstracts away from details of physical connections.</a:t>
            </a:r>
            <a:endParaRPr/>
          </a:p>
          <a:p>
            <a:pPr indent="-107950" lvl="0" marL="91440" rtl="0" algn="l">
              <a:lnSpc>
                <a:spcPct val="90000"/>
              </a:lnSpc>
              <a:spcBef>
                <a:spcPts val="1400"/>
              </a:spcBef>
              <a:spcAft>
                <a:spcPts val="0"/>
              </a:spcAft>
              <a:buSzPct val="100000"/>
              <a:buFont typeface="Noto Sans Symbols"/>
              <a:buChar char="⮚"/>
            </a:pPr>
            <a:r>
              <a:rPr lang="en-US"/>
              <a:t>OSPF also allows for routers to exchange routing information learned from other sites. </a:t>
            </a:r>
            <a:endParaRPr/>
          </a:p>
          <a:p>
            <a:pPr indent="-107950" lvl="0" marL="91440" rtl="0" algn="l">
              <a:lnSpc>
                <a:spcPct val="90000"/>
              </a:lnSpc>
              <a:spcBef>
                <a:spcPts val="1400"/>
              </a:spcBef>
              <a:spcAft>
                <a:spcPts val="0"/>
              </a:spcAft>
              <a:buSzPct val="100000"/>
              <a:buFont typeface="Noto Sans Symbols"/>
              <a:buChar char="⮚"/>
            </a:pPr>
            <a:r>
              <a:rPr lang="en-US"/>
              <a:t>The message format distinguishes between information acquired from external sources and information acquired from routers interior to the site, so there is no ambiguity about the source or reliability of routes.</a:t>
            </a:r>
            <a:endParaRPr/>
          </a:p>
        </p:txBody>
      </p:sp>
      <p:sp>
        <p:nvSpPr>
          <p:cNvPr id="272" name="Google Shape;272;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9"/>
          <p:cNvSpPr txBox="1"/>
          <p:nvPr>
            <p:ph type="title"/>
          </p:nvPr>
        </p:nvSpPr>
        <p:spPr>
          <a:xfrm>
            <a:off x="1154083" y="-65"/>
            <a:ext cx="10058400" cy="81829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Routing Algorithms</a:t>
            </a:r>
            <a:endParaRPr b="1"/>
          </a:p>
        </p:txBody>
      </p:sp>
      <p:sp>
        <p:nvSpPr>
          <p:cNvPr id="278" name="Google Shape;278;p29"/>
          <p:cNvSpPr txBox="1"/>
          <p:nvPr>
            <p:ph idx="1" type="body"/>
          </p:nvPr>
        </p:nvSpPr>
        <p:spPr>
          <a:xfrm>
            <a:off x="231006" y="1135780"/>
            <a:ext cx="11713946" cy="4750669"/>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t>Exterior Gateway Protocol (EGP)</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Font typeface="Noto Sans Symbols"/>
              <a:buChar char="⮚"/>
            </a:pPr>
            <a:r>
              <a:rPr lang="en-US"/>
              <a:t>EGP is used only to find network reachability and not for differentiating between good and bad routes. </a:t>
            </a:r>
            <a:endParaRPr/>
          </a:p>
          <a:p>
            <a:pPr indent="-127000" lvl="0" marL="91440" rtl="0" algn="l">
              <a:lnSpc>
                <a:spcPct val="90000"/>
              </a:lnSpc>
              <a:spcBef>
                <a:spcPts val="1400"/>
              </a:spcBef>
              <a:spcAft>
                <a:spcPts val="0"/>
              </a:spcAft>
              <a:buSzPts val="2000"/>
              <a:buFont typeface="Noto Sans Symbols"/>
              <a:buChar char="⮚"/>
            </a:pPr>
            <a:r>
              <a:rPr lang="en-US"/>
              <a:t>We can only use distance metric to declare a route plausible and not for comparing it with some other route (unless the two route form part of a same autonomous system).  </a:t>
            </a:r>
            <a:endParaRPr/>
          </a:p>
          <a:p>
            <a:pPr indent="-127000" lvl="0" marL="91440" rtl="0" algn="l">
              <a:lnSpc>
                <a:spcPct val="90000"/>
              </a:lnSpc>
              <a:spcBef>
                <a:spcPts val="1400"/>
              </a:spcBef>
              <a:spcAft>
                <a:spcPts val="0"/>
              </a:spcAft>
              <a:buSzPts val="2000"/>
              <a:buFont typeface="Noto Sans Symbols"/>
              <a:buChar char="⮚"/>
            </a:pPr>
            <a:r>
              <a:rPr lang="en-US"/>
              <a:t>Since there cannot be two different routes to the same network, EGP restricts the topology of any internet to a tree structure in which a core system forms the root</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
        <p:nvSpPr>
          <p:cNvPr id="279" name="Google Shape;279;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6" name="Google Shape;116;p3"/>
          <p:cNvPicPr preferRelativeResize="0"/>
          <p:nvPr/>
        </p:nvPicPr>
        <p:blipFill rotWithShape="1">
          <a:blip r:embed="rId3">
            <a:alphaModFix/>
          </a:blip>
          <a:srcRect b="17360" l="14766" r="42969" t="12361"/>
          <a:stretch/>
        </p:blipFill>
        <p:spPr>
          <a:xfrm>
            <a:off x="952500" y="209550"/>
            <a:ext cx="10420349" cy="54578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1154083" y="-65"/>
            <a:ext cx="10058400" cy="81829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Routing Algorithms</a:t>
            </a:r>
            <a:endParaRPr b="1"/>
          </a:p>
        </p:txBody>
      </p:sp>
      <p:sp>
        <p:nvSpPr>
          <p:cNvPr id="285" name="Google Shape;285;p30"/>
          <p:cNvSpPr txBox="1"/>
          <p:nvPr>
            <p:ph idx="1" type="body"/>
          </p:nvPr>
        </p:nvSpPr>
        <p:spPr>
          <a:xfrm>
            <a:off x="231006" y="1135780"/>
            <a:ext cx="11713946" cy="4750669"/>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t>Border Gateway Protocol(BGP)</a:t>
            </a:r>
            <a:endParaRPr/>
          </a:p>
          <a:p>
            <a:pPr indent="0" lvl="0" marL="91440" rtl="0" algn="l">
              <a:lnSpc>
                <a:spcPct val="90000"/>
              </a:lnSpc>
              <a:spcBef>
                <a:spcPts val="1400"/>
              </a:spcBef>
              <a:spcAft>
                <a:spcPts val="0"/>
              </a:spcAft>
              <a:buSzPts val="2000"/>
              <a:buNone/>
            </a:pPr>
            <a:r>
              <a:t/>
            </a:r>
            <a:endParaRPr b="1"/>
          </a:p>
          <a:p>
            <a:pPr indent="-127000" lvl="0" marL="91440" rtl="0" algn="l">
              <a:lnSpc>
                <a:spcPct val="90000"/>
              </a:lnSpc>
              <a:spcBef>
                <a:spcPts val="1400"/>
              </a:spcBef>
              <a:spcAft>
                <a:spcPts val="0"/>
              </a:spcAft>
              <a:buSzPts val="2000"/>
              <a:buFont typeface="Noto Sans Symbols"/>
              <a:buChar char="⮚"/>
            </a:pPr>
            <a:r>
              <a:rPr lang="en-US"/>
              <a:t>BGP is a </a:t>
            </a:r>
            <a:r>
              <a:rPr i="1" lang="en-US"/>
              <a:t>distance-vector</a:t>
            </a:r>
            <a:r>
              <a:rPr lang="en-US"/>
              <a:t> protocol used to communicate between different autonomous systems.  </a:t>
            </a:r>
            <a:endParaRPr/>
          </a:p>
          <a:p>
            <a:pPr indent="-127000" lvl="0" marL="91440" rtl="0" algn="l">
              <a:lnSpc>
                <a:spcPct val="90000"/>
              </a:lnSpc>
              <a:spcBef>
                <a:spcPts val="1400"/>
              </a:spcBef>
              <a:spcAft>
                <a:spcPts val="0"/>
              </a:spcAft>
              <a:buSzPts val="2000"/>
              <a:buFont typeface="Noto Sans Symbols"/>
              <a:buChar char="⮚"/>
            </a:pPr>
            <a:r>
              <a:rPr lang="en-US"/>
              <a:t>Instead of maintaining just the cost to each destination, each BGP router keeps track of the exact path used.</a:t>
            </a:r>
            <a:endParaRPr/>
          </a:p>
          <a:p>
            <a:pPr indent="-127000" lvl="0" marL="91440" rtl="0" algn="l">
              <a:lnSpc>
                <a:spcPct val="90000"/>
              </a:lnSpc>
              <a:spcBef>
                <a:spcPts val="1400"/>
              </a:spcBef>
              <a:spcAft>
                <a:spcPts val="0"/>
              </a:spcAft>
              <a:buSzPts val="2000"/>
              <a:buFont typeface="Noto Sans Symbols"/>
              <a:buChar char="⮚"/>
            </a:pPr>
            <a:r>
              <a:rPr lang="en-US"/>
              <a:t> Every BGP router contains a module that examines routes to a given destination and scores them returning a number for destination to each route.</a:t>
            </a:r>
            <a:endParaRPr/>
          </a:p>
          <a:p>
            <a:pPr indent="-127000" lvl="0" marL="91440" rtl="0" algn="l">
              <a:lnSpc>
                <a:spcPct val="90000"/>
              </a:lnSpc>
              <a:spcBef>
                <a:spcPts val="1400"/>
              </a:spcBef>
              <a:spcAft>
                <a:spcPts val="0"/>
              </a:spcAft>
              <a:buSzPts val="2000"/>
              <a:buFont typeface="Noto Sans Symbols"/>
              <a:buChar char="⮚"/>
            </a:pPr>
            <a:r>
              <a:rPr lang="en-US"/>
              <a:t> Any route violating a policy constraint automatically gets a score of infinity. </a:t>
            </a:r>
            <a:endParaRPr/>
          </a:p>
          <a:p>
            <a:pPr indent="-127000" lvl="0" marL="91440" rtl="0" algn="l">
              <a:lnSpc>
                <a:spcPct val="90000"/>
              </a:lnSpc>
              <a:spcBef>
                <a:spcPts val="1400"/>
              </a:spcBef>
              <a:spcAft>
                <a:spcPts val="0"/>
              </a:spcAft>
              <a:buSzPts val="2000"/>
              <a:buFont typeface="Noto Sans Symbols"/>
              <a:buChar char="⮚"/>
            </a:pPr>
            <a:r>
              <a:rPr lang="en-US"/>
              <a:t>The router adapts a route with shortest distance</a:t>
            </a:r>
            <a:endParaRPr/>
          </a:p>
          <a:p>
            <a:pPr indent="-127000" lvl="0" marL="91440" rtl="0" algn="l">
              <a:lnSpc>
                <a:spcPct val="90000"/>
              </a:lnSpc>
              <a:spcBef>
                <a:spcPts val="1400"/>
              </a:spcBef>
              <a:spcAft>
                <a:spcPts val="0"/>
              </a:spcAft>
              <a:buSzPts val="2000"/>
              <a:buFont typeface="Noto Sans Symbols"/>
              <a:buChar char="⮚"/>
            </a:pPr>
            <a:r>
              <a:rPr lang="en-US"/>
              <a:t>BGP easily solves the count to infinity problem that plagues other distance-vector algorithms as whole path is known.</a:t>
            </a:r>
            <a:endParaRPr/>
          </a:p>
          <a:p>
            <a:pPr indent="0" lvl="0" marL="91440" rtl="0" algn="l">
              <a:lnSpc>
                <a:spcPct val="90000"/>
              </a:lnSpc>
              <a:spcBef>
                <a:spcPts val="1400"/>
              </a:spcBef>
              <a:spcAft>
                <a:spcPts val="0"/>
              </a:spcAft>
              <a:buSzPts val="2000"/>
              <a:buFont typeface="Noto Sans Symbols"/>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
        <p:nvSpPr>
          <p:cNvPr id="286" name="Google Shape;286;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2" name="Google Shape;292;p31"/>
          <p:cNvPicPr preferRelativeResize="0"/>
          <p:nvPr/>
        </p:nvPicPr>
        <p:blipFill rotWithShape="1">
          <a:blip r:embed="rId3">
            <a:alphaModFix/>
          </a:blip>
          <a:srcRect b="25333" l="16173" r="24295" t="25333"/>
          <a:stretch/>
        </p:blipFill>
        <p:spPr>
          <a:xfrm>
            <a:off x="441791" y="704850"/>
            <a:ext cx="10114680" cy="4714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2"/>
          <p:cNvSpPr txBox="1"/>
          <p:nvPr>
            <p:ph type="title"/>
          </p:nvPr>
        </p:nvSpPr>
        <p:spPr>
          <a:xfrm>
            <a:off x="1154083" y="-65"/>
            <a:ext cx="10058400" cy="81829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Distance Vector Routing</a:t>
            </a:r>
            <a:endParaRPr b="1"/>
          </a:p>
        </p:txBody>
      </p:sp>
      <p:sp>
        <p:nvSpPr>
          <p:cNvPr id="298" name="Google Shape;298;p32"/>
          <p:cNvSpPr txBox="1"/>
          <p:nvPr>
            <p:ph idx="1" type="body"/>
          </p:nvPr>
        </p:nvSpPr>
        <p:spPr>
          <a:xfrm>
            <a:off x="628650" y="1104900"/>
            <a:ext cx="10527030" cy="478155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In distance vector routing, each node shares its routing table with its immediate neighbors periodically and when there is a change</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
        <p:nvSpPr>
          <p:cNvPr id="299" name="Google Shape;299;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0" name="Google Shape;300;p32"/>
          <p:cNvPicPr preferRelativeResize="0"/>
          <p:nvPr/>
        </p:nvPicPr>
        <p:blipFill rotWithShape="1">
          <a:blip r:embed="rId3">
            <a:alphaModFix/>
          </a:blip>
          <a:srcRect b="26805" l="18359" r="27265" t="18333"/>
          <a:stretch/>
        </p:blipFill>
        <p:spPr>
          <a:xfrm>
            <a:off x="315884" y="2124075"/>
            <a:ext cx="7561292" cy="3762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3"/>
          <p:cNvSpPr txBox="1"/>
          <p:nvPr>
            <p:ph type="title"/>
          </p:nvPr>
        </p:nvSpPr>
        <p:spPr>
          <a:xfrm>
            <a:off x="1154083" y="-65"/>
            <a:ext cx="10058400" cy="81829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Distance Vector Routing</a:t>
            </a:r>
            <a:endParaRPr b="1"/>
          </a:p>
        </p:txBody>
      </p:sp>
      <p:sp>
        <p:nvSpPr>
          <p:cNvPr id="306" name="Google Shape;306;p33"/>
          <p:cNvSpPr txBox="1"/>
          <p:nvPr>
            <p:ph idx="1" type="body"/>
          </p:nvPr>
        </p:nvSpPr>
        <p:spPr>
          <a:xfrm>
            <a:off x="628650" y="1963554"/>
            <a:ext cx="11316302" cy="3922896"/>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Font typeface="Noto Sans Symbols"/>
              <a:buChar char="⮚"/>
            </a:pPr>
            <a:r>
              <a:rPr lang="en-US" sz="2400"/>
              <a:t>Each router maintains a routing table containing entries of each router in the subnet</a:t>
            </a:r>
            <a:endParaRPr/>
          </a:p>
          <a:p>
            <a:pPr indent="0" lvl="0" marL="91440" rtl="0" algn="l">
              <a:lnSpc>
                <a:spcPct val="90000"/>
              </a:lnSpc>
              <a:spcBef>
                <a:spcPts val="1400"/>
              </a:spcBef>
              <a:spcAft>
                <a:spcPts val="0"/>
              </a:spcAft>
              <a:buSzPts val="2400"/>
              <a:buFont typeface="Noto Sans Symbols"/>
              <a:buNone/>
            </a:pPr>
            <a:r>
              <a:t/>
            </a:r>
            <a:endParaRPr sz="2400"/>
          </a:p>
          <a:p>
            <a:pPr indent="-152400" lvl="0" marL="91440" rtl="0" algn="l">
              <a:lnSpc>
                <a:spcPct val="90000"/>
              </a:lnSpc>
              <a:spcBef>
                <a:spcPts val="1400"/>
              </a:spcBef>
              <a:spcAft>
                <a:spcPts val="0"/>
              </a:spcAft>
              <a:buSzPts val="2400"/>
              <a:buFont typeface="Noto Sans Symbols"/>
              <a:buChar char="⮚"/>
            </a:pPr>
            <a:r>
              <a:rPr lang="en-US" sz="2400"/>
              <a:t>The entry contains two parts:  </a:t>
            </a:r>
            <a:endParaRPr/>
          </a:p>
          <a:p>
            <a:pPr indent="0" lvl="1" marL="201168" rtl="0" algn="l">
              <a:lnSpc>
                <a:spcPct val="90000"/>
              </a:lnSpc>
              <a:spcBef>
                <a:spcPts val="400"/>
              </a:spcBef>
              <a:spcAft>
                <a:spcPts val="0"/>
              </a:spcAft>
              <a:buSzPts val="2000"/>
              <a:buNone/>
            </a:pPr>
            <a:r>
              <a:rPr lang="en-US" sz="2000"/>
              <a:t>   1) Preferred outgoing line to use for that destination   2) Estimate of time or distance to reach that destination</a:t>
            </a:r>
            <a:endParaRPr/>
          </a:p>
          <a:p>
            <a:pPr indent="0" lvl="1" marL="201168" rtl="0" algn="l">
              <a:lnSpc>
                <a:spcPct val="90000"/>
              </a:lnSpc>
              <a:spcBef>
                <a:spcPts val="600"/>
              </a:spcBef>
              <a:spcAft>
                <a:spcPts val="0"/>
              </a:spcAft>
              <a:buSzPts val="2000"/>
              <a:buNone/>
            </a:pPr>
            <a:r>
              <a:t/>
            </a:r>
            <a:endParaRPr sz="2000"/>
          </a:p>
          <a:p>
            <a:pPr indent="-152400" lvl="0" marL="91440" rtl="0" algn="l">
              <a:lnSpc>
                <a:spcPct val="90000"/>
              </a:lnSpc>
              <a:spcBef>
                <a:spcPts val="1600"/>
              </a:spcBef>
              <a:spcAft>
                <a:spcPts val="0"/>
              </a:spcAft>
              <a:buSzPts val="2400"/>
              <a:buFont typeface="Noto Sans Symbols"/>
              <a:buChar char="⮚"/>
            </a:pPr>
            <a:r>
              <a:rPr lang="en-US" sz="2400"/>
              <a:t>  The metric used might be no. of hops, time delay in milliseconds, total number of packets queued along the path      </a:t>
            </a:r>
            <a:endParaRPr/>
          </a:p>
          <a:p>
            <a:pPr indent="0" lvl="0" marL="0" rtl="0" algn="l">
              <a:lnSpc>
                <a:spcPct val="90000"/>
              </a:lnSpc>
              <a:spcBef>
                <a:spcPts val="1400"/>
              </a:spcBef>
              <a:spcAft>
                <a:spcPts val="0"/>
              </a:spcAft>
              <a:buSzPts val="2400"/>
              <a:buNone/>
            </a:pPr>
            <a:r>
              <a:rPr lang="en-US" sz="2400"/>
              <a:t>   </a:t>
            </a:r>
            <a:endParaRPr/>
          </a:p>
          <a:p>
            <a:pPr indent="0" lvl="0" marL="91440" rtl="0" algn="l">
              <a:lnSpc>
                <a:spcPct val="90000"/>
              </a:lnSpc>
              <a:spcBef>
                <a:spcPts val="1400"/>
              </a:spcBef>
              <a:spcAft>
                <a:spcPts val="0"/>
              </a:spcAft>
              <a:buSzPts val="2000"/>
              <a:buFont typeface="Noto Sans Symbols"/>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
        <p:nvSpPr>
          <p:cNvPr id="307" name="Google Shape;307;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4"/>
          <p:cNvSpPr txBox="1"/>
          <p:nvPr>
            <p:ph type="title"/>
          </p:nvPr>
        </p:nvSpPr>
        <p:spPr>
          <a:xfrm>
            <a:off x="498070" y="0"/>
            <a:ext cx="10058400" cy="81829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Distance Vector Routing</a:t>
            </a:r>
            <a:endParaRPr b="1"/>
          </a:p>
        </p:txBody>
      </p:sp>
      <p:sp>
        <p:nvSpPr>
          <p:cNvPr id="313" name="Google Shape;313;p34"/>
          <p:cNvSpPr txBox="1"/>
          <p:nvPr>
            <p:ph idx="1" type="body"/>
          </p:nvPr>
        </p:nvSpPr>
        <p:spPr>
          <a:xfrm>
            <a:off x="240632" y="1174282"/>
            <a:ext cx="11704320" cy="4712168"/>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400"/>
              <a:buNone/>
            </a:pPr>
            <a:r>
              <a:rPr b="1" lang="en-US" sz="2400"/>
              <a:t>Count to Infinity Problem</a:t>
            </a:r>
            <a:endParaRPr/>
          </a:p>
          <a:p>
            <a:pPr indent="0" lvl="0" marL="91440" rtl="0" algn="l">
              <a:lnSpc>
                <a:spcPct val="90000"/>
              </a:lnSpc>
              <a:spcBef>
                <a:spcPts val="1400"/>
              </a:spcBef>
              <a:spcAft>
                <a:spcPts val="0"/>
              </a:spcAft>
              <a:buSzPts val="2400"/>
              <a:buFont typeface="Noto Sans Symbols"/>
              <a:buNone/>
            </a:pPr>
            <a:r>
              <a:t/>
            </a:r>
            <a:endParaRPr sz="2400"/>
          </a:p>
          <a:p>
            <a:pPr indent="-127000" lvl="0" marL="91440" rtl="0" algn="l">
              <a:lnSpc>
                <a:spcPct val="90000"/>
              </a:lnSpc>
              <a:spcBef>
                <a:spcPts val="1400"/>
              </a:spcBef>
              <a:spcAft>
                <a:spcPts val="0"/>
              </a:spcAft>
              <a:buSzPts val="2000"/>
              <a:buFont typeface="Noto Sans Symbols"/>
              <a:buChar char="⮚"/>
            </a:pPr>
            <a:r>
              <a:rPr lang="en-US"/>
              <a:t>Suppose the link between A and E is down events may occur are:</a:t>
            </a:r>
            <a:br>
              <a:rPr lang="en-US"/>
            </a:br>
            <a:r>
              <a:rPr lang="en-US"/>
              <a:t>          (1) F tells A that it has a path to E with cost 6</a:t>
            </a:r>
            <a:br>
              <a:rPr lang="en-US"/>
            </a:br>
            <a:r>
              <a:rPr lang="en-US"/>
              <a:t>          (2) A sets cost to E to be 11, and advertise to F again</a:t>
            </a:r>
            <a:br>
              <a:rPr lang="en-US"/>
            </a:br>
            <a:r>
              <a:rPr lang="en-US"/>
              <a:t>          (3) F sets the cost to E to be 16, and advertise to A again</a:t>
            </a:r>
            <a:endParaRPr/>
          </a:p>
          <a:p>
            <a:pPr indent="-127000" lvl="0" marL="91440" rtl="0" algn="l">
              <a:lnSpc>
                <a:spcPct val="90000"/>
              </a:lnSpc>
              <a:spcBef>
                <a:spcPts val="1400"/>
              </a:spcBef>
              <a:spcAft>
                <a:spcPts val="0"/>
              </a:spcAft>
              <a:buSzPts val="2000"/>
              <a:buFont typeface="Noto Sans Symbols"/>
              <a:buChar char="⮚"/>
            </a:pPr>
            <a:r>
              <a:rPr lang="en-US"/>
              <a:t>This cycle will continue and the cost to E goes to infinity. </a:t>
            </a:r>
            <a:endParaRPr/>
          </a:p>
          <a:p>
            <a:pPr indent="-127000" lvl="0" marL="91440" rtl="0" algn="l">
              <a:lnSpc>
                <a:spcPct val="90000"/>
              </a:lnSpc>
              <a:spcBef>
                <a:spcPts val="1400"/>
              </a:spcBef>
              <a:spcAft>
                <a:spcPts val="0"/>
              </a:spcAft>
              <a:buSzPts val="2000"/>
              <a:buFont typeface="Noto Sans Symbols"/>
              <a:buChar char="⮚"/>
            </a:pPr>
            <a:r>
              <a:rPr i="1" lang="en-US"/>
              <a:t>The core of the problem is that when X tells Y that it has a path somewhere ,Y has no way to know whether it itself is on the path</a:t>
            </a:r>
            <a:r>
              <a:rPr lang="en-US"/>
              <a:t>.</a:t>
            </a:r>
            <a:endParaRPr/>
          </a:p>
          <a:p>
            <a:pPr indent="-127000" lvl="0" marL="91440" rtl="0" algn="l">
              <a:lnSpc>
                <a:spcPct val="90000"/>
              </a:lnSpc>
              <a:spcBef>
                <a:spcPts val="1400"/>
              </a:spcBef>
              <a:spcAft>
                <a:spcPts val="0"/>
              </a:spcAft>
              <a:buSzPts val="2000"/>
              <a:buFont typeface="Noto Sans Symbols"/>
              <a:buChar char="⮚"/>
            </a:pPr>
            <a:r>
              <a:rPr lang="en-US"/>
              <a:t>    During this process of counting to infinity, packets from A or F destined to E are likely to loop back and forth between A and F, causing congestion for other packets.</a:t>
            </a:r>
            <a:endParaRPr/>
          </a:p>
          <a:p>
            <a:pPr indent="-127000" lvl="0" marL="91440" rtl="0" algn="l">
              <a:lnSpc>
                <a:spcPct val="90000"/>
              </a:lnSpc>
              <a:spcBef>
                <a:spcPts val="1400"/>
              </a:spcBef>
              <a:spcAft>
                <a:spcPts val="0"/>
              </a:spcAft>
              <a:buSzPts val="2000"/>
              <a:buChar char=" "/>
            </a:pPr>
            <a:r>
              <a:rPr lang="en-US"/>
              <a:t> </a:t>
            </a:r>
            <a:endParaRPr/>
          </a:p>
          <a:p>
            <a:pPr indent="0" lvl="0" marL="91440" rtl="0" algn="l">
              <a:lnSpc>
                <a:spcPct val="90000"/>
              </a:lnSpc>
              <a:spcBef>
                <a:spcPts val="1400"/>
              </a:spcBef>
              <a:spcAft>
                <a:spcPts val="0"/>
              </a:spcAft>
              <a:buSzPts val="2000"/>
              <a:buFont typeface="Noto Sans Symbols"/>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
        <p:nvSpPr>
          <p:cNvPr id="314" name="Google Shape;314;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5" name="Google Shape;315;p34"/>
          <p:cNvPicPr preferRelativeResize="0"/>
          <p:nvPr/>
        </p:nvPicPr>
        <p:blipFill rotWithShape="1">
          <a:blip r:embed="rId3">
            <a:alphaModFix/>
          </a:blip>
          <a:srcRect b="37263" l="13657" r="62658" t="23438"/>
          <a:stretch/>
        </p:blipFill>
        <p:spPr>
          <a:xfrm>
            <a:off x="8639549" y="600947"/>
            <a:ext cx="3311819" cy="26950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5"/>
          <p:cNvSpPr txBox="1"/>
          <p:nvPr>
            <p:ph type="title"/>
          </p:nvPr>
        </p:nvSpPr>
        <p:spPr>
          <a:xfrm>
            <a:off x="498070" y="0"/>
            <a:ext cx="10058400" cy="81829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Distance Vector Routing</a:t>
            </a:r>
            <a:endParaRPr b="1"/>
          </a:p>
        </p:txBody>
      </p:sp>
      <p:sp>
        <p:nvSpPr>
          <p:cNvPr id="321" name="Google Shape;321;p35"/>
          <p:cNvSpPr txBox="1"/>
          <p:nvPr>
            <p:ph idx="1" type="body"/>
          </p:nvPr>
        </p:nvSpPr>
        <p:spPr>
          <a:xfrm>
            <a:off x="240632" y="1174282"/>
            <a:ext cx="11704320" cy="4712168"/>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400"/>
              <a:buNone/>
            </a:pPr>
            <a:r>
              <a:rPr lang="en-US" sz="2400"/>
              <a:t>Problems of DVR</a:t>
            </a:r>
            <a:endParaRPr/>
          </a:p>
          <a:p>
            <a:pPr indent="0" lvl="0" marL="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Font typeface="Noto Sans Symbols"/>
              <a:buChar char="⮚"/>
            </a:pPr>
            <a:r>
              <a:rPr b="1" lang="en-US" sz="2000"/>
              <a:t>Count to Infinity Problem</a:t>
            </a:r>
            <a:endParaRPr/>
          </a:p>
          <a:p>
            <a:pPr indent="-127000" lvl="0" marL="91440" rtl="0" algn="l">
              <a:lnSpc>
                <a:spcPct val="90000"/>
              </a:lnSpc>
              <a:spcBef>
                <a:spcPts val="1400"/>
              </a:spcBef>
              <a:spcAft>
                <a:spcPts val="0"/>
              </a:spcAft>
              <a:buSzPts val="2000"/>
              <a:buFont typeface="Noto Sans Symbols"/>
              <a:buChar char="⮚"/>
            </a:pPr>
            <a:r>
              <a:rPr b="1" lang="en-US"/>
              <a:t>Line Bandwidth was not taken into consideration while choosing routes</a:t>
            </a:r>
            <a:endParaRPr b="1" sz="2000"/>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
        <p:nvSpPr>
          <p:cNvPr id="322" name="Google Shape;322;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6"/>
          <p:cNvSpPr txBox="1"/>
          <p:nvPr>
            <p:ph type="title"/>
          </p:nvPr>
        </p:nvSpPr>
        <p:spPr>
          <a:xfrm>
            <a:off x="1154083" y="-65"/>
            <a:ext cx="10058400" cy="81829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Link State Routing</a:t>
            </a:r>
            <a:endParaRPr b="1"/>
          </a:p>
        </p:txBody>
      </p:sp>
      <p:sp>
        <p:nvSpPr>
          <p:cNvPr id="328" name="Google Shape;328;p36"/>
          <p:cNvSpPr txBox="1"/>
          <p:nvPr>
            <p:ph idx="1" type="body"/>
          </p:nvPr>
        </p:nvSpPr>
        <p:spPr>
          <a:xfrm>
            <a:off x="628650" y="1104900"/>
            <a:ext cx="10527030" cy="478155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Each Router must do the following:</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Font typeface="Noto Sans Symbols"/>
              <a:buChar char="⮚"/>
            </a:pPr>
            <a:r>
              <a:rPr lang="en-US"/>
              <a:t>Discover its neighbours and learn their network addresses</a:t>
            </a:r>
            <a:endParaRPr/>
          </a:p>
          <a:p>
            <a:pPr indent="-127000" lvl="0" marL="91440" rtl="0" algn="l">
              <a:lnSpc>
                <a:spcPct val="90000"/>
              </a:lnSpc>
              <a:spcBef>
                <a:spcPts val="1400"/>
              </a:spcBef>
              <a:spcAft>
                <a:spcPts val="0"/>
              </a:spcAft>
              <a:buSzPts val="2000"/>
              <a:buFont typeface="Noto Sans Symbols"/>
              <a:buChar char="⮚"/>
            </a:pPr>
            <a:r>
              <a:rPr lang="en-US"/>
              <a:t>Measure the delay or cost to each of its neighbours</a:t>
            </a:r>
            <a:endParaRPr/>
          </a:p>
          <a:p>
            <a:pPr indent="-127000" lvl="0" marL="91440" rtl="0" algn="l">
              <a:lnSpc>
                <a:spcPct val="90000"/>
              </a:lnSpc>
              <a:spcBef>
                <a:spcPts val="1400"/>
              </a:spcBef>
              <a:spcAft>
                <a:spcPts val="0"/>
              </a:spcAft>
              <a:buSzPts val="2000"/>
              <a:buFont typeface="Noto Sans Symbols"/>
              <a:buChar char="⮚"/>
            </a:pPr>
            <a:r>
              <a:rPr lang="en-US"/>
              <a:t>Construct  a packet telling all it has  just learned</a:t>
            </a:r>
            <a:endParaRPr/>
          </a:p>
          <a:p>
            <a:pPr indent="-127000" lvl="0" marL="91440" rtl="0" algn="l">
              <a:lnSpc>
                <a:spcPct val="90000"/>
              </a:lnSpc>
              <a:spcBef>
                <a:spcPts val="1400"/>
              </a:spcBef>
              <a:spcAft>
                <a:spcPts val="0"/>
              </a:spcAft>
              <a:buSzPts val="2000"/>
              <a:buFont typeface="Noto Sans Symbols"/>
              <a:buChar char="⮚"/>
            </a:pPr>
            <a:r>
              <a:rPr lang="en-US"/>
              <a:t>Send this packet to all other routers</a:t>
            </a:r>
            <a:endParaRPr/>
          </a:p>
          <a:p>
            <a:pPr indent="-127000" lvl="0" marL="91440" rtl="0" algn="l">
              <a:lnSpc>
                <a:spcPct val="90000"/>
              </a:lnSpc>
              <a:spcBef>
                <a:spcPts val="1400"/>
              </a:spcBef>
              <a:spcAft>
                <a:spcPts val="0"/>
              </a:spcAft>
              <a:buSzPts val="2000"/>
              <a:buFont typeface="Noto Sans Symbols"/>
              <a:buChar char="⮚"/>
            </a:pPr>
            <a:r>
              <a:rPr lang="en-US"/>
              <a:t>Compute the shortest path to every other router</a:t>
            </a:r>
            <a:endParaRPr/>
          </a:p>
          <a:p>
            <a:pPr indent="0" lvl="0" marL="91440" rtl="0" algn="l">
              <a:lnSpc>
                <a:spcPct val="90000"/>
              </a:lnSpc>
              <a:spcBef>
                <a:spcPts val="1400"/>
              </a:spcBef>
              <a:spcAft>
                <a:spcPts val="0"/>
              </a:spcAft>
              <a:buSzPts val="2000"/>
              <a:buNone/>
            </a:pPr>
            <a:r>
              <a:t/>
            </a:r>
            <a:endParaRPr/>
          </a:p>
        </p:txBody>
      </p:sp>
      <p:sp>
        <p:nvSpPr>
          <p:cNvPr id="329" name="Google Shape;329;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7"/>
          <p:cNvSpPr txBox="1"/>
          <p:nvPr>
            <p:ph type="title"/>
          </p:nvPr>
        </p:nvSpPr>
        <p:spPr>
          <a:xfrm>
            <a:off x="1154083" y="-65"/>
            <a:ext cx="10058400" cy="81829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Link State Routing</a:t>
            </a:r>
            <a:endParaRPr b="1"/>
          </a:p>
        </p:txBody>
      </p:sp>
      <p:sp>
        <p:nvSpPr>
          <p:cNvPr id="335" name="Google Shape;335;p37"/>
          <p:cNvSpPr txBox="1"/>
          <p:nvPr>
            <p:ph idx="1" type="body"/>
          </p:nvPr>
        </p:nvSpPr>
        <p:spPr>
          <a:xfrm>
            <a:off x="628650" y="1104900"/>
            <a:ext cx="10527030" cy="478155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
        <p:nvSpPr>
          <p:cNvPr id="336" name="Google Shape;336;p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7" name="Google Shape;337;p37"/>
          <p:cNvPicPr preferRelativeResize="0"/>
          <p:nvPr/>
        </p:nvPicPr>
        <p:blipFill rotWithShape="1">
          <a:blip r:embed="rId3">
            <a:alphaModFix/>
          </a:blip>
          <a:srcRect b="21806" l="13656" r="13828" t="26944"/>
          <a:stretch/>
        </p:blipFill>
        <p:spPr>
          <a:xfrm>
            <a:off x="1664970" y="1847850"/>
            <a:ext cx="8841105" cy="35147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8"/>
          <p:cNvSpPr txBox="1"/>
          <p:nvPr>
            <p:ph type="title"/>
          </p:nvPr>
        </p:nvSpPr>
        <p:spPr>
          <a:xfrm>
            <a:off x="1154083" y="-65"/>
            <a:ext cx="10058400" cy="81829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Link State Routing</a:t>
            </a:r>
            <a:endParaRPr b="1"/>
          </a:p>
        </p:txBody>
      </p:sp>
      <p:sp>
        <p:nvSpPr>
          <p:cNvPr id="343" name="Google Shape;343;p38"/>
          <p:cNvSpPr txBox="1"/>
          <p:nvPr>
            <p:ph idx="1" type="body"/>
          </p:nvPr>
        </p:nvSpPr>
        <p:spPr>
          <a:xfrm>
            <a:off x="628650" y="1104900"/>
            <a:ext cx="10527030" cy="478155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
        <p:nvSpPr>
          <p:cNvPr id="344" name="Google Shape;344;p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9"/>
          <p:cNvSpPr txBox="1"/>
          <p:nvPr>
            <p:ph type="title"/>
          </p:nvPr>
        </p:nvSpPr>
        <p:spPr>
          <a:xfrm>
            <a:off x="1154083" y="-65"/>
            <a:ext cx="10058400" cy="81829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Link State Routing</a:t>
            </a:r>
            <a:endParaRPr b="1"/>
          </a:p>
        </p:txBody>
      </p:sp>
      <p:sp>
        <p:nvSpPr>
          <p:cNvPr id="350" name="Google Shape;350;p39"/>
          <p:cNvSpPr txBox="1"/>
          <p:nvPr>
            <p:ph idx="1" type="body"/>
          </p:nvPr>
        </p:nvSpPr>
        <p:spPr>
          <a:xfrm>
            <a:off x="628650" y="1104900"/>
            <a:ext cx="10527030" cy="478155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
        <p:nvSpPr>
          <p:cNvPr id="351" name="Google Shape;351;p3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0"/>
          <p:cNvSpPr txBox="1"/>
          <p:nvPr>
            <p:ph type="title"/>
          </p:nvPr>
        </p:nvSpPr>
        <p:spPr>
          <a:xfrm>
            <a:off x="1154083" y="-65"/>
            <a:ext cx="10058400" cy="81829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Link State Routing</a:t>
            </a:r>
            <a:endParaRPr b="1"/>
          </a:p>
        </p:txBody>
      </p:sp>
      <p:sp>
        <p:nvSpPr>
          <p:cNvPr id="357" name="Google Shape;357;p40"/>
          <p:cNvSpPr txBox="1"/>
          <p:nvPr>
            <p:ph idx="1" type="body"/>
          </p:nvPr>
        </p:nvSpPr>
        <p:spPr>
          <a:xfrm>
            <a:off x="628650" y="1104900"/>
            <a:ext cx="10527030" cy="478155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
        <p:nvSpPr>
          <p:cNvPr id="358" name="Google Shape;358;p4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1"/>
          <p:cNvSpPr txBox="1"/>
          <p:nvPr>
            <p:ph type="title"/>
          </p:nvPr>
        </p:nvSpPr>
        <p:spPr>
          <a:xfrm>
            <a:off x="1154083" y="-65"/>
            <a:ext cx="10058400" cy="81829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Link State Routing</a:t>
            </a:r>
            <a:endParaRPr b="1"/>
          </a:p>
        </p:txBody>
      </p:sp>
      <p:sp>
        <p:nvSpPr>
          <p:cNvPr id="364" name="Google Shape;364;p41"/>
          <p:cNvSpPr txBox="1"/>
          <p:nvPr>
            <p:ph idx="1" type="body"/>
          </p:nvPr>
        </p:nvSpPr>
        <p:spPr>
          <a:xfrm>
            <a:off x="628650" y="1104900"/>
            <a:ext cx="10527030" cy="478155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
        <p:nvSpPr>
          <p:cNvPr id="365" name="Google Shape;365;p4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2"/>
          <p:cNvSpPr txBox="1"/>
          <p:nvPr>
            <p:ph type="title"/>
          </p:nvPr>
        </p:nvSpPr>
        <p:spPr>
          <a:xfrm>
            <a:off x="0" y="61665"/>
            <a:ext cx="5448300" cy="81829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Dijkstra’s Algorithm</a:t>
            </a:r>
            <a:endParaRPr b="1"/>
          </a:p>
        </p:txBody>
      </p:sp>
      <p:sp>
        <p:nvSpPr>
          <p:cNvPr id="371" name="Google Shape;371;p42"/>
          <p:cNvSpPr txBox="1"/>
          <p:nvPr>
            <p:ph idx="1" type="body"/>
          </p:nvPr>
        </p:nvSpPr>
        <p:spPr>
          <a:xfrm>
            <a:off x="600075" y="2257425"/>
            <a:ext cx="5734050" cy="478155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Shortest Path </a:t>
            </a:r>
            <a:endParaRPr/>
          </a:p>
          <a:p>
            <a:pPr indent="0" lvl="0" marL="91440" rtl="0" algn="l">
              <a:lnSpc>
                <a:spcPct val="90000"/>
              </a:lnSpc>
              <a:spcBef>
                <a:spcPts val="1400"/>
              </a:spcBef>
              <a:spcAft>
                <a:spcPts val="0"/>
              </a:spcAft>
              <a:buSzPts val="2000"/>
              <a:buNone/>
            </a:pPr>
            <a:r>
              <a:t/>
            </a:r>
            <a:endParaRPr/>
          </a:p>
        </p:txBody>
      </p:sp>
      <p:sp>
        <p:nvSpPr>
          <p:cNvPr id="372" name="Google Shape;372;p4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3" name="Google Shape;373;p42"/>
          <p:cNvPicPr preferRelativeResize="0"/>
          <p:nvPr/>
        </p:nvPicPr>
        <p:blipFill rotWithShape="1">
          <a:blip r:embed="rId3">
            <a:alphaModFix/>
          </a:blip>
          <a:srcRect b="9987" l="29687" r="27188" t="20916"/>
          <a:stretch/>
        </p:blipFill>
        <p:spPr>
          <a:xfrm>
            <a:off x="4752975" y="133350"/>
            <a:ext cx="7315200" cy="58102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3"/>
          <p:cNvSpPr txBox="1"/>
          <p:nvPr>
            <p:ph type="title"/>
          </p:nvPr>
        </p:nvSpPr>
        <p:spPr>
          <a:xfrm>
            <a:off x="1066800" y="33090"/>
            <a:ext cx="10058400" cy="968441"/>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Unicast Routing vs Multicast Routing</a:t>
            </a:r>
            <a:endParaRPr b="1"/>
          </a:p>
        </p:txBody>
      </p:sp>
      <p:sp>
        <p:nvSpPr>
          <p:cNvPr id="379" name="Google Shape;379;p43"/>
          <p:cNvSpPr txBox="1"/>
          <p:nvPr>
            <p:ph idx="1" type="body"/>
          </p:nvPr>
        </p:nvSpPr>
        <p:spPr>
          <a:xfrm>
            <a:off x="192505" y="1386038"/>
            <a:ext cx="5419023" cy="4483055"/>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t>Unicasting</a:t>
            </a:r>
            <a:endParaRPr/>
          </a:p>
          <a:p>
            <a:pPr indent="0" lvl="0" marL="91440" rtl="0" algn="l">
              <a:lnSpc>
                <a:spcPct val="90000"/>
              </a:lnSpc>
              <a:spcBef>
                <a:spcPts val="1400"/>
              </a:spcBef>
              <a:spcAft>
                <a:spcPts val="0"/>
              </a:spcAft>
              <a:buSzPts val="2000"/>
              <a:buNone/>
            </a:pPr>
            <a:r>
              <a:t/>
            </a:r>
            <a:endParaRPr b="1"/>
          </a:p>
          <a:p>
            <a:pPr indent="-127000" lvl="0" marL="91440" rtl="0" algn="l">
              <a:lnSpc>
                <a:spcPct val="90000"/>
              </a:lnSpc>
              <a:spcBef>
                <a:spcPts val="1400"/>
              </a:spcBef>
              <a:spcAft>
                <a:spcPts val="0"/>
              </a:spcAft>
              <a:buSzPts val="2000"/>
              <a:buFont typeface="Noto Sans Symbols"/>
              <a:buChar char="⮚"/>
            </a:pPr>
            <a:r>
              <a:rPr lang="en-US"/>
              <a:t>The router forwards the received packet through only one of its interfaces.</a:t>
            </a:r>
            <a:endParaRPr/>
          </a:p>
          <a:p>
            <a:pPr indent="0" lvl="0" marL="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Font typeface="Noto Sans Symbols"/>
              <a:buChar char="⮚"/>
            </a:pPr>
            <a:r>
              <a:rPr lang="en-US"/>
              <a:t>Each router in the domain has a table that defines a shortest path tree to possible destination</a:t>
            </a:r>
            <a:endParaRPr/>
          </a:p>
          <a:p>
            <a:pPr indent="0" lvl="0" marL="91440" rtl="0" algn="l">
              <a:lnSpc>
                <a:spcPct val="90000"/>
              </a:lnSpc>
              <a:spcBef>
                <a:spcPts val="1400"/>
              </a:spcBef>
              <a:spcAft>
                <a:spcPts val="0"/>
              </a:spcAft>
              <a:buSzPts val="2000"/>
              <a:buFont typeface="Noto Sans Symbols"/>
              <a:buNone/>
            </a:pPr>
            <a:r>
              <a:t/>
            </a:r>
            <a:endParaRPr/>
          </a:p>
          <a:p>
            <a:pPr indent="0" lvl="0" marL="91440" rtl="0" algn="l">
              <a:lnSpc>
                <a:spcPct val="90000"/>
              </a:lnSpc>
              <a:spcBef>
                <a:spcPts val="1400"/>
              </a:spcBef>
              <a:spcAft>
                <a:spcPts val="0"/>
              </a:spcAft>
              <a:buSzPts val="2000"/>
              <a:buFont typeface="Noto Sans Symbols"/>
              <a:buNone/>
            </a:pPr>
            <a:r>
              <a:t/>
            </a:r>
            <a:endParaRPr/>
          </a:p>
        </p:txBody>
      </p:sp>
      <p:sp>
        <p:nvSpPr>
          <p:cNvPr id="380" name="Google Shape;380;p43"/>
          <p:cNvSpPr txBox="1"/>
          <p:nvPr>
            <p:ph idx="2" type="body"/>
          </p:nvPr>
        </p:nvSpPr>
        <p:spPr>
          <a:xfrm>
            <a:off x="5996539" y="1386038"/>
            <a:ext cx="6002955" cy="4483057"/>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t>Multicasting</a:t>
            </a:r>
            <a:endParaRPr/>
          </a:p>
          <a:p>
            <a:pPr indent="0" lvl="0" marL="91440" rtl="0" algn="l">
              <a:lnSpc>
                <a:spcPct val="90000"/>
              </a:lnSpc>
              <a:spcBef>
                <a:spcPts val="1400"/>
              </a:spcBef>
              <a:spcAft>
                <a:spcPts val="0"/>
              </a:spcAft>
              <a:buSzPts val="2000"/>
              <a:buNone/>
            </a:pPr>
            <a:r>
              <a:t/>
            </a:r>
            <a:endParaRPr b="1"/>
          </a:p>
          <a:p>
            <a:pPr indent="-127000" lvl="0" marL="91440" rtl="0" algn="l">
              <a:lnSpc>
                <a:spcPct val="90000"/>
              </a:lnSpc>
              <a:spcBef>
                <a:spcPts val="1400"/>
              </a:spcBef>
              <a:spcAft>
                <a:spcPts val="0"/>
              </a:spcAft>
              <a:buSzPts val="2000"/>
              <a:buFont typeface="Noto Sans Symbols"/>
              <a:buChar char="⮚"/>
            </a:pPr>
            <a:r>
              <a:rPr lang="en-US"/>
              <a:t>The router may forward the received packet through several of its interfaces</a:t>
            </a:r>
            <a:endParaRPr/>
          </a:p>
          <a:p>
            <a:pPr indent="0" lvl="0" marL="91440" rtl="0" algn="l">
              <a:lnSpc>
                <a:spcPct val="90000"/>
              </a:lnSpc>
              <a:spcBef>
                <a:spcPts val="1400"/>
              </a:spcBef>
              <a:spcAft>
                <a:spcPts val="0"/>
              </a:spcAft>
              <a:buSzPts val="2000"/>
              <a:buFont typeface="Noto Sans Symbols"/>
              <a:buNone/>
            </a:pPr>
            <a:r>
              <a:t/>
            </a:r>
            <a:endParaRPr/>
          </a:p>
          <a:p>
            <a:pPr indent="-127000" lvl="0" marL="91440" rtl="0" algn="l">
              <a:lnSpc>
                <a:spcPct val="90000"/>
              </a:lnSpc>
              <a:spcBef>
                <a:spcPts val="1400"/>
              </a:spcBef>
              <a:spcAft>
                <a:spcPts val="0"/>
              </a:spcAft>
              <a:buSzPts val="2000"/>
              <a:buFont typeface="Noto Sans Symbols"/>
              <a:buChar char="⮚"/>
            </a:pPr>
            <a:r>
              <a:rPr lang="en-US"/>
              <a:t>Each involved router needs to construct a shortest path tree for each group.</a:t>
            </a:r>
            <a:endParaRPr/>
          </a:p>
        </p:txBody>
      </p:sp>
      <p:sp>
        <p:nvSpPr>
          <p:cNvPr id="381" name="Google Shape;381;p4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2021-09-17T03:48:20Z</dcterms:created>
  <dc:creator>Nabanita Mandal</dc:creator>
</cp:coreProperties>
</file>