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7" r:id="rId5"/>
    <p:sldId id="260" r:id="rId6"/>
    <p:sldId id="261" r:id="rId7"/>
    <p:sldId id="266" r:id="rId8"/>
    <p:sldId id="264" r:id="rId9"/>
    <p:sldId id="268" r:id="rId10"/>
    <p:sldId id="280" r:id="rId11"/>
    <p:sldId id="279" r:id="rId12"/>
    <p:sldId id="269" r:id="rId13"/>
    <p:sldId id="277" r:id="rId14"/>
    <p:sldId id="270" r:id="rId15"/>
    <p:sldId id="271" r:id="rId16"/>
    <p:sldId id="273" r:id="rId17"/>
    <p:sldId id="27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6353772715" initials="" lastIdx="1" clrIdx="0">
    <p:extLst>
      <p:ext uri="{19B8F6BF-5375-455C-9EA6-DF929625EA0E}">
        <p15:presenceInfo xmlns:p15="http://schemas.microsoft.com/office/powerpoint/2012/main" userId="196dcb84c949e0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9T20:11:56.881" idx="1">
    <p:pos x="6420" y="378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4F92E-E54F-4E09-A817-98A506FAFD8F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8FB54-E853-4317-824E-A147B3B53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41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dammaus/predicting-churn-for-bank-customers?resource=download" TargetMode="External"/><Relationship Id="rId2" Type="http://schemas.openxmlformats.org/officeDocument/2006/relationships/hyperlink" Target="https://www.paddle.com/resources/customer-churn-analysi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serpilot.com/blog/customer-churn-analysis/" TargetMode="External"/><Relationship Id="rId4" Type="http://schemas.openxmlformats.org/officeDocument/2006/relationships/hyperlink" Target="https://www.reforge.com/artifacts/churn-probability-analysis-from-pinterest#81811678-5999-4814-bc38-450a8e33f14b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502920"/>
            <a:ext cx="10993549" cy="1036197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tx1"/>
                </a:solidFill>
              </a:rPr>
              <a:t>Customer churn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1539117"/>
            <a:ext cx="10993546" cy="662003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IT003 - MANAV AGHERA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IT076 - NIVEDITA THAKUR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20" t="7071" r="12140" b="9231"/>
          <a:stretch/>
        </p:blipFill>
        <p:spPr>
          <a:xfrm>
            <a:off x="2194047" y="2335605"/>
            <a:ext cx="7798885" cy="438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0CCA8-7DBD-31CF-C8E2-458DFEBF1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3" b="3682"/>
          <a:stretch/>
        </p:blipFill>
        <p:spPr>
          <a:xfrm>
            <a:off x="2366481" y="1212800"/>
            <a:ext cx="7459037" cy="564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B64ADB-1B20-AF14-B782-FFB89CDDE70D}"/>
              </a:ext>
            </a:extLst>
          </p:cNvPr>
          <p:cNvSpPr txBox="1"/>
          <p:nvPr/>
        </p:nvSpPr>
        <p:spPr>
          <a:xfrm>
            <a:off x="3935002" y="750013"/>
            <a:ext cx="2003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Correlations</a:t>
            </a:r>
          </a:p>
        </p:txBody>
      </p:sp>
    </p:spTree>
    <p:extLst>
      <p:ext uri="{BB962C8B-B14F-4D97-AF65-F5344CB8AC3E}">
        <p14:creationId xmlns:p14="http://schemas.microsoft.com/office/powerpoint/2010/main" val="128418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D09A-3E78-B7CA-082B-6C699EEA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MODEL DEVELOPMENT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6849-C088-548C-D682-37082DAA1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Implement and train various machine learning algorithms: logistic regression, decision trees, random forests, and </a:t>
            </a:r>
            <a:r>
              <a:rPr lang="en-US" sz="2400" dirty="0" err="1"/>
              <a:t>XGBoost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Assess the performance of each model using metrics such as accuracy, precision, recall, F1-score.</a:t>
            </a:r>
          </a:p>
          <a:p>
            <a:pPr algn="just"/>
            <a:r>
              <a:rPr lang="en-US" sz="2400" dirty="0"/>
              <a:t>Use the best performing algorithm to train the model and predict customer will churn or not.</a:t>
            </a:r>
          </a:p>
        </p:txBody>
      </p:sp>
    </p:spTree>
    <p:extLst>
      <p:ext uri="{BB962C8B-B14F-4D97-AF65-F5344CB8AC3E}">
        <p14:creationId xmlns:p14="http://schemas.microsoft.com/office/powerpoint/2010/main" val="12506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D09A-3E78-B7CA-082B-6C699EEA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6849-C088-548C-D682-37082DAA1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selected model is integrated into a user-friendly interface to enable real-time predictions for new customer data. </a:t>
            </a:r>
          </a:p>
          <a:p>
            <a:pPr algn="just"/>
            <a:r>
              <a:rPr lang="en-US" sz="2400" dirty="0"/>
              <a:t>The application will process customer data inputs and instantly predict whether customer will churn or not based on current data.</a:t>
            </a:r>
          </a:p>
          <a:p>
            <a:pPr algn="just"/>
            <a:r>
              <a:rPr lang="en-US" sz="2400" dirty="0"/>
              <a:t>In addition to likelihood of customer churn, it is important for company to know when customers tend to churn most.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C018EB-C7BE-7032-B981-7E2738011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BB0BB0-F153-22B1-4160-9912B9203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26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6B5AE-AB32-9449-052C-5A32BC697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1" y="5486159"/>
            <a:ext cx="11029617" cy="998148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The model will also graphically represent the monthly churn rate to allow companies to apply appropriate retention policies. </a:t>
            </a:r>
          </a:p>
          <a:p>
            <a:endParaRPr lang="en-US" sz="1600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C1F33E-62CE-E2E5-B011-C7273F8C9A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" t="24592" r="16047" b="11139"/>
          <a:stretch/>
        </p:blipFill>
        <p:spPr>
          <a:xfrm>
            <a:off x="1682781" y="750015"/>
            <a:ext cx="8826435" cy="46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74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C96D-0B51-B1B6-2B0B-133F33A4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5E8EE-E238-F018-2D48-86F95771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Customer churn analysis: One of </a:t>
            </a:r>
            <a:r>
              <a:rPr lang="en-US" sz="2400" dirty="0" err="1">
                <a:hlinkClick r:id="rId2"/>
              </a:rPr>
              <a:t>SaaS’</a:t>
            </a:r>
            <a:r>
              <a:rPr lang="en-US" sz="2400" dirty="0">
                <a:hlinkClick r:id="rId2"/>
              </a:rPr>
              <a:t> most important processes</a:t>
            </a:r>
            <a:endParaRPr lang="en-US" sz="2400" dirty="0"/>
          </a:p>
          <a:p>
            <a:r>
              <a:rPr lang="en-IN" sz="2400" dirty="0">
                <a:hlinkClick r:id="rId3"/>
              </a:rPr>
              <a:t>https://www.kaggle.com/datasets/adammaus/predicting-churn-for-bank-customers?resource=download</a:t>
            </a:r>
            <a:endParaRPr lang="en-IN" sz="2400" dirty="0"/>
          </a:p>
          <a:p>
            <a:r>
              <a:rPr lang="en-IN" sz="2400" dirty="0">
                <a:hlinkClick r:id="rId4"/>
              </a:rPr>
              <a:t>https://www.reforge.com/artifacts/churn-probability-analysis-from-pinterest#81811678-5999-4814-bc38-450a8e33f14b</a:t>
            </a:r>
            <a:endParaRPr lang="en-IN" sz="2400" dirty="0"/>
          </a:p>
          <a:p>
            <a:r>
              <a:rPr lang="en-IN" sz="2400" dirty="0">
                <a:hlinkClick r:id="rId5"/>
              </a:rPr>
              <a:t>https://userpilot.com/blog/customer-churn-analysis/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63795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3AC4E-860C-4084-5526-B3513CE57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99335"/>
            <a:ext cx="11029615" cy="48760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129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718B-6D0A-9618-DAAA-8ADA6AEB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What is churn analysis?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DC471-DDCA-C708-AC7B-6271EB91B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7572"/>
            <a:ext cx="11029615" cy="440761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Customer churn, also known as customer attrition, is the loss of clients or customers.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It is the rate at which customers are leaving a business and taking their subscription dollars elsewhere.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A high churn means that a higher number of customers no longer want to purchase goods and services from the business.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60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718B-6D0A-9618-DAAA-8ADA6AEB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WHY IS churn analysis IMPORTANT?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DC471-DDCA-C708-AC7B-6271EB91B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7572"/>
            <a:ext cx="11029615" cy="4407615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There’s no more vital metric for a SaaS company to keep track of than churn.</a:t>
            </a:r>
          </a:p>
          <a:p>
            <a:pPr algn="just"/>
            <a:r>
              <a:rPr lang="en-US" sz="2400" dirty="0"/>
              <a:t>Churn analysis is used to evaluate a company’s customer loss rate in order to minimized it by assessing their product and how people use it.</a:t>
            </a:r>
          </a:p>
          <a:p>
            <a:pPr algn="just"/>
            <a:r>
              <a:rPr lang="en-US" sz="2400" dirty="0"/>
              <a:t>Difficulty of bringing enough new customers in to plug the holes in the ship.</a:t>
            </a:r>
          </a:p>
          <a:p>
            <a:pPr algn="just"/>
            <a:r>
              <a:rPr lang="en-US" sz="2400" dirty="0"/>
              <a:t>High churn rates are more likely to compound over time.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03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DC471-DDCA-C708-AC7B-6271EB91B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63030"/>
            <a:ext cx="11029615" cy="570215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effectLst/>
              </a:rPr>
              <a:t>John Egan, who was a growth engineering leader at Pinterest through their highest growth years, </a:t>
            </a:r>
            <a:r>
              <a:rPr lang="en-US" sz="2400" dirty="0"/>
              <a:t>analyzed user activity to determine when to intervene and prevent churn.</a:t>
            </a:r>
          </a:p>
          <a:p>
            <a:pPr algn="just"/>
            <a:r>
              <a:rPr lang="en-US" sz="2400" dirty="0">
                <a:effectLst/>
              </a:rPr>
              <a:t>They applied this analysis to build a reengagement </a:t>
            </a:r>
            <a:r>
              <a:rPr lang="en-US" sz="2400" dirty="0"/>
              <a:t>focused email.</a:t>
            </a:r>
          </a:p>
          <a:p>
            <a:pPr algn="just"/>
            <a:r>
              <a:rPr lang="en-US" sz="2400" dirty="0"/>
              <a:t>An app notification or email was sent to users who crossed a 20% churn probability threshold.</a:t>
            </a:r>
            <a:endParaRPr lang="en-IN" sz="2400" dirty="0"/>
          </a:p>
          <a:p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443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E0883A9-D45B-66F9-16EF-B87CE6FD88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738" b="2738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D1016-DA72-AE22-CFA9-F7F1E210F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817" y="4798031"/>
            <a:ext cx="11029617" cy="1789017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The horizontal axis is the number of days since the individual was last active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The vertical axis is the number of days the user was active out of the past 28 days.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An individual cell is the percent probability of that user churning out and not being active the following month.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2775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8172-88D3-E5E7-C1C6-9A485D16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46EC6-C010-B699-DF4C-40B1BC75C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Cleaned the data, handled categorical values, normalized the data, and addressed imbalanced data.</a:t>
            </a:r>
            <a:endParaRPr lang="en-IN" sz="2400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775CB97-BF0A-7A55-FC79-A772A1C6F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8"/>
          <a:stretch/>
        </p:blipFill>
        <p:spPr>
          <a:xfrm>
            <a:off x="581190" y="599725"/>
            <a:ext cx="11029616" cy="413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7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3CC44-04CF-AC91-A3D6-07FA8C22A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54" y="1390778"/>
            <a:ext cx="11554377" cy="40764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532622-878C-1B9A-49C4-B3EF0FD68C72}"/>
              </a:ext>
            </a:extLst>
          </p:cNvPr>
          <p:cNvSpPr txBox="1"/>
          <p:nvPr/>
        </p:nvSpPr>
        <p:spPr>
          <a:xfrm>
            <a:off x="5095982" y="5804899"/>
            <a:ext cx="351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20 rows of dataset</a:t>
            </a:r>
          </a:p>
        </p:txBody>
      </p:sp>
    </p:spTree>
    <p:extLst>
      <p:ext uri="{BB962C8B-B14F-4D97-AF65-F5344CB8AC3E}">
        <p14:creationId xmlns:p14="http://schemas.microsoft.com/office/powerpoint/2010/main" val="135314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D7A1-967E-E963-B21B-EB1044F5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Exploratory Data Analysis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E2AE3-EC86-1127-7F65-E1ACA2BC5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Estimated Salary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B3D735-2E48-F098-98EF-FBB6CB6696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191" y="2987960"/>
            <a:ext cx="4225023" cy="352648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CC10D-499F-CC35-4921-FF8E1F87D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Credit Score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AB8497-1A67-7D29-31A5-102DC2734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480" y="3429000"/>
            <a:ext cx="6247329" cy="28684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D0A0D7-BFB2-86AE-EB4E-F2A9C47391CC}"/>
              </a:ext>
            </a:extLst>
          </p:cNvPr>
          <p:cNvSpPr txBox="1"/>
          <p:nvPr/>
        </p:nvSpPr>
        <p:spPr>
          <a:xfrm rot="16200000">
            <a:off x="-112315" y="4268283"/>
            <a:ext cx="1387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199894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197D27-7E8F-ADFF-B36F-5866B2BCF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275"/>
          <a:stretch/>
        </p:blipFill>
        <p:spPr>
          <a:xfrm>
            <a:off x="2276792" y="667611"/>
            <a:ext cx="7638416" cy="6190389"/>
          </a:xfrm>
        </p:spPr>
      </p:pic>
    </p:spTree>
    <p:extLst>
      <p:ext uri="{BB962C8B-B14F-4D97-AF65-F5344CB8AC3E}">
        <p14:creationId xmlns:p14="http://schemas.microsoft.com/office/powerpoint/2010/main" val="11699647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{68223973-80A1-411F-8569-7DB8CC3E6FAE}tf33552983_win32</Template>
  <TotalTime>161</TotalTime>
  <Words>485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Franklin Gothic Book</vt:lpstr>
      <vt:lpstr>Franklin Gothic Demi</vt:lpstr>
      <vt:lpstr>Wingdings</vt:lpstr>
      <vt:lpstr>Wingdings 2</vt:lpstr>
      <vt:lpstr>DividendVTI</vt:lpstr>
      <vt:lpstr>Customer churn analysis</vt:lpstr>
      <vt:lpstr>What is churn analysis?</vt:lpstr>
      <vt:lpstr>WHY IS churn analysis IMPORTANT?</vt:lpstr>
      <vt:lpstr>PowerPoint Presentation</vt:lpstr>
      <vt:lpstr>PowerPoint Presentation</vt:lpstr>
      <vt:lpstr>dataset</vt:lpstr>
      <vt:lpstr>PowerPoint Presentation</vt:lpstr>
      <vt:lpstr>Exploratory Data Analysis</vt:lpstr>
      <vt:lpstr>PowerPoint Presentation</vt:lpstr>
      <vt:lpstr>PowerPoint Presentation</vt:lpstr>
      <vt:lpstr>MODEL DEVELOPMENT and evaluation</vt:lpstr>
      <vt:lpstr>MODEL DEPLOYMENT</vt:lpstr>
      <vt:lpstr>PowerPoint Presentation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916353772715</dc:creator>
  <cp:lastModifiedBy>916353772715</cp:lastModifiedBy>
  <cp:revision>5</cp:revision>
  <dcterms:created xsi:type="dcterms:W3CDTF">2024-08-09T11:37:30Z</dcterms:created>
  <dcterms:modified xsi:type="dcterms:W3CDTF">2024-08-09T18:56:38Z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