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1053" r:id="rId2"/>
    <p:sldId id="1148" r:id="rId3"/>
    <p:sldId id="1149" r:id="rId4"/>
    <p:sldId id="1150" r:id="rId5"/>
    <p:sldId id="1151" r:id="rId6"/>
    <p:sldId id="1154" r:id="rId7"/>
    <p:sldId id="1155" r:id="rId8"/>
    <p:sldId id="1156" r:id="rId9"/>
    <p:sldId id="1157" r:id="rId10"/>
    <p:sldId id="115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6327"/>
  </p:normalViewPr>
  <p:slideViewPr>
    <p:cSldViewPr snapToGrid="0">
      <p:cViewPr varScale="1">
        <p:scale>
          <a:sx n="128" d="100"/>
          <a:sy n="128" d="100"/>
        </p:scale>
        <p:origin x="4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D6B142-761B-C846-A32E-FB5062DC7821}" type="datetimeFigureOut">
              <a:rPr lang="en-US" smtClean="0"/>
              <a:t>1/19/23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E67FE9-47DA-954B-8D75-659DADDF8E8B}" type="slidenum">
              <a:rPr lang="en-US" smtClean="0"/>
              <a:t>‹#›</a:t>
            </a:fld>
            <a:endParaRPr lang="en-US"/>
          </a:p>
        </p:txBody>
      </p:sp>
    </p:spTree>
    <p:extLst>
      <p:ext uri="{BB962C8B-B14F-4D97-AF65-F5344CB8AC3E}">
        <p14:creationId xmlns:p14="http://schemas.microsoft.com/office/powerpoint/2010/main" val="3440230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a:t>
            </a:fld>
            <a:endParaRPr lang="en-US"/>
          </a:p>
        </p:txBody>
      </p:sp>
    </p:spTree>
    <p:extLst>
      <p:ext uri="{BB962C8B-B14F-4D97-AF65-F5344CB8AC3E}">
        <p14:creationId xmlns:p14="http://schemas.microsoft.com/office/powerpoint/2010/main" val="2487940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84898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99916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10706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220744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08130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652090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618579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92284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C8239-4524-8F21-1A85-EE1C9D25D9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30DA329-8961-2B20-6D4D-1D12F23C7E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8517DC7-E6EE-3256-F9B1-04D1010719F3}"/>
              </a:ext>
            </a:extLst>
          </p:cNvPr>
          <p:cNvSpPr>
            <a:spLocks noGrp="1"/>
          </p:cNvSpPr>
          <p:nvPr>
            <p:ph type="dt" sz="half" idx="10"/>
          </p:nvPr>
        </p:nvSpPr>
        <p:spPr/>
        <p:txBody>
          <a:bodyPr/>
          <a:lstStyle/>
          <a:p>
            <a:fld id="{64A33A93-8422-7146-BA36-1B922D7581CA}" type="datetimeFigureOut">
              <a:rPr lang="en-US" smtClean="0"/>
              <a:t>1/19/23</a:t>
            </a:fld>
            <a:endParaRPr lang="en-US"/>
          </a:p>
        </p:txBody>
      </p:sp>
      <p:sp>
        <p:nvSpPr>
          <p:cNvPr id="5" name="Footer Placeholder 4">
            <a:extLst>
              <a:ext uri="{FF2B5EF4-FFF2-40B4-BE49-F238E27FC236}">
                <a16:creationId xmlns:a16="http://schemas.microsoft.com/office/drawing/2014/main" id="{C9A918A9-5864-9D83-2861-6F836DBB4C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34611F-B684-A99D-AC0F-6C5745018EE3}"/>
              </a:ext>
            </a:extLst>
          </p:cNvPr>
          <p:cNvSpPr>
            <a:spLocks noGrp="1"/>
          </p:cNvSpPr>
          <p:nvPr>
            <p:ph type="sldNum" sz="quarter" idx="12"/>
          </p:nvPr>
        </p:nvSpPr>
        <p:spPr/>
        <p:txBody>
          <a:bodyPr/>
          <a:lstStyle/>
          <a:p>
            <a:fld id="{705A33BE-1914-D641-A798-FE4DDFAF3A0C}" type="slidenum">
              <a:rPr lang="en-US" smtClean="0"/>
              <a:t>‹#›</a:t>
            </a:fld>
            <a:endParaRPr lang="en-US"/>
          </a:p>
        </p:txBody>
      </p:sp>
    </p:spTree>
    <p:extLst>
      <p:ext uri="{BB962C8B-B14F-4D97-AF65-F5344CB8AC3E}">
        <p14:creationId xmlns:p14="http://schemas.microsoft.com/office/powerpoint/2010/main" val="2527746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4ABD8-079A-B4CB-7468-1BA139EB148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E1AE5A6-A119-5FEA-56EF-0CB0AEB3A3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DC5CC3-1761-3AB9-BE80-AF7E36A4A5E9}"/>
              </a:ext>
            </a:extLst>
          </p:cNvPr>
          <p:cNvSpPr>
            <a:spLocks noGrp="1"/>
          </p:cNvSpPr>
          <p:nvPr>
            <p:ph type="dt" sz="half" idx="10"/>
          </p:nvPr>
        </p:nvSpPr>
        <p:spPr/>
        <p:txBody>
          <a:bodyPr/>
          <a:lstStyle/>
          <a:p>
            <a:fld id="{64A33A93-8422-7146-BA36-1B922D7581CA}" type="datetimeFigureOut">
              <a:rPr lang="en-US" smtClean="0"/>
              <a:t>1/19/23</a:t>
            </a:fld>
            <a:endParaRPr lang="en-US"/>
          </a:p>
        </p:txBody>
      </p:sp>
      <p:sp>
        <p:nvSpPr>
          <p:cNvPr id="5" name="Footer Placeholder 4">
            <a:extLst>
              <a:ext uri="{FF2B5EF4-FFF2-40B4-BE49-F238E27FC236}">
                <a16:creationId xmlns:a16="http://schemas.microsoft.com/office/drawing/2014/main" id="{67E577F5-5AFD-FC92-E67A-CE28D321B3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BAECED-1FCA-32F3-0FA3-4F68B4026392}"/>
              </a:ext>
            </a:extLst>
          </p:cNvPr>
          <p:cNvSpPr>
            <a:spLocks noGrp="1"/>
          </p:cNvSpPr>
          <p:nvPr>
            <p:ph type="sldNum" sz="quarter" idx="12"/>
          </p:nvPr>
        </p:nvSpPr>
        <p:spPr/>
        <p:txBody>
          <a:bodyPr/>
          <a:lstStyle/>
          <a:p>
            <a:fld id="{705A33BE-1914-D641-A798-FE4DDFAF3A0C}" type="slidenum">
              <a:rPr lang="en-US" smtClean="0"/>
              <a:t>‹#›</a:t>
            </a:fld>
            <a:endParaRPr lang="en-US"/>
          </a:p>
        </p:txBody>
      </p:sp>
    </p:spTree>
    <p:extLst>
      <p:ext uri="{BB962C8B-B14F-4D97-AF65-F5344CB8AC3E}">
        <p14:creationId xmlns:p14="http://schemas.microsoft.com/office/powerpoint/2010/main" val="1940002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755932-DB2C-32DB-E7C9-29FA99607C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F8DEF9-278A-0D85-31EB-BE4F9D450A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8ACEAB-A914-3C40-E979-AAAD78AAB9DF}"/>
              </a:ext>
            </a:extLst>
          </p:cNvPr>
          <p:cNvSpPr>
            <a:spLocks noGrp="1"/>
          </p:cNvSpPr>
          <p:nvPr>
            <p:ph type="dt" sz="half" idx="10"/>
          </p:nvPr>
        </p:nvSpPr>
        <p:spPr/>
        <p:txBody>
          <a:bodyPr/>
          <a:lstStyle/>
          <a:p>
            <a:fld id="{64A33A93-8422-7146-BA36-1B922D7581CA}" type="datetimeFigureOut">
              <a:rPr lang="en-US" smtClean="0"/>
              <a:t>1/19/23</a:t>
            </a:fld>
            <a:endParaRPr lang="en-US"/>
          </a:p>
        </p:txBody>
      </p:sp>
      <p:sp>
        <p:nvSpPr>
          <p:cNvPr id="5" name="Footer Placeholder 4">
            <a:extLst>
              <a:ext uri="{FF2B5EF4-FFF2-40B4-BE49-F238E27FC236}">
                <a16:creationId xmlns:a16="http://schemas.microsoft.com/office/drawing/2014/main" id="{884614F2-3DB1-283A-D923-271B8DB278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343458-C061-F71F-6D32-E4BBBBFD337C}"/>
              </a:ext>
            </a:extLst>
          </p:cNvPr>
          <p:cNvSpPr>
            <a:spLocks noGrp="1"/>
          </p:cNvSpPr>
          <p:nvPr>
            <p:ph type="sldNum" sz="quarter" idx="12"/>
          </p:nvPr>
        </p:nvSpPr>
        <p:spPr/>
        <p:txBody>
          <a:bodyPr/>
          <a:lstStyle/>
          <a:p>
            <a:fld id="{705A33BE-1914-D641-A798-FE4DDFAF3A0C}" type="slidenum">
              <a:rPr lang="en-US" smtClean="0"/>
              <a:t>‹#›</a:t>
            </a:fld>
            <a:endParaRPr lang="en-US"/>
          </a:p>
        </p:txBody>
      </p:sp>
    </p:spTree>
    <p:extLst>
      <p:ext uri="{BB962C8B-B14F-4D97-AF65-F5344CB8AC3E}">
        <p14:creationId xmlns:p14="http://schemas.microsoft.com/office/powerpoint/2010/main" val="2640762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2B1D2-FAD4-43BF-4589-8FF033506A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5366AF-EAD2-C153-2EE7-6037C2A27A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569206-E075-6F13-2B1E-55DBFD855DCC}"/>
              </a:ext>
            </a:extLst>
          </p:cNvPr>
          <p:cNvSpPr>
            <a:spLocks noGrp="1"/>
          </p:cNvSpPr>
          <p:nvPr>
            <p:ph type="dt" sz="half" idx="10"/>
          </p:nvPr>
        </p:nvSpPr>
        <p:spPr/>
        <p:txBody>
          <a:bodyPr/>
          <a:lstStyle/>
          <a:p>
            <a:fld id="{64A33A93-8422-7146-BA36-1B922D7581CA}" type="datetimeFigureOut">
              <a:rPr lang="en-US" smtClean="0"/>
              <a:t>1/19/23</a:t>
            </a:fld>
            <a:endParaRPr lang="en-US"/>
          </a:p>
        </p:txBody>
      </p:sp>
      <p:sp>
        <p:nvSpPr>
          <p:cNvPr id="5" name="Footer Placeholder 4">
            <a:extLst>
              <a:ext uri="{FF2B5EF4-FFF2-40B4-BE49-F238E27FC236}">
                <a16:creationId xmlns:a16="http://schemas.microsoft.com/office/drawing/2014/main" id="{BA8D0064-3D79-4F56-2BAE-71B5765D8D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3C894A-6717-6C84-77F7-8952FEFBE4E7}"/>
              </a:ext>
            </a:extLst>
          </p:cNvPr>
          <p:cNvSpPr>
            <a:spLocks noGrp="1"/>
          </p:cNvSpPr>
          <p:nvPr>
            <p:ph type="sldNum" sz="quarter" idx="12"/>
          </p:nvPr>
        </p:nvSpPr>
        <p:spPr/>
        <p:txBody>
          <a:bodyPr/>
          <a:lstStyle/>
          <a:p>
            <a:fld id="{705A33BE-1914-D641-A798-FE4DDFAF3A0C}" type="slidenum">
              <a:rPr lang="en-US" smtClean="0"/>
              <a:t>‹#›</a:t>
            </a:fld>
            <a:endParaRPr lang="en-US"/>
          </a:p>
        </p:txBody>
      </p:sp>
    </p:spTree>
    <p:extLst>
      <p:ext uri="{BB962C8B-B14F-4D97-AF65-F5344CB8AC3E}">
        <p14:creationId xmlns:p14="http://schemas.microsoft.com/office/powerpoint/2010/main" val="205262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A834-B503-0F10-7FE6-C843C005E5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68A5DC4-557B-EEF4-3E9A-77186BC1FD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CDD825-9918-516E-E933-36EE13DD6618}"/>
              </a:ext>
            </a:extLst>
          </p:cNvPr>
          <p:cNvSpPr>
            <a:spLocks noGrp="1"/>
          </p:cNvSpPr>
          <p:nvPr>
            <p:ph type="dt" sz="half" idx="10"/>
          </p:nvPr>
        </p:nvSpPr>
        <p:spPr/>
        <p:txBody>
          <a:bodyPr/>
          <a:lstStyle/>
          <a:p>
            <a:fld id="{64A33A93-8422-7146-BA36-1B922D7581CA}" type="datetimeFigureOut">
              <a:rPr lang="en-US" smtClean="0"/>
              <a:t>1/19/23</a:t>
            </a:fld>
            <a:endParaRPr lang="en-US"/>
          </a:p>
        </p:txBody>
      </p:sp>
      <p:sp>
        <p:nvSpPr>
          <p:cNvPr id="5" name="Footer Placeholder 4">
            <a:extLst>
              <a:ext uri="{FF2B5EF4-FFF2-40B4-BE49-F238E27FC236}">
                <a16:creationId xmlns:a16="http://schemas.microsoft.com/office/drawing/2014/main" id="{92E5D712-D81A-78D4-BF62-33CB5E2DF7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6CB57E-FE95-3D32-53F8-29F246A2EF0D}"/>
              </a:ext>
            </a:extLst>
          </p:cNvPr>
          <p:cNvSpPr>
            <a:spLocks noGrp="1"/>
          </p:cNvSpPr>
          <p:nvPr>
            <p:ph type="sldNum" sz="quarter" idx="12"/>
          </p:nvPr>
        </p:nvSpPr>
        <p:spPr/>
        <p:txBody>
          <a:bodyPr/>
          <a:lstStyle/>
          <a:p>
            <a:fld id="{705A33BE-1914-D641-A798-FE4DDFAF3A0C}" type="slidenum">
              <a:rPr lang="en-US" smtClean="0"/>
              <a:t>‹#›</a:t>
            </a:fld>
            <a:endParaRPr lang="en-US"/>
          </a:p>
        </p:txBody>
      </p:sp>
    </p:spTree>
    <p:extLst>
      <p:ext uri="{BB962C8B-B14F-4D97-AF65-F5344CB8AC3E}">
        <p14:creationId xmlns:p14="http://schemas.microsoft.com/office/powerpoint/2010/main" val="2992566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4FD5A-7BF4-E102-7FF1-1B9D867B2C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552623-EC4C-ED73-3855-1F40A836D2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481653B-B191-C2AF-7CC4-95138B345F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FC2437B-7C78-DDAF-8CFB-55115A14F41A}"/>
              </a:ext>
            </a:extLst>
          </p:cNvPr>
          <p:cNvSpPr>
            <a:spLocks noGrp="1"/>
          </p:cNvSpPr>
          <p:nvPr>
            <p:ph type="dt" sz="half" idx="10"/>
          </p:nvPr>
        </p:nvSpPr>
        <p:spPr/>
        <p:txBody>
          <a:bodyPr/>
          <a:lstStyle/>
          <a:p>
            <a:fld id="{64A33A93-8422-7146-BA36-1B922D7581CA}" type="datetimeFigureOut">
              <a:rPr lang="en-US" smtClean="0"/>
              <a:t>1/19/23</a:t>
            </a:fld>
            <a:endParaRPr lang="en-US"/>
          </a:p>
        </p:txBody>
      </p:sp>
      <p:sp>
        <p:nvSpPr>
          <p:cNvPr id="6" name="Footer Placeholder 5">
            <a:extLst>
              <a:ext uri="{FF2B5EF4-FFF2-40B4-BE49-F238E27FC236}">
                <a16:creationId xmlns:a16="http://schemas.microsoft.com/office/drawing/2014/main" id="{E81CF89D-78E7-D407-CAE8-AA9F0C0CBB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FC08F1-B3D3-72F7-BCD0-BCC23D301F39}"/>
              </a:ext>
            </a:extLst>
          </p:cNvPr>
          <p:cNvSpPr>
            <a:spLocks noGrp="1"/>
          </p:cNvSpPr>
          <p:nvPr>
            <p:ph type="sldNum" sz="quarter" idx="12"/>
          </p:nvPr>
        </p:nvSpPr>
        <p:spPr/>
        <p:txBody>
          <a:bodyPr/>
          <a:lstStyle/>
          <a:p>
            <a:fld id="{705A33BE-1914-D641-A798-FE4DDFAF3A0C}" type="slidenum">
              <a:rPr lang="en-US" smtClean="0"/>
              <a:t>‹#›</a:t>
            </a:fld>
            <a:endParaRPr lang="en-US"/>
          </a:p>
        </p:txBody>
      </p:sp>
    </p:spTree>
    <p:extLst>
      <p:ext uri="{BB962C8B-B14F-4D97-AF65-F5344CB8AC3E}">
        <p14:creationId xmlns:p14="http://schemas.microsoft.com/office/powerpoint/2010/main" val="3252243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E6463-17B6-6A36-94D7-7928381C71E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506978-43E8-F78F-DD01-C6F6640098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35EAB6-EA55-3A72-D79F-E775A8A351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9742136-FD09-20FE-2247-E851C7EF7A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383C21-D75B-BC16-12F3-BDCB4E653B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7444FD-076C-A0B8-AEBC-280FA38A9112}"/>
              </a:ext>
            </a:extLst>
          </p:cNvPr>
          <p:cNvSpPr>
            <a:spLocks noGrp="1"/>
          </p:cNvSpPr>
          <p:nvPr>
            <p:ph type="dt" sz="half" idx="10"/>
          </p:nvPr>
        </p:nvSpPr>
        <p:spPr/>
        <p:txBody>
          <a:bodyPr/>
          <a:lstStyle/>
          <a:p>
            <a:fld id="{64A33A93-8422-7146-BA36-1B922D7581CA}" type="datetimeFigureOut">
              <a:rPr lang="en-US" smtClean="0"/>
              <a:t>1/19/23</a:t>
            </a:fld>
            <a:endParaRPr lang="en-US"/>
          </a:p>
        </p:txBody>
      </p:sp>
      <p:sp>
        <p:nvSpPr>
          <p:cNvPr id="8" name="Footer Placeholder 7">
            <a:extLst>
              <a:ext uri="{FF2B5EF4-FFF2-40B4-BE49-F238E27FC236}">
                <a16:creationId xmlns:a16="http://schemas.microsoft.com/office/drawing/2014/main" id="{281108AA-D1A7-9CAC-E64E-B9B470AACFD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794D07A-FE7F-7CC1-BE36-505789D27438}"/>
              </a:ext>
            </a:extLst>
          </p:cNvPr>
          <p:cNvSpPr>
            <a:spLocks noGrp="1"/>
          </p:cNvSpPr>
          <p:nvPr>
            <p:ph type="sldNum" sz="quarter" idx="12"/>
          </p:nvPr>
        </p:nvSpPr>
        <p:spPr/>
        <p:txBody>
          <a:bodyPr/>
          <a:lstStyle/>
          <a:p>
            <a:fld id="{705A33BE-1914-D641-A798-FE4DDFAF3A0C}" type="slidenum">
              <a:rPr lang="en-US" smtClean="0"/>
              <a:t>‹#›</a:t>
            </a:fld>
            <a:endParaRPr lang="en-US"/>
          </a:p>
        </p:txBody>
      </p:sp>
    </p:spTree>
    <p:extLst>
      <p:ext uri="{BB962C8B-B14F-4D97-AF65-F5344CB8AC3E}">
        <p14:creationId xmlns:p14="http://schemas.microsoft.com/office/powerpoint/2010/main" val="598741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AE3A6-186E-4B3C-68C5-6215E024F63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E70287A-F489-B74A-1DFB-63A6584E6505}"/>
              </a:ext>
            </a:extLst>
          </p:cNvPr>
          <p:cNvSpPr>
            <a:spLocks noGrp="1"/>
          </p:cNvSpPr>
          <p:nvPr>
            <p:ph type="dt" sz="half" idx="10"/>
          </p:nvPr>
        </p:nvSpPr>
        <p:spPr/>
        <p:txBody>
          <a:bodyPr/>
          <a:lstStyle/>
          <a:p>
            <a:fld id="{64A33A93-8422-7146-BA36-1B922D7581CA}" type="datetimeFigureOut">
              <a:rPr lang="en-US" smtClean="0"/>
              <a:t>1/19/23</a:t>
            </a:fld>
            <a:endParaRPr lang="en-US"/>
          </a:p>
        </p:txBody>
      </p:sp>
      <p:sp>
        <p:nvSpPr>
          <p:cNvPr id="4" name="Footer Placeholder 3">
            <a:extLst>
              <a:ext uri="{FF2B5EF4-FFF2-40B4-BE49-F238E27FC236}">
                <a16:creationId xmlns:a16="http://schemas.microsoft.com/office/drawing/2014/main" id="{0EE1C113-CD0E-92BE-51EB-32627C0441C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2703A5-28F6-8F67-D784-D4DE0895B4EC}"/>
              </a:ext>
            </a:extLst>
          </p:cNvPr>
          <p:cNvSpPr>
            <a:spLocks noGrp="1"/>
          </p:cNvSpPr>
          <p:nvPr>
            <p:ph type="sldNum" sz="quarter" idx="12"/>
          </p:nvPr>
        </p:nvSpPr>
        <p:spPr/>
        <p:txBody>
          <a:bodyPr/>
          <a:lstStyle/>
          <a:p>
            <a:fld id="{705A33BE-1914-D641-A798-FE4DDFAF3A0C}" type="slidenum">
              <a:rPr lang="en-US" smtClean="0"/>
              <a:t>‹#›</a:t>
            </a:fld>
            <a:endParaRPr lang="en-US"/>
          </a:p>
        </p:txBody>
      </p:sp>
    </p:spTree>
    <p:extLst>
      <p:ext uri="{BB962C8B-B14F-4D97-AF65-F5344CB8AC3E}">
        <p14:creationId xmlns:p14="http://schemas.microsoft.com/office/powerpoint/2010/main" val="1083133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B781A7-CBA1-9C44-7E71-BDD2D4337B72}"/>
              </a:ext>
            </a:extLst>
          </p:cNvPr>
          <p:cNvSpPr>
            <a:spLocks noGrp="1"/>
          </p:cNvSpPr>
          <p:nvPr>
            <p:ph type="dt" sz="half" idx="10"/>
          </p:nvPr>
        </p:nvSpPr>
        <p:spPr/>
        <p:txBody>
          <a:bodyPr/>
          <a:lstStyle/>
          <a:p>
            <a:fld id="{64A33A93-8422-7146-BA36-1B922D7581CA}" type="datetimeFigureOut">
              <a:rPr lang="en-US" smtClean="0"/>
              <a:t>1/19/23</a:t>
            </a:fld>
            <a:endParaRPr lang="en-US"/>
          </a:p>
        </p:txBody>
      </p:sp>
      <p:sp>
        <p:nvSpPr>
          <p:cNvPr id="3" name="Footer Placeholder 2">
            <a:extLst>
              <a:ext uri="{FF2B5EF4-FFF2-40B4-BE49-F238E27FC236}">
                <a16:creationId xmlns:a16="http://schemas.microsoft.com/office/drawing/2014/main" id="{6E228A09-76E8-75AF-D2D4-2EAA35B0C4E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1FD7A51-7C56-1EC3-A78F-9AE4590F6E5B}"/>
              </a:ext>
            </a:extLst>
          </p:cNvPr>
          <p:cNvSpPr>
            <a:spLocks noGrp="1"/>
          </p:cNvSpPr>
          <p:nvPr>
            <p:ph type="sldNum" sz="quarter" idx="12"/>
          </p:nvPr>
        </p:nvSpPr>
        <p:spPr/>
        <p:txBody>
          <a:bodyPr/>
          <a:lstStyle/>
          <a:p>
            <a:fld id="{705A33BE-1914-D641-A798-FE4DDFAF3A0C}" type="slidenum">
              <a:rPr lang="en-US" smtClean="0"/>
              <a:t>‹#›</a:t>
            </a:fld>
            <a:endParaRPr lang="en-US"/>
          </a:p>
        </p:txBody>
      </p:sp>
    </p:spTree>
    <p:extLst>
      <p:ext uri="{BB962C8B-B14F-4D97-AF65-F5344CB8AC3E}">
        <p14:creationId xmlns:p14="http://schemas.microsoft.com/office/powerpoint/2010/main" val="267116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D8FAD-575A-4D7D-3ECC-E9F7A41162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4CE68F-05CA-C96F-D80C-C5FADC033A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E419115-BE77-A228-010B-ED83C9A78B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8FD296-FD41-2481-5EFF-6583AA1B3676}"/>
              </a:ext>
            </a:extLst>
          </p:cNvPr>
          <p:cNvSpPr>
            <a:spLocks noGrp="1"/>
          </p:cNvSpPr>
          <p:nvPr>
            <p:ph type="dt" sz="half" idx="10"/>
          </p:nvPr>
        </p:nvSpPr>
        <p:spPr/>
        <p:txBody>
          <a:bodyPr/>
          <a:lstStyle/>
          <a:p>
            <a:fld id="{64A33A93-8422-7146-BA36-1B922D7581CA}" type="datetimeFigureOut">
              <a:rPr lang="en-US" smtClean="0"/>
              <a:t>1/19/23</a:t>
            </a:fld>
            <a:endParaRPr lang="en-US"/>
          </a:p>
        </p:txBody>
      </p:sp>
      <p:sp>
        <p:nvSpPr>
          <p:cNvPr id="6" name="Footer Placeholder 5">
            <a:extLst>
              <a:ext uri="{FF2B5EF4-FFF2-40B4-BE49-F238E27FC236}">
                <a16:creationId xmlns:a16="http://schemas.microsoft.com/office/drawing/2014/main" id="{4401EDD9-1EF0-D412-7FA9-1A305905EF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FD06CD-F738-670F-BC4C-7BD2142EB395}"/>
              </a:ext>
            </a:extLst>
          </p:cNvPr>
          <p:cNvSpPr>
            <a:spLocks noGrp="1"/>
          </p:cNvSpPr>
          <p:nvPr>
            <p:ph type="sldNum" sz="quarter" idx="12"/>
          </p:nvPr>
        </p:nvSpPr>
        <p:spPr/>
        <p:txBody>
          <a:bodyPr/>
          <a:lstStyle/>
          <a:p>
            <a:fld id="{705A33BE-1914-D641-A798-FE4DDFAF3A0C}" type="slidenum">
              <a:rPr lang="en-US" smtClean="0"/>
              <a:t>‹#›</a:t>
            </a:fld>
            <a:endParaRPr lang="en-US"/>
          </a:p>
        </p:txBody>
      </p:sp>
    </p:spTree>
    <p:extLst>
      <p:ext uri="{BB962C8B-B14F-4D97-AF65-F5344CB8AC3E}">
        <p14:creationId xmlns:p14="http://schemas.microsoft.com/office/powerpoint/2010/main" val="174725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D9461-86CE-3B5D-5AB3-FEF6BA82D4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8DEF9CF-075D-3658-3D56-B0B18783D0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FDE0045-C0CB-9806-B96A-5FBA9516EE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8FBEA9-3032-CCD2-E666-C88E34D4D9AE}"/>
              </a:ext>
            </a:extLst>
          </p:cNvPr>
          <p:cNvSpPr>
            <a:spLocks noGrp="1"/>
          </p:cNvSpPr>
          <p:nvPr>
            <p:ph type="dt" sz="half" idx="10"/>
          </p:nvPr>
        </p:nvSpPr>
        <p:spPr/>
        <p:txBody>
          <a:bodyPr/>
          <a:lstStyle/>
          <a:p>
            <a:fld id="{64A33A93-8422-7146-BA36-1B922D7581CA}" type="datetimeFigureOut">
              <a:rPr lang="en-US" smtClean="0"/>
              <a:t>1/19/23</a:t>
            </a:fld>
            <a:endParaRPr lang="en-US"/>
          </a:p>
        </p:txBody>
      </p:sp>
      <p:sp>
        <p:nvSpPr>
          <p:cNvPr id="6" name="Footer Placeholder 5">
            <a:extLst>
              <a:ext uri="{FF2B5EF4-FFF2-40B4-BE49-F238E27FC236}">
                <a16:creationId xmlns:a16="http://schemas.microsoft.com/office/drawing/2014/main" id="{14E60523-B234-130A-C6C9-1BC50E49A5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11776F-D588-D9B4-1646-27B5F620822B}"/>
              </a:ext>
            </a:extLst>
          </p:cNvPr>
          <p:cNvSpPr>
            <a:spLocks noGrp="1"/>
          </p:cNvSpPr>
          <p:nvPr>
            <p:ph type="sldNum" sz="quarter" idx="12"/>
          </p:nvPr>
        </p:nvSpPr>
        <p:spPr/>
        <p:txBody>
          <a:bodyPr/>
          <a:lstStyle/>
          <a:p>
            <a:fld id="{705A33BE-1914-D641-A798-FE4DDFAF3A0C}" type="slidenum">
              <a:rPr lang="en-US" smtClean="0"/>
              <a:t>‹#›</a:t>
            </a:fld>
            <a:endParaRPr lang="en-US"/>
          </a:p>
        </p:txBody>
      </p:sp>
    </p:spTree>
    <p:extLst>
      <p:ext uri="{BB962C8B-B14F-4D97-AF65-F5344CB8AC3E}">
        <p14:creationId xmlns:p14="http://schemas.microsoft.com/office/powerpoint/2010/main" val="516262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DB7496-C75B-66F0-A2D7-E237A0808E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2ED4FD-6361-7403-39A4-FC0A85E312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526847-5534-C1EE-6A46-3AD6519A3E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A33A93-8422-7146-BA36-1B922D7581CA}" type="datetimeFigureOut">
              <a:rPr lang="en-US" smtClean="0"/>
              <a:t>1/19/23</a:t>
            </a:fld>
            <a:endParaRPr lang="en-US"/>
          </a:p>
        </p:txBody>
      </p:sp>
      <p:sp>
        <p:nvSpPr>
          <p:cNvPr id="5" name="Footer Placeholder 4">
            <a:extLst>
              <a:ext uri="{FF2B5EF4-FFF2-40B4-BE49-F238E27FC236}">
                <a16:creationId xmlns:a16="http://schemas.microsoft.com/office/drawing/2014/main" id="{D483D9FB-40EC-53F3-98F1-F19521FF97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B66701F-9E7E-54EB-8CA0-0369BB02CD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5A33BE-1914-D641-A798-FE4DDFAF3A0C}" type="slidenum">
              <a:rPr lang="en-US" smtClean="0"/>
              <a:t>‹#›</a:t>
            </a:fld>
            <a:endParaRPr lang="en-US"/>
          </a:p>
        </p:txBody>
      </p:sp>
    </p:spTree>
    <p:extLst>
      <p:ext uri="{BB962C8B-B14F-4D97-AF65-F5344CB8AC3E}">
        <p14:creationId xmlns:p14="http://schemas.microsoft.com/office/powerpoint/2010/main" val="35182933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47BCAC2-4B0D-C24F-A1AA-5CFB26132E0B}"/>
              </a:ext>
            </a:extLst>
          </p:cNvPr>
          <p:cNvSpPr>
            <a:spLocks noGrp="1"/>
          </p:cNvSpPr>
          <p:nvPr>
            <p:ph type="title"/>
          </p:nvPr>
        </p:nvSpPr>
        <p:spPr>
          <a:xfrm>
            <a:off x="798691" y="289325"/>
            <a:ext cx="10515600" cy="894622"/>
          </a:xfrm>
        </p:spPr>
        <p:txBody>
          <a:bodyPr/>
          <a:lstStyle/>
          <a:p>
            <a:r>
              <a:rPr lang="en-US" altLang="en-US" dirty="0">
                <a:cs typeface="Calibri" panose="020F0502020204030204" pitchFamily="34" charset="0"/>
              </a:rPr>
              <a:t>Application Layer: Overview</a:t>
            </a:r>
            <a:endParaRPr lang="en-US" dirty="0"/>
          </a:p>
        </p:txBody>
      </p:sp>
      <p:sp>
        <p:nvSpPr>
          <p:cNvPr id="10" name="Content Placeholder 3">
            <a:extLst>
              <a:ext uri="{FF2B5EF4-FFF2-40B4-BE49-F238E27FC236}">
                <a16:creationId xmlns:a16="http://schemas.microsoft.com/office/drawing/2014/main" id="{80CCA17D-ECA8-CE46-82AC-A0AF8C3B62BD}"/>
              </a:ext>
            </a:extLst>
          </p:cNvPr>
          <p:cNvSpPr txBox="1">
            <a:spLocks/>
          </p:cNvSpPr>
          <p:nvPr/>
        </p:nvSpPr>
        <p:spPr>
          <a:xfrm>
            <a:off x="809242" y="1870563"/>
            <a:ext cx="5309184" cy="4351338"/>
          </a:xfrm>
          <a:prstGeom prst="rect">
            <a:avLst/>
          </a:prstGeom>
        </p:spPr>
        <p:txBody>
          <a:bodyPr>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1638" indent="-401638">
              <a:buClr>
                <a:schemeClr val="bg1">
                  <a:lumMod val="75000"/>
                </a:schemeClr>
              </a:buClr>
              <a:defRPr/>
            </a:pPr>
            <a:r>
              <a:rPr lang="en-US" sz="3200" dirty="0">
                <a:solidFill>
                  <a:schemeClr val="bg1">
                    <a:lumMod val="75000"/>
                  </a:schemeClr>
                </a:solidFill>
                <a:latin typeface="Calibri" panose="020F0502020204030204" pitchFamily="34" charset="0"/>
                <a:cs typeface="Calibri" panose="020F0502020204030204" pitchFamily="34" charset="0"/>
              </a:rPr>
              <a:t>Principles of network applications</a:t>
            </a:r>
          </a:p>
          <a:p>
            <a:pPr marL="401638" indent="-401638">
              <a:buClr>
                <a:schemeClr val="bg1">
                  <a:lumMod val="75000"/>
                </a:schemeClr>
              </a:buClr>
              <a:defRPr/>
            </a:pPr>
            <a:r>
              <a:rPr lang="en-US" sz="3200" dirty="0">
                <a:solidFill>
                  <a:schemeClr val="bg1">
                    <a:lumMod val="75000"/>
                  </a:schemeClr>
                </a:solidFill>
                <a:latin typeface="Calibri" panose="020F0502020204030204" pitchFamily="34" charset="0"/>
                <a:cs typeface="Calibri" panose="020F0502020204030204" pitchFamily="34" charset="0"/>
              </a:rPr>
              <a:t>Web and HTTP</a:t>
            </a:r>
          </a:p>
          <a:p>
            <a:pPr marL="401638" indent="-401638">
              <a:buClr>
                <a:schemeClr val="bg1">
                  <a:lumMod val="75000"/>
                </a:schemeClr>
              </a:buClr>
              <a:defRPr/>
            </a:pPr>
            <a:r>
              <a:rPr lang="en-US" sz="3200" dirty="0">
                <a:solidFill>
                  <a:schemeClr val="bg1">
                    <a:lumMod val="75000"/>
                  </a:schemeClr>
                </a:solidFill>
                <a:latin typeface="Calibri" panose="020F0502020204030204" pitchFamily="34" charset="0"/>
                <a:cs typeface="Calibri" panose="020F0502020204030204" pitchFamily="34" charset="0"/>
              </a:rPr>
              <a:t>E-mail, SMTP, IMAP</a:t>
            </a:r>
          </a:p>
          <a:p>
            <a:pPr marL="401638" indent="-401638">
              <a:buClr>
                <a:schemeClr val="bg1">
                  <a:lumMod val="75000"/>
                </a:schemeClr>
              </a:buClr>
              <a:defRPr/>
            </a:pPr>
            <a:r>
              <a:rPr lang="en-US" sz="3200" dirty="0">
                <a:solidFill>
                  <a:schemeClr val="bg1">
                    <a:lumMod val="75000"/>
                  </a:schemeClr>
                </a:solidFill>
                <a:latin typeface="Calibri" panose="020F0502020204030204" pitchFamily="34" charset="0"/>
                <a:cs typeface="Calibri" panose="020F0502020204030204" pitchFamily="34" charset="0"/>
              </a:rPr>
              <a:t>The Domain Name System DNS</a:t>
            </a:r>
          </a:p>
          <a:p>
            <a:endParaRPr lang="en-US" dirty="0"/>
          </a:p>
        </p:txBody>
      </p:sp>
      <p:sp>
        <p:nvSpPr>
          <p:cNvPr id="11" name="Rectangle 4">
            <a:extLst>
              <a:ext uri="{FF2B5EF4-FFF2-40B4-BE49-F238E27FC236}">
                <a16:creationId xmlns:a16="http://schemas.microsoft.com/office/drawing/2014/main" id="{5FE695BD-369F-8C4A-ACAD-42671E1C0719}"/>
              </a:ext>
            </a:extLst>
          </p:cNvPr>
          <p:cNvSpPr txBox="1">
            <a:spLocks noChangeArrowheads="1"/>
          </p:cNvSpPr>
          <p:nvPr/>
        </p:nvSpPr>
        <p:spPr>
          <a:xfrm>
            <a:off x="6557554" y="1422888"/>
            <a:ext cx="5405262" cy="4799013"/>
          </a:xfrm>
          <a:prstGeom prst="rect">
            <a:avLst/>
          </a:prstGeom>
        </p:spPr>
        <p:txBody>
          <a:bodyPr>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9250" indent="-349250">
              <a:buClr>
                <a:schemeClr val="bg1">
                  <a:lumMod val="75000"/>
                </a:schemeClr>
              </a:buClr>
            </a:pPr>
            <a:r>
              <a:rPr lang="en-US" altLang="en-US" sz="3200" dirty="0">
                <a:solidFill>
                  <a:schemeClr val="bg1">
                    <a:lumMod val="75000"/>
                  </a:schemeClr>
                </a:solidFill>
                <a:ea typeface="ＭＳ Ｐゴシック" panose="020B0600070205080204" pitchFamily="34" charset="-128"/>
              </a:rPr>
              <a:t>P2P applications</a:t>
            </a:r>
          </a:p>
          <a:p>
            <a:pPr marL="349250" indent="-349250">
              <a:buClr>
                <a:schemeClr val="bg1">
                  <a:lumMod val="75000"/>
                </a:schemeClr>
              </a:buClr>
            </a:pPr>
            <a:r>
              <a:rPr lang="en-US" altLang="en-US" sz="3200" dirty="0">
                <a:solidFill>
                  <a:schemeClr val="bg1">
                    <a:lumMod val="75000"/>
                  </a:schemeClr>
                </a:solidFill>
                <a:ea typeface="ＭＳ Ｐゴシック" panose="020B0600070205080204" pitchFamily="34" charset="-128"/>
              </a:rPr>
              <a:t>video streaming and content distribution networks</a:t>
            </a:r>
          </a:p>
          <a:p>
            <a:pPr marL="349250" indent="-349250">
              <a:buClr>
                <a:srgbClr val="0000A8"/>
              </a:buClr>
            </a:pPr>
            <a:r>
              <a:rPr lang="en-US" altLang="en-US" sz="3200" dirty="0">
                <a:ea typeface="ＭＳ Ｐゴシック" panose="020B0600070205080204" pitchFamily="34" charset="-128"/>
              </a:rPr>
              <a:t>socket programming with UDP and TCP</a:t>
            </a:r>
          </a:p>
          <a:p>
            <a:pPr>
              <a:buFont typeface="Wingdings" pitchFamily="2" charset="2"/>
              <a:buNone/>
            </a:pPr>
            <a:endParaRPr lang="en-US" altLang="en-US" sz="2400" dirty="0"/>
          </a:p>
        </p:txBody>
      </p:sp>
      <p:sp>
        <p:nvSpPr>
          <p:cNvPr id="3" name="Slide Number Placeholder 2">
            <a:extLst>
              <a:ext uri="{FF2B5EF4-FFF2-40B4-BE49-F238E27FC236}">
                <a16:creationId xmlns:a16="http://schemas.microsoft.com/office/drawing/2014/main" id="{3B8A7DC3-C885-F84E-9572-316B746437B7}"/>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Application Layer: 2-</a:t>
            </a:r>
            <a:fld id="{C4204591-24BD-A542-B9D5-F8D8A88D2FEE}" type="slidenum">
              <a:rPr lang="en-US" smtClean="0"/>
              <a:pPr/>
              <a:t>1</a:t>
            </a:fld>
            <a:endParaRPr lang="en-US" dirty="0"/>
          </a:p>
        </p:txBody>
      </p:sp>
      <p:pic>
        <p:nvPicPr>
          <p:cNvPr id="7" name="Picture 6" descr="Kurose&amp;Ross 8th edition photo">
            <a:extLst>
              <a:ext uri="{FF2B5EF4-FFF2-40B4-BE49-F238E27FC236}">
                <a16:creationId xmlns:a16="http://schemas.microsoft.com/office/drawing/2014/main" id="{32D6009B-3949-F544-A9DE-CB9BC7D568C7}"/>
              </a:ext>
            </a:extLst>
          </p:cNvPr>
          <p:cNvPicPr>
            <a:picLocks noChangeAspect="1"/>
          </p:cNvPicPr>
          <p:nvPr/>
        </p:nvPicPr>
        <p:blipFill>
          <a:blip r:embed="rId3"/>
          <a:stretch>
            <a:fillRect/>
          </a:stretch>
        </p:blipFill>
        <p:spPr>
          <a:xfrm>
            <a:off x="6957391" y="4125913"/>
            <a:ext cx="3087757" cy="2315818"/>
          </a:xfrm>
          <a:prstGeom prst="rect">
            <a:avLst/>
          </a:prstGeom>
        </p:spPr>
      </p:pic>
    </p:spTree>
    <p:extLst>
      <p:ext uri="{BB962C8B-B14F-4D97-AF65-F5344CB8AC3E}">
        <p14:creationId xmlns:p14="http://schemas.microsoft.com/office/powerpoint/2010/main" val="3154099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75BD8-4F48-8A57-F800-5ED116259D75}"/>
              </a:ext>
            </a:extLst>
          </p:cNvPr>
          <p:cNvSpPr>
            <a:spLocks noGrp="1"/>
          </p:cNvSpPr>
          <p:nvPr>
            <p:ph type="title"/>
          </p:nvPr>
        </p:nvSpPr>
        <p:spPr/>
        <p:txBody>
          <a:bodyPr/>
          <a:lstStyle/>
          <a:p>
            <a:r>
              <a:rPr lang="en-US" dirty="0">
                <a:solidFill>
                  <a:srgbClr val="000099"/>
                </a:solidFill>
                <a:ea typeface="ＭＳ Ｐゴシック" panose="020B0600070205080204" pitchFamily="34" charset="-128"/>
                <a:cs typeface="+mn-cs"/>
              </a:rPr>
              <a:t>Running the sample code (</a:t>
            </a:r>
            <a:r>
              <a:rPr lang="en-US" dirty="0" err="1">
                <a:solidFill>
                  <a:srgbClr val="000099"/>
                </a:solidFill>
                <a:ea typeface="ＭＳ Ｐゴシック" panose="020B0600070205080204" pitchFamily="34" charset="-128"/>
                <a:cs typeface="+mn-cs"/>
              </a:rPr>
              <a:t>server.c</a:t>
            </a:r>
            <a:r>
              <a:rPr lang="en-US" dirty="0">
                <a:solidFill>
                  <a:srgbClr val="000099"/>
                </a:solidFill>
                <a:ea typeface="ＭＳ Ｐゴシック" panose="020B0600070205080204" pitchFamily="34" charset="-128"/>
                <a:cs typeface="+mn-cs"/>
              </a:rPr>
              <a:t> &amp; </a:t>
            </a:r>
            <a:r>
              <a:rPr lang="en-US" dirty="0" err="1">
                <a:solidFill>
                  <a:srgbClr val="000099"/>
                </a:solidFill>
                <a:ea typeface="ＭＳ Ｐゴシック" panose="020B0600070205080204" pitchFamily="34" charset="-128"/>
                <a:cs typeface="+mn-cs"/>
              </a:rPr>
              <a:t>client.c</a:t>
            </a:r>
            <a:r>
              <a:rPr lang="en-US" dirty="0">
                <a:solidFill>
                  <a:srgbClr val="000099"/>
                </a:solidFill>
                <a:ea typeface="ＭＳ Ｐゴシック" panose="020B0600070205080204" pitchFamily="34" charset="-128"/>
                <a:cs typeface="+mn-cs"/>
              </a:rPr>
              <a:t>)</a:t>
            </a:r>
            <a:endParaRPr lang="en-US" dirty="0"/>
          </a:p>
        </p:txBody>
      </p:sp>
      <p:sp>
        <p:nvSpPr>
          <p:cNvPr id="3" name="Content Placeholder 2">
            <a:extLst>
              <a:ext uri="{FF2B5EF4-FFF2-40B4-BE49-F238E27FC236}">
                <a16:creationId xmlns:a16="http://schemas.microsoft.com/office/drawing/2014/main" id="{391A2D79-611C-29A6-8AAD-1651CB774985}"/>
              </a:ext>
            </a:extLst>
          </p:cNvPr>
          <p:cNvSpPr>
            <a:spLocks noGrp="1"/>
          </p:cNvSpPr>
          <p:nvPr>
            <p:ph idx="1"/>
          </p:nvPr>
        </p:nvSpPr>
        <p:spPr>
          <a:xfrm>
            <a:off x="838200" y="1825624"/>
            <a:ext cx="10515600" cy="5032375"/>
          </a:xfrm>
        </p:spPr>
        <p:txBody>
          <a:bodyPr>
            <a:normAutofit/>
          </a:bodyPr>
          <a:lstStyle/>
          <a:p>
            <a:r>
              <a:rPr lang="en-US" dirty="0"/>
              <a:t>Compiling:</a:t>
            </a:r>
          </a:p>
          <a:p>
            <a:pPr lvl="1"/>
            <a:r>
              <a:rPr lang="en-US" dirty="0" err="1">
                <a:latin typeface="Consolas" panose="020B0609020204030204" pitchFamily="49" charset="0"/>
                <a:cs typeface="Consolas" panose="020B0609020204030204" pitchFamily="49" charset="0"/>
              </a:rPr>
              <a:t>gcc</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client.c</a:t>
            </a:r>
            <a:r>
              <a:rPr lang="en-US" dirty="0">
                <a:latin typeface="Consolas" panose="020B0609020204030204" pitchFamily="49" charset="0"/>
                <a:cs typeface="Consolas" panose="020B0609020204030204" pitchFamily="49" charset="0"/>
              </a:rPr>
              <a:t> -o client</a:t>
            </a:r>
          </a:p>
          <a:p>
            <a:pPr lvl="1"/>
            <a:r>
              <a:rPr lang="en-US" dirty="0" err="1">
                <a:latin typeface="Consolas" panose="020B0609020204030204" pitchFamily="49" charset="0"/>
                <a:cs typeface="Consolas" panose="020B0609020204030204" pitchFamily="49" charset="0"/>
              </a:rPr>
              <a:t>gcc</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server.c</a:t>
            </a:r>
            <a:r>
              <a:rPr lang="en-US" dirty="0">
                <a:latin typeface="Consolas" panose="020B0609020204030204" pitchFamily="49" charset="0"/>
                <a:cs typeface="Consolas" panose="020B0609020204030204" pitchFamily="49" charset="0"/>
              </a:rPr>
              <a:t> -o server</a:t>
            </a:r>
          </a:p>
          <a:p>
            <a:r>
              <a:rPr lang="en-US" dirty="0"/>
              <a:t>Running:</a:t>
            </a:r>
          </a:p>
          <a:p>
            <a:pPr lvl="1"/>
            <a:r>
              <a:rPr lang="en-US" dirty="0">
                <a:latin typeface="Consolas" panose="020B0609020204030204" pitchFamily="49" charset="0"/>
                <a:cs typeface="Consolas" panose="020B0609020204030204" pitchFamily="49" charset="0"/>
              </a:rPr>
              <a:t>./server</a:t>
            </a:r>
          </a:p>
          <a:p>
            <a:pPr lvl="2"/>
            <a:r>
              <a:rPr lang="en-US" dirty="0"/>
              <a:t># You should see ‘The server is ready to receive’ on the terminal</a:t>
            </a:r>
          </a:p>
          <a:p>
            <a:pPr lvl="1"/>
            <a:r>
              <a:rPr lang="en-US" dirty="0">
                <a:latin typeface="Consolas" panose="020B0609020204030204" pitchFamily="49" charset="0"/>
                <a:cs typeface="Consolas" panose="020B0609020204030204" pitchFamily="49" charset="0"/>
              </a:rPr>
              <a:t>./client</a:t>
            </a:r>
          </a:p>
          <a:p>
            <a:pPr lvl="2"/>
            <a:r>
              <a:rPr lang="en-US" dirty="0"/>
              <a:t># Run this from another terminal, you will see ‘Input lowercase sentence:’.</a:t>
            </a:r>
          </a:p>
          <a:p>
            <a:pPr lvl="2"/>
            <a:r>
              <a:rPr lang="en-US" dirty="0"/>
              <a:t>Enter a sentence in lowercase such as ‘welcome to </a:t>
            </a:r>
            <a:r>
              <a:rPr lang="en-US" dirty="0" err="1"/>
              <a:t>cs536</a:t>
            </a:r>
            <a:r>
              <a:rPr lang="en-US" dirty="0"/>
              <a:t>’, the client will send the sentence to the sever. The server will convert the sentence to uppercase and send the modified sentence back to the client. As you will see ‘WELCOME TO </a:t>
            </a:r>
            <a:r>
              <a:rPr lang="en-US" dirty="0" err="1"/>
              <a:t>CS536</a:t>
            </a:r>
            <a:r>
              <a:rPr lang="en-US" dirty="0"/>
              <a:t>’ from your client terminal.</a:t>
            </a:r>
          </a:p>
        </p:txBody>
      </p:sp>
    </p:spTree>
    <p:extLst>
      <p:ext uri="{BB962C8B-B14F-4D97-AF65-F5344CB8AC3E}">
        <p14:creationId xmlns:p14="http://schemas.microsoft.com/office/powerpoint/2010/main" val="3241610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 name="Title 1">
            <a:extLst>
              <a:ext uri="{FF2B5EF4-FFF2-40B4-BE49-F238E27FC236}">
                <a16:creationId xmlns:a16="http://schemas.microsoft.com/office/drawing/2014/main" id="{EDBA5A8F-4260-B240-9E01-AE8471BDC45B}"/>
              </a:ext>
            </a:extLst>
          </p:cNvPr>
          <p:cNvSpPr>
            <a:spLocks noGrp="1"/>
          </p:cNvSpPr>
          <p:nvPr>
            <p:ph type="title"/>
          </p:nvPr>
        </p:nvSpPr>
        <p:spPr/>
        <p:txBody>
          <a:bodyPr>
            <a:normAutofit/>
          </a:bodyPr>
          <a:lstStyle/>
          <a:p>
            <a:r>
              <a:rPr lang="en-US" altLang="en-US" sz="4400" dirty="0">
                <a:ea typeface="ＭＳ Ｐゴシック" panose="020B0600070205080204" pitchFamily="34" charset="-128"/>
              </a:rPr>
              <a:t>Socket programming </a:t>
            </a:r>
          </a:p>
        </p:txBody>
      </p:sp>
      <p:sp>
        <p:nvSpPr>
          <p:cNvPr id="62" name="Rectangle 3">
            <a:extLst>
              <a:ext uri="{FF2B5EF4-FFF2-40B4-BE49-F238E27FC236}">
                <a16:creationId xmlns:a16="http://schemas.microsoft.com/office/drawing/2014/main" id="{DE711DC5-9C34-FB4F-827E-14567B9170D7}"/>
              </a:ext>
            </a:extLst>
          </p:cNvPr>
          <p:cNvSpPr txBox="1">
            <a:spLocks noChangeArrowheads="1"/>
          </p:cNvSpPr>
          <p:nvPr/>
        </p:nvSpPr>
        <p:spPr bwMode="auto">
          <a:xfrm>
            <a:off x="838200" y="1446842"/>
            <a:ext cx="11124616" cy="153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Gill Sans MT" pitchFamily="34" charset="0"/>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Gill Sans MT" pitchFamily="34" charset="0"/>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a:lstStyle>
          <a:p>
            <a:pPr marL="342900" marR="0" lvl="0" indent="-342900" algn="l" defTabSz="914400" rtl="0" eaLnBrk="0" fontAlgn="base" latinLnBrk="0" hangingPunct="0">
              <a:lnSpc>
                <a:spcPct val="85000"/>
              </a:lnSpc>
              <a:spcBef>
                <a:spcPct val="20000"/>
              </a:spcBef>
              <a:spcAft>
                <a:spcPct val="0"/>
              </a:spcAft>
              <a:buClr>
                <a:srgbClr val="000099"/>
              </a:buClr>
              <a:buSzPct val="100000"/>
              <a:buFont typeface="Wingdings" pitchFamily="2" charset="2"/>
              <a:buNone/>
              <a:tabLst/>
              <a:defRPr/>
            </a:pPr>
            <a:r>
              <a:rPr kumimoji="0" lang="en-US" altLang="en-US" sz="3200" b="0"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goal:</a:t>
            </a:r>
            <a:r>
              <a:rPr kumimoji="0" lang="en-US" altLang="en-US" sz="3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rPr>
              <a:t> learn how to build client/server applications that communicate using sockets</a:t>
            </a:r>
            <a:endParaRPr kumimoji="0" lang="en-US" altLang="en-US" sz="3200" b="0"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endParaRPr>
          </a:p>
          <a:p>
            <a:pPr marL="342900" marR="0" lvl="0" indent="-342900" algn="l" defTabSz="914400" rtl="0" eaLnBrk="0" fontAlgn="base" latinLnBrk="0" hangingPunct="0">
              <a:lnSpc>
                <a:spcPct val="85000"/>
              </a:lnSpc>
              <a:spcBef>
                <a:spcPct val="20000"/>
              </a:spcBef>
              <a:spcAft>
                <a:spcPct val="0"/>
              </a:spcAft>
              <a:buClr>
                <a:srgbClr val="000099"/>
              </a:buClr>
              <a:buSzPct val="100000"/>
              <a:buFont typeface="Wingdings" pitchFamily="2" charset="2"/>
              <a:buNone/>
              <a:tabLst/>
              <a:defRPr/>
            </a:pPr>
            <a:r>
              <a:rPr kumimoji="0" lang="en-US" altLang="en-US" sz="3200" b="0"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socket:</a:t>
            </a:r>
            <a:r>
              <a:rPr kumimoji="0" lang="en-US" altLang="en-US" sz="32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 door between application process and end-end-transport protocol </a:t>
            </a:r>
          </a:p>
        </p:txBody>
      </p:sp>
      <p:sp>
        <p:nvSpPr>
          <p:cNvPr id="117" name="Freeform 66">
            <a:extLst>
              <a:ext uri="{FF2B5EF4-FFF2-40B4-BE49-F238E27FC236}">
                <a16:creationId xmlns:a16="http://schemas.microsoft.com/office/drawing/2014/main" id="{532EF64A-98FA-854C-BC6E-37DCF5442402}"/>
              </a:ext>
            </a:extLst>
          </p:cNvPr>
          <p:cNvSpPr>
            <a:spLocks/>
          </p:cNvSpPr>
          <p:nvPr/>
        </p:nvSpPr>
        <p:spPr bwMode="auto">
          <a:xfrm>
            <a:off x="8379242" y="3598233"/>
            <a:ext cx="736600" cy="1998662"/>
          </a:xfrm>
          <a:custGeom>
            <a:avLst/>
            <a:gdLst>
              <a:gd name="T0" fmla="*/ 2147483647 w 464"/>
              <a:gd name="T1" fmla="*/ 2147483647 h 1259"/>
              <a:gd name="T2" fmla="*/ 0 w 464"/>
              <a:gd name="T3" fmla="*/ 0 h 1259"/>
              <a:gd name="T4" fmla="*/ 2147483647 w 464"/>
              <a:gd name="T5" fmla="*/ 2147483647 h 1259"/>
              <a:gd name="T6" fmla="*/ 2147483647 w 464"/>
              <a:gd name="T7" fmla="*/ 2147483647 h 1259"/>
              <a:gd name="T8" fmla="*/ 2147483647 w 464"/>
              <a:gd name="T9" fmla="*/ 2147483647 h 1259"/>
              <a:gd name="T10" fmla="*/ 0 60000 65536"/>
              <a:gd name="T11" fmla="*/ 0 60000 65536"/>
              <a:gd name="T12" fmla="*/ 0 60000 65536"/>
              <a:gd name="T13" fmla="*/ 0 60000 65536"/>
              <a:gd name="T14" fmla="*/ 0 60000 65536"/>
              <a:gd name="T15" fmla="*/ 0 w 464"/>
              <a:gd name="T16" fmla="*/ 0 h 1259"/>
              <a:gd name="T17" fmla="*/ 464 w 464"/>
              <a:gd name="T18" fmla="*/ 1259 h 1259"/>
            </a:gdLst>
            <a:ahLst/>
            <a:cxnLst>
              <a:cxn ang="T10">
                <a:pos x="T0" y="T1"/>
              </a:cxn>
              <a:cxn ang="T11">
                <a:pos x="T2" y="T3"/>
              </a:cxn>
              <a:cxn ang="T12">
                <a:pos x="T4" y="T5"/>
              </a:cxn>
              <a:cxn ang="T13">
                <a:pos x="T6" y="T7"/>
              </a:cxn>
              <a:cxn ang="T14">
                <a:pos x="T8" y="T9"/>
              </a:cxn>
            </a:cxnLst>
            <a:rect l="T15" t="T16" r="T17" b="T18"/>
            <a:pathLst>
              <a:path w="464" h="1259">
                <a:moveTo>
                  <a:pt x="464" y="1060"/>
                </a:moveTo>
                <a:lnTo>
                  <a:pt x="0" y="0"/>
                </a:lnTo>
                <a:lnTo>
                  <a:pt x="6" y="1258"/>
                </a:lnTo>
                <a:lnTo>
                  <a:pt x="382" y="1259"/>
                </a:lnTo>
                <a:lnTo>
                  <a:pt x="464" y="1060"/>
                </a:lnTo>
                <a:close/>
              </a:path>
            </a:pathLst>
          </a:custGeom>
          <a:gradFill rotWithShape="1">
            <a:gsLst>
              <a:gs pos="0">
                <a:srgbClr val="FFFFFF"/>
              </a:gs>
              <a:gs pos="100000">
                <a:schemeClr val="accent1">
                  <a:lumMod val="75000"/>
                </a:schemeClr>
              </a:gs>
            </a:gsLst>
            <a:lin ang="10800000" scaled="0"/>
          </a:gradFill>
          <a:ln w="9525">
            <a:solidFill>
              <a:srgbClr val="DDDDDD"/>
            </a:solidFill>
            <a:round/>
            <a:headEnd/>
            <a:tailEnd/>
          </a:ln>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8" name="Freeform 7">
            <a:extLst>
              <a:ext uri="{FF2B5EF4-FFF2-40B4-BE49-F238E27FC236}">
                <a16:creationId xmlns:a16="http://schemas.microsoft.com/office/drawing/2014/main" id="{0B3FAB7F-D751-694B-8438-BA60B5BE46B5}"/>
              </a:ext>
            </a:extLst>
          </p:cNvPr>
          <p:cNvSpPr>
            <a:spLocks/>
          </p:cNvSpPr>
          <p:nvPr/>
        </p:nvSpPr>
        <p:spPr bwMode="auto">
          <a:xfrm>
            <a:off x="5064542" y="4895220"/>
            <a:ext cx="1808162" cy="1031875"/>
          </a:xfrm>
          <a:custGeom>
            <a:avLst/>
            <a:gdLst>
              <a:gd name="T0" fmla="*/ 2147483647 w 2135"/>
              <a:gd name="T1" fmla="*/ 2147483647 h 1662"/>
              <a:gd name="T2" fmla="*/ 2147483647 w 2135"/>
              <a:gd name="T3" fmla="*/ 2147483647 h 1662"/>
              <a:gd name="T4" fmla="*/ 2147483647 w 2135"/>
              <a:gd name="T5" fmla="*/ 2147483647 h 1662"/>
              <a:gd name="T6" fmla="*/ 2147483647 w 2135"/>
              <a:gd name="T7" fmla="*/ 2147483647 h 1662"/>
              <a:gd name="T8" fmla="*/ 2147483647 w 2135"/>
              <a:gd name="T9" fmla="*/ 2147483647 h 1662"/>
              <a:gd name="T10" fmla="*/ 2147483647 w 2135"/>
              <a:gd name="T11" fmla="*/ 2147483647 h 1662"/>
              <a:gd name="T12" fmla="*/ 2147483647 w 2135"/>
              <a:gd name="T13" fmla="*/ 2147483647 h 1662"/>
              <a:gd name="T14" fmla="*/ 2147483647 w 2135"/>
              <a:gd name="T15" fmla="*/ 2147483647 h 1662"/>
              <a:gd name="T16" fmla="*/ 2147483647 w 2135"/>
              <a:gd name="T17" fmla="*/ 2147483647 h 1662"/>
              <a:gd name="T18" fmla="*/ 2147483647 w 2135"/>
              <a:gd name="T19" fmla="*/ 2147483647 h 1662"/>
              <a:gd name="T20" fmla="*/ 2147483647 w 2135"/>
              <a:gd name="T21" fmla="*/ 2147483647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9CDFF9"/>
          </a:solidFill>
          <a:ln>
            <a:noFill/>
          </a:ln>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9" name="Text Box 51">
            <a:extLst>
              <a:ext uri="{FF2B5EF4-FFF2-40B4-BE49-F238E27FC236}">
                <a16:creationId xmlns:a16="http://schemas.microsoft.com/office/drawing/2014/main" id="{31F42B0C-9D7E-B148-8731-AA200CC8E7BC}"/>
              </a:ext>
            </a:extLst>
          </p:cNvPr>
          <p:cNvSpPr txBox="1">
            <a:spLocks noChangeArrowheads="1"/>
          </p:cNvSpPr>
          <p:nvPr/>
        </p:nvSpPr>
        <p:spPr bwMode="auto">
          <a:xfrm>
            <a:off x="5502692" y="5026983"/>
            <a:ext cx="8747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Internet</a:t>
            </a:r>
          </a:p>
        </p:txBody>
      </p:sp>
      <p:sp>
        <p:nvSpPr>
          <p:cNvPr id="120" name="Line 52">
            <a:extLst>
              <a:ext uri="{FF2B5EF4-FFF2-40B4-BE49-F238E27FC236}">
                <a16:creationId xmlns:a16="http://schemas.microsoft.com/office/drawing/2014/main" id="{4BBAA32D-9FE8-6946-993E-FD9CF5FF2D22}"/>
              </a:ext>
            </a:extLst>
          </p:cNvPr>
          <p:cNvSpPr>
            <a:spLocks noChangeShapeType="1"/>
          </p:cNvSpPr>
          <p:nvPr/>
        </p:nvSpPr>
        <p:spPr bwMode="auto">
          <a:xfrm>
            <a:off x="4823242" y="5438145"/>
            <a:ext cx="2211387" cy="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1" name="Text Box 53">
            <a:extLst>
              <a:ext uri="{FF2B5EF4-FFF2-40B4-BE49-F238E27FC236}">
                <a16:creationId xmlns:a16="http://schemas.microsoft.com/office/drawing/2014/main" id="{8DD3EB16-70D9-0E41-9219-8BACFD2FF0FE}"/>
              </a:ext>
            </a:extLst>
          </p:cNvPr>
          <p:cNvSpPr txBox="1">
            <a:spLocks noChangeArrowheads="1"/>
          </p:cNvSpPr>
          <p:nvPr/>
        </p:nvSpPr>
        <p:spPr bwMode="auto">
          <a:xfrm>
            <a:off x="8844379" y="4663445"/>
            <a:ext cx="106362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CC0000"/>
                </a:solidFill>
                <a:effectLst/>
                <a:uLnTx/>
                <a:uFillTx/>
                <a:latin typeface="Arial" panose="020B0604020202020204" pitchFamily="34" charset="0"/>
                <a:ea typeface="ＭＳ Ｐゴシック" panose="020B0600070205080204" pitchFamily="34" charset="-128"/>
                <a:cs typeface="+mn-cs"/>
              </a:rPr>
              <a:t>controlled</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CC0000"/>
                </a:solidFill>
                <a:effectLst/>
                <a:uLnTx/>
                <a:uFillTx/>
                <a:latin typeface="Arial" panose="020B0604020202020204" pitchFamily="34" charset="0"/>
                <a:ea typeface="ＭＳ Ｐゴシック" panose="020B0600070205080204" pitchFamily="34" charset="-128"/>
                <a:cs typeface="+mn-cs"/>
              </a:rPr>
              <a:t>by OS</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CC0000"/>
              </a:solidFill>
              <a:effectLst/>
              <a:uLnTx/>
              <a:uFillTx/>
              <a:latin typeface="Times New Roman" panose="02020603050405020304" pitchFamily="18" charset="0"/>
              <a:ea typeface="ＭＳ Ｐゴシック" panose="020B0600070205080204" pitchFamily="34" charset="-128"/>
              <a:cs typeface="+mn-cs"/>
            </a:endParaRPr>
          </a:p>
        </p:txBody>
      </p:sp>
      <p:sp>
        <p:nvSpPr>
          <p:cNvPr id="122" name="Text Box 56">
            <a:extLst>
              <a:ext uri="{FF2B5EF4-FFF2-40B4-BE49-F238E27FC236}">
                <a16:creationId xmlns:a16="http://schemas.microsoft.com/office/drawing/2014/main" id="{DE211F08-2700-6642-9DC3-1997DC8EDCDD}"/>
              </a:ext>
            </a:extLst>
          </p:cNvPr>
          <p:cNvSpPr txBox="1">
            <a:spLocks noChangeArrowheads="1"/>
          </p:cNvSpPr>
          <p:nvPr/>
        </p:nvSpPr>
        <p:spPr bwMode="auto">
          <a:xfrm>
            <a:off x="8822154" y="3763333"/>
            <a:ext cx="147002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CC0000"/>
                </a:solidFill>
                <a:effectLst/>
                <a:uLnTx/>
                <a:uFillTx/>
                <a:latin typeface="Arial" panose="020B0604020202020204" pitchFamily="34" charset="0"/>
                <a:ea typeface="ＭＳ Ｐゴシック" panose="020B0600070205080204" pitchFamily="34" charset="-128"/>
                <a:cs typeface="+mn-cs"/>
              </a:rPr>
              <a:t>controlled by</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CC0000"/>
                </a:solidFill>
                <a:effectLst/>
                <a:uLnTx/>
                <a:uFillTx/>
                <a:latin typeface="Arial" panose="020B0604020202020204" pitchFamily="34" charset="0"/>
                <a:ea typeface="ＭＳ Ｐゴシック" panose="020B0600070205080204" pitchFamily="34" charset="-128"/>
                <a:cs typeface="+mn-cs"/>
              </a:rPr>
              <a:t>app developer</a:t>
            </a:r>
          </a:p>
        </p:txBody>
      </p:sp>
      <p:sp>
        <p:nvSpPr>
          <p:cNvPr id="123" name="Freeform 45">
            <a:extLst>
              <a:ext uri="{FF2B5EF4-FFF2-40B4-BE49-F238E27FC236}">
                <a16:creationId xmlns:a16="http://schemas.microsoft.com/office/drawing/2014/main" id="{07B0F571-0623-E94E-AC3A-B1389138AC28}"/>
              </a:ext>
            </a:extLst>
          </p:cNvPr>
          <p:cNvSpPr>
            <a:spLocks/>
          </p:cNvSpPr>
          <p:nvPr/>
        </p:nvSpPr>
        <p:spPr bwMode="auto">
          <a:xfrm>
            <a:off x="2638842" y="3661733"/>
            <a:ext cx="758825" cy="1997075"/>
          </a:xfrm>
          <a:custGeom>
            <a:avLst/>
            <a:gdLst>
              <a:gd name="T0" fmla="*/ 0 w 478"/>
              <a:gd name="T1" fmla="*/ 2147483647 h 1258"/>
              <a:gd name="T2" fmla="*/ 2147483647 w 478"/>
              <a:gd name="T3" fmla="*/ 0 h 1258"/>
              <a:gd name="T4" fmla="*/ 2147483647 w 478"/>
              <a:gd name="T5" fmla="*/ 2147483647 h 1258"/>
              <a:gd name="T6" fmla="*/ 2147483647 w 478"/>
              <a:gd name="T7" fmla="*/ 2147483647 h 1258"/>
              <a:gd name="T8" fmla="*/ 0 w 478"/>
              <a:gd name="T9" fmla="*/ 2147483647 h 1258"/>
              <a:gd name="T10" fmla="*/ 0 60000 65536"/>
              <a:gd name="T11" fmla="*/ 0 60000 65536"/>
              <a:gd name="T12" fmla="*/ 0 60000 65536"/>
              <a:gd name="T13" fmla="*/ 0 60000 65536"/>
              <a:gd name="T14" fmla="*/ 0 60000 65536"/>
              <a:gd name="T15" fmla="*/ 0 w 478"/>
              <a:gd name="T16" fmla="*/ 0 h 1258"/>
              <a:gd name="T17" fmla="*/ 478 w 478"/>
              <a:gd name="T18" fmla="*/ 1258 h 1258"/>
            </a:gdLst>
            <a:ahLst/>
            <a:cxnLst>
              <a:cxn ang="T10">
                <a:pos x="T0" y="T1"/>
              </a:cxn>
              <a:cxn ang="T11">
                <a:pos x="T2" y="T3"/>
              </a:cxn>
              <a:cxn ang="T12">
                <a:pos x="T4" y="T5"/>
              </a:cxn>
              <a:cxn ang="T13">
                <a:pos x="T6" y="T7"/>
              </a:cxn>
              <a:cxn ang="T14">
                <a:pos x="T8" y="T9"/>
              </a:cxn>
            </a:cxnLst>
            <a:rect l="T15" t="T16" r="T17" b="T18"/>
            <a:pathLst>
              <a:path w="478" h="1258">
                <a:moveTo>
                  <a:pt x="0" y="1040"/>
                </a:moveTo>
                <a:lnTo>
                  <a:pt x="478" y="0"/>
                </a:lnTo>
                <a:lnTo>
                  <a:pt x="472" y="1258"/>
                </a:lnTo>
                <a:lnTo>
                  <a:pt x="41" y="1246"/>
                </a:lnTo>
                <a:lnTo>
                  <a:pt x="0" y="1040"/>
                </a:lnTo>
                <a:close/>
              </a:path>
            </a:pathLst>
          </a:custGeom>
          <a:gradFill rotWithShape="1">
            <a:gsLst>
              <a:gs pos="0">
                <a:srgbClr val="FFFFFF"/>
              </a:gs>
              <a:gs pos="100000">
                <a:schemeClr val="accent1">
                  <a:lumMod val="75000"/>
                </a:schemeClr>
              </a:gs>
            </a:gsLst>
            <a:lin ang="0" scaled="1"/>
          </a:gradFill>
          <a:ln w="9525">
            <a:solidFill>
              <a:srgbClr val="DDDDDD"/>
            </a:solidFill>
            <a:round/>
            <a:headEnd/>
            <a:tailEnd/>
          </a:ln>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4" name="Rectangle 23">
            <a:extLst>
              <a:ext uri="{FF2B5EF4-FFF2-40B4-BE49-F238E27FC236}">
                <a16:creationId xmlns:a16="http://schemas.microsoft.com/office/drawing/2014/main" id="{5F3EC8D2-BC57-284F-B438-D2889E964E36}"/>
              </a:ext>
            </a:extLst>
          </p:cNvPr>
          <p:cNvSpPr>
            <a:spLocks noChangeArrowheads="1"/>
          </p:cNvSpPr>
          <p:nvPr/>
        </p:nvSpPr>
        <p:spPr bwMode="auto">
          <a:xfrm>
            <a:off x="3442117" y="3617283"/>
            <a:ext cx="1296987"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25" name="Rectangle 24">
            <a:extLst>
              <a:ext uri="{FF2B5EF4-FFF2-40B4-BE49-F238E27FC236}">
                <a16:creationId xmlns:a16="http://schemas.microsoft.com/office/drawing/2014/main" id="{48E3F4A8-8297-154C-8417-C2DCBDE270E5}"/>
              </a:ext>
            </a:extLst>
          </p:cNvPr>
          <p:cNvSpPr>
            <a:spLocks noChangeArrowheads="1"/>
          </p:cNvSpPr>
          <p:nvPr/>
        </p:nvSpPr>
        <p:spPr bwMode="auto">
          <a:xfrm>
            <a:off x="3404017" y="3671258"/>
            <a:ext cx="1273175" cy="1979612"/>
          </a:xfrm>
          <a:prstGeom prst="rect">
            <a:avLst/>
          </a:prstGeom>
          <a:solidFill>
            <a:srgbClr val="FFFFFF"/>
          </a:solidFill>
          <a:ln w="2857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26" name="Line 25">
            <a:extLst>
              <a:ext uri="{FF2B5EF4-FFF2-40B4-BE49-F238E27FC236}">
                <a16:creationId xmlns:a16="http://schemas.microsoft.com/office/drawing/2014/main" id="{105AE91D-03CF-5F44-82E5-D8920536B375}"/>
              </a:ext>
            </a:extLst>
          </p:cNvPr>
          <p:cNvSpPr>
            <a:spLocks noChangeShapeType="1"/>
          </p:cNvSpPr>
          <p:nvPr/>
        </p:nvSpPr>
        <p:spPr bwMode="auto">
          <a:xfrm>
            <a:off x="3413542" y="4431670"/>
            <a:ext cx="1263650" cy="317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7" name="Text Box 26">
            <a:extLst>
              <a:ext uri="{FF2B5EF4-FFF2-40B4-BE49-F238E27FC236}">
                <a16:creationId xmlns:a16="http://schemas.microsoft.com/office/drawing/2014/main" id="{68C4EA48-A98F-F641-BB8C-5DF3E3907ECC}"/>
              </a:ext>
            </a:extLst>
          </p:cNvPr>
          <p:cNvSpPr txBox="1">
            <a:spLocks noChangeArrowheads="1"/>
          </p:cNvSpPr>
          <p:nvPr/>
        </p:nvSpPr>
        <p:spPr bwMode="auto">
          <a:xfrm>
            <a:off x="3370679" y="4414208"/>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969696"/>
                </a:solidFill>
                <a:effectLst/>
                <a:uLnTx/>
                <a:uFillTx/>
                <a:latin typeface="Tahoma" panose="020B0604030504040204" pitchFamily="34" charset="0"/>
                <a:ea typeface="ＭＳ Ｐゴシック" panose="020B0600070205080204" pitchFamily="34" charset="-128"/>
                <a:cs typeface="+mn-cs"/>
              </a:rPr>
              <a:t>transport</a:t>
            </a:r>
          </a:p>
        </p:txBody>
      </p:sp>
      <p:sp>
        <p:nvSpPr>
          <p:cNvPr id="128" name="Line 27">
            <a:extLst>
              <a:ext uri="{FF2B5EF4-FFF2-40B4-BE49-F238E27FC236}">
                <a16:creationId xmlns:a16="http://schemas.microsoft.com/office/drawing/2014/main" id="{E85BFD82-4C55-F145-9B37-39406E46DD38}"/>
              </a:ext>
            </a:extLst>
          </p:cNvPr>
          <p:cNvSpPr>
            <a:spLocks noChangeShapeType="1"/>
          </p:cNvSpPr>
          <p:nvPr/>
        </p:nvSpPr>
        <p:spPr bwMode="auto">
          <a:xfrm>
            <a:off x="3421479" y="4752345"/>
            <a:ext cx="1263650" cy="317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9" name="Line 28">
            <a:extLst>
              <a:ext uri="{FF2B5EF4-FFF2-40B4-BE49-F238E27FC236}">
                <a16:creationId xmlns:a16="http://schemas.microsoft.com/office/drawing/2014/main" id="{428A6E03-2BA0-6243-85AC-2DD8D7EB6CA1}"/>
              </a:ext>
            </a:extLst>
          </p:cNvPr>
          <p:cNvSpPr>
            <a:spLocks noChangeShapeType="1"/>
          </p:cNvSpPr>
          <p:nvPr/>
        </p:nvSpPr>
        <p:spPr bwMode="auto">
          <a:xfrm>
            <a:off x="3407192" y="5061908"/>
            <a:ext cx="1263650" cy="317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0" name="Line 29">
            <a:extLst>
              <a:ext uri="{FF2B5EF4-FFF2-40B4-BE49-F238E27FC236}">
                <a16:creationId xmlns:a16="http://schemas.microsoft.com/office/drawing/2014/main" id="{80E8C02C-0DBA-6E4F-BBEC-8772FE1F381F}"/>
              </a:ext>
            </a:extLst>
          </p:cNvPr>
          <p:cNvSpPr>
            <a:spLocks noChangeShapeType="1"/>
          </p:cNvSpPr>
          <p:nvPr/>
        </p:nvSpPr>
        <p:spPr bwMode="auto">
          <a:xfrm>
            <a:off x="3407192" y="5347658"/>
            <a:ext cx="1263650" cy="317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1" name="Text Box 26">
            <a:extLst>
              <a:ext uri="{FF2B5EF4-FFF2-40B4-BE49-F238E27FC236}">
                <a16:creationId xmlns:a16="http://schemas.microsoft.com/office/drawing/2014/main" id="{E521FADF-C422-1E4C-A4EF-0C457D015D37}"/>
              </a:ext>
            </a:extLst>
          </p:cNvPr>
          <p:cNvSpPr txBox="1">
            <a:spLocks noChangeArrowheads="1"/>
          </p:cNvSpPr>
          <p:nvPr/>
        </p:nvSpPr>
        <p:spPr bwMode="auto">
          <a:xfrm>
            <a:off x="3405604" y="3661733"/>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rPr>
              <a:t>application</a:t>
            </a:r>
          </a:p>
        </p:txBody>
      </p:sp>
      <p:sp>
        <p:nvSpPr>
          <p:cNvPr id="132" name="Text Box 26">
            <a:extLst>
              <a:ext uri="{FF2B5EF4-FFF2-40B4-BE49-F238E27FC236}">
                <a16:creationId xmlns:a16="http://schemas.microsoft.com/office/drawing/2014/main" id="{2BD2A730-1670-1444-BFD6-C3B745F28EF4}"/>
              </a:ext>
            </a:extLst>
          </p:cNvPr>
          <p:cNvSpPr txBox="1">
            <a:spLocks noChangeArrowheads="1"/>
          </p:cNvSpPr>
          <p:nvPr/>
        </p:nvSpPr>
        <p:spPr bwMode="auto">
          <a:xfrm>
            <a:off x="3361154" y="5319083"/>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969696"/>
                </a:solidFill>
                <a:effectLst/>
                <a:uLnTx/>
                <a:uFillTx/>
                <a:latin typeface="Tahoma" panose="020B0604030504040204" pitchFamily="34" charset="0"/>
                <a:ea typeface="ＭＳ Ｐゴシック" panose="020B0600070205080204" pitchFamily="34" charset="-128"/>
                <a:cs typeface="+mn-cs"/>
              </a:rPr>
              <a:t>physical</a:t>
            </a:r>
          </a:p>
        </p:txBody>
      </p:sp>
      <p:sp>
        <p:nvSpPr>
          <p:cNvPr id="133" name="Text Box 26">
            <a:extLst>
              <a:ext uri="{FF2B5EF4-FFF2-40B4-BE49-F238E27FC236}">
                <a16:creationId xmlns:a16="http://schemas.microsoft.com/office/drawing/2014/main" id="{F1BA5AB6-F404-DF48-BA11-738F64F024FD}"/>
              </a:ext>
            </a:extLst>
          </p:cNvPr>
          <p:cNvSpPr txBox="1">
            <a:spLocks noChangeArrowheads="1"/>
          </p:cNvSpPr>
          <p:nvPr/>
        </p:nvSpPr>
        <p:spPr bwMode="auto">
          <a:xfrm>
            <a:off x="3380204" y="5033333"/>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969696"/>
                </a:solidFill>
                <a:effectLst/>
                <a:uLnTx/>
                <a:uFillTx/>
                <a:latin typeface="Tahoma" panose="020B0604030504040204" pitchFamily="34" charset="0"/>
                <a:ea typeface="ＭＳ Ｐゴシック" panose="020B0600070205080204" pitchFamily="34" charset="-128"/>
                <a:cs typeface="+mn-cs"/>
              </a:rPr>
              <a:t>link</a:t>
            </a:r>
          </a:p>
        </p:txBody>
      </p:sp>
      <p:sp>
        <p:nvSpPr>
          <p:cNvPr id="134" name="Text Box 26">
            <a:extLst>
              <a:ext uri="{FF2B5EF4-FFF2-40B4-BE49-F238E27FC236}">
                <a16:creationId xmlns:a16="http://schemas.microsoft.com/office/drawing/2014/main" id="{E65C1E73-F682-E145-9DAF-B7E55ECCE7B6}"/>
              </a:ext>
            </a:extLst>
          </p:cNvPr>
          <p:cNvSpPr txBox="1">
            <a:spLocks noChangeArrowheads="1"/>
          </p:cNvSpPr>
          <p:nvPr/>
        </p:nvSpPr>
        <p:spPr bwMode="auto">
          <a:xfrm>
            <a:off x="3370679" y="4738058"/>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969696"/>
                </a:solidFill>
                <a:effectLst/>
                <a:uLnTx/>
                <a:uFillTx/>
                <a:latin typeface="Tahoma" panose="020B0604030504040204" pitchFamily="34" charset="0"/>
                <a:ea typeface="ＭＳ Ｐゴシック" panose="020B0600070205080204" pitchFamily="34" charset="-128"/>
                <a:cs typeface="+mn-cs"/>
              </a:rPr>
              <a:t>network</a:t>
            </a:r>
          </a:p>
        </p:txBody>
      </p:sp>
      <p:sp>
        <p:nvSpPr>
          <p:cNvPr id="135" name="Oval 57">
            <a:extLst>
              <a:ext uri="{FF2B5EF4-FFF2-40B4-BE49-F238E27FC236}">
                <a16:creationId xmlns:a16="http://schemas.microsoft.com/office/drawing/2014/main" id="{64DC0B32-AD14-4F4C-AA5D-A0175C3E0687}"/>
              </a:ext>
            </a:extLst>
          </p:cNvPr>
          <p:cNvSpPr>
            <a:spLocks noChangeArrowheads="1"/>
          </p:cNvSpPr>
          <p:nvPr/>
        </p:nvSpPr>
        <p:spPr bwMode="auto">
          <a:xfrm>
            <a:off x="3538954" y="3936370"/>
            <a:ext cx="990600" cy="304800"/>
          </a:xfrm>
          <a:prstGeom prst="ellipse">
            <a:avLst/>
          </a:prstGeom>
          <a:solidFill>
            <a:srgbClr val="CCFFFF"/>
          </a:solidFill>
          <a:ln w="9525">
            <a:solidFill>
              <a:srgbClr val="000000"/>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process</a:t>
            </a:r>
          </a:p>
        </p:txBody>
      </p:sp>
      <p:sp>
        <p:nvSpPr>
          <p:cNvPr id="141" name="Rectangle 23">
            <a:extLst>
              <a:ext uri="{FF2B5EF4-FFF2-40B4-BE49-F238E27FC236}">
                <a16:creationId xmlns:a16="http://schemas.microsoft.com/office/drawing/2014/main" id="{54E0D8CA-A90B-D443-A809-60E5D3C430E0}"/>
              </a:ext>
            </a:extLst>
          </p:cNvPr>
          <p:cNvSpPr>
            <a:spLocks noChangeArrowheads="1"/>
          </p:cNvSpPr>
          <p:nvPr/>
        </p:nvSpPr>
        <p:spPr bwMode="auto">
          <a:xfrm>
            <a:off x="7104479" y="3588708"/>
            <a:ext cx="1296988"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42" name="Rectangle 24">
            <a:extLst>
              <a:ext uri="{FF2B5EF4-FFF2-40B4-BE49-F238E27FC236}">
                <a16:creationId xmlns:a16="http://schemas.microsoft.com/office/drawing/2014/main" id="{68855CF6-22DF-7942-990A-E44BCC268037}"/>
              </a:ext>
            </a:extLst>
          </p:cNvPr>
          <p:cNvSpPr>
            <a:spLocks noChangeArrowheads="1"/>
          </p:cNvSpPr>
          <p:nvPr/>
        </p:nvSpPr>
        <p:spPr bwMode="auto">
          <a:xfrm>
            <a:off x="7066379" y="3642683"/>
            <a:ext cx="1273175" cy="1979612"/>
          </a:xfrm>
          <a:prstGeom prst="rect">
            <a:avLst/>
          </a:prstGeom>
          <a:solidFill>
            <a:srgbClr val="FFFFFF"/>
          </a:solidFill>
          <a:ln w="2857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43" name="Line 25">
            <a:extLst>
              <a:ext uri="{FF2B5EF4-FFF2-40B4-BE49-F238E27FC236}">
                <a16:creationId xmlns:a16="http://schemas.microsoft.com/office/drawing/2014/main" id="{333B2DFF-19AD-5D41-A13A-CAD8D4D1E7AA}"/>
              </a:ext>
            </a:extLst>
          </p:cNvPr>
          <p:cNvSpPr>
            <a:spLocks noChangeShapeType="1"/>
          </p:cNvSpPr>
          <p:nvPr/>
        </p:nvSpPr>
        <p:spPr bwMode="auto">
          <a:xfrm>
            <a:off x="7075904" y="4403095"/>
            <a:ext cx="1263650" cy="317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4" name="Text Box 26">
            <a:extLst>
              <a:ext uri="{FF2B5EF4-FFF2-40B4-BE49-F238E27FC236}">
                <a16:creationId xmlns:a16="http://schemas.microsoft.com/office/drawing/2014/main" id="{ABD5AE77-C968-524B-8267-F5F9D07A9CF7}"/>
              </a:ext>
            </a:extLst>
          </p:cNvPr>
          <p:cNvSpPr txBox="1">
            <a:spLocks noChangeArrowheads="1"/>
          </p:cNvSpPr>
          <p:nvPr/>
        </p:nvSpPr>
        <p:spPr bwMode="auto">
          <a:xfrm>
            <a:off x="7033042" y="4385633"/>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969696"/>
                </a:solidFill>
                <a:effectLst/>
                <a:uLnTx/>
                <a:uFillTx/>
                <a:latin typeface="Tahoma" panose="020B0604030504040204" pitchFamily="34" charset="0"/>
                <a:ea typeface="ＭＳ Ｐゴシック" panose="020B0600070205080204" pitchFamily="34" charset="-128"/>
                <a:cs typeface="+mn-cs"/>
              </a:rPr>
              <a:t>transport</a:t>
            </a:r>
          </a:p>
        </p:txBody>
      </p:sp>
      <p:sp>
        <p:nvSpPr>
          <p:cNvPr id="145" name="Line 27">
            <a:extLst>
              <a:ext uri="{FF2B5EF4-FFF2-40B4-BE49-F238E27FC236}">
                <a16:creationId xmlns:a16="http://schemas.microsoft.com/office/drawing/2014/main" id="{E655A70A-1998-F04C-9071-DB527B7184C0}"/>
              </a:ext>
            </a:extLst>
          </p:cNvPr>
          <p:cNvSpPr>
            <a:spLocks noChangeShapeType="1"/>
          </p:cNvSpPr>
          <p:nvPr/>
        </p:nvSpPr>
        <p:spPr bwMode="auto">
          <a:xfrm>
            <a:off x="7083842" y="4723770"/>
            <a:ext cx="1263650" cy="317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6" name="Line 28">
            <a:extLst>
              <a:ext uri="{FF2B5EF4-FFF2-40B4-BE49-F238E27FC236}">
                <a16:creationId xmlns:a16="http://schemas.microsoft.com/office/drawing/2014/main" id="{FFFB9613-6926-D64E-9BCE-95B470FE283A}"/>
              </a:ext>
            </a:extLst>
          </p:cNvPr>
          <p:cNvSpPr>
            <a:spLocks noChangeShapeType="1"/>
          </p:cNvSpPr>
          <p:nvPr/>
        </p:nvSpPr>
        <p:spPr bwMode="auto">
          <a:xfrm>
            <a:off x="7069554" y="5033333"/>
            <a:ext cx="1263650" cy="317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7" name="Line 29">
            <a:extLst>
              <a:ext uri="{FF2B5EF4-FFF2-40B4-BE49-F238E27FC236}">
                <a16:creationId xmlns:a16="http://schemas.microsoft.com/office/drawing/2014/main" id="{74AA23EE-17EA-094E-A14C-C35EF1D4E761}"/>
              </a:ext>
            </a:extLst>
          </p:cNvPr>
          <p:cNvSpPr>
            <a:spLocks noChangeShapeType="1"/>
          </p:cNvSpPr>
          <p:nvPr/>
        </p:nvSpPr>
        <p:spPr bwMode="auto">
          <a:xfrm>
            <a:off x="7069554" y="5319083"/>
            <a:ext cx="1263650" cy="317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8" name="Text Box 26">
            <a:extLst>
              <a:ext uri="{FF2B5EF4-FFF2-40B4-BE49-F238E27FC236}">
                <a16:creationId xmlns:a16="http://schemas.microsoft.com/office/drawing/2014/main" id="{159414D4-A31C-4C4B-AD86-719BE126A831}"/>
              </a:ext>
            </a:extLst>
          </p:cNvPr>
          <p:cNvSpPr txBox="1">
            <a:spLocks noChangeArrowheads="1"/>
          </p:cNvSpPr>
          <p:nvPr/>
        </p:nvSpPr>
        <p:spPr bwMode="auto">
          <a:xfrm>
            <a:off x="7067967" y="3633158"/>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rPr>
              <a:t>application</a:t>
            </a:r>
          </a:p>
        </p:txBody>
      </p:sp>
      <p:sp>
        <p:nvSpPr>
          <p:cNvPr id="149" name="Text Box 26">
            <a:extLst>
              <a:ext uri="{FF2B5EF4-FFF2-40B4-BE49-F238E27FC236}">
                <a16:creationId xmlns:a16="http://schemas.microsoft.com/office/drawing/2014/main" id="{6D188352-EF4C-FE42-8176-6AE1E5353883}"/>
              </a:ext>
            </a:extLst>
          </p:cNvPr>
          <p:cNvSpPr txBox="1">
            <a:spLocks noChangeArrowheads="1"/>
          </p:cNvSpPr>
          <p:nvPr/>
        </p:nvSpPr>
        <p:spPr bwMode="auto">
          <a:xfrm>
            <a:off x="7023517" y="5290508"/>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969696"/>
                </a:solidFill>
                <a:effectLst/>
                <a:uLnTx/>
                <a:uFillTx/>
                <a:latin typeface="Tahoma" panose="020B0604030504040204" pitchFamily="34" charset="0"/>
                <a:ea typeface="ＭＳ Ｐゴシック" panose="020B0600070205080204" pitchFamily="34" charset="-128"/>
                <a:cs typeface="+mn-cs"/>
              </a:rPr>
              <a:t>physical</a:t>
            </a:r>
          </a:p>
        </p:txBody>
      </p:sp>
      <p:sp>
        <p:nvSpPr>
          <p:cNvPr id="150" name="Text Box 26">
            <a:extLst>
              <a:ext uri="{FF2B5EF4-FFF2-40B4-BE49-F238E27FC236}">
                <a16:creationId xmlns:a16="http://schemas.microsoft.com/office/drawing/2014/main" id="{2E91368D-F47D-2247-9B9B-1AA9BD1A5674}"/>
              </a:ext>
            </a:extLst>
          </p:cNvPr>
          <p:cNvSpPr txBox="1">
            <a:spLocks noChangeArrowheads="1"/>
          </p:cNvSpPr>
          <p:nvPr/>
        </p:nvSpPr>
        <p:spPr bwMode="auto">
          <a:xfrm>
            <a:off x="7042567" y="5004758"/>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969696"/>
                </a:solidFill>
                <a:effectLst/>
                <a:uLnTx/>
                <a:uFillTx/>
                <a:latin typeface="Tahoma" panose="020B0604030504040204" pitchFamily="34" charset="0"/>
                <a:ea typeface="ＭＳ Ｐゴシック" panose="020B0600070205080204" pitchFamily="34" charset="-128"/>
                <a:cs typeface="+mn-cs"/>
              </a:rPr>
              <a:t>link</a:t>
            </a:r>
          </a:p>
        </p:txBody>
      </p:sp>
      <p:sp>
        <p:nvSpPr>
          <p:cNvPr id="151" name="Text Box 26">
            <a:extLst>
              <a:ext uri="{FF2B5EF4-FFF2-40B4-BE49-F238E27FC236}">
                <a16:creationId xmlns:a16="http://schemas.microsoft.com/office/drawing/2014/main" id="{CF4D2E62-8AC3-6447-8A4A-38E1546DB977}"/>
              </a:ext>
            </a:extLst>
          </p:cNvPr>
          <p:cNvSpPr txBox="1">
            <a:spLocks noChangeArrowheads="1"/>
          </p:cNvSpPr>
          <p:nvPr/>
        </p:nvSpPr>
        <p:spPr bwMode="auto">
          <a:xfrm>
            <a:off x="7033042" y="4709483"/>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969696"/>
                </a:solidFill>
                <a:effectLst/>
                <a:uLnTx/>
                <a:uFillTx/>
                <a:latin typeface="Tahoma" panose="020B0604030504040204" pitchFamily="34" charset="0"/>
                <a:ea typeface="ＭＳ Ｐゴシック" panose="020B0600070205080204" pitchFamily="34" charset="-128"/>
                <a:cs typeface="+mn-cs"/>
              </a:rPr>
              <a:t>network</a:t>
            </a:r>
          </a:p>
        </p:txBody>
      </p:sp>
      <p:sp>
        <p:nvSpPr>
          <p:cNvPr id="152" name="Oval 78">
            <a:extLst>
              <a:ext uri="{FF2B5EF4-FFF2-40B4-BE49-F238E27FC236}">
                <a16:creationId xmlns:a16="http://schemas.microsoft.com/office/drawing/2014/main" id="{24268CA0-4017-FA41-A0A9-063CDE36F2E6}"/>
              </a:ext>
            </a:extLst>
          </p:cNvPr>
          <p:cNvSpPr>
            <a:spLocks noChangeArrowheads="1"/>
          </p:cNvSpPr>
          <p:nvPr/>
        </p:nvSpPr>
        <p:spPr bwMode="auto">
          <a:xfrm>
            <a:off x="7201317" y="3907795"/>
            <a:ext cx="990600" cy="304800"/>
          </a:xfrm>
          <a:prstGeom prst="ellipse">
            <a:avLst/>
          </a:prstGeom>
          <a:solidFill>
            <a:srgbClr val="CCFFFF"/>
          </a:solidFill>
          <a:ln w="9525">
            <a:solidFill>
              <a:srgbClr val="000000"/>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process</a:t>
            </a:r>
          </a:p>
        </p:txBody>
      </p:sp>
      <p:sp>
        <p:nvSpPr>
          <p:cNvPr id="158" name="Line 88">
            <a:extLst>
              <a:ext uri="{FF2B5EF4-FFF2-40B4-BE49-F238E27FC236}">
                <a16:creationId xmlns:a16="http://schemas.microsoft.com/office/drawing/2014/main" id="{357D04DF-5A8F-3946-A05F-B134A08152BD}"/>
              </a:ext>
            </a:extLst>
          </p:cNvPr>
          <p:cNvSpPr>
            <a:spLocks noChangeShapeType="1"/>
          </p:cNvSpPr>
          <p:nvPr/>
        </p:nvSpPr>
        <p:spPr bwMode="auto">
          <a:xfrm flipH="1">
            <a:off x="8258592" y="4039558"/>
            <a:ext cx="609600" cy="0"/>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9" name="Line 89">
            <a:extLst>
              <a:ext uri="{FF2B5EF4-FFF2-40B4-BE49-F238E27FC236}">
                <a16:creationId xmlns:a16="http://schemas.microsoft.com/office/drawing/2014/main" id="{1F64B7FA-0FDF-AA41-954C-B46F96B69793}"/>
              </a:ext>
            </a:extLst>
          </p:cNvPr>
          <p:cNvSpPr>
            <a:spLocks noChangeShapeType="1"/>
          </p:cNvSpPr>
          <p:nvPr/>
        </p:nvSpPr>
        <p:spPr bwMode="auto">
          <a:xfrm>
            <a:off x="8484017" y="4465008"/>
            <a:ext cx="0" cy="1022350"/>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60" name="Line 90">
            <a:extLst>
              <a:ext uri="{FF2B5EF4-FFF2-40B4-BE49-F238E27FC236}">
                <a16:creationId xmlns:a16="http://schemas.microsoft.com/office/drawing/2014/main" id="{1C49FAA4-451C-9346-B2A1-9DADDB3735D1}"/>
              </a:ext>
            </a:extLst>
          </p:cNvPr>
          <p:cNvSpPr>
            <a:spLocks noChangeShapeType="1"/>
          </p:cNvSpPr>
          <p:nvPr/>
        </p:nvSpPr>
        <p:spPr bwMode="auto">
          <a:xfrm flipH="1">
            <a:off x="8507829" y="4965070"/>
            <a:ext cx="609600" cy="0"/>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 name="Group 1">
            <a:extLst>
              <a:ext uri="{FF2B5EF4-FFF2-40B4-BE49-F238E27FC236}">
                <a16:creationId xmlns:a16="http://schemas.microsoft.com/office/drawing/2014/main" id="{3E6F8F39-CC95-5944-86C7-18592B3F79C2}"/>
              </a:ext>
            </a:extLst>
          </p:cNvPr>
          <p:cNvGrpSpPr/>
          <p:nvPr/>
        </p:nvGrpSpPr>
        <p:grpSpPr>
          <a:xfrm>
            <a:off x="3786604" y="3720470"/>
            <a:ext cx="4208463" cy="801688"/>
            <a:chOff x="3786604" y="3720470"/>
            <a:chExt cx="4208463" cy="801688"/>
          </a:xfrm>
        </p:grpSpPr>
        <p:grpSp>
          <p:nvGrpSpPr>
            <p:cNvPr id="136" name="Group 58">
              <a:extLst>
                <a:ext uri="{FF2B5EF4-FFF2-40B4-BE49-F238E27FC236}">
                  <a16:creationId xmlns:a16="http://schemas.microsoft.com/office/drawing/2014/main" id="{E675645C-771D-1C4D-BD09-0A50219A704A}"/>
                </a:ext>
              </a:extLst>
            </p:cNvPr>
            <p:cNvGrpSpPr>
              <a:grpSpLocks/>
            </p:cNvGrpSpPr>
            <p:nvPr/>
          </p:nvGrpSpPr>
          <p:grpSpPr bwMode="auto">
            <a:xfrm>
              <a:off x="3786604" y="4296733"/>
              <a:ext cx="546100" cy="225425"/>
              <a:chOff x="1287" y="2524"/>
              <a:chExt cx="260" cy="100"/>
            </a:xfrm>
          </p:grpSpPr>
          <p:sp>
            <p:nvSpPr>
              <p:cNvPr id="137" name="Rectangle 59">
                <a:extLst>
                  <a:ext uri="{FF2B5EF4-FFF2-40B4-BE49-F238E27FC236}">
                    <a16:creationId xmlns:a16="http://schemas.microsoft.com/office/drawing/2014/main" id="{4BD7EDAC-534F-D84F-8E24-977FE250A0C6}"/>
                  </a:ext>
                </a:extLst>
              </p:cNvPr>
              <p:cNvSpPr>
                <a:spLocks noChangeArrowheads="1"/>
              </p:cNvSpPr>
              <p:nvPr/>
            </p:nvSpPr>
            <p:spPr bwMode="auto">
              <a:xfrm>
                <a:off x="1287" y="2524"/>
                <a:ext cx="260" cy="100"/>
              </a:xfrm>
              <a:prstGeom prst="rect">
                <a:avLst/>
              </a:prstGeom>
              <a:solidFill>
                <a:srgbClr val="C96B72"/>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8" name="Rectangle 60">
                <a:extLst>
                  <a:ext uri="{FF2B5EF4-FFF2-40B4-BE49-F238E27FC236}">
                    <a16:creationId xmlns:a16="http://schemas.microsoft.com/office/drawing/2014/main" id="{522C0AA5-89A7-AE45-9EA6-0984C3D36702}"/>
                  </a:ext>
                </a:extLst>
              </p:cNvPr>
              <p:cNvSpPr>
                <a:spLocks noChangeArrowheads="1"/>
              </p:cNvSpPr>
              <p:nvPr/>
            </p:nvSpPr>
            <p:spPr bwMode="auto">
              <a:xfrm>
                <a:off x="1338" y="2537"/>
                <a:ext cx="156" cy="76"/>
              </a:xfrm>
              <a:prstGeom prst="rect">
                <a:avLst/>
              </a:prstGeom>
              <a:solidFill>
                <a:srgbClr val="FFFFFF"/>
              </a:solidFill>
              <a:ln w="9525">
                <a:no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9" name="Rectangle 61">
                <a:extLst>
                  <a:ext uri="{FF2B5EF4-FFF2-40B4-BE49-F238E27FC236}">
                    <a16:creationId xmlns:a16="http://schemas.microsoft.com/office/drawing/2014/main" id="{E45B888C-A7C7-C04F-96C2-AC5495901CD3}"/>
                  </a:ext>
                </a:extLst>
              </p:cNvPr>
              <p:cNvSpPr>
                <a:spLocks noChangeArrowheads="1"/>
              </p:cNvSpPr>
              <p:nvPr/>
            </p:nvSpPr>
            <p:spPr bwMode="auto">
              <a:xfrm>
                <a:off x="1503" y="2582"/>
                <a:ext cx="27" cy="27"/>
              </a:xfrm>
              <a:prstGeom prst="rect">
                <a:avLst/>
              </a:prstGeom>
              <a:solidFill>
                <a:srgbClr val="C00000"/>
              </a:solidFill>
              <a:ln w="9525">
                <a:no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0" name="Rectangle 62">
                <a:extLst>
                  <a:ext uri="{FF2B5EF4-FFF2-40B4-BE49-F238E27FC236}">
                    <a16:creationId xmlns:a16="http://schemas.microsoft.com/office/drawing/2014/main" id="{6D259067-30CA-3A43-B969-2FED80C101C4}"/>
                  </a:ext>
                </a:extLst>
              </p:cNvPr>
              <p:cNvSpPr>
                <a:spLocks noChangeArrowheads="1"/>
              </p:cNvSpPr>
              <p:nvPr/>
            </p:nvSpPr>
            <p:spPr bwMode="auto">
              <a:xfrm>
                <a:off x="1298" y="2583"/>
                <a:ext cx="26" cy="27"/>
              </a:xfrm>
              <a:prstGeom prst="rect">
                <a:avLst/>
              </a:prstGeom>
              <a:solidFill>
                <a:srgbClr val="C00000"/>
              </a:solidFill>
              <a:ln w="9525">
                <a:no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53" name="Group 79">
              <a:extLst>
                <a:ext uri="{FF2B5EF4-FFF2-40B4-BE49-F238E27FC236}">
                  <a16:creationId xmlns:a16="http://schemas.microsoft.com/office/drawing/2014/main" id="{2953A696-2D0B-4946-96FC-8F6534A2F156}"/>
                </a:ext>
              </a:extLst>
            </p:cNvPr>
            <p:cNvGrpSpPr>
              <a:grpSpLocks/>
            </p:cNvGrpSpPr>
            <p:nvPr/>
          </p:nvGrpSpPr>
          <p:grpSpPr bwMode="auto">
            <a:xfrm>
              <a:off x="7448967" y="4268158"/>
              <a:ext cx="546100" cy="225425"/>
              <a:chOff x="1287" y="2524"/>
              <a:chExt cx="260" cy="100"/>
            </a:xfrm>
          </p:grpSpPr>
          <p:sp>
            <p:nvSpPr>
              <p:cNvPr id="154" name="Rectangle 80">
                <a:extLst>
                  <a:ext uri="{FF2B5EF4-FFF2-40B4-BE49-F238E27FC236}">
                    <a16:creationId xmlns:a16="http://schemas.microsoft.com/office/drawing/2014/main" id="{313605CC-1AC5-8944-94FF-94268AD80469}"/>
                  </a:ext>
                </a:extLst>
              </p:cNvPr>
              <p:cNvSpPr>
                <a:spLocks noChangeArrowheads="1"/>
              </p:cNvSpPr>
              <p:nvPr/>
            </p:nvSpPr>
            <p:spPr bwMode="auto">
              <a:xfrm>
                <a:off x="1287" y="2524"/>
                <a:ext cx="260" cy="100"/>
              </a:xfrm>
              <a:prstGeom prst="rect">
                <a:avLst/>
              </a:prstGeom>
              <a:solidFill>
                <a:srgbClr val="C96B72"/>
              </a:solidFill>
              <a:ln w="9525">
                <a:no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5" name="Rectangle 81">
                <a:extLst>
                  <a:ext uri="{FF2B5EF4-FFF2-40B4-BE49-F238E27FC236}">
                    <a16:creationId xmlns:a16="http://schemas.microsoft.com/office/drawing/2014/main" id="{BAFE64F2-A025-9F4E-99C9-ACC9BFF25919}"/>
                  </a:ext>
                </a:extLst>
              </p:cNvPr>
              <p:cNvSpPr>
                <a:spLocks noChangeArrowheads="1"/>
              </p:cNvSpPr>
              <p:nvPr/>
            </p:nvSpPr>
            <p:spPr bwMode="auto">
              <a:xfrm>
                <a:off x="1338" y="2537"/>
                <a:ext cx="156" cy="76"/>
              </a:xfrm>
              <a:prstGeom prst="rect">
                <a:avLst/>
              </a:prstGeom>
              <a:solidFill>
                <a:srgbClr val="FFFFFF"/>
              </a:solidFill>
              <a:ln w="9525">
                <a:no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6" name="Rectangle 82">
                <a:extLst>
                  <a:ext uri="{FF2B5EF4-FFF2-40B4-BE49-F238E27FC236}">
                    <a16:creationId xmlns:a16="http://schemas.microsoft.com/office/drawing/2014/main" id="{3829DF34-8663-6146-9BA0-7632285CE663}"/>
                  </a:ext>
                </a:extLst>
              </p:cNvPr>
              <p:cNvSpPr>
                <a:spLocks noChangeArrowheads="1"/>
              </p:cNvSpPr>
              <p:nvPr/>
            </p:nvSpPr>
            <p:spPr bwMode="auto">
              <a:xfrm>
                <a:off x="1503" y="2582"/>
                <a:ext cx="27" cy="27"/>
              </a:xfrm>
              <a:prstGeom prst="rect">
                <a:avLst/>
              </a:prstGeom>
              <a:solidFill>
                <a:srgbClr val="C00000"/>
              </a:solidFill>
              <a:ln w="9525">
                <a:no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7" name="Rectangle 83">
                <a:extLst>
                  <a:ext uri="{FF2B5EF4-FFF2-40B4-BE49-F238E27FC236}">
                    <a16:creationId xmlns:a16="http://schemas.microsoft.com/office/drawing/2014/main" id="{D148D136-2E3F-5745-9E50-2A0525F6E166}"/>
                  </a:ext>
                </a:extLst>
              </p:cNvPr>
              <p:cNvSpPr>
                <a:spLocks noChangeArrowheads="1"/>
              </p:cNvSpPr>
              <p:nvPr/>
            </p:nvSpPr>
            <p:spPr bwMode="auto">
              <a:xfrm>
                <a:off x="1298" y="2583"/>
                <a:ext cx="26" cy="27"/>
              </a:xfrm>
              <a:prstGeom prst="rect">
                <a:avLst/>
              </a:prstGeom>
              <a:solidFill>
                <a:srgbClr val="C00000"/>
              </a:solidFill>
              <a:ln w="9525">
                <a:no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61" name="Text Box 56">
              <a:extLst>
                <a:ext uri="{FF2B5EF4-FFF2-40B4-BE49-F238E27FC236}">
                  <a16:creationId xmlns:a16="http://schemas.microsoft.com/office/drawing/2014/main" id="{0AD3AB67-1B7A-DC4C-8CF0-ED4CE6AD679E}"/>
                </a:ext>
              </a:extLst>
            </p:cNvPr>
            <p:cNvSpPr txBox="1">
              <a:spLocks noChangeArrowheads="1"/>
            </p:cNvSpPr>
            <p:nvPr/>
          </p:nvSpPr>
          <p:spPr bwMode="auto">
            <a:xfrm>
              <a:off x="5421729" y="3720470"/>
              <a:ext cx="9175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altLang="en-US" sz="2000" b="0" i="1" u="none" strike="noStrike" kern="0" cap="none" spc="0" normalizeH="0" baseline="0" noProof="0">
                  <a:ln>
                    <a:noFill/>
                  </a:ln>
                  <a:solidFill>
                    <a:srgbClr val="CC0000"/>
                  </a:solidFill>
                  <a:effectLst/>
                  <a:uLnTx/>
                  <a:uFillTx/>
                  <a:latin typeface="Arial" panose="020B0604020202020204" pitchFamily="34" charset="0"/>
                  <a:ea typeface="ＭＳ Ｐゴシック" panose="020B0600070205080204" pitchFamily="34" charset="-128"/>
                  <a:cs typeface="+mn-cs"/>
                </a:rPr>
                <a:t>socket</a:t>
              </a:r>
            </a:p>
          </p:txBody>
        </p:sp>
        <p:sp>
          <p:nvSpPr>
            <p:cNvPr id="162" name="Line 92">
              <a:extLst>
                <a:ext uri="{FF2B5EF4-FFF2-40B4-BE49-F238E27FC236}">
                  <a16:creationId xmlns:a16="http://schemas.microsoft.com/office/drawing/2014/main" id="{143E3CCF-902D-1B48-A226-00DCF5BF008C}"/>
                </a:ext>
              </a:extLst>
            </p:cNvPr>
            <p:cNvSpPr>
              <a:spLocks noChangeShapeType="1"/>
            </p:cNvSpPr>
            <p:nvPr/>
          </p:nvSpPr>
          <p:spPr bwMode="auto">
            <a:xfrm flipV="1">
              <a:off x="4424779" y="3920495"/>
              <a:ext cx="968375" cy="434975"/>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63" name="Line 93">
              <a:extLst>
                <a:ext uri="{FF2B5EF4-FFF2-40B4-BE49-F238E27FC236}">
                  <a16:creationId xmlns:a16="http://schemas.microsoft.com/office/drawing/2014/main" id="{C4134BE9-E71D-0348-B019-E892502C5FBE}"/>
                </a:ext>
              </a:extLst>
            </p:cNvPr>
            <p:cNvSpPr>
              <a:spLocks noChangeShapeType="1"/>
            </p:cNvSpPr>
            <p:nvPr/>
          </p:nvSpPr>
          <p:spPr bwMode="auto">
            <a:xfrm flipH="1" flipV="1">
              <a:off x="6359942" y="3909383"/>
              <a:ext cx="968375" cy="434975"/>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64" name="Group 96">
            <a:extLst>
              <a:ext uri="{FF2B5EF4-FFF2-40B4-BE49-F238E27FC236}">
                <a16:creationId xmlns:a16="http://schemas.microsoft.com/office/drawing/2014/main" id="{9A6CA79B-4989-1B42-B637-EB423445684E}"/>
              </a:ext>
            </a:extLst>
          </p:cNvPr>
          <p:cNvGrpSpPr>
            <a:grpSpLocks/>
          </p:cNvGrpSpPr>
          <p:nvPr/>
        </p:nvGrpSpPr>
        <p:grpSpPr bwMode="auto">
          <a:xfrm>
            <a:off x="2214979" y="4974595"/>
            <a:ext cx="719138" cy="773113"/>
            <a:chOff x="-44" y="1473"/>
            <a:chExt cx="981" cy="1105"/>
          </a:xfrm>
        </p:grpSpPr>
        <p:pic>
          <p:nvPicPr>
            <p:cNvPr id="165" name="Picture 97" descr="desktop_computer_stylized_medium">
              <a:extLst>
                <a:ext uri="{FF2B5EF4-FFF2-40B4-BE49-F238E27FC236}">
                  <a16:creationId xmlns:a16="http://schemas.microsoft.com/office/drawing/2014/main" id="{52A0739D-A2B2-9B4C-808E-15A031326E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6" name="Freeform 98">
              <a:extLst>
                <a:ext uri="{FF2B5EF4-FFF2-40B4-BE49-F238E27FC236}">
                  <a16:creationId xmlns:a16="http://schemas.microsoft.com/office/drawing/2014/main" id="{DA46FEF0-4E21-2249-B7F5-7F6F7B7F0DE3}"/>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67" name="Group 99">
            <a:extLst>
              <a:ext uri="{FF2B5EF4-FFF2-40B4-BE49-F238E27FC236}">
                <a16:creationId xmlns:a16="http://schemas.microsoft.com/office/drawing/2014/main" id="{05F61B1A-C7F7-544F-B009-739C54EFEA01}"/>
              </a:ext>
            </a:extLst>
          </p:cNvPr>
          <p:cNvGrpSpPr>
            <a:grpSpLocks/>
          </p:cNvGrpSpPr>
          <p:nvPr/>
        </p:nvGrpSpPr>
        <p:grpSpPr bwMode="auto">
          <a:xfrm flipH="1">
            <a:off x="8911054" y="5169858"/>
            <a:ext cx="719138" cy="773112"/>
            <a:chOff x="-44" y="1473"/>
            <a:chExt cx="981" cy="1105"/>
          </a:xfrm>
        </p:grpSpPr>
        <p:pic>
          <p:nvPicPr>
            <p:cNvPr id="168" name="Picture 100" descr="desktop_computer_stylized_medium">
              <a:extLst>
                <a:ext uri="{FF2B5EF4-FFF2-40B4-BE49-F238E27FC236}">
                  <a16:creationId xmlns:a16="http://schemas.microsoft.com/office/drawing/2014/main" id="{23181BD9-C2D1-5E4C-A8EE-29F5422B96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9" name="Freeform 101">
              <a:extLst>
                <a:ext uri="{FF2B5EF4-FFF2-40B4-BE49-F238E27FC236}">
                  <a16:creationId xmlns:a16="http://schemas.microsoft.com/office/drawing/2014/main" id="{2BA7DD97-C4EE-0C4B-B331-0E1CF367ECAB}"/>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58" name="Slide Number Placeholder 2">
            <a:extLst>
              <a:ext uri="{FF2B5EF4-FFF2-40B4-BE49-F238E27FC236}">
                <a16:creationId xmlns:a16="http://schemas.microsoft.com/office/drawing/2014/main" id="{1C5A2542-7006-334B-B956-C24DF5F2DE7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Application Layer: 2-</a:t>
            </a:r>
            <a:fld id="{C4204591-24BD-A542-B9D5-F8D8A88D2FEE}" type="slidenum">
              <a:rPr lang="en-US" smtClean="0"/>
              <a:pPr/>
              <a:t>2</a:t>
            </a:fld>
            <a:endParaRPr lang="en-US" dirty="0"/>
          </a:p>
        </p:txBody>
      </p:sp>
    </p:spTree>
    <p:extLst>
      <p:ext uri="{BB962C8B-B14F-4D97-AF65-F5344CB8AC3E}">
        <p14:creationId xmlns:p14="http://schemas.microsoft.com/office/powerpoint/2010/main" val="4052617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2">
                                            <p:txEl>
                                              <p:pRg st="1" end="1"/>
                                            </p:txEl>
                                          </p:spTgt>
                                        </p:tgtEl>
                                        <p:attrNameLst>
                                          <p:attrName>style.visibility</p:attrName>
                                        </p:attrNameLst>
                                      </p:cBhvr>
                                      <p:to>
                                        <p:strVal val="visible"/>
                                      </p:to>
                                    </p:set>
                                    <p:animEffect transition="in" filter="dissolve">
                                      <p:cBhvr>
                                        <p:cTn id="7" dur="500"/>
                                        <p:tgtEl>
                                          <p:spTgt spid="62">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dissolv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 name="Title 1">
            <a:extLst>
              <a:ext uri="{FF2B5EF4-FFF2-40B4-BE49-F238E27FC236}">
                <a16:creationId xmlns:a16="http://schemas.microsoft.com/office/drawing/2014/main" id="{EDBA5A8F-4260-B240-9E01-AE8471BDC45B}"/>
              </a:ext>
            </a:extLst>
          </p:cNvPr>
          <p:cNvSpPr>
            <a:spLocks noGrp="1"/>
          </p:cNvSpPr>
          <p:nvPr>
            <p:ph type="title"/>
          </p:nvPr>
        </p:nvSpPr>
        <p:spPr/>
        <p:txBody>
          <a:bodyPr>
            <a:normAutofit/>
          </a:bodyPr>
          <a:lstStyle/>
          <a:p>
            <a:r>
              <a:rPr lang="en-US" altLang="en-US" sz="4400" dirty="0">
                <a:ea typeface="ＭＳ Ｐゴシック" panose="020B0600070205080204" pitchFamily="34" charset="-128"/>
              </a:rPr>
              <a:t>Socket programming </a:t>
            </a:r>
          </a:p>
        </p:txBody>
      </p:sp>
      <p:sp>
        <p:nvSpPr>
          <p:cNvPr id="58" name="Rectangle 3">
            <a:extLst>
              <a:ext uri="{FF2B5EF4-FFF2-40B4-BE49-F238E27FC236}">
                <a16:creationId xmlns:a16="http://schemas.microsoft.com/office/drawing/2014/main" id="{616F4545-210A-A74D-A31A-E4339596B317}"/>
              </a:ext>
            </a:extLst>
          </p:cNvPr>
          <p:cNvSpPr>
            <a:spLocks noGrp="1" noChangeArrowheads="1"/>
          </p:cNvSpPr>
          <p:nvPr>
            <p:ph idx="1"/>
          </p:nvPr>
        </p:nvSpPr>
        <p:spPr>
          <a:xfrm>
            <a:off x="838199" y="1513591"/>
            <a:ext cx="10798277" cy="1742641"/>
          </a:xfrm>
        </p:spPr>
        <p:txBody>
          <a:bodyPr>
            <a:normAutofit/>
          </a:bodyPr>
          <a:lstStyle/>
          <a:p>
            <a:pPr marL="342900" lvl="1" indent="-342900">
              <a:buSzPct val="65000"/>
              <a:buFont typeface="Wingdings" pitchFamily="2" charset="2"/>
              <a:buNone/>
            </a:pPr>
            <a:r>
              <a:rPr lang="en-US" altLang="en-US" sz="3200" dirty="0">
                <a:solidFill>
                  <a:srgbClr val="22228B"/>
                </a:solidFill>
                <a:ea typeface="ＭＳ Ｐゴシック" panose="020B0600070205080204" pitchFamily="34" charset="-128"/>
              </a:rPr>
              <a:t>Two socket types for two transport services:</a:t>
            </a:r>
          </a:p>
          <a:p>
            <a:pPr marL="631825" lvl="1" indent="-457200">
              <a:buSzPct val="100000"/>
              <a:buFont typeface="Wingdings" pitchFamily="2" charset="2"/>
              <a:buChar char="§"/>
            </a:pPr>
            <a:r>
              <a:rPr lang="en-US" altLang="en-US" sz="3200" i="1" dirty="0">
                <a:solidFill>
                  <a:srgbClr val="CC0000"/>
                </a:solidFill>
                <a:ea typeface="ＭＳ Ｐゴシック" panose="020B0600070205080204" pitchFamily="34" charset="-128"/>
              </a:rPr>
              <a:t>UDP:</a:t>
            </a:r>
            <a:r>
              <a:rPr lang="en-US" altLang="en-US" sz="3200" dirty="0">
                <a:solidFill>
                  <a:srgbClr val="000000"/>
                </a:solidFill>
                <a:ea typeface="ＭＳ Ｐゴシック" panose="020B0600070205080204" pitchFamily="34" charset="-128"/>
              </a:rPr>
              <a:t> </a:t>
            </a:r>
            <a:r>
              <a:rPr lang="en-US" altLang="en-US" sz="3200" dirty="0">
                <a:ea typeface="ＭＳ Ｐゴシック" panose="020B0600070205080204" pitchFamily="34" charset="-128"/>
              </a:rPr>
              <a:t>unreliable datagram </a:t>
            </a:r>
          </a:p>
          <a:p>
            <a:pPr marL="631825" lvl="1" indent="-457200">
              <a:buSzPct val="100000"/>
              <a:buFont typeface="Wingdings" pitchFamily="2" charset="2"/>
              <a:buChar char="§"/>
            </a:pPr>
            <a:r>
              <a:rPr lang="en-US" altLang="en-US" sz="3200" i="1" dirty="0">
                <a:solidFill>
                  <a:srgbClr val="CC0000"/>
                </a:solidFill>
                <a:ea typeface="ＭＳ Ｐゴシック" panose="020B0600070205080204" pitchFamily="34" charset="-128"/>
              </a:rPr>
              <a:t>TCP:</a:t>
            </a:r>
            <a:r>
              <a:rPr lang="en-US" altLang="en-US" sz="3200" dirty="0">
                <a:ea typeface="ＭＳ Ｐゴシック" panose="020B0600070205080204" pitchFamily="34" charset="-128"/>
              </a:rPr>
              <a:t> reliable, byte stream-oriented</a:t>
            </a:r>
            <a:endParaRPr lang="en-US" altLang="en-US" dirty="0">
              <a:latin typeface="Gill Sans MT" panose="020B0502020104020203" pitchFamily="34" charset="77"/>
              <a:ea typeface="ＭＳ Ｐゴシック" panose="020B0600070205080204" pitchFamily="34" charset="-128"/>
            </a:endParaRPr>
          </a:p>
        </p:txBody>
      </p:sp>
      <p:sp>
        <p:nvSpPr>
          <p:cNvPr id="59" name="Rectangle 3">
            <a:extLst>
              <a:ext uri="{FF2B5EF4-FFF2-40B4-BE49-F238E27FC236}">
                <a16:creationId xmlns:a16="http://schemas.microsoft.com/office/drawing/2014/main" id="{E8FBE9BD-5125-8341-AC98-0DB0D8C28ED1}"/>
              </a:ext>
            </a:extLst>
          </p:cNvPr>
          <p:cNvSpPr txBox="1">
            <a:spLocks noChangeArrowheads="1"/>
          </p:cNvSpPr>
          <p:nvPr/>
        </p:nvSpPr>
        <p:spPr bwMode="auto">
          <a:xfrm>
            <a:off x="878760" y="3291529"/>
            <a:ext cx="10798277" cy="3481388"/>
          </a:xfrm>
          <a:prstGeom prst="rect">
            <a:avLst/>
          </a:prstGeom>
          <a:noFill/>
          <a:ln w="9525">
            <a:noFill/>
            <a:miter lim="800000"/>
            <a:headEnd/>
            <a:tailEnd/>
          </a:ln>
        </p:spPr>
        <p:txBody>
          <a:bodyPr/>
          <a:lstStyle/>
          <a:p>
            <a:pPr marL="342900" marR="0" lvl="1" indent="-342900" algn="l" defTabSz="914400" rtl="0" eaLnBrk="1" fontAlgn="auto" latinLnBrk="0" hangingPunct="1">
              <a:lnSpc>
                <a:spcPct val="85000"/>
              </a:lnSpc>
              <a:spcBef>
                <a:spcPts val="0"/>
              </a:spcBef>
              <a:spcAft>
                <a:spcPts val="0"/>
              </a:spcAft>
              <a:buClr>
                <a:srgbClr val="000099"/>
              </a:buClr>
              <a:buSzPct val="65000"/>
              <a:buFont typeface="Wingdings" pitchFamily="2" charset="2"/>
              <a:buNone/>
              <a:tabLst/>
              <a:defRPr/>
            </a:pPr>
            <a:r>
              <a:rPr kumimoji="0" lang="en-US" sz="3200" b="0" i="0" u="none" strike="noStrike" kern="0" cap="none" spc="0" normalizeH="0" baseline="0" noProof="0" dirty="0">
                <a:ln>
                  <a:noFill/>
                </a:ln>
                <a:solidFill>
                  <a:srgbClr val="0000A3"/>
                </a:solidFill>
                <a:effectLst/>
                <a:uLnTx/>
                <a:uFillTx/>
                <a:latin typeface="Calibri" panose="020F0502020204030204"/>
                <a:ea typeface="ＭＳ Ｐゴシック" charset="0"/>
                <a:cs typeface="+mn-cs"/>
              </a:rPr>
              <a:t>Application Example:</a:t>
            </a:r>
          </a:p>
          <a:p>
            <a:pPr marL="514350" marR="0" lvl="0" indent="-287338" algn="l" defTabSz="914400" rtl="0" eaLnBrk="1" fontAlgn="auto" latinLnBrk="0" hangingPunct="1">
              <a:lnSpc>
                <a:spcPct val="100000"/>
              </a:lnSpc>
              <a:spcBef>
                <a:spcPts val="0"/>
              </a:spcBef>
              <a:spcAft>
                <a:spcPts val="0"/>
              </a:spcAft>
              <a:buClr>
                <a:srgbClr val="000099"/>
              </a:buClr>
              <a:buSzPct val="65000"/>
              <a:buFont typeface="+mj-lt"/>
              <a:buAutoNum type="arabicPeriod"/>
              <a:tabLst/>
              <a:defRPr/>
            </a:pPr>
            <a:r>
              <a:rPr kumimoji="0" lang="en-US" sz="2800" b="0" i="0" u="none" strike="noStrike" kern="0" cap="none" spc="0" normalizeH="0" baseline="0" noProof="0" dirty="0">
                <a:ln>
                  <a:noFill/>
                </a:ln>
                <a:solidFill>
                  <a:prstClr val="black"/>
                </a:solidFill>
                <a:effectLst/>
                <a:uLnTx/>
                <a:uFillTx/>
                <a:latin typeface="Calibri" panose="020F0502020204030204"/>
                <a:ea typeface="+mn-ea"/>
                <a:cs typeface="ＭＳ Ｐゴシック" charset="0"/>
              </a:rPr>
              <a:t>client reads a line of characters (data) from its keyboard and sends data to server</a:t>
            </a:r>
          </a:p>
          <a:p>
            <a:pPr marL="514350" marR="0" lvl="0" indent="-287338" algn="l" defTabSz="914400" rtl="0" eaLnBrk="1" fontAlgn="auto" latinLnBrk="0" hangingPunct="1">
              <a:lnSpc>
                <a:spcPct val="100000"/>
              </a:lnSpc>
              <a:spcBef>
                <a:spcPts val="0"/>
              </a:spcBef>
              <a:spcAft>
                <a:spcPts val="0"/>
              </a:spcAft>
              <a:buClr>
                <a:srgbClr val="000099"/>
              </a:buClr>
              <a:buSzPct val="65000"/>
              <a:buFont typeface="+mj-lt"/>
              <a:buAutoNum type="arabicPeriod"/>
              <a:tabLst/>
              <a:defRPr/>
            </a:pPr>
            <a:r>
              <a:rPr kumimoji="0" lang="en-US" sz="2800" b="0" i="0" u="none" strike="noStrike" kern="0" cap="none" spc="0" normalizeH="0" baseline="0" noProof="0" dirty="0">
                <a:ln>
                  <a:noFill/>
                </a:ln>
                <a:solidFill>
                  <a:prstClr val="black"/>
                </a:solidFill>
                <a:effectLst/>
                <a:uLnTx/>
                <a:uFillTx/>
                <a:latin typeface="Calibri" panose="020F0502020204030204"/>
                <a:ea typeface="+mn-ea"/>
                <a:cs typeface="ＭＳ Ｐゴシック" charset="0"/>
              </a:rPr>
              <a:t>server receives the data and converts characters to uppercase</a:t>
            </a:r>
          </a:p>
          <a:p>
            <a:pPr marL="514350" marR="0" lvl="0" indent="-287338" algn="l" defTabSz="914400" rtl="0" eaLnBrk="1" fontAlgn="auto" latinLnBrk="0" hangingPunct="1">
              <a:lnSpc>
                <a:spcPct val="100000"/>
              </a:lnSpc>
              <a:spcBef>
                <a:spcPts val="0"/>
              </a:spcBef>
              <a:spcAft>
                <a:spcPts val="0"/>
              </a:spcAft>
              <a:buClr>
                <a:srgbClr val="000099"/>
              </a:buClr>
              <a:buSzPct val="65000"/>
              <a:buFont typeface="+mj-lt"/>
              <a:buAutoNum type="arabicPeriod"/>
              <a:tabLst/>
              <a:defRPr/>
            </a:pPr>
            <a:r>
              <a:rPr kumimoji="0" lang="en-US" sz="2800" b="0" i="0" u="none" strike="noStrike" kern="0" cap="none" spc="0" normalizeH="0" baseline="0" noProof="0" dirty="0">
                <a:ln>
                  <a:noFill/>
                </a:ln>
                <a:solidFill>
                  <a:prstClr val="black"/>
                </a:solidFill>
                <a:effectLst/>
                <a:uLnTx/>
                <a:uFillTx/>
                <a:latin typeface="Calibri" panose="020F0502020204030204"/>
                <a:ea typeface="+mn-ea"/>
                <a:cs typeface="ＭＳ Ｐゴシック" charset="0"/>
              </a:rPr>
              <a:t>server sends modified data to client</a:t>
            </a:r>
          </a:p>
          <a:p>
            <a:pPr marL="514350" marR="0" lvl="0" indent="-287338" algn="l" defTabSz="914400" rtl="0" eaLnBrk="1" fontAlgn="auto" latinLnBrk="0" hangingPunct="1">
              <a:lnSpc>
                <a:spcPct val="100000"/>
              </a:lnSpc>
              <a:spcBef>
                <a:spcPts val="0"/>
              </a:spcBef>
              <a:spcAft>
                <a:spcPts val="0"/>
              </a:spcAft>
              <a:buClr>
                <a:srgbClr val="000099"/>
              </a:buClr>
              <a:buSzPct val="65000"/>
              <a:buFont typeface="+mj-lt"/>
              <a:buAutoNum type="arabicPeriod"/>
              <a:tabLst/>
              <a:defRPr/>
            </a:pPr>
            <a:r>
              <a:rPr kumimoji="0" lang="en-US" sz="2800" b="0" i="0" u="none" strike="noStrike" kern="0" cap="none" spc="0" normalizeH="0" baseline="0" noProof="0" dirty="0">
                <a:ln>
                  <a:noFill/>
                </a:ln>
                <a:solidFill>
                  <a:prstClr val="black"/>
                </a:solidFill>
                <a:effectLst/>
                <a:uLnTx/>
                <a:uFillTx/>
                <a:latin typeface="Calibri" panose="020F0502020204030204"/>
                <a:ea typeface="+mn-ea"/>
                <a:cs typeface="ＭＳ Ｐゴシック" charset="0"/>
              </a:rPr>
              <a:t>client receives modified data and displays line on its screen</a:t>
            </a:r>
          </a:p>
        </p:txBody>
      </p:sp>
      <p:sp>
        <p:nvSpPr>
          <p:cNvPr id="5" name="Slide Number Placeholder 2">
            <a:extLst>
              <a:ext uri="{FF2B5EF4-FFF2-40B4-BE49-F238E27FC236}">
                <a16:creationId xmlns:a16="http://schemas.microsoft.com/office/drawing/2014/main" id="{B86523E8-8571-1B4B-B7F3-5188B316872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Application Layer: 2-</a:t>
            </a:r>
            <a:fld id="{C4204591-24BD-A542-B9D5-F8D8A88D2FEE}" type="slidenum">
              <a:rPr lang="en-US" smtClean="0"/>
              <a:pPr/>
              <a:t>3</a:t>
            </a:fld>
            <a:endParaRPr lang="en-US" dirty="0"/>
          </a:p>
        </p:txBody>
      </p:sp>
    </p:spTree>
    <p:extLst>
      <p:ext uri="{BB962C8B-B14F-4D97-AF65-F5344CB8AC3E}">
        <p14:creationId xmlns:p14="http://schemas.microsoft.com/office/powerpoint/2010/main" val="3762298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dissolve">
                                      <p:cBhvr>
                                        <p:cTn id="7"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 name="Title 1">
            <a:extLst>
              <a:ext uri="{FF2B5EF4-FFF2-40B4-BE49-F238E27FC236}">
                <a16:creationId xmlns:a16="http://schemas.microsoft.com/office/drawing/2014/main" id="{EDBA5A8F-4260-B240-9E01-AE8471BDC45B}"/>
              </a:ext>
            </a:extLst>
          </p:cNvPr>
          <p:cNvSpPr>
            <a:spLocks noGrp="1"/>
          </p:cNvSpPr>
          <p:nvPr>
            <p:ph type="title"/>
          </p:nvPr>
        </p:nvSpPr>
        <p:spPr>
          <a:xfrm>
            <a:off x="804333" y="333288"/>
            <a:ext cx="10515600" cy="894622"/>
          </a:xfrm>
        </p:spPr>
        <p:txBody>
          <a:bodyPr>
            <a:normAutofit/>
          </a:bodyPr>
          <a:lstStyle/>
          <a:p>
            <a:r>
              <a:rPr lang="en-US" altLang="en-US" sz="4400" dirty="0">
                <a:ea typeface="ＭＳ Ｐゴシック" panose="020B0600070205080204" pitchFamily="34" charset="-128"/>
              </a:rPr>
              <a:t>Socket programming with UDP </a:t>
            </a:r>
          </a:p>
        </p:txBody>
      </p:sp>
      <p:sp>
        <p:nvSpPr>
          <p:cNvPr id="8" name="Rectangle 3">
            <a:extLst>
              <a:ext uri="{FF2B5EF4-FFF2-40B4-BE49-F238E27FC236}">
                <a16:creationId xmlns:a16="http://schemas.microsoft.com/office/drawing/2014/main" id="{6CF53D30-07DA-0041-8212-FA74FE4546A8}"/>
              </a:ext>
            </a:extLst>
          </p:cNvPr>
          <p:cNvSpPr>
            <a:spLocks noGrp="1" noChangeArrowheads="1"/>
          </p:cNvSpPr>
          <p:nvPr>
            <p:ph sz="half" idx="1"/>
          </p:nvPr>
        </p:nvSpPr>
        <p:spPr>
          <a:xfrm>
            <a:off x="714803" y="1318820"/>
            <a:ext cx="6363331" cy="4853335"/>
          </a:xfrm>
        </p:spPr>
        <p:txBody>
          <a:bodyPr>
            <a:normAutofit/>
          </a:bodyPr>
          <a:lstStyle/>
          <a:p>
            <a:pPr>
              <a:buFont typeface="Wingdings" pitchFamily="2" charset="2"/>
              <a:buNone/>
            </a:pPr>
            <a:r>
              <a:rPr lang="en-US" altLang="en-US" sz="3200" dirty="0">
                <a:solidFill>
                  <a:srgbClr val="CC0000"/>
                </a:solidFill>
                <a:ea typeface="ＭＳ Ｐゴシック" panose="020B0600070205080204" pitchFamily="34" charset="-128"/>
              </a:rPr>
              <a:t>UDP: </a:t>
            </a:r>
            <a:r>
              <a:rPr lang="en-US" altLang="en-US" sz="3200" dirty="0">
                <a:solidFill>
                  <a:srgbClr val="0000A3"/>
                </a:solidFill>
                <a:ea typeface="ＭＳ Ｐゴシック" panose="020B0600070205080204" pitchFamily="34" charset="-128"/>
              </a:rPr>
              <a:t>no “</a:t>
            </a:r>
            <a:r>
              <a:rPr lang="en-US" altLang="ja-JP" sz="3200" dirty="0">
                <a:solidFill>
                  <a:srgbClr val="0000A3"/>
                </a:solidFill>
                <a:ea typeface="ＭＳ Ｐゴシック" panose="020B0600070205080204" pitchFamily="34" charset="-128"/>
              </a:rPr>
              <a:t>connection” between client and server:</a:t>
            </a:r>
          </a:p>
          <a:p>
            <a:pPr marL="466725" indent="-292100">
              <a:spcBef>
                <a:spcPts val="400"/>
              </a:spcBef>
            </a:pPr>
            <a:r>
              <a:rPr lang="en-US" altLang="en-US" dirty="0">
                <a:ea typeface="ＭＳ Ｐゴシック" panose="020B0600070205080204" pitchFamily="34" charset="-128"/>
              </a:rPr>
              <a:t>no handshaking before sending data</a:t>
            </a:r>
          </a:p>
          <a:p>
            <a:pPr marL="466725" indent="-292100">
              <a:spcBef>
                <a:spcPts val="400"/>
              </a:spcBef>
            </a:pPr>
            <a:r>
              <a:rPr lang="en-US" altLang="en-US" dirty="0">
                <a:ea typeface="ＭＳ Ｐゴシック" panose="020B0600070205080204" pitchFamily="34" charset="-128"/>
              </a:rPr>
              <a:t>sender explicitly attaches IP destination address and port # to each packet</a:t>
            </a:r>
          </a:p>
          <a:p>
            <a:pPr marL="466725" indent="-292100">
              <a:spcBef>
                <a:spcPts val="400"/>
              </a:spcBef>
            </a:pPr>
            <a:r>
              <a:rPr lang="en-US" altLang="en-US" dirty="0">
                <a:ea typeface="ＭＳ Ｐゴシック" panose="020B0600070205080204" pitchFamily="34" charset="-128"/>
              </a:rPr>
              <a:t>receiver extracts sender IP address and port# from received packet</a:t>
            </a:r>
          </a:p>
          <a:p>
            <a:pPr>
              <a:spcBef>
                <a:spcPct val="50000"/>
              </a:spcBef>
              <a:buFont typeface="Wingdings" pitchFamily="2" charset="2"/>
              <a:buNone/>
            </a:pPr>
            <a:endParaRPr lang="en-US" altLang="en-US" dirty="0">
              <a:solidFill>
                <a:srgbClr val="CC0000"/>
              </a:solidFill>
              <a:ea typeface="ＭＳ Ｐゴシック" panose="020B0600070205080204" pitchFamily="34" charset="-128"/>
            </a:endParaRPr>
          </a:p>
          <a:p>
            <a:pPr>
              <a:spcBef>
                <a:spcPct val="50000"/>
              </a:spcBef>
              <a:buFont typeface="Wingdings" pitchFamily="2" charset="2"/>
              <a:buNone/>
            </a:pPr>
            <a:endParaRPr lang="en-US" altLang="en-US" dirty="0">
              <a:solidFill>
                <a:srgbClr val="CC0000"/>
              </a:solidFill>
              <a:ea typeface="ＭＳ Ｐゴシック" panose="020B0600070205080204" pitchFamily="34" charset="-128"/>
            </a:endParaRPr>
          </a:p>
          <a:p>
            <a:pPr>
              <a:spcBef>
                <a:spcPct val="50000"/>
              </a:spcBef>
              <a:buFont typeface="Wingdings" pitchFamily="2" charset="2"/>
              <a:buNone/>
            </a:pPr>
            <a:endParaRPr lang="en-US" altLang="en-US" dirty="0">
              <a:solidFill>
                <a:srgbClr val="CC0000"/>
              </a:solidFill>
              <a:ea typeface="ＭＳ Ｐゴシック" panose="020B0600070205080204" pitchFamily="34" charset="-128"/>
            </a:endParaRPr>
          </a:p>
          <a:p>
            <a:pPr>
              <a:spcBef>
                <a:spcPct val="50000"/>
              </a:spcBef>
              <a:buFont typeface="Wingdings" pitchFamily="2" charset="2"/>
              <a:buNone/>
            </a:pPr>
            <a:endParaRPr lang="en-US" altLang="en-US" dirty="0">
              <a:solidFill>
                <a:srgbClr val="CC0000"/>
              </a:solidFill>
              <a:ea typeface="ＭＳ Ｐゴシック" panose="020B0600070205080204" pitchFamily="34" charset="-128"/>
            </a:endParaRPr>
          </a:p>
          <a:p>
            <a:pPr>
              <a:spcBef>
                <a:spcPct val="50000"/>
              </a:spcBef>
              <a:buFont typeface="Wingdings" pitchFamily="2" charset="2"/>
              <a:buNone/>
            </a:pPr>
            <a:endParaRPr lang="en-US" altLang="en-US" dirty="0">
              <a:solidFill>
                <a:srgbClr val="CC0000"/>
              </a:solidFill>
              <a:ea typeface="ＭＳ Ｐゴシック" panose="020B0600070205080204" pitchFamily="34" charset="-128"/>
            </a:endParaRPr>
          </a:p>
          <a:p>
            <a:pPr>
              <a:spcBef>
                <a:spcPct val="50000"/>
              </a:spcBef>
              <a:buFont typeface="Wingdings" pitchFamily="2" charset="2"/>
              <a:buNone/>
            </a:pPr>
            <a:endParaRPr lang="en-US" altLang="en-US" dirty="0">
              <a:solidFill>
                <a:srgbClr val="CC0000"/>
              </a:solidFill>
              <a:ea typeface="ＭＳ Ｐゴシック" panose="020B0600070205080204" pitchFamily="34" charset="-128"/>
            </a:endParaRPr>
          </a:p>
          <a:p>
            <a:pPr>
              <a:spcBef>
                <a:spcPct val="50000"/>
              </a:spcBef>
              <a:buFont typeface="Wingdings" pitchFamily="2" charset="2"/>
              <a:buNone/>
            </a:pPr>
            <a:endParaRPr lang="en-US" altLang="en-US" dirty="0">
              <a:solidFill>
                <a:srgbClr val="CC0000"/>
              </a:solidFill>
              <a:ea typeface="ＭＳ Ｐゴシック" panose="020B0600070205080204" pitchFamily="34" charset="-128"/>
            </a:endParaRPr>
          </a:p>
          <a:p>
            <a:pPr>
              <a:spcBef>
                <a:spcPct val="50000"/>
              </a:spcBef>
              <a:buFont typeface="Wingdings" pitchFamily="2" charset="2"/>
              <a:buNone/>
            </a:pPr>
            <a:endParaRPr lang="en-US" altLang="en-US" dirty="0">
              <a:solidFill>
                <a:srgbClr val="CC0000"/>
              </a:solidFill>
              <a:ea typeface="ＭＳ Ｐゴシック" panose="020B0600070205080204" pitchFamily="34" charset="-128"/>
            </a:endParaRPr>
          </a:p>
          <a:p>
            <a:pPr>
              <a:spcBef>
                <a:spcPct val="50000"/>
              </a:spcBef>
              <a:buFont typeface="Wingdings" pitchFamily="2" charset="2"/>
              <a:buNone/>
            </a:pPr>
            <a:endParaRPr lang="en-US" altLang="en-US" dirty="0">
              <a:solidFill>
                <a:srgbClr val="CC0000"/>
              </a:solidFill>
              <a:ea typeface="ＭＳ Ｐゴシック" panose="020B0600070205080204" pitchFamily="34" charset="-128"/>
            </a:endParaRPr>
          </a:p>
          <a:p>
            <a:pPr>
              <a:spcBef>
                <a:spcPct val="50000"/>
              </a:spcBef>
              <a:buFont typeface="Wingdings" pitchFamily="2" charset="2"/>
              <a:buNone/>
            </a:pPr>
            <a:endParaRPr lang="en-US" altLang="en-US" dirty="0">
              <a:solidFill>
                <a:srgbClr val="CC0000"/>
              </a:solidFill>
              <a:ea typeface="ＭＳ Ｐゴシック" panose="020B0600070205080204" pitchFamily="34" charset="-128"/>
            </a:endParaRPr>
          </a:p>
          <a:p>
            <a:pPr>
              <a:spcBef>
                <a:spcPct val="50000"/>
              </a:spcBef>
              <a:buFont typeface="Wingdings" pitchFamily="2" charset="2"/>
              <a:buNone/>
            </a:pPr>
            <a:endParaRPr lang="en-US" altLang="en-US" dirty="0">
              <a:solidFill>
                <a:srgbClr val="CC0000"/>
              </a:solidFill>
              <a:ea typeface="ＭＳ Ｐゴシック" panose="020B0600070205080204" pitchFamily="34" charset="-128"/>
            </a:endParaRPr>
          </a:p>
          <a:p>
            <a:pPr>
              <a:spcBef>
                <a:spcPct val="50000"/>
              </a:spcBef>
              <a:buFont typeface="Wingdings" pitchFamily="2" charset="2"/>
              <a:buNone/>
            </a:pPr>
            <a:endParaRPr lang="en-US" altLang="en-US" dirty="0">
              <a:solidFill>
                <a:srgbClr val="CC0000"/>
              </a:solidFill>
              <a:ea typeface="ＭＳ Ｐゴシック" panose="020B0600070205080204" pitchFamily="34" charset="-128"/>
            </a:endParaRPr>
          </a:p>
          <a:p>
            <a:pPr>
              <a:spcBef>
                <a:spcPct val="50000"/>
              </a:spcBef>
              <a:buFont typeface="Wingdings" pitchFamily="2" charset="2"/>
              <a:buNone/>
            </a:pPr>
            <a:endParaRPr lang="en-US" altLang="en-US" dirty="0">
              <a:solidFill>
                <a:srgbClr val="CC0000"/>
              </a:solidFill>
              <a:ea typeface="ＭＳ Ｐゴシック" panose="020B0600070205080204" pitchFamily="34" charset="-128"/>
            </a:endParaRPr>
          </a:p>
          <a:p>
            <a:pPr>
              <a:spcBef>
                <a:spcPct val="50000"/>
              </a:spcBef>
              <a:buFont typeface="Wingdings" pitchFamily="2" charset="2"/>
              <a:buNone/>
            </a:pPr>
            <a:endParaRPr lang="en-US" altLang="en-US" dirty="0">
              <a:solidFill>
                <a:srgbClr val="CC0000"/>
              </a:solidFill>
              <a:ea typeface="ＭＳ Ｐゴシック" panose="020B0600070205080204" pitchFamily="34" charset="-128"/>
            </a:endParaRPr>
          </a:p>
          <a:p>
            <a:pPr>
              <a:spcBef>
                <a:spcPct val="50000"/>
              </a:spcBef>
              <a:buFont typeface="Wingdings" pitchFamily="2" charset="2"/>
              <a:buNone/>
            </a:pPr>
            <a:endParaRPr lang="en-US" altLang="en-US" dirty="0">
              <a:solidFill>
                <a:srgbClr val="CC0000"/>
              </a:solidFill>
              <a:ea typeface="ＭＳ Ｐゴシック" panose="020B0600070205080204" pitchFamily="34" charset="-128"/>
            </a:endParaRPr>
          </a:p>
          <a:p>
            <a:pPr>
              <a:spcBef>
                <a:spcPct val="50000"/>
              </a:spcBef>
              <a:buFont typeface="Wingdings" pitchFamily="2" charset="2"/>
              <a:buNone/>
            </a:pPr>
            <a:endParaRPr lang="en-US" altLang="en-US" dirty="0">
              <a:solidFill>
                <a:srgbClr val="CC0000"/>
              </a:solidFill>
              <a:ea typeface="ＭＳ Ｐゴシック" panose="020B0600070205080204" pitchFamily="34" charset="-128"/>
            </a:endParaRPr>
          </a:p>
          <a:p>
            <a:pPr>
              <a:spcBef>
                <a:spcPct val="50000"/>
              </a:spcBef>
              <a:buFont typeface="Wingdings" pitchFamily="2" charset="2"/>
              <a:buNone/>
            </a:pPr>
            <a:endParaRPr lang="en-US" altLang="en-US" dirty="0">
              <a:solidFill>
                <a:srgbClr val="CC0000"/>
              </a:solidFill>
              <a:ea typeface="ＭＳ Ｐゴシック" panose="020B0600070205080204" pitchFamily="34" charset="-128"/>
            </a:endParaRPr>
          </a:p>
          <a:p>
            <a:pPr>
              <a:spcBef>
                <a:spcPct val="50000"/>
              </a:spcBef>
              <a:buFont typeface="Wingdings" pitchFamily="2" charset="2"/>
              <a:buNone/>
            </a:pPr>
            <a:endParaRPr lang="en-US" altLang="en-US" dirty="0">
              <a:solidFill>
                <a:srgbClr val="CC0000"/>
              </a:solidFill>
              <a:ea typeface="ＭＳ Ｐゴシック" panose="020B0600070205080204" pitchFamily="34" charset="-128"/>
            </a:endParaRPr>
          </a:p>
          <a:p>
            <a:pPr>
              <a:spcBef>
                <a:spcPct val="50000"/>
              </a:spcBef>
              <a:buFont typeface="Wingdings" pitchFamily="2" charset="2"/>
              <a:buNone/>
            </a:pPr>
            <a:endParaRPr lang="en-US" altLang="en-US" dirty="0">
              <a:solidFill>
                <a:srgbClr val="CC0000"/>
              </a:solidFill>
              <a:ea typeface="ＭＳ Ｐゴシック" panose="020B0600070205080204" pitchFamily="34" charset="-128"/>
            </a:endParaRPr>
          </a:p>
          <a:p>
            <a:pPr>
              <a:spcBef>
                <a:spcPct val="50000"/>
              </a:spcBef>
              <a:buFont typeface="Wingdings" pitchFamily="2" charset="2"/>
              <a:buNone/>
            </a:pPr>
            <a:endParaRPr lang="en-US" altLang="en-US" dirty="0">
              <a:solidFill>
                <a:srgbClr val="CC0000"/>
              </a:solidFill>
              <a:ea typeface="ＭＳ Ｐゴシック" panose="020B0600070205080204" pitchFamily="34" charset="-128"/>
            </a:endParaRPr>
          </a:p>
          <a:p>
            <a:pPr>
              <a:spcBef>
                <a:spcPct val="50000"/>
              </a:spcBef>
              <a:buFont typeface="Wingdings" pitchFamily="2" charset="2"/>
              <a:buNone/>
            </a:pPr>
            <a:endParaRPr lang="en-US" altLang="en-US" dirty="0">
              <a:solidFill>
                <a:srgbClr val="CC0000"/>
              </a:solidFill>
              <a:ea typeface="ＭＳ Ｐゴシック" panose="020B0600070205080204" pitchFamily="34" charset="-128"/>
            </a:endParaRPr>
          </a:p>
          <a:p>
            <a:pPr>
              <a:spcBef>
                <a:spcPct val="50000"/>
              </a:spcBef>
              <a:buFont typeface="Wingdings" pitchFamily="2" charset="2"/>
              <a:buNone/>
            </a:pPr>
            <a:endParaRPr lang="en-US" altLang="en-US" dirty="0">
              <a:solidFill>
                <a:srgbClr val="CC0000"/>
              </a:solidFill>
              <a:ea typeface="ＭＳ Ｐゴシック" panose="020B0600070205080204" pitchFamily="34" charset="-128"/>
            </a:endParaRPr>
          </a:p>
        </p:txBody>
      </p:sp>
      <p:sp>
        <p:nvSpPr>
          <p:cNvPr id="6" name="Rectangle 3">
            <a:extLst>
              <a:ext uri="{FF2B5EF4-FFF2-40B4-BE49-F238E27FC236}">
                <a16:creationId xmlns:a16="http://schemas.microsoft.com/office/drawing/2014/main" id="{D0E341AE-C6C9-1C45-BF8F-D552077CBC01}"/>
              </a:ext>
            </a:extLst>
          </p:cNvPr>
          <p:cNvSpPr txBox="1">
            <a:spLocks noChangeArrowheads="1"/>
          </p:cNvSpPr>
          <p:nvPr/>
        </p:nvSpPr>
        <p:spPr>
          <a:xfrm>
            <a:off x="680936" y="4553087"/>
            <a:ext cx="10352496" cy="2177498"/>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ct val="50000"/>
              </a:spcBef>
              <a:spcAft>
                <a:spcPts val="0"/>
              </a:spcAft>
              <a:buClr>
                <a:srgbClr val="0000A3"/>
              </a:buClr>
              <a:buSzTx/>
              <a:buFont typeface="Wingdings" pitchFamily="2" charset="2"/>
              <a:buNone/>
              <a:tabLst/>
              <a:defRPr/>
            </a:pPr>
            <a:r>
              <a:rPr kumimoji="0" lang="en-US" altLang="en-US" sz="32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UDP: </a:t>
            </a:r>
            <a:r>
              <a:rPr kumimoji="0" lang="en-US" altLang="en-US" sz="32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transmitted data may be lost or received out-of-order</a:t>
            </a:r>
          </a:p>
          <a:p>
            <a:pPr marL="352425" marR="0" lvl="0" indent="-222250" algn="l" defTabSz="914400" rtl="0" eaLnBrk="1" fontAlgn="auto" latinLnBrk="0" hangingPunct="1">
              <a:lnSpc>
                <a:spcPct val="90000"/>
              </a:lnSpc>
              <a:spcBef>
                <a:spcPct val="50000"/>
              </a:spcBef>
              <a:spcAft>
                <a:spcPts val="0"/>
              </a:spcAft>
              <a:buClr>
                <a:srgbClr val="0000A3"/>
              </a:buClr>
              <a:buSzTx/>
              <a:buFont typeface="Wingdings" pitchFamily="2" charset="2"/>
              <a:buNone/>
              <a:tabLst/>
              <a:defRPr/>
            </a:pPr>
            <a:r>
              <a:rPr kumimoji="0" lang="en-US" altLang="en-US" sz="32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Application viewpoint:</a:t>
            </a:r>
          </a:p>
          <a:p>
            <a:pPr marL="466725" marR="0" lvl="0" indent="-292100" algn="l" defTabSz="914400" rtl="0" eaLnBrk="1" fontAlgn="auto" latinLnBrk="0" hangingPunct="1">
              <a:lnSpc>
                <a:spcPct val="100000"/>
              </a:lnSpc>
              <a:spcBef>
                <a:spcPct val="0"/>
              </a:spcBef>
              <a:spcAft>
                <a:spcPts val="0"/>
              </a:spcAft>
              <a:buClr>
                <a:srgbClr val="010086"/>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UDP provides </a:t>
            </a:r>
            <a:r>
              <a:rPr kumimoji="0" lang="en-US" altLang="en-US" sz="28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unreliable</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transfer  of groups of bytes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datagrams”)  between client and server processes</a:t>
            </a:r>
          </a:p>
          <a:p>
            <a:pPr marL="352425" marR="0" lvl="0" indent="-222250" algn="l" defTabSz="914400" rtl="0" eaLnBrk="1" fontAlgn="auto" latinLnBrk="0" hangingPunct="1">
              <a:lnSpc>
                <a:spcPct val="90000"/>
              </a:lnSpc>
              <a:spcBef>
                <a:spcPct val="50000"/>
              </a:spcBef>
              <a:spcAft>
                <a:spcPts val="0"/>
              </a:spcAft>
              <a:buClr>
                <a:srgbClr val="0000A3"/>
              </a:buClr>
              <a:buSzTx/>
              <a:buFont typeface="Wingdings" pitchFamily="2" charset="2"/>
              <a:buNone/>
              <a:tabLst/>
              <a:defRPr/>
            </a:pPr>
            <a:endParaRPr kumimoji="0" lang="en-US" altLang="en-US"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90000"/>
              </a:lnSpc>
              <a:spcBef>
                <a:spcPct val="50000"/>
              </a:spcBef>
              <a:spcAft>
                <a:spcPts val="0"/>
              </a:spcAft>
              <a:buClr>
                <a:srgbClr val="0000A3"/>
              </a:buClr>
              <a:buSzTx/>
              <a:buFont typeface="Wingdings" pitchFamily="2" charset="2"/>
              <a:buNone/>
              <a:tabLst/>
              <a:defRPr/>
            </a:pPr>
            <a:endParaRPr kumimoji="0" lang="en-US" altLang="en-US"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90000"/>
              </a:lnSpc>
              <a:spcBef>
                <a:spcPct val="50000"/>
              </a:spcBef>
              <a:spcAft>
                <a:spcPts val="0"/>
              </a:spcAft>
              <a:buClr>
                <a:srgbClr val="0000A3"/>
              </a:buClr>
              <a:buSzTx/>
              <a:buFont typeface="Wingdings" pitchFamily="2" charset="2"/>
              <a:buNone/>
              <a:tabLst/>
              <a:defRPr/>
            </a:pPr>
            <a:endParaRPr kumimoji="0" lang="en-US" altLang="en-US"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90000"/>
              </a:lnSpc>
              <a:spcBef>
                <a:spcPct val="50000"/>
              </a:spcBef>
              <a:spcAft>
                <a:spcPts val="0"/>
              </a:spcAft>
              <a:buClr>
                <a:srgbClr val="0000A3"/>
              </a:buClr>
              <a:buSzTx/>
              <a:buFont typeface="Wingdings" pitchFamily="2" charset="2"/>
              <a:buNone/>
              <a:tabLst/>
              <a:defRPr/>
            </a:pPr>
            <a:endParaRPr kumimoji="0" lang="en-US" altLang="en-US"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90000"/>
              </a:lnSpc>
              <a:spcBef>
                <a:spcPct val="50000"/>
              </a:spcBef>
              <a:spcAft>
                <a:spcPts val="0"/>
              </a:spcAft>
              <a:buClr>
                <a:srgbClr val="0000A3"/>
              </a:buClr>
              <a:buSzTx/>
              <a:buFont typeface="Wingdings" pitchFamily="2" charset="2"/>
              <a:buNone/>
              <a:tabLst/>
              <a:defRPr/>
            </a:pPr>
            <a:endParaRPr kumimoji="0" lang="en-US" altLang="en-US"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90000"/>
              </a:lnSpc>
              <a:spcBef>
                <a:spcPct val="50000"/>
              </a:spcBef>
              <a:spcAft>
                <a:spcPts val="0"/>
              </a:spcAft>
              <a:buClr>
                <a:srgbClr val="0000A3"/>
              </a:buClr>
              <a:buSzTx/>
              <a:buFont typeface="Wingdings" pitchFamily="2" charset="2"/>
              <a:buNone/>
              <a:tabLst/>
              <a:defRPr/>
            </a:pPr>
            <a:endParaRPr kumimoji="0" lang="en-US" altLang="en-US"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90000"/>
              </a:lnSpc>
              <a:spcBef>
                <a:spcPct val="50000"/>
              </a:spcBef>
              <a:spcAft>
                <a:spcPts val="0"/>
              </a:spcAft>
              <a:buClr>
                <a:srgbClr val="0000A3"/>
              </a:buClr>
              <a:buSzTx/>
              <a:buFont typeface="Wingdings" pitchFamily="2" charset="2"/>
              <a:buNone/>
              <a:tabLst/>
              <a:defRPr/>
            </a:pPr>
            <a:endParaRPr kumimoji="0" lang="en-US" altLang="en-US"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90000"/>
              </a:lnSpc>
              <a:spcBef>
                <a:spcPct val="50000"/>
              </a:spcBef>
              <a:spcAft>
                <a:spcPts val="0"/>
              </a:spcAft>
              <a:buClr>
                <a:srgbClr val="0000A3"/>
              </a:buClr>
              <a:buSzTx/>
              <a:buFont typeface="Wingdings" pitchFamily="2" charset="2"/>
              <a:buNone/>
              <a:tabLst/>
              <a:defRPr/>
            </a:pPr>
            <a:endParaRPr kumimoji="0" lang="en-US" altLang="en-US"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90000"/>
              </a:lnSpc>
              <a:spcBef>
                <a:spcPct val="50000"/>
              </a:spcBef>
              <a:spcAft>
                <a:spcPts val="0"/>
              </a:spcAft>
              <a:buClr>
                <a:srgbClr val="0000A3"/>
              </a:buClr>
              <a:buSzTx/>
              <a:buFont typeface="Wingdings" pitchFamily="2" charset="2"/>
              <a:buNone/>
              <a:tabLst/>
              <a:defRPr/>
            </a:pPr>
            <a:endParaRPr kumimoji="0" lang="en-US" altLang="en-US"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90000"/>
              </a:lnSpc>
              <a:spcBef>
                <a:spcPct val="50000"/>
              </a:spcBef>
              <a:spcAft>
                <a:spcPts val="0"/>
              </a:spcAft>
              <a:buClr>
                <a:srgbClr val="0000A3"/>
              </a:buClr>
              <a:buSzTx/>
              <a:buFont typeface="Wingdings" pitchFamily="2" charset="2"/>
              <a:buNone/>
              <a:tabLst/>
              <a:defRPr/>
            </a:pPr>
            <a:endParaRPr kumimoji="0" lang="en-US" altLang="en-US"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90000"/>
              </a:lnSpc>
              <a:spcBef>
                <a:spcPct val="50000"/>
              </a:spcBef>
              <a:spcAft>
                <a:spcPts val="0"/>
              </a:spcAft>
              <a:buClr>
                <a:srgbClr val="0000A3"/>
              </a:buClr>
              <a:buSzTx/>
              <a:buFont typeface="Wingdings" pitchFamily="2" charset="2"/>
              <a:buNone/>
              <a:tabLst/>
              <a:defRPr/>
            </a:pPr>
            <a:endParaRPr kumimoji="0" lang="en-US" altLang="en-US"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90000"/>
              </a:lnSpc>
              <a:spcBef>
                <a:spcPct val="50000"/>
              </a:spcBef>
              <a:spcAft>
                <a:spcPts val="0"/>
              </a:spcAft>
              <a:buClr>
                <a:srgbClr val="0000A3"/>
              </a:buClr>
              <a:buSzTx/>
              <a:buFont typeface="Wingdings" pitchFamily="2" charset="2"/>
              <a:buNone/>
              <a:tabLst/>
              <a:defRPr/>
            </a:pPr>
            <a:endParaRPr kumimoji="0" lang="en-US" altLang="en-US"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90000"/>
              </a:lnSpc>
              <a:spcBef>
                <a:spcPct val="50000"/>
              </a:spcBef>
              <a:spcAft>
                <a:spcPts val="0"/>
              </a:spcAft>
              <a:buClr>
                <a:srgbClr val="0000A3"/>
              </a:buClr>
              <a:buSzTx/>
              <a:buFont typeface="Wingdings" pitchFamily="2" charset="2"/>
              <a:buNone/>
              <a:tabLst/>
              <a:defRPr/>
            </a:pPr>
            <a:endParaRPr kumimoji="0" lang="en-US" altLang="en-US"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90000"/>
              </a:lnSpc>
              <a:spcBef>
                <a:spcPct val="50000"/>
              </a:spcBef>
              <a:spcAft>
                <a:spcPts val="0"/>
              </a:spcAft>
              <a:buClr>
                <a:srgbClr val="0000A3"/>
              </a:buClr>
              <a:buSzTx/>
              <a:buFont typeface="Wingdings" pitchFamily="2" charset="2"/>
              <a:buNone/>
              <a:tabLst/>
              <a:defRPr/>
            </a:pPr>
            <a:endParaRPr kumimoji="0" lang="en-US" altLang="en-US"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90000"/>
              </a:lnSpc>
              <a:spcBef>
                <a:spcPct val="50000"/>
              </a:spcBef>
              <a:spcAft>
                <a:spcPts val="0"/>
              </a:spcAft>
              <a:buClr>
                <a:srgbClr val="0000A3"/>
              </a:buClr>
              <a:buSzTx/>
              <a:buFont typeface="Wingdings" pitchFamily="2" charset="2"/>
              <a:buNone/>
              <a:tabLst/>
              <a:defRPr/>
            </a:pPr>
            <a:endParaRPr kumimoji="0" lang="en-US" altLang="en-US"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90000"/>
              </a:lnSpc>
              <a:spcBef>
                <a:spcPct val="50000"/>
              </a:spcBef>
              <a:spcAft>
                <a:spcPts val="0"/>
              </a:spcAft>
              <a:buClr>
                <a:srgbClr val="0000A3"/>
              </a:buClr>
              <a:buSzTx/>
              <a:buFont typeface="Wingdings" pitchFamily="2" charset="2"/>
              <a:buNone/>
              <a:tabLst/>
              <a:defRPr/>
            </a:pPr>
            <a:endParaRPr kumimoji="0" lang="en-US" altLang="en-US"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90000"/>
              </a:lnSpc>
              <a:spcBef>
                <a:spcPct val="50000"/>
              </a:spcBef>
              <a:spcAft>
                <a:spcPts val="0"/>
              </a:spcAft>
              <a:buClr>
                <a:srgbClr val="0000A3"/>
              </a:buClr>
              <a:buSzTx/>
              <a:buFont typeface="Wingdings" pitchFamily="2" charset="2"/>
              <a:buNone/>
              <a:tabLst/>
              <a:defRPr/>
            </a:pPr>
            <a:endParaRPr kumimoji="0" lang="en-US" altLang="en-US"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90000"/>
              </a:lnSpc>
              <a:spcBef>
                <a:spcPct val="50000"/>
              </a:spcBef>
              <a:spcAft>
                <a:spcPts val="0"/>
              </a:spcAft>
              <a:buClr>
                <a:srgbClr val="0000A3"/>
              </a:buClr>
              <a:buSzTx/>
              <a:buFont typeface="Wingdings" pitchFamily="2" charset="2"/>
              <a:buNone/>
              <a:tabLst/>
              <a:defRPr/>
            </a:pPr>
            <a:endParaRPr kumimoji="0" lang="en-US" altLang="en-US"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90000"/>
              </a:lnSpc>
              <a:spcBef>
                <a:spcPct val="50000"/>
              </a:spcBef>
              <a:spcAft>
                <a:spcPts val="0"/>
              </a:spcAft>
              <a:buClr>
                <a:srgbClr val="0000A3"/>
              </a:buClr>
              <a:buSzTx/>
              <a:buFont typeface="Wingdings" pitchFamily="2" charset="2"/>
              <a:buNone/>
              <a:tabLst/>
              <a:defRPr/>
            </a:pPr>
            <a:endParaRPr kumimoji="0" lang="en-US" altLang="en-US"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90000"/>
              </a:lnSpc>
              <a:spcBef>
                <a:spcPct val="50000"/>
              </a:spcBef>
              <a:spcAft>
                <a:spcPts val="0"/>
              </a:spcAft>
              <a:buClr>
                <a:srgbClr val="0000A3"/>
              </a:buClr>
              <a:buSzTx/>
              <a:buFont typeface="Wingdings" pitchFamily="2" charset="2"/>
              <a:buNone/>
              <a:tabLst/>
              <a:defRPr/>
            </a:pPr>
            <a:endParaRPr kumimoji="0" lang="en-US" altLang="en-US"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90000"/>
              </a:lnSpc>
              <a:spcBef>
                <a:spcPct val="50000"/>
              </a:spcBef>
              <a:spcAft>
                <a:spcPts val="0"/>
              </a:spcAft>
              <a:buClr>
                <a:srgbClr val="0000A3"/>
              </a:buClr>
              <a:buSzTx/>
              <a:buFont typeface="Wingdings" pitchFamily="2" charset="2"/>
              <a:buNone/>
              <a:tabLst/>
              <a:defRPr/>
            </a:pPr>
            <a:endParaRPr kumimoji="0" lang="en-US" altLang="en-US"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90000"/>
              </a:lnSpc>
              <a:spcBef>
                <a:spcPct val="50000"/>
              </a:spcBef>
              <a:spcAft>
                <a:spcPts val="0"/>
              </a:spcAft>
              <a:buClr>
                <a:srgbClr val="0000A3"/>
              </a:buClr>
              <a:buSzTx/>
              <a:buFont typeface="Wingdings" pitchFamily="2" charset="2"/>
              <a:buNone/>
              <a:tabLst/>
              <a:defRPr/>
            </a:pPr>
            <a:endParaRPr kumimoji="0" lang="en-US" altLang="en-US"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sp>
        <p:nvSpPr>
          <p:cNvPr id="5" name="Slide Number Placeholder 2">
            <a:extLst>
              <a:ext uri="{FF2B5EF4-FFF2-40B4-BE49-F238E27FC236}">
                <a16:creationId xmlns:a16="http://schemas.microsoft.com/office/drawing/2014/main" id="{32626431-77B6-C54A-8DC7-1033C90BA817}"/>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Application Layer: 2-</a:t>
            </a:r>
            <a:fld id="{C4204591-24BD-A542-B9D5-F8D8A88D2FEE}" type="slidenum">
              <a:rPr lang="en-US" smtClean="0"/>
              <a:pPr/>
              <a:t>4</a:t>
            </a:fld>
            <a:endParaRPr lang="en-US" dirty="0"/>
          </a:p>
        </p:txBody>
      </p:sp>
    </p:spTree>
    <p:extLst>
      <p:ext uri="{BB962C8B-B14F-4D97-AF65-F5344CB8AC3E}">
        <p14:creationId xmlns:p14="http://schemas.microsoft.com/office/powerpoint/2010/main" val="498042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dissolve">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dissolve">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dissolve">
                                      <p:cBhvr>
                                        <p:cTn id="17" dur="500"/>
                                        <p:tgtEl>
                                          <p:spTgt spid="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dissolve">
                                      <p:cBhvr>
                                        <p:cTn id="22" dur="500"/>
                                        <p:tgtEl>
                                          <p:spTgt spid="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animEffect transition="in" filter="dissolve">
                                      <p:cBhvr>
                                        <p:cTn id="27" dur="500"/>
                                        <p:tgtEl>
                                          <p:spTgt spid="6">
                                            <p:txEl>
                                              <p:pRg st="1" end="1"/>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6">
                                            <p:txEl>
                                              <p:pRg st="2" end="2"/>
                                            </p:txEl>
                                          </p:spTgt>
                                        </p:tgtEl>
                                        <p:attrNameLst>
                                          <p:attrName>style.visibility</p:attrName>
                                        </p:attrNameLst>
                                      </p:cBhvr>
                                      <p:to>
                                        <p:strVal val="visible"/>
                                      </p:to>
                                    </p:set>
                                    <p:animEffect transition="in" filter="dissolve">
                                      <p:cBhvr>
                                        <p:cTn id="30"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 name="Title 1">
            <a:extLst>
              <a:ext uri="{FF2B5EF4-FFF2-40B4-BE49-F238E27FC236}">
                <a16:creationId xmlns:a16="http://schemas.microsoft.com/office/drawing/2014/main" id="{EDBA5A8F-4260-B240-9E01-AE8471BDC45B}"/>
              </a:ext>
            </a:extLst>
          </p:cNvPr>
          <p:cNvSpPr>
            <a:spLocks noGrp="1"/>
          </p:cNvSpPr>
          <p:nvPr>
            <p:ph type="title"/>
          </p:nvPr>
        </p:nvSpPr>
        <p:spPr/>
        <p:txBody>
          <a:bodyPr>
            <a:normAutofit/>
          </a:bodyPr>
          <a:lstStyle/>
          <a:p>
            <a:r>
              <a:rPr lang="en-US" altLang="en-US" sz="4400" dirty="0">
                <a:ea typeface="ＭＳ Ｐゴシック" panose="020B0600070205080204" pitchFamily="34" charset="-128"/>
              </a:rPr>
              <a:t>Client/server socket interaction: </a:t>
            </a:r>
            <a:r>
              <a:rPr lang="en-US" altLang="en-US" sz="4400" u="sng" dirty="0">
                <a:ea typeface="ＭＳ Ｐゴシック" panose="020B0600070205080204" pitchFamily="34" charset="-128"/>
              </a:rPr>
              <a:t>UDP</a:t>
            </a:r>
          </a:p>
        </p:txBody>
      </p:sp>
      <p:grpSp>
        <p:nvGrpSpPr>
          <p:cNvPr id="37" name="Group 4">
            <a:extLst>
              <a:ext uri="{FF2B5EF4-FFF2-40B4-BE49-F238E27FC236}">
                <a16:creationId xmlns:a16="http://schemas.microsoft.com/office/drawing/2014/main" id="{7F44DCB0-3AAB-534C-89CD-DB913DF09229}"/>
              </a:ext>
            </a:extLst>
          </p:cNvPr>
          <p:cNvGrpSpPr>
            <a:grpSpLocks/>
          </p:cNvGrpSpPr>
          <p:nvPr/>
        </p:nvGrpSpPr>
        <p:grpSpPr bwMode="auto">
          <a:xfrm>
            <a:off x="7008229" y="4140035"/>
            <a:ext cx="2211387" cy="2200275"/>
            <a:chOff x="3485" y="2494"/>
            <a:chExt cx="1393" cy="1386"/>
          </a:xfrm>
        </p:grpSpPr>
        <p:grpSp>
          <p:nvGrpSpPr>
            <p:cNvPr id="38" name="Group 5">
              <a:extLst>
                <a:ext uri="{FF2B5EF4-FFF2-40B4-BE49-F238E27FC236}">
                  <a16:creationId xmlns:a16="http://schemas.microsoft.com/office/drawing/2014/main" id="{702C97B7-DA60-0149-85AB-47F1FE0F7F57}"/>
                </a:ext>
              </a:extLst>
            </p:cNvPr>
            <p:cNvGrpSpPr>
              <a:grpSpLocks/>
            </p:cNvGrpSpPr>
            <p:nvPr/>
          </p:nvGrpSpPr>
          <p:grpSpPr bwMode="auto">
            <a:xfrm>
              <a:off x="3485" y="2964"/>
              <a:ext cx="1393" cy="916"/>
              <a:chOff x="3485" y="2964"/>
              <a:chExt cx="1393" cy="916"/>
            </a:xfrm>
          </p:grpSpPr>
          <p:sp>
            <p:nvSpPr>
              <p:cNvPr id="40" name="Text Box 6">
                <a:extLst>
                  <a:ext uri="{FF2B5EF4-FFF2-40B4-BE49-F238E27FC236}">
                    <a16:creationId xmlns:a16="http://schemas.microsoft.com/office/drawing/2014/main" id="{ACD138B3-6FD3-074F-B4D6-833745FCB1A1}"/>
                  </a:ext>
                </a:extLst>
              </p:cNvPr>
              <p:cNvSpPr txBox="1">
                <a:spLocks noChangeArrowheads="1"/>
              </p:cNvSpPr>
              <p:nvPr/>
            </p:nvSpPr>
            <p:spPr bwMode="auto">
              <a:xfrm>
                <a:off x="3509" y="3473"/>
                <a:ext cx="900"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close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CC0000"/>
                    </a:solidFill>
                    <a:effectLst/>
                    <a:uLnTx/>
                    <a:uFillTx/>
                    <a:latin typeface="Arial" panose="020B0604020202020204" pitchFamily="34" charset="0"/>
                    <a:ea typeface="ＭＳ Ｐゴシック" panose="020B0600070205080204" pitchFamily="34" charset="-128"/>
                    <a:cs typeface="+mn-cs"/>
                  </a:rPr>
                  <a:t>clientSocke</a:t>
                </a:r>
                <a:r>
                  <a:rPr kumimoji="0" lang="en-US" altLang="en-US" sz="1800" b="0" i="0" u="none" strike="noStrike" kern="0" cap="none" spc="0" normalizeH="0" baseline="0" noProof="0">
                    <a:ln>
                      <a:noFill/>
                    </a:ln>
                    <a:solidFill>
                      <a:srgbClr val="FF0000"/>
                    </a:solidFill>
                    <a:effectLst/>
                    <a:uLnTx/>
                    <a:uFillTx/>
                    <a:latin typeface="Arial" panose="020B0604020202020204" pitchFamily="34" charset="0"/>
                    <a:ea typeface="ＭＳ Ｐゴシック" panose="020B0600070205080204" pitchFamily="34" charset="-128"/>
                    <a:cs typeface="+mn-cs"/>
                  </a:rPr>
                  <a:t>t</a:t>
                </a:r>
                <a:endParaRPr kumimoji="0" lang="en-US" altLang="en-US" sz="18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41" name="Line 7">
                <a:extLst>
                  <a:ext uri="{FF2B5EF4-FFF2-40B4-BE49-F238E27FC236}">
                    <a16:creationId xmlns:a16="http://schemas.microsoft.com/office/drawing/2014/main" id="{4F1734AF-E8AC-FE4D-A9A8-4AF1B202B402}"/>
                  </a:ext>
                </a:extLst>
              </p:cNvPr>
              <p:cNvSpPr>
                <a:spLocks noChangeShapeType="1"/>
              </p:cNvSpPr>
              <p:nvPr/>
            </p:nvSpPr>
            <p:spPr bwMode="auto">
              <a:xfrm>
                <a:off x="3867" y="3335"/>
                <a:ext cx="0" cy="204"/>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2" name="Text Box 8">
                <a:extLst>
                  <a:ext uri="{FF2B5EF4-FFF2-40B4-BE49-F238E27FC236}">
                    <a16:creationId xmlns:a16="http://schemas.microsoft.com/office/drawing/2014/main" id="{81054262-2955-D24D-A204-BF36CA6FD4E7}"/>
                  </a:ext>
                </a:extLst>
              </p:cNvPr>
              <p:cNvSpPr txBox="1">
                <a:spLocks noChangeArrowheads="1"/>
              </p:cNvSpPr>
              <p:nvPr/>
            </p:nvSpPr>
            <p:spPr bwMode="auto">
              <a:xfrm>
                <a:off x="3485" y="2964"/>
                <a:ext cx="1393"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read datagram from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err="1">
                    <a:ln>
                      <a:noFill/>
                    </a:ln>
                    <a:solidFill>
                      <a:srgbClr val="CC0000"/>
                    </a:solidFill>
                    <a:effectLst/>
                    <a:uLnTx/>
                    <a:uFillTx/>
                    <a:latin typeface="Arial" panose="020B0604020202020204" pitchFamily="34" charset="0"/>
                    <a:ea typeface="ＭＳ Ｐゴシック" panose="020B0600070205080204" pitchFamily="34" charset="-128"/>
                    <a:cs typeface="+mn-cs"/>
                  </a:rPr>
                  <a:t>clientSocket</a:t>
                </a:r>
                <a:endParaRPr kumimoji="0" lang="en-US" altLang="en-US" sz="1800" b="0" i="0" u="none" strike="noStrike" kern="0" cap="none" spc="0" normalizeH="0" baseline="0" noProof="0" dirty="0">
                  <a:ln>
                    <a:noFill/>
                  </a:ln>
                  <a:solidFill>
                    <a:srgbClr val="CC0000"/>
                  </a:solidFill>
                  <a:effectLst/>
                  <a:uLnTx/>
                  <a:uFillTx/>
                  <a:latin typeface="Times New Roman" panose="02020603050405020304" pitchFamily="18" charset="0"/>
                  <a:ea typeface="ＭＳ Ｐゴシック" panose="020B0600070205080204" pitchFamily="34" charset="-128"/>
                  <a:cs typeface="+mn-cs"/>
                </a:endParaRPr>
              </a:p>
            </p:txBody>
          </p:sp>
        </p:grpSp>
        <p:sp>
          <p:nvSpPr>
            <p:cNvPr id="39" name="Line 9">
              <a:extLst>
                <a:ext uri="{FF2B5EF4-FFF2-40B4-BE49-F238E27FC236}">
                  <a16:creationId xmlns:a16="http://schemas.microsoft.com/office/drawing/2014/main" id="{FC178652-3FBA-1743-A65B-D82CC0E63C1B}"/>
                </a:ext>
              </a:extLst>
            </p:cNvPr>
            <p:cNvSpPr>
              <a:spLocks noChangeShapeType="1"/>
            </p:cNvSpPr>
            <p:nvPr/>
          </p:nvSpPr>
          <p:spPr bwMode="auto">
            <a:xfrm>
              <a:off x="3864" y="2494"/>
              <a:ext cx="0" cy="522"/>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45" name="Text Box 14">
            <a:extLst>
              <a:ext uri="{FF2B5EF4-FFF2-40B4-BE49-F238E27FC236}">
                <a16:creationId xmlns:a16="http://schemas.microsoft.com/office/drawing/2014/main" id="{9FDD06E3-D412-AA43-B8B8-10BB6577ED95}"/>
              </a:ext>
            </a:extLst>
          </p:cNvPr>
          <p:cNvSpPr txBox="1">
            <a:spLocks noChangeArrowheads="1"/>
          </p:cNvSpPr>
          <p:nvPr/>
        </p:nvSpPr>
        <p:spPr bwMode="auto">
          <a:xfrm>
            <a:off x="7165392" y="1480972"/>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nvGrpSpPr>
          <p:cNvPr id="2" name="Group 1">
            <a:extLst>
              <a:ext uri="{FF2B5EF4-FFF2-40B4-BE49-F238E27FC236}">
                <a16:creationId xmlns:a16="http://schemas.microsoft.com/office/drawing/2014/main" id="{1CA67099-9B1F-AF4B-AADB-081B7A2FC10D}"/>
              </a:ext>
            </a:extLst>
          </p:cNvPr>
          <p:cNvGrpSpPr/>
          <p:nvPr/>
        </p:nvGrpSpPr>
        <p:grpSpPr>
          <a:xfrm>
            <a:off x="6878054" y="2115972"/>
            <a:ext cx="4198939" cy="2055813"/>
            <a:chOff x="6878054" y="2115972"/>
            <a:chExt cx="4198939" cy="2055813"/>
          </a:xfrm>
        </p:grpSpPr>
        <p:grpSp>
          <p:nvGrpSpPr>
            <p:cNvPr id="44" name="Group 11">
              <a:extLst>
                <a:ext uri="{FF2B5EF4-FFF2-40B4-BE49-F238E27FC236}">
                  <a16:creationId xmlns:a16="http://schemas.microsoft.com/office/drawing/2014/main" id="{798733F7-216A-784C-9688-7517E2CC9831}"/>
                </a:ext>
              </a:extLst>
            </p:cNvPr>
            <p:cNvGrpSpPr>
              <a:grpSpLocks/>
            </p:cNvGrpSpPr>
            <p:nvPr/>
          </p:nvGrpSpPr>
          <p:grpSpPr bwMode="auto">
            <a:xfrm>
              <a:off x="6890754" y="2115972"/>
              <a:ext cx="3635376" cy="971550"/>
              <a:chOff x="3241" y="1750"/>
              <a:chExt cx="2290" cy="612"/>
            </a:xfrm>
          </p:grpSpPr>
          <p:sp>
            <p:nvSpPr>
              <p:cNvPr id="49" name="Text Box 12">
                <a:extLst>
                  <a:ext uri="{FF2B5EF4-FFF2-40B4-BE49-F238E27FC236}">
                    <a16:creationId xmlns:a16="http://schemas.microsoft.com/office/drawing/2014/main" id="{4BB2271A-4FFC-8048-A612-7E12F9F50E74}"/>
                  </a:ext>
                </a:extLst>
              </p:cNvPr>
              <p:cNvSpPr txBox="1">
                <a:spLocks noChangeArrowheads="1"/>
              </p:cNvSpPr>
              <p:nvPr/>
            </p:nvSpPr>
            <p:spPr bwMode="auto">
              <a:xfrm>
                <a:off x="3241" y="1750"/>
                <a:ext cx="1021"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create socket:</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50" name="Text Box 13">
                <a:extLst>
                  <a:ext uri="{FF2B5EF4-FFF2-40B4-BE49-F238E27FC236}">
                    <a16:creationId xmlns:a16="http://schemas.microsoft.com/office/drawing/2014/main" id="{277D84D0-CE11-2846-B401-8AB4D0BF51EF}"/>
                  </a:ext>
                </a:extLst>
              </p:cNvPr>
              <p:cNvSpPr txBox="1">
                <a:spLocks noChangeArrowheads="1"/>
              </p:cNvSpPr>
              <p:nvPr/>
            </p:nvSpPr>
            <p:spPr bwMode="auto">
              <a:xfrm>
                <a:off x="3241" y="1944"/>
                <a:ext cx="2290"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ts val="2000"/>
                  </a:lnSpc>
                  <a:spcBef>
                    <a:spcPct val="20000"/>
                  </a:spcBef>
                  <a:spcAft>
                    <a:spcPct val="0"/>
                  </a:spcAft>
                  <a:buClr>
                    <a:srgbClr val="3333CC"/>
                  </a:buClr>
                  <a:buSzPct val="85000"/>
                  <a:buFont typeface="ZapfDingbats" charset="2"/>
                  <a:buNone/>
                  <a:tabLst/>
                  <a:defRPr/>
                </a:pPr>
                <a:r>
                  <a:rPr kumimoji="0" lang="en-US" altLang="en-US" sz="1800" b="0" i="0" u="none" strike="noStrike" kern="0" cap="none" spc="0" normalizeH="0" baseline="0" noProof="0">
                    <a:ln>
                      <a:noFill/>
                    </a:ln>
                    <a:solidFill>
                      <a:srgbClr val="CC0000"/>
                    </a:solidFill>
                    <a:effectLst/>
                    <a:uLnTx/>
                    <a:uFillTx/>
                    <a:latin typeface="Arial" panose="020B0604020202020204" pitchFamily="34" charset="0"/>
                    <a:ea typeface="ＭＳ Ｐゴシック" panose="020B0600070205080204" pitchFamily="34" charset="-128"/>
                    <a:cs typeface="+mn-cs"/>
                  </a:rPr>
                  <a:t>clientSocket =</a:t>
                </a:r>
              </a:p>
              <a:p>
                <a:pPr marL="0" marR="0" lvl="0" indent="0" algn="l" defTabSz="914400" rtl="0" eaLnBrk="0" fontAlgn="base" latinLnBrk="0" hangingPunct="0">
                  <a:lnSpc>
                    <a:spcPts val="2000"/>
                  </a:lnSpc>
                  <a:spcBef>
                    <a:spcPct val="20000"/>
                  </a:spcBef>
                  <a:spcAft>
                    <a:spcPct val="0"/>
                  </a:spcAft>
                  <a:buClr>
                    <a:srgbClr val="3333CC"/>
                  </a:buClr>
                  <a:buSzPct val="85000"/>
                  <a:buFont typeface="ZapfDingbats" charset="2"/>
                  <a:buNone/>
                  <a:tabLst/>
                  <a:defRPr/>
                </a:pPr>
                <a:r>
                  <a:rPr kumimoji="0" lang="en-US" altLang="en-US" sz="1800" b="0" i="0" u="none" strike="noStrike" kern="0" cap="none" spc="0" normalizeH="0" baseline="0" noProof="0">
                    <a:ln>
                      <a:noFill/>
                    </a:ln>
                    <a:solidFill>
                      <a:srgbClr val="CC0000"/>
                    </a:solidFill>
                    <a:effectLst/>
                    <a:uLnTx/>
                    <a:uFillTx/>
                    <a:latin typeface="Arial" panose="020B0604020202020204" pitchFamily="34" charset="0"/>
                    <a:ea typeface="ＭＳ Ｐゴシック" panose="020B0600070205080204" pitchFamily="34" charset="-128"/>
                    <a:cs typeface="+mn-cs"/>
                  </a:rPr>
                  <a:t>socket(AF_INET,SOCK_DGRAM)</a:t>
                </a:r>
                <a:endParaRPr kumimoji="0" lang="en-US" altLang="en-US" sz="1800" b="0" i="0" u="none" strike="noStrike" kern="0" cap="none" spc="0" normalizeH="0" baseline="0" noProof="0">
                  <a:ln>
                    <a:noFill/>
                  </a:ln>
                  <a:solidFill>
                    <a:srgbClr val="CC0000"/>
                  </a:solidFill>
                  <a:effectLst/>
                  <a:uLnTx/>
                  <a:uFillTx/>
                  <a:latin typeface="Times New Roman" panose="02020603050405020304" pitchFamily="18" charset="0"/>
                  <a:ea typeface="ＭＳ Ｐゴシック" panose="020B0600070205080204" pitchFamily="34" charset="-128"/>
                  <a:cs typeface="+mn-cs"/>
                </a:endParaRPr>
              </a:p>
            </p:txBody>
          </p:sp>
        </p:grpSp>
        <p:sp>
          <p:nvSpPr>
            <p:cNvPr id="46" name="Text Box 15">
              <a:extLst>
                <a:ext uri="{FF2B5EF4-FFF2-40B4-BE49-F238E27FC236}">
                  <a16:creationId xmlns:a16="http://schemas.microsoft.com/office/drawing/2014/main" id="{97D964F3-BC0D-9344-837B-2B0BF990E4A5}"/>
                </a:ext>
              </a:extLst>
            </p:cNvPr>
            <p:cNvSpPr txBox="1">
              <a:spLocks noChangeArrowheads="1"/>
            </p:cNvSpPr>
            <p:nvPr/>
          </p:nvSpPr>
          <p:spPr bwMode="auto">
            <a:xfrm>
              <a:off x="6878054" y="3247860"/>
              <a:ext cx="4198939"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Create datagram with </a:t>
              </a:r>
              <a:r>
                <a:rPr kumimoji="0" lang="en-US" altLang="en-US" sz="1800" b="0" i="0" u="none" strike="noStrike" kern="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serverIP</a:t>
              </a: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address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And port=x; send datagram via</a:t>
              </a:r>
              <a:br>
                <a:rPr kumimoji="0" lang="en-US" altLang="en-US" sz="1800" b="0" i="0" u="none" strike="noStrike" kern="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br>
              <a:r>
                <a:rPr kumimoji="0" lang="en-US" altLang="en-US" sz="1800" b="0" i="0" u="none" strike="noStrike" kern="0" cap="none" spc="0" normalizeH="0" baseline="0" noProof="0" dirty="0" err="1">
                  <a:ln>
                    <a:noFill/>
                  </a:ln>
                  <a:solidFill>
                    <a:srgbClr val="CC0000"/>
                  </a:solidFill>
                  <a:effectLst/>
                  <a:uLnTx/>
                  <a:uFillTx/>
                  <a:latin typeface="Arial" panose="020B0604020202020204" pitchFamily="34" charset="0"/>
                  <a:ea typeface="ＭＳ Ｐゴシック" panose="020B0600070205080204" pitchFamily="34" charset="-128"/>
                  <a:cs typeface="+mn-cs"/>
                </a:rPr>
                <a:t>clientSocket</a:t>
              </a:r>
              <a:endParaRPr kumimoji="0" lang="en-US" altLang="en-US" sz="1800" b="0" i="0" u="none" strike="noStrike" kern="0" cap="none" spc="0" normalizeH="0" baseline="0" noProof="0" dirty="0">
                <a:ln>
                  <a:noFill/>
                </a:ln>
                <a:solidFill>
                  <a:srgbClr val="CC0000"/>
                </a:solidFill>
                <a:effectLst/>
                <a:uLnTx/>
                <a:uFillTx/>
                <a:latin typeface="Times New Roman" panose="02020603050405020304" pitchFamily="18" charset="0"/>
                <a:ea typeface="ＭＳ Ｐゴシック" panose="020B0600070205080204" pitchFamily="34" charset="-128"/>
                <a:cs typeface="+mn-cs"/>
              </a:endParaRPr>
            </a:p>
          </p:txBody>
        </p:sp>
        <p:sp>
          <p:nvSpPr>
            <p:cNvPr id="47" name="Line 16">
              <a:extLst>
                <a:ext uri="{FF2B5EF4-FFF2-40B4-BE49-F238E27FC236}">
                  <a16:creationId xmlns:a16="http://schemas.microsoft.com/office/drawing/2014/main" id="{7EC03F56-353B-7E42-A0A2-334C1287EAFA}"/>
                </a:ext>
              </a:extLst>
            </p:cNvPr>
            <p:cNvSpPr>
              <a:spLocks noChangeShapeType="1"/>
            </p:cNvSpPr>
            <p:nvPr/>
          </p:nvSpPr>
          <p:spPr bwMode="auto">
            <a:xfrm>
              <a:off x="7574967" y="3052597"/>
              <a:ext cx="0" cy="32385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48" name="Line 17">
            <a:extLst>
              <a:ext uri="{FF2B5EF4-FFF2-40B4-BE49-F238E27FC236}">
                <a16:creationId xmlns:a16="http://schemas.microsoft.com/office/drawing/2014/main" id="{40634A1C-2FFB-FC4C-80CE-D90FD19221DF}"/>
              </a:ext>
            </a:extLst>
          </p:cNvPr>
          <p:cNvSpPr>
            <a:spLocks noChangeShapeType="1"/>
          </p:cNvSpPr>
          <p:nvPr/>
        </p:nvSpPr>
        <p:spPr bwMode="auto">
          <a:xfrm flipH="1">
            <a:off x="4498391" y="3652672"/>
            <a:ext cx="2409826" cy="400050"/>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1" name="Text Box 18">
            <a:extLst>
              <a:ext uri="{FF2B5EF4-FFF2-40B4-BE49-F238E27FC236}">
                <a16:creationId xmlns:a16="http://schemas.microsoft.com/office/drawing/2014/main" id="{C819A4BA-113E-964D-96AD-ED683094AA75}"/>
              </a:ext>
            </a:extLst>
          </p:cNvPr>
          <p:cNvSpPr txBox="1">
            <a:spLocks noChangeArrowheads="1"/>
          </p:cNvSpPr>
          <p:nvPr/>
        </p:nvSpPr>
        <p:spPr bwMode="auto">
          <a:xfrm>
            <a:off x="2318754" y="2335047"/>
            <a:ext cx="24622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create socket, port= x:</a:t>
            </a:r>
            <a:endParaRPr kumimoji="0" lang="en-US" altLang="en-US" sz="18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52" name="Text Box 19">
            <a:extLst>
              <a:ext uri="{FF2B5EF4-FFF2-40B4-BE49-F238E27FC236}">
                <a16:creationId xmlns:a16="http://schemas.microsoft.com/office/drawing/2014/main" id="{E75AC30B-2B60-9B49-9BC6-1121B1556EA2}"/>
              </a:ext>
            </a:extLst>
          </p:cNvPr>
          <p:cNvSpPr txBox="1">
            <a:spLocks noChangeArrowheads="1"/>
          </p:cNvSpPr>
          <p:nvPr/>
        </p:nvSpPr>
        <p:spPr bwMode="auto">
          <a:xfrm>
            <a:off x="2331454" y="2630322"/>
            <a:ext cx="3635375"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ts val="2000"/>
              </a:lnSpc>
              <a:spcBef>
                <a:spcPct val="20000"/>
              </a:spcBef>
              <a:spcAft>
                <a:spcPct val="0"/>
              </a:spcAft>
              <a:buClr>
                <a:srgbClr val="3333CC"/>
              </a:buClr>
              <a:buSzPct val="85000"/>
              <a:buFont typeface="ZapfDingbats" charset="2"/>
              <a:buNone/>
              <a:tabLst/>
              <a:defRPr/>
            </a:pPr>
            <a:r>
              <a:rPr kumimoji="0" lang="en-US" altLang="en-US" sz="1800" b="0" i="0" u="none" strike="noStrike" kern="0" cap="none" spc="0" normalizeH="0" baseline="0" noProof="0" dirty="0" err="1">
                <a:ln>
                  <a:noFill/>
                </a:ln>
                <a:solidFill>
                  <a:srgbClr val="CC0000"/>
                </a:solidFill>
                <a:effectLst/>
                <a:uLnTx/>
                <a:uFillTx/>
                <a:latin typeface="Arial" panose="020B0604020202020204" pitchFamily="34" charset="0"/>
                <a:ea typeface="ＭＳ Ｐゴシック" panose="020B0600070205080204" pitchFamily="34" charset="-128"/>
                <a:cs typeface="+mn-cs"/>
              </a:rPr>
              <a:t>serverSocket</a:t>
            </a:r>
            <a:r>
              <a:rPr kumimoji="0" lang="en-US" altLang="en-US" sz="1800" b="0" i="0" u="none" strike="noStrike" kern="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 =</a:t>
            </a:r>
          </a:p>
          <a:p>
            <a:pPr marL="0" marR="0" lvl="0" indent="0" algn="l" defTabSz="914400" rtl="0" eaLnBrk="0" fontAlgn="base" latinLnBrk="0" hangingPunct="0">
              <a:lnSpc>
                <a:spcPts val="2000"/>
              </a:lnSpc>
              <a:spcBef>
                <a:spcPct val="20000"/>
              </a:spcBef>
              <a:spcAft>
                <a:spcPct val="0"/>
              </a:spcAft>
              <a:buClr>
                <a:srgbClr val="3333CC"/>
              </a:buClr>
              <a:buSzPct val="85000"/>
              <a:buFont typeface="ZapfDingbats" charset="2"/>
              <a:buNone/>
              <a:tabLst/>
              <a:defRPr/>
            </a:pPr>
            <a:r>
              <a:rPr kumimoji="0" lang="en-US" altLang="en-US" sz="1800" b="0" i="0" u="none" strike="noStrike" kern="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socket(AF_INET,</a:t>
            </a:r>
            <a:r>
              <a:rPr kumimoji="0" lang="en-US" altLang="en-US" sz="1800" b="0" i="0" u="sng" strike="noStrike" kern="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SOCK_DGRAM</a:t>
            </a:r>
            <a:r>
              <a:rPr kumimoji="0" lang="en-US" altLang="en-US" sz="1800" b="0" i="0" u="none" strike="noStrike" kern="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a:t>
            </a:r>
            <a:endParaRPr kumimoji="0" lang="en-US" altLang="en-US" sz="1800" b="0" i="0" u="none" strike="noStrike" kern="0" cap="none" spc="0" normalizeH="0" baseline="0" noProof="0" dirty="0">
              <a:ln>
                <a:noFill/>
              </a:ln>
              <a:solidFill>
                <a:srgbClr val="CC0000"/>
              </a:solidFill>
              <a:effectLst/>
              <a:uLnTx/>
              <a:uFillTx/>
              <a:latin typeface="Times New Roman" panose="02020603050405020304" pitchFamily="18" charset="0"/>
              <a:ea typeface="ＭＳ Ｐゴシック" panose="020B0600070205080204" pitchFamily="34" charset="-128"/>
              <a:cs typeface="+mn-cs"/>
            </a:endParaRPr>
          </a:p>
        </p:txBody>
      </p:sp>
      <p:grpSp>
        <p:nvGrpSpPr>
          <p:cNvPr id="53" name="Group 20">
            <a:extLst>
              <a:ext uri="{FF2B5EF4-FFF2-40B4-BE49-F238E27FC236}">
                <a16:creationId xmlns:a16="http://schemas.microsoft.com/office/drawing/2014/main" id="{105B53F6-4E11-9B4F-83AD-A12D7B45002E}"/>
              </a:ext>
            </a:extLst>
          </p:cNvPr>
          <p:cNvGrpSpPr>
            <a:grpSpLocks/>
          </p:cNvGrpSpPr>
          <p:nvPr/>
        </p:nvGrpSpPr>
        <p:grpSpPr bwMode="auto">
          <a:xfrm>
            <a:off x="2344154" y="3293897"/>
            <a:ext cx="2211387" cy="1109663"/>
            <a:chOff x="589" y="1982"/>
            <a:chExt cx="1393" cy="699"/>
          </a:xfrm>
        </p:grpSpPr>
        <p:sp>
          <p:nvSpPr>
            <p:cNvPr id="54" name="Line 21">
              <a:extLst>
                <a:ext uri="{FF2B5EF4-FFF2-40B4-BE49-F238E27FC236}">
                  <a16:creationId xmlns:a16="http://schemas.microsoft.com/office/drawing/2014/main" id="{2DB889B3-B55C-E94B-B323-72AECF179D85}"/>
                </a:ext>
              </a:extLst>
            </p:cNvPr>
            <p:cNvSpPr>
              <a:spLocks noChangeShapeType="1"/>
            </p:cNvSpPr>
            <p:nvPr/>
          </p:nvSpPr>
          <p:spPr bwMode="auto">
            <a:xfrm>
              <a:off x="1276" y="1982"/>
              <a:ext cx="0" cy="366"/>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5" name="Text Box 22">
              <a:extLst>
                <a:ext uri="{FF2B5EF4-FFF2-40B4-BE49-F238E27FC236}">
                  <a16:creationId xmlns:a16="http://schemas.microsoft.com/office/drawing/2014/main" id="{9FE4B9D3-FE8A-7E4C-8E08-01C28E81023D}"/>
                </a:ext>
              </a:extLst>
            </p:cNvPr>
            <p:cNvSpPr txBox="1">
              <a:spLocks noChangeArrowheads="1"/>
            </p:cNvSpPr>
            <p:nvPr/>
          </p:nvSpPr>
          <p:spPr bwMode="auto">
            <a:xfrm>
              <a:off x="589" y="2274"/>
              <a:ext cx="1393"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read datagram from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err="1">
                  <a:ln>
                    <a:noFill/>
                  </a:ln>
                  <a:solidFill>
                    <a:srgbClr val="CC0000"/>
                  </a:solidFill>
                  <a:effectLst/>
                  <a:uLnTx/>
                  <a:uFillTx/>
                  <a:latin typeface="Arial" panose="020B0604020202020204" pitchFamily="34" charset="0"/>
                  <a:ea typeface="ＭＳ Ｐゴシック" panose="020B0600070205080204" pitchFamily="34" charset="-128"/>
                  <a:cs typeface="+mn-cs"/>
                </a:rPr>
                <a:t>serverSocke</a:t>
              </a:r>
              <a:r>
                <a:rPr kumimoji="0" lang="en-US" altLang="en-US" sz="1800" b="0" i="0" u="none" strike="noStrike" kern="0" cap="none" spc="0" normalizeH="0" baseline="0" noProof="0" dirty="0" err="1">
                  <a:ln>
                    <a:noFill/>
                  </a:ln>
                  <a:solidFill>
                    <a:srgbClr val="FF0000"/>
                  </a:solidFill>
                  <a:effectLst/>
                  <a:uLnTx/>
                  <a:uFillTx/>
                  <a:latin typeface="Arial" panose="020B0604020202020204" pitchFamily="34" charset="0"/>
                  <a:ea typeface="ＭＳ Ｐゴシック" panose="020B0600070205080204" pitchFamily="34" charset="-128"/>
                  <a:cs typeface="+mn-cs"/>
                </a:rPr>
                <a:t>t</a:t>
              </a:r>
              <a:endParaRPr kumimoji="0" lang="en-US" altLang="en-US" sz="18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56" name="Group 23">
            <a:extLst>
              <a:ext uri="{FF2B5EF4-FFF2-40B4-BE49-F238E27FC236}">
                <a16:creationId xmlns:a16="http://schemas.microsoft.com/office/drawing/2014/main" id="{6729A767-0894-134A-B58D-6CE959F3ABBB}"/>
              </a:ext>
            </a:extLst>
          </p:cNvPr>
          <p:cNvGrpSpPr>
            <a:grpSpLocks/>
          </p:cNvGrpSpPr>
          <p:nvPr/>
        </p:nvGrpSpPr>
        <p:grpSpPr bwMode="auto">
          <a:xfrm>
            <a:off x="2607679" y="4405147"/>
            <a:ext cx="4202112" cy="1698625"/>
            <a:chOff x="755" y="2696"/>
            <a:chExt cx="2647" cy="1070"/>
          </a:xfrm>
        </p:grpSpPr>
        <p:sp>
          <p:nvSpPr>
            <p:cNvPr id="57" name="Text Box 24">
              <a:extLst>
                <a:ext uri="{FF2B5EF4-FFF2-40B4-BE49-F238E27FC236}">
                  <a16:creationId xmlns:a16="http://schemas.microsoft.com/office/drawing/2014/main" id="{45FE834E-F5E7-9341-B57D-B054DC6E28DA}"/>
                </a:ext>
              </a:extLst>
            </p:cNvPr>
            <p:cNvSpPr txBox="1">
              <a:spLocks noChangeArrowheads="1"/>
            </p:cNvSpPr>
            <p:nvPr/>
          </p:nvSpPr>
          <p:spPr bwMode="auto">
            <a:xfrm>
              <a:off x="755" y="2835"/>
              <a:ext cx="1062" cy="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write reply to</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err="1">
                  <a:ln>
                    <a:noFill/>
                  </a:ln>
                  <a:solidFill>
                    <a:srgbClr val="CC0000"/>
                  </a:solidFill>
                  <a:effectLst/>
                  <a:uLnTx/>
                  <a:uFillTx/>
                  <a:latin typeface="Arial" panose="020B0604020202020204" pitchFamily="34" charset="0"/>
                  <a:ea typeface="ＭＳ Ｐゴシック" panose="020B0600070205080204" pitchFamily="34" charset="-128"/>
                  <a:cs typeface="+mn-cs"/>
                </a:rPr>
                <a:t>serverSocket</a:t>
              </a:r>
              <a:endParaRPr kumimoji="0" lang="en-US" altLang="en-US" sz="1800" b="0" i="0" u="none" strike="noStrike" kern="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specifying </a:t>
              </a:r>
              <a:b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b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client address,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port number</a:t>
              </a:r>
              <a:endParaRPr kumimoji="0" lang="en-US" altLang="en-US" sz="18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58" name="Line 25">
              <a:extLst>
                <a:ext uri="{FF2B5EF4-FFF2-40B4-BE49-F238E27FC236}">
                  <a16:creationId xmlns:a16="http://schemas.microsoft.com/office/drawing/2014/main" id="{77A2D0F4-2C33-7B48-B528-6DAF87636FD4}"/>
                </a:ext>
              </a:extLst>
            </p:cNvPr>
            <p:cNvSpPr>
              <a:spLocks noChangeShapeType="1"/>
            </p:cNvSpPr>
            <p:nvPr/>
          </p:nvSpPr>
          <p:spPr bwMode="auto">
            <a:xfrm>
              <a:off x="1278" y="2696"/>
              <a:ext cx="0" cy="198"/>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9" name="Line 26">
              <a:extLst>
                <a:ext uri="{FF2B5EF4-FFF2-40B4-BE49-F238E27FC236}">
                  <a16:creationId xmlns:a16="http://schemas.microsoft.com/office/drawing/2014/main" id="{77CA0ACB-6768-D649-A01B-D103D4E2B585}"/>
                </a:ext>
              </a:extLst>
            </p:cNvPr>
            <p:cNvSpPr>
              <a:spLocks noChangeShapeType="1"/>
            </p:cNvSpPr>
            <p:nvPr/>
          </p:nvSpPr>
          <p:spPr bwMode="auto">
            <a:xfrm>
              <a:off x="1866" y="2970"/>
              <a:ext cx="1536" cy="180"/>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60" name="Text Box 22">
            <a:extLst>
              <a:ext uri="{FF2B5EF4-FFF2-40B4-BE49-F238E27FC236}">
                <a16:creationId xmlns:a16="http://schemas.microsoft.com/office/drawing/2014/main" id="{BA5A099E-C76D-334B-B273-AED0342E41BB}"/>
              </a:ext>
            </a:extLst>
          </p:cNvPr>
          <p:cNvSpPr txBox="1">
            <a:spLocks noChangeArrowheads="1"/>
          </p:cNvSpPr>
          <p:nvPr/>
        </p:nvSpPr>
        <p:spPr bwMode="auto">
          <a:xfrm>
            <a:off x="2036195" y="1465007"/>
            <a:ext cx="328609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en-US" sz="32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server</a:t>
            </a:r>
            <a:r>
              <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a:t>
            </a:r>
            <a:r>
              <a:rPr kumimoji="0" lang="en-US" altLang="en-US" sz="1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(running on </a:t>
            </a:r>
            <a:r>
              <a:rPr kumimoji="0" lang="en-US" altLang="en-US" sz="1800" b="0" i="0" u="none" strike="noStrike" kern="1200" cap="none" spc="0" normalizeH="0" baseline="0" noProof="0" dirty="0" err="1">
                <a:ln>
                  <a:noFill/>
                </a:ln>
                <a:solidFill>
                  <a:srgbClr val="000000"/>
                </a:solidFill>
                <a:effectLst/>
                <a:uLnTx/>
                <a:uFillTx/>
                <a:latin typeface="Calibri" panose="020F0502020204030204"/>
                <a:ea typeface="ＭＳ Ｐゴシック" panose="020B0600070205080204" pitchFamily="34" charset="-128"/>
                <a:cs typeface="+mn-cs"/>
              </a:rPr>
              <a:t>serverIP</a:t>
            </a:r>
            <a:r>
              <a:rPr kumimoji="0" lang="en-US" altLang="en-US" sz="1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a:t>
            </a:r>
          </a:p>
        </p:txBody>
      </p:sp>
      <p:sp>
        <p:nvSpPr>
          <p:cNvPr id="61" name="Text Box 23">
            <a:extLst>
              <a:ext uri="{FF2B5EF4-FFF2-40B4-BE49-F238E27FC236}">
                <a16:creationId xmlns:a16="http://schemas.microsoft.com/office/drawing/2014/main" id="{2C0B647E-1C2C-574A-86D4-A8DBF242771B}"/>
              </a:ext>
            </a:extLst>
          </p:cNvPr>
          <p:cNvSpPr txBox="1">
            <a:spLocks noChangeArrowheads="1"/>
          </p:cNvSpPr>
          <p:nvPr/>
        </p:nvSpPr>
        <p:spPr bwMode="auto">
          <a:xfrm>
            <a:off x="6840313" y="1416392"/>
            <a:ext cx="110100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en-US" sz="32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client</a:t>
            </a:r>
          </a:p>
        </p:txBody>
      </p:sp>
      <p:grpSp>
        <p:nvGrpSpPr>
          <p:cNvPr id="64" name="Group 34">
            <a:extLst>
              <a:ext uri="{FF2B5EF4-FFF2-40B4-BE49-F238E27FC236}">
                <a16:creationId xmlns:a16="http://schemas.microsoft.com/office/drawing/2014/main" id="{B18363F5-9DA8-C844-9FF5-8607E23ECAE0}"/>
              </a:ext>
            </a:extLst>
          </p:cNvPr>
          <p:cNvGrpSpPr>
            <a:grpSpLocks/>
          </p:cNvGrpSpPr>
          <p:nvPr/>
        </p:nvGrpSpPr>
        <p:grpSpPr bwMode="auto">
          <a:xfrm>
            <a:off x="1534349" y="1399326"/>
            <a:ext cx="422275" cy="685800"/>
            <a:chOff x="4140" y="429"/>
            <a:chExt cx="1425" cy="2396"/>
          </a:xfrm>
        </p:grpSpPr>
        <p:sp>
          <p:nvSpPr>
            <p:cNvPr id="65" name="Freeform 35">
              <a:extLst>
                <a:ext uri="{FF2B5EF4-FFF2-40B4-BE49-F238E27FC236}">
                  <a16:creationId xmlns:a16="http://schemas.microsoft.com/office/drawing/2014/main" id="{0528A8CB-65E5-964D-B654-85E03FD18B51}"/>
                </a:ext>
              </a:extLst>
            </p:cNvPr>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 name="Rectangle 36">
              <a:extLst>
                <a:ext uri="{FF2B5EF4-FFF2-40B4-BE49-F238E27FC236}">
                  <a16:creationId xmlns:a16="http://schemas.microsoft.com/office/drawing/2014/main" id="{6E84855E-322D-B04A-A7A9-4DC0337256CF}"/>
                </a:ext>
              </a:extLst>
            </p:cNvPr>
            <p:cNvSpPr>
              <a:spLocks noChangeArrowheads="1"/>
            </p:cNvSpPr>
            <p:nvPr/>
          </p:nvSpPr>
          <p:spPr bwMode="auto">
            <a:xfrm>
              <a:off x="4204" y="429"/>
              <a:ext cx="1050"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67" name="Freeform 37">
              <a:extLst>
                <a:ext uri="{FF2B5EF4-FFF2-40B4-BE49-F238E27FC236}">
                  <a16:creationId xmlns:a16="http://schemas.microsoft.com/office/drawing/2014/main" id="{0DE429C7-30A9-C04A-A526-765AC5EAA189}"/>
                </a:ext>
              </a:extLst>
            </p:cNvPr>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8" name="Freeform 38">
              <a:extLst>
                <a:ext uri="{FF2B5EF4-FFF2-40B4-BE49-F238E27FC236}">
                  <a16:creationId xmlns:a16="http://schemas.microsoft.com/office/drawing/2014/main" id="{DF53DCF7-7CCE-A14D-89D6-6AAAE8C142FA}"/>
                </a:ext>
              </a:extLst>
            </p:cNvPr>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 name="Rectangle 39">
              <a:extLst>
                <a:ext uri="{FF2B5EF4-FFF2-40B4-BE49-F238E27FC236}">
                  <a16:creationId xmlns:a16="http://schemas.microsoft.com/office/drawing/2014/main" id="{FCF7FE3C-7CB1-1949-80FD-5DEB7C2DF81F}"/>
                </a:ext>
              </a:extLst>
            </p:cNvPr>
            <p:cNvSpPr>
              <a:spLocks noChangeArrowheads="1"/>
            </p:cNvSpPr>
            <p:nvPr/>
          </p:nvSpPr>
          <p:spPr bwMode="auto">
            <a:xfrm>
              <a:off x="4210" y="695"/>
              <a:ext cx="600" cy="44"/>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grpSp>
          <p:nvGrpSpPr>
            <p:cNvPr id="70" name="Group 40">
              <a:extLst>
                <a:ext uri="{FF2B5EF4-FFF2-40B4-BE49-F238E27FC236}">
                  <a16:creationId xmlns:a16="http://schemas.microsoft.com/office/drawing/2014/main" id="{9EA93011-9988-1C46-8FFD-C704F4A48C93}"/>
                </a:ext>
              </a:extLst>
            </p:cNvPr>
            <p:cNvGrpSpPr>
              <a:grpSpLocks/>
            </p:cNvGrpSpPr>
            <p:nvPr/>
          </p:nvGrpSpPr>
          <p:grpSpPr bwMode="auto">
            <a:xfrm>
              <a:off x="4749" y="668"/>
              <a:ext cx="581" cy="145"/>
              <a:chOff x="614" y="2568"/>
              <a:chExt cx="725" cy="139"/>
            </a:xfrm>
          </p:grpSpPr>
          <p:sp>
            <p:nvSpPr>
              <p:cNvPr id="95" name="AutoShape 41">
                <a:extLst>
                  <a:ext uri="{FF2B5EF4-FFF2-40B4-BE49-F238E27FC236}">
                    <a16:creationId xmlns:a16="http://schemas.microsoft.com/office/drawing/2014/main" id="{79ABB3C1-EE56-6F45-9499-45BC8012910B}"/>
                  </a:ext>
                </a:extLst>
              </p:cNvPr>
              <p:cNvSpPr>
                <a:spLocks noChangeArrowheads="1"/>
              </p:cNvSpPr>
              <p:nvPr/>
            </p:nvSpPr>
            <p:spPr bwMode="auto">
              <a:xfrm>
                <a:off x="616" y="2568"/>
                <a:ext cx="722"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96" name="AutoShape 42">
                <a:extLst>
                  <a:ext uri="{FF2B5EF4-FFF2-40B4-BE49-F238E27FC236}">
                    <a16:creationId xmlns:a16="http://schemas.microsoft.com/office/drawing/2014/main" id="{3CE416CE-22C1-B44C-A8BC-DD8D49FA16E5}"/>
                  </a:ext>
                </a:extLst>
              </p:cNvPr>
              <p:cNvSpPr>
                <a:spLocks noChangeArrowheads="1"/>
              </p:cNvSpPr>
              <p:nvPr/>
            </p:nvSpPr>
            <p:spPr bwMode="auto">
              <a:xfrm>
                <a:off x="630" y="2583"/>
                <a:ext cx="689"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grpSp>
        <p:sp>
          <p:nvSpPr>
            <p:cNvPr id="71" name="Rectangle 43">
              <a:extLst>
                <a:ext uri="{FF2B5EF4-FFF2-40B4-BE49-F238E27FC236}">
                  <a16:creationId xmlns:a16="http://schemas.microsoft.com/office/drawing/2014/main" id="{E9AF4519-635B-C444-AD0B-889732CA4F5A}"/>
                </a:ext>
              </a:extLst>
            </p:cNvPr>
            <p:cNvSpPr>
              <a:spLocks noChangeArrowheads="1"/>
            </p:cNvSpPr>
            <p:nvPr/>
          </p:nvSpPr>
          <p:spPr bwMode="auto">
            <a:xfrm>
              <a:off x="4226" y="1017"/>
              <a:ext cx="595" cy="50"/>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grpSp>
          <p:nvGrpSpPr>
            <p:cNvPr id="72" name="Group 44">
              <a:extLst>
                <a:ext uri="{FF2B5EF4-FFF2-40B4-BE49-F238E27FC236}">
                  <a16:creationId xmlns:a16="http://schemas.microsoft.com/office/drawing/2014/main" id="{AE3F7048-2B7F-8146-8234-207ED13E9021}"/>
                </a:ext>
              </a:extLst>
            </p:cNvPr>
            <p:cNvGrpSpPr>
              <a:grpSpLocks/>
            </p:cNvGrpSpPr>
            <p:nvPr/>
          </p:nvGrpSpPr>
          <p:grpSpPr bwMode="auto">
            <a:xfrm>
              <a:off x="4747" y="994"/>
              <a:ext cx="581" cy="134"/>
              <a:chOff x="614" y="2568"/>
              <a:chExt cx="725" cy="139"/>
            </a:xfrm>
          </p:grpSpPr>
          <p:sp>
            <p:nvSpPr>
              <p:cNvPr id="93" name="AutoShape 45">
                <a:extLst>
                  <a:ext uri="{FF2B5EF4-FFF2-40B4-BE49-F238E27FC236}">
                    <a16:creationId xmlns:a16="http://schemas.microsoft.com/office/drawing/2014/main" id="{53908CFC-D723-4742-8456-2D30C66E3524}"/>
                  </a:ext>
                </a:extLst>
              </p:cNvPr>
              <p:cNvSpPr>
                <a:spLocks noChangeArrowheads="1"/>
              </p:cNvSpPr>
              <p:nvPr/>
            </p:nvSpPr>
            <p:spPr bwMode="auto">
              <a:xfrm>
                <a:off x="612" y="2569"/>
                <a:ext cx="729"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94" name="AutoShape 46">
                <a:extLst>
                  <a:ext uri="{FF2B5EF4-FFF2-40B4-BE49-F238E27FC236}">
                    <a16:creationId xmlns:a16="http://schemas.microsoft.com/office/drawing/2014/main" id="{3A7947BE-FF10-9D41-9767-56A9F87FC393}"/>
                  </a:ext>
                </a:extLst>
              </p:cNvPr>
              <p:cNvSpPr>
                <a:spLocks noChangeArrowheads="1"/>
              </p:cNvSpPr>
              <p:nvPr/>
            </p:nvSpPr>
            <p:spPr bwMode="auto">
              <a:xfrm>
                <a:off x="625" y="2586"/>
                <a:ext cx="695"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grpSp>
        <p:sp>
          <p:nvSpPr>
            <p:cNvPr id="73" name="Rectangle 47">
              <a:extLst>
                <a:ext uri="{FF2B5EF4-FFF2-40B4-BE49-F238E27FC236}">
                  <a16:creationId xmlns:a16="http://schemas.microsoft.com/office/drawing/2014/main" id="{A116F8BE-CE6D-0046-BBDF-ED91EC563CE1}"/>
                </a:ext>
              </a:extLst>
            </p:cNvPr>
            <p:cNvSpPr>
              <a:spLocks noChangeArrowheads="1"/>
            </p:cNvSpPr>
            <p:nvPr/>
          </p:nvSpPr>
          <p:spPr bwMode="auto">
            <a:xfrm>
              <a:off x="4215" y="1355"/>
              <a:ext cx="600" cy="50"/>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74" name="Rectangle 48">
              <a:extLst>
                <a:ext uri="{FF2B5EF4-FFF2-40B4-BE49-F238E27FC236}">
                  <a16:creationId xmlns:a16="http://schemas.microsoft.com/office/drawing/2014/main" id="{EDDDAA43-84E9-5649-B997-CD32383C8A23}"/>
                </a:ext>
              </a:extLst>
            </p:cNvPr>
            <p:cNvSpPr>
              <a:spLocks noChangeArrowheads="1"/>
            </p:cNvSpPr>
            <p:nvPr/>
          </p:nvSpPr>
          <p:spPr bwMode="auto">
            <a:xfrm>
              <a:off x="4226" y="1655"/>
              <a:ext cx="600" cy="50"/>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grpSp>
          <p:nvGrpSpPr>
            <p:cNvPr id="75" name="Group 49">
              <a:extLst>
                <a:ext uri="{FF2B5EF4-FFF2-40B4-BE49-F238E27FC236}">
                  <a16:creationId xmlns:a16="http://schemas.microsoft.com/office/drawing/2014/main" id="{ED22CCB4-0F75-C14E-8FF6-F0FB9D3FC9FC}"/>
                </a:ext>
              </a:extLst>
            </p:cNvPr>
            <p:cNvGrpSpPr>
              <a:grpSpLocks/>
            </p:cNvGrpSpPr>
            <p:nvPr/>
          </p:nvGrpSpPr>
          <p:grpSpPr bwMode="auto">
            <a:xfrm>
              <a:off x="4735" y="1627"/>
              <a:ext cx="582" cy="151"/>
              <a:chOff x="614" y="2568"/>
              <a:chExt cx="725" cy="139"/>
            </a:xfrm>
          </p:grpSpPr>
          <p:sp>
            <p:nvSpPr>
              <p:cNvPr id="91" name="AutoShape 50">
                <a:extLst>
                  <a:ext uri="{FF2B5EF4-FFF2-40B4-BE49-F238E27FC236}">
                    <a16:creationId xmlns:a16="http://schemas.microsoft.com/office/drawing/2014/main" id="{23A963E3-E563-8243-8CD5-AD41B731D0B3}"/>
                  </a:ext>
                </a:extLst>
              </p:cNvPr>
              <p:cNvSpPr>
                <a:spLocks noChangeArrowheads="1"/>
              </p:cNvSpPr>
              <p:nvPr/>
            </p:nvSpPr>
            <p:spPr bwMode="auto">
              <a:xfrm>
                <a:off x="614" y="2568"/>
                <a:ext cx="727"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92" name="AutoShape 51">
                <a:extLst>
                  <a:ext uri="{FF2B5EF4-FFF2-40B4-BE49-F238E27FC236}">
                    <a16:creationId xmlns:a16="http://schemas.microsoft.com/office/drawing/2014/main" id="{3CDFE710-0763-8B45-AFC8-16BE12CABF0C}"/>
                  </a:ext>
                </a:extLst>
              </p:cNvPr>
              <p:cNvSpPr>
                <a:spLocks noChangeArrowheads="1"/>
              </p:cNvSpPr>
              <p:nvPr/>
            </p:nvSpPr>
            <p:spPr bwMode="auto">
              <a:xfrm>
                <a:off x="627" y="2583"/>
                <a:ext cx="694"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grpSp>
        <p:sp>
          <p:nvSpPr>
            <p:cNvPr id="76" name="Freeform 52">
              <a:extLst>
                <a:ext uri="{FF2B5EF4-FFF2-40B4-BE49-F238E27FC236}">
                  <a16:creationId xmlns:a16="http://schemas.microsoft.com/office/drawing/2014/main" id="{DFF03B02-CD58-954F-8277-362C27F82A3A}"/>
                </a:ext>
              </a:extLst>
            </p:cNvPr>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77" name="Group 53">
              <a:extLst>
                <a:ext uri="{FF2B5EF4-FFF2-40B4-BE49-F238E27FC236}">
                  <a16:creationId xmlns:a16="http://schemas.microsoft.com/office/drawing/2014/main" id="{3E689C5E-F98B-8049-943E-5C1ACD1083B3}"/>
                </a:ext>
              </a:extLst>
            </p:cNvPr>
            <p:cNvGrpSpPr>
              <a:grpSpLocks/>
            </p:cNvGrpSpPr>
            <p:nvPr/>
          </p:nvGrpSpPr>
          <p:grpSpPr bwMode="auto">
            <a:xfrm>
              <a:off x="4739" y="1327"/>
              <a:ext cx="582" cy="139"/>
              <a:chOff x="614" y="2568"/>
              <a:chExt cx="725" cy="139"/>
            </a:xfrm>
          </p:grpSpPr>
          <p:sp>
            <p:nvSpPr>
              <p:cNvPr id="89" name="AutoShape 54">
                <a:extLst>
                  <a:ext uri="{FF2B5EF4-FFF2-40B4-BE49-F238E27FC236}">
                    <a16:creationId xmlns:a16="http://schemas.microsoft.com/office/drawing/2014/main" id="{6761E2B1-103D-4445-A2AE-88446D2628E6}"/>
                  </a:ext>
                </a:extLst>
              </p:cNvPr>
              <p:cNvSpPr>
                <a:spLocks noChangeArrowheads="1"/>
              </p:cNvSpPr>
              <p:nvPr/>
            </p:nvSpPr>
            <p:spPr bwMode="auto">
              <a:xfrm>
                <a:off x="615" y="2568"/>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90" name="AutoShape 55">
                <a:extLst>
                  <a:ext uri="{FF2B5EF4-FFF2-40B4-BE49-F238E27FC236}">
                    <a16:creationId xmlns:a16="http://schemas.microsoft.com/office/drawing/2014/main" id="{EAB91C60-8F54-7C41-988D-5BE6CF059545}"/>
                  </a:ext>
                </a:extLst>
              </p:cNvPr>
              <p:cNvSpPr>
                <a:spLocks noChangeArrowheads="1"/>
              </p:cNvSpPr>
              <p:nvPr/>
            </p:nvSpPr>
            <p:spPr bwMode="auto">
              <a:xfrm>
                <a:off x="629" y="2585"/>
                <a:ext cx="687" cy="105"/>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grpSp>
        <p:sp>
          <p:nvSpPr>
            <p:cNvPr id="78" name="Rectangle 56">
              <a:extLst>
                <a:ext uri="{FF2B5EF4-FFF2-40B4-BE49-F238E27FC236}">
                  <a16:creationId xmlns:a16="http://schemas.microsoft.com/office/drawing/2014/main" id="{87AAEB8B-15DB-FF40-9AE1-E4AF827B85BA}"/>
                </a:ext>
              </a:extLst>
            </p:cNvPr>
            <p:cNvSpPr>
              <a:spLocks noChangeArrowheads="1"/>
            </p:cNvSpPr>
            <p:nvPr/>
          </p:nvSpPr>
          <p:spPr bwMode="auto">
            <a:xfrm>
              <a:off x="5249" y="429"/>
              <a:ext cx="70" cy="2291"/>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79" name="Freeform 57">
              <a:extLst>
                <a:ext uri="{FF2B5EF4-FFF2-40B4-BE49-F238E27FC236}">
                  <a16:creationId xmlns:a16="http://schemas.microsoft.com/office/drawing/2014/main" id="{CC9C0288-5815-DA49-8C3D-91F3048A636D}"/>
                </a:ext>
              </a:extLst>
            </p:cNvPr>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0" name="Freeform 58">
              <a:extLst>
                <a:ext uri="{FF2B5EF4-FFF2-40B4-BE49-F238E27FC236}">
                  <a16:creationId xmlns:a16="http://schemas.microsoft.com/office/drawing/2014/main" id="{298D6A78-AAD4-6C42-8184-6B5B0ADD712D}"/>
                </a:ext>
              </a:extLst>
            </p:cNvPr>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1" name="Oval 59">
              <a:extLst>
                <a:ext uri="{FF2B5EF4-FFF2-40B4-BE49-F238E27FC236}">
                  <a16:creationId xmlns:a16="http://schemas.microsoft.com/office/drawing/2014/main" id="{2C2ADEA9-27C8-8047-B295-9313B8ABB6DD}"/>
                </a:ext>
              </a:extLst>
            </p:cNvPr>
            <p:cNvSpPr>
              <a:spLocks noChangeArrowheads="1"/>
            </p:cNvSpPr>
            <p:nvPr/>
          </p:nvSpPr>
          <p:spPr bwMode="auto">
            <a:xfrm>
              <a:off x="5517" y="2609"/>
              <a:ext cx="48" cy="100"/>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82" name="Freeform 60">
              <a:extLst>
                <a:ext uri="{FF2B5EF4-FFF2-40B4-BE49-F238E27FC236}">
                  <a16:creationId xmlns:a16="http://schemas.microsoft.com/office/drawing/2014/main" id="{9CAEC79C-34C3-884C-93EA-251A84F70683}"/>
                </a:ext>
              </a:extLst>
            </p:cNvPr>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3" name="AutoShape 61">
              <a:extLst>
                <a:ext uri="{FF2B5EF4-FFF2-40B4-BE49-F238E27FC236}">
                  <a16:creationId xmlns:a16="http://schemas.microsoft.com/office/drawing/2014/main" id="{36B22FB8-29CC-B041-B349-ADB1A1CF0D50}"/>
                </a:ext>
              </a:extLst>
            </p:cNvPr>
            <p:cNvSpPr>
              <a:spLocks noChangeArrowheads="1"/>
            </p:cNvSpPr>
            <p:nvPr/>
          </p:nvSpPr>
          <p:spPr bwMode="auto">
            <a:xfrm>
              <a:off x="4140" y="2675"/>
              <a:ext cx="1200" cy="150"/>
            </a:xfrm>
            <a:prstGeom prst="roundRect">
              <a:avLst>
                <a:gd name="adj" fmla="val 50000"/>
              </a:avLst>
            </a:prstGeom>
            <a:solidFill>
              <a:srgbClr val="DDDDDD"/>
            </a:soli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84" name="AutoShape 62">
              <a:extLst>
                <a:ext uri="{FF2B5EF4-FFF2-40B4-BE49-F238E27FC236}">
                  <a16:creationId xmlns:a16="http://schemas.microsoft.com/office/drawing/2014/main" id="{A568E896-D157-6749-8B5C-38036DCDA9C8}"/>
                </a:ext>
              </a:extLst>
            </p:cNvPr>
            <p:cNvSpPr>
              <a:spLocks noChangeArrowheads="1"/>
            </p:cNvSpPr>
            <p:nvPr/>
          </p:nvSpPr>
          <p:spPr bwMode="auto">
            <a:xfrm>
              <a:off x="4204" y="2709"/>
              <a:ext cx="1071" cy="83"/>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85" name="Oval 63">
              <a:extLst>
                <a:ext uri="{FF2B5EF4-FFF2-40B4-BE49-F238E27FC236}">
                  <a16:creationId xmlns:a16="http://schemas.microsoft.com/office/drawing/2014/main" id="{76E67DE4-8580-984E-96DB-32AA41DD1301}"/>
                </a:ext>
              </a:extLst>
            </p:cNvPr>
            <p:cNvSpPr>
              <a:spLocks noChangeArrowheads="1"/>
            </p:cNvSpPr>
            <p:nvPr/>
          </p:nvSpPr>
          <p:spPr bwMode="auto">
            <a:xfrm>
              <a:off x="4306" y="2381"/>
              <a:ext cx="161" cy="144"/>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86" name="Oval 64">
              <a:extLst>
                <a:ext uri="{FF2B5EF4-FFF2-40B4-BE49-F238E27FC236}">
                  <a16:creationId xmlns:a16="http://schemas.microsoft.com/office/drawing/2014/main" id="{B85D964A-BC7F-0243-8B3C-55498AEBC027}"/>
                </a:ext>
              </a:extLst>
            </p:cNvPr>
            <p:cNvSpPr>
              <a:spLocks noChangeArrowheads="1"/>
            </p:cNvSpPr>
            <p:nvPr/>
          </p:nvSpPr>
          <p:spPr bwMode="auto">
            <a:xfrm>
              <a:off x="4488" y="2381"/>
              <a:ext cx="155" cy="144"/>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FF0000"/>
                </a:solidFill>
                <a:effectLst/>
                <a:uLnTx/>
                <a:uFillTx/>
                <a:latin typeface="Calibri" panose="020F0502020204030204"/>
                <a:ea typeface="ＭＳ Ｐゴシック" panose="020B0600070205080204" pitchFamily="34" charset="-128"/>
                <a:cs typeface="Arial" panose="020B0604020202020204" pitchFamily="34" charset="0"/>
              </a:endParaRPr>
            </a:p>
          </p:txBody>
        </p:sp>
        <p:sp>
          <p:nvSpPr>
            <p:cNvPr id="87" name="Oval 65">
              <a:extLst>
                <a:ext uri="{FF2B5EF4-FFF2-40B4-BE49-F238E27FC236}">
                  <a16:creationId xmlns:a16="http://schemas.microsoft.com/office/drawing/2014/main" id="{1023622E-7290-DB4F-BDFC-4AE5806C35D8}"/>
                </a:ext>
              </a:extLst>
            </p:cNvPr>
            <p:cNvSpPr>
              <a:spLocks noChangeArrowheads="1"/>
            </p:cNvSpPr>
            <p:nvPr/>
          </p:nvSpPr>
          <p:spPr bwMode="auto">
            <a:xfrm>
              <a:off x="4660" y="2381"/>
              <a:ext cx="161" cy="139"/>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88" name="Rectangle 66">
              <a:extLst>
                <a:ext uri="{FF2B5EF4-FFF2-40B4-BE49-F238E27FC236}">
                  <a16:creationId xmlns:a16="http://schemas.microsoft.com/office/drawing/2014/main" id="{C404F913-10F9-264F-B4B2-2C47E82E0029}"/>
                </a:ext>
              </a:extLst>
            </p:cNvPr>
            <p:cNvSpPr>
              <a:spLocks noChangeArrowheads="1"/>
            </p:cNvSpPr>
            <p:nvPr/>
          </p:nvSpPr>
          <p:spPr bwMode="auto">
            <a:xfrm>
              <a:off x="5061" y="1838"/>
              <a:ext cx="86" cy="760"/>
            </a:xfrm>
            <a:prstGeom prst="rect">
              <a:avLst/>
            </a:prstGeom>
            <a:solidFill>
              <a:srgbClr val="292929"/>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grpSp>
      <p:grpSp>
        <p:nvGrpSpPr>
          <p:cNvPr id="97" name="Group 67">
            <a:extLst>
              <a:ext uri="{FF2B5EF4-FFF2-40B4-BE49-F238E27FC236}">
                <a16:creationId xmlns:a16="http://schemas.microsoft.com/office/drawing/2014/main" id="{CED85610-CD29-5E4F-BB21-F275B7666450}"/>
              </a:ext>
            </a:extLst>
          </p:cNvPr>
          <p:cNvGrpSpPr>
            <a:grpSpLocks/>
          </p:cNvGrpSpPr>
          <p:nvPr/>
        </p:nvGrpSpPr>
        <p:grpSpPr bwMode="auto">
          <a:xfrm>
            <a:off x="7841666" y="1346443"/>
            <a:ext cx="742950" cy="742950"/>
            <a:chOff x="-44" y="1473"/>
            <a:chExt cx="981" cy="1105"/>
          </a:xfrm>
        </p:grpSpPr>
        <p:pic>
          <p:nvPicPr>
            <p:cNvPr id="98" name="Picture 68" descr="desktop_computer_stylized_medium">
              <a:extLst>
                <a:ext uri="{FF2B5EF4-FFF2-40B4-BE49-F238E27FC236}">
                  <a16:creationId xmlns:a16="http://schemas.microsoft.com/office/drawing/2014/main" id="{1830ACA4-0FBE-1142-BE23-D05178A5FE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 name="Freeform 69">
              <a:extLst>
                <a:ext uri="{FF2B5EF4-FFF2-40B4-BE49-F238E27FC236}">
                  <a16:creationId xmlns:a16="http://schemas.microsoft.com/office/drawing/2014/main" id="{E76D0C82-A009-EE46-B2AF-9D042C9D0FC6}"/>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00" name="Slide Number Placeholder 2">
            <a:extLst>
              <a:ext uri="{FF2B5EF4-FFF2-40B4-BE49-F238E27FC236}">
                <a16:creationId xmlns:a16="http://schemas.microsoft.com/office/drawing/2014/main" id="{AC47B214-54CF-3041-98BF-A73AC365F808}"/>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Application Layer: 2-</a:t>
            </a:r>
            <a:fld id="{C4204591-24BD-A542-B9D5-F8D8A88D2FEE}" type="slidenum">
              <a:rPr lang="en-US" smtClean="0"/>
              <a:pPr/>
              <a:t>5</a:t>
            </a:fld>
            <a:endParaRPr lang="en-US" dirty="0"/>
          </a:p>
        </p:txBody>
      </p:sp>
    </p:spTree>
    <p:extLst>
      <p:ext uri="{BB962C8B-B14F-4D97-AF65-F5344CB8AC3E}">
        <p14:creationId xmlns:p14="http://schemas.microsoft.com/office/powerpoint/2010/main" val="1432250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wipe(right)">
                                      <p:cBhvr>
                                        <p:cTn id="12" dur="500"/>
                                        <p:tgtEl>
                                          <p:spTgt spid="4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dissolve">
                                      <p:cBhvr>
                                        <p:cTn id="17" dur="500"/>
                                        <p:tgtEl>
                                          <p:spTgt spid="5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wipe(up)">
                                      <p:cBhvr>
                                        <p:cTn id="22" dur="500"/>
                                        <p:tgtEl>
                                          <p:spTgt spid="5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wipe(up)">
                                      <p:cBhvr>
                                        <p:cTn id="2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 name="Title 1">
            <a:extLst>
              <a:ext uri="{FF2B5EF4-FFF2-40B4-BE49-F238E27FC236}">
                <a16:creationId xmlns:a16="http://schemas.microsoft.com/office/drawing/2014/main" id="{EDBA5A8F-4260-B240-9E01-AE8471BDC45B}"/>
              </a:ext>
            </a:extLst>
          </p:cNvPr>
          <p:cNvSpPr>
            <a:spLocks noGrp="1"/>
          </p:cNvSpPr>
          <p:nvPr>
            <p:ph type="title"/>
          </p:nvPr>
        </p:nvSpPr>
        <p:spPr/>
        <p:txBody>
          <a:bodyPr>
            <a:normAutofit/>
          </a:bodyPr>
          <a:lstStyle/>
          <a:p>
            <a:pPr lvl="0" eaLnBrk="0" fontAlgn="base" hangingPunct="0">
              <a:lnSpc>
                <a:spcPct val="100000"/>
              </a:lnSpc>
              <a:spcAft>
                <a:spcPct val="0"/>
              </a:spcAft>
            </a:pPr>
            <a:r>
              <a:rPr lang="en-US" altLang="en-US" sz="4400" dirty="0">
                <a:solidFill>
                  <a:srgbClr val="000099"/>
                </a:solidFill>
                <a:ea typeface="ＭＳ Ｐゴシック" panose="020B0600070205080204" pitchFamily="34" charset="-128"/>
                <a:cs typeface="+mn-cs"/>
              </a:rPr>
              <a:t>Socket programming </a:t>
            </a:r>
            <a:r>
              <a:rPr lang="en-US" altLang="en-US" sz="4400" dirty="0">
                <a:solidFill>
                  <a:srgbClr val="C00000"/>
                </a:solidFill>
                <a:ea typeface="ＭＳ Ｐゴシック" panose="020B0600070205080204" pitchFamily="34" charset="-128"/>
                <a:cs typeface="+mn-cs"/>
              </a:rPr>
              <a:t>with TCP</a:t>
            </a:r>
            <a:endParaRPr lang="en-US" altLang="en-US" sz="5400" dirty="0">
              <a:solidFill>
                <a:srgbClr val="C00000"/>
              </a:solidFill>
              <a:ea typeface="ＭＳ Ｐゴシック" panose="020B0600070205080204" pitchFamily="34" charset="-128"/>
              <a:cs typeface="+mn-cs"/>
            </a:endParaRPr>
          </a:p>
        </p:txBody>
      </p:sp>
      <p:sp>
        <p:nvSpPr>
          <p:cNvPr id="43" name="Rectangle 3">
            <a:extLst>
              <a:ext uri="{FF2B5EF4-FFF2-40B4-BE49-F238E27FC236}">
                <a16:creationId xmlns:a16="http://schemas.microsoft.com/office/drawing/2014/main" id="{6F8F00D4-4B13-DD4C-9070-F4C3E1AA3197}"/>
              </a:ext>
            </a:extLst>
          </p:cNvPr>
          <p:cNvSpPr>
            <a:spLocks noGrp="1" noChangeArrowheads="1"/>
          </p:cNvSpPr>
          <p:nvPr>
            <p:ph sz="half" idx="1"/>
          </p:nvPr>
        </p:nvSpPr>
        <p:spPr>
          <a:xfrm>
            <a:off x="661829" y="1455785"/>
            <a:ext cx="5074444" cy="5090539"/>
          </a:xfrm>
        </p:spPr>
        <p:txBody>
          <a:bodyPr>
            <a:normAutofit lnSpcReduction="10000"/>
          </a:bodyPr>
          <a:lstStyle/>
          <a:p>
            <a:pPr>
              <a:buFont typeface="Wingdings" pitchFamily="2" charset="2"/>
              <a:buNone/>
            </a:pPr>
            <a:r>
              <a:rPr lang="en-US" altLang="en-US" dirty="0">
                <a:solidFill>
                  <a:srgbClr val="CC0000"/>
                </a:solidFill>
                <a:ea typeface="ＭＳ Ｐゴシック" panose="020B0600070205080204" pitchFamily="34" charset="-128"/>
              </a:rPr>
              <a:t>Client must contact server</a:t>
            </a:r>
          </a:p>
          <a:p>
            <a:pPr marL="466725" indent="-233363"/>
            <a:r>
              <a:rPr lang="en-US" altLang="en-US" sz="2400" dirty="0">
                <a:ea typeface="ＭＳ Ｐゴシック" panose="020B0600070205080204" pitchFamily="34" charset="-128"/>
              </a:rPr>
              <a:t>server process must first be running</a:t>
            </a:r>
          </a:p>
          <a:p>
            <a:pPr marL="466725" indent="-233363"/>
            <a:r>
              <a:rPr lang="en-US" altLang="en-US" sz="2400" dirty="0">
                <a:ea typeface="ＭＳ Ｐゴシック" panose="020B0600070205080204" pitchFamily="34" charset="-128"/>
              </a:rPr>
              <a:t>server must have created socket (door) that welcomes client’</a:t>
            </a:r>
            <a:r>
              <a:rPr lang="en-US" altLang="ja-JP" sz="2400" dirty="0">
                <a:ea typeface="ＭＳ Ｐゴシック" panose="020B0600070205080204" pitchFamily="34" charset="-128"/>
              </a:rPr>
              <a:t>s contact</a:t>
            </a:r>
          </a:p>
          <a:p>
            <a:pPr>
              <a:spcBef>
                <a:spcPct val="50000"/>
              </a:spcBef>
              <a:buFont typeface="Wingdings" pitchFamily="2" charset="2"/>
              <a:buNone/>
            </a:pPr>
            <a:r>
              <a:rPr lang="en-US" altLang="en-US" dirty="0">
                <a:solidFill>
                  <a:srgbClr val="CC0000"/>
                </a:solidFill>
                <a:ea typeface="ＭＳ Ｐゴシック" panose="020B0600070205080204" pitchFamily="34" charset="-128"/>
              </a:rPr>
              <a:t>Client contacts server by:</a:t>
            </a:r>
          </a:p>
          <a:p>
            <a:pPr marL="466725" indent="-292100"/>
            <a:r>
              <a:rPr lang="en-US" altLang="en-US" sz="2400" dirty="0">
                <a:ea typeface="ＭＳ Ｐゴシック" panose="020B0600070205080204" pitchFamily="34" charset="-128"/>
              </a:rPr>
              <a:t>Creating TCP socket, specifying IP address, port number of server process</a:t>
            </a:r>
          </a:p>
          <a:p>
            <a:pPr marL="466725" indent="-233363"/>
            <a:r>
              <a:rPr lang="en-US" altLang="en-US" sz="2400" i="1" dirty="0">
                <a:solidFill>
                  <a:srgbClr val="CC0000"/>
                </a:solidFill>
                <a:ea typeface="ＭＳ Ｐゴシック" panose="020B0600070205080204" pitchFamily="34" charset="-128"/>
              </a:rPr>
              <a:t>when client creates socket:</a:t>
            </a:r>
            <a:r>
              <a:rPr lang="en-US" altLang="en-US" sz="2400" dirty="0">
                <a:ea typeface="ＭＳ Ｐゴシック" panose="020B0600070205080204" pitchFamily="34" charset="-128"/>
              </a:rPr>
              <a:t> client TCP establishes connection to server TCP</a:t>
            </a:r>
            <a:endParaRPr lang="en-US" altLang="en-US" sz="2200" dirty="0">
              <a:ea typeface="ＭＳ Ｐゴシック" panose="020B0600070205080204" pitchFamily="34" charset="-128"/>
            </a:endParaRPr>
          </a:p>
          <a:p>
            <a:endParaRPr lang="en-US" altLang="en-US" sz="2000" dirty="0">
              <a:latin typeface="Gill Sans MT" panose="020B0502020104020203" pitchFamily="34" charset="77"/>
              <a:ea typeface="ＭＳ Ｐゴシック" panose="020B0600070205080204" pitchFamily="34" charset="-128"/>
            </a:endParaRPr>
          </a:p>
        </p:txBody>
      </p:sp>
      <p:sp>
        <p:nvSpPr>
          <p:cNvPr id="44" name="Rectangle 4">
            <a:extLst>
              <a:ext uri="{FF2B5EF4-FFF2-40B4-BE49-F238E27FC236}">
                <a16:creationId xmlns:a16="http://schemas.microsoft.com/office/drawing/2014/main" id="{B1AC5695-3887-C247-97DD-C7F6FB635E1B}"/>
              </a:ext>
            </a:extLst>
          </p:cNvPr>
          <p:cNvSpPr txBox="1">
            <a:spLocks noChangeArrowheads="1"/>
          </p:cNvSpPr>
          <p:nvPr/>
        </p:nvSpPr>
        <p:spPr>
          <a:xfrm>
            <a:off x="5735469" y="1426964"/>
            <a:ext cx="5724832" cy="3000375"/>
          </a:xfrm>
          <a:prstGeom prst="rect">
            <a:avLst/>
          </a:prstGeom>
        </p:spPr>
        <p:txBody>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pitchFamily="34" charset="0"/>
                <a:ea typeface="ＭＳ Ｐゴシック" panose="020B0600070205080204" pitchFamily="34" charset="-128"/>
                <a:cs typeface="Calibri" panose="020F0502020204030204" pitchFamily="34" charset="0"/>
              </a:rPr>
              <a:t>when contacted by client, </a:t>
            </a:r>
            <a:r>
              <a:rPr kumimoji="0" lang="en-US" altLang="en-US" sz="2800" b="0" i="1" u="none" strike="noStrike" kern="1200" cap="none" spc="0" normalizeH="0" baseline="0" noProof="0" dirty="0">
                <a:ln>
                  <a:noFill/>
                </a:ln>
                <a:solidFill>
                  <a:srgbClr val="CC0000"/>
                </a:solidFill>
                <a:effectLst/>
                <a:uLnTx/>
                <a:uFillTx/>
                <a:latin typeface="Calibri" panose="020F0502020204030204" pitchFamily="34" charset="0"/>
                <a:ea typeface="ＭＳ Ｐゴシック" panose="020B0600070205080204" pitchFamily="34" charset="-128"/>
                <a:cs typeface="Calibri" panose="020F0502020204030204" pitchFamily="34" charset="0"/>
              </a:rPr>
              <a:t>server TCP creates new socket</a:t>
            </a:r>
            <a:r>
              <a:rPr kumimoji="0" lang="en-US" altLang="en-US" sz="2800" b="0" i="0" u="none" strike="noStrike" kern="1200" cap="none" spc="0" normalizeH="0" baseline="0" noProof="0" dirty="0">
                <a:ln>
                  <a:noFill/>
                </a:ln>
                <a:solidFill>
                  <a:prstClr val="black"/>
                </a:solidFill>
                <a:effectLst/>
                <a:uLnTx/>
                <a:uFillTx/>
                <a:latin typeface="Calibri" panose="020F0502020204030204" pitchFamily="34" charset="0"/>
                <a:ea typeface="ＭＳ Ｐゴシック" panose="020B0600070205080204" pitchFamily="34" charset="-128"/>
                <a:cs typeface="Calibri" panose="020F0502020204030204" pitchFamily="34" charset="0"/>
              </a:rPr>
              <a:t> for server process to communicate with that particular client</a:t>
            </a:r>
          </a:p>
          <a:p>
            <a:pPr marL="695325" marR="0" lvl="1" indent="-231775" algn="l" defTabSz="914400" rtl="0" eaLnBrk="1" fontAlgn="auto" latinLnBrk="0" hangingPunct="1">
              <a:lnSpc>
                <a:spcPct val="90000"/>
              </a:lnSpc>
              <a:spcBef>
                <a:spcPts val="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ＭＳ Ｐゴシック" panose="020B0600070205080204" pitchFamily="34" charset="-128"/>
                <a:cs typeface="Calibri" panose="020F0502020204030204" pitchFamily="34" charset="0"/>
              </a:rPr>
              <a:t>allows server to talk with multiple clients</a:t>
            </a:r>
          </a:p>
          <a:p>
            <a:pPr marL="695325" marR="0" lvl="1" indent="-231775" algn="l" defTabSz="914400" rtl="0" eaLnBrk="1" fontAlgn="auto" latinLnBrk="0" hangingPunct="1">
              <a:lnSpc>
                <a:spcPct val="90000"/>
              </a:lnSpc>
              <a:spcBef>
                <a:spcPts val="0"/>
              </a:spcBef>
              <a:spcAft>
                <a:spcPts val="0"/>
              </a:spcAft>
              <a:buClr>
                <a:srgbClr val="0000A8"/>
              </a:buClr>
              <a:buSzTx/>
              <a:buFont typeface="Arial" panose="020B0604020202020204" pitchFamily="34" charset="0"/>
              <a:buChar char="•"/>
              <a:tabLst/>
              <a:defRPr/>
            </a:pPr>
            <a:r>
              <a:rPr kumimoji="0" lang="en-US" altLang="en-US" sz="2400" b="0" i="1" u="none" strike="noStrike" kern="1200" cap="none" spc="0" normalizeH="0" baseline="0" noProof="0" dirty="0">
                <a:ln>
                  <a:noFill/>
                </a:ln>
                <a:solidFill>
                  <a:prstClr val="black"/>
                </a:solidFill>
                <a:effectLst/>
                <a:uLnTx/>
                <a:uFillTx/>
                <a:latin typeface="Calibri" panose="020F0502020204030204" pitchFamily="34" charset="0"/>
                <a:ea typeface="ＭＳ Ｐゴシック" panose="020B0600070205080204" pitchFamily="34" charset="-128"/>
                <a:cs typeface="Calibri" panose="020F0502020204030204" pitchFamily="34" charset="0"/>
              </a:rPr>
              <a:t>source </a:t>
            </a:r>
            <a:r>
              <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ＭＳ Ｐゴシック" panose="020B0600070205080204" pitchFamily="34" charset="-128"/>
                <a:cs typeface="Calibri" panose="020F0502020204030204" pitchFamily="34" charset="0"/>
              </a:rPr>
              <a:t>port numbers used to distinguish clients (more in Chap 3)</a:t>
            </a:r>
            <a:endParaRPr kumimoji="0" lang="en-US" altLang="en-US" sz="2400" b="0" i="1" u="none" strike="noStrike" kern="1200" cap="none" spc="0" normalizeH="0" baseline="0" noProof="0" dirty="0">
              <a:ln>
                <a:noFill/>
              </a:ln>
              <a:solidFill>
                <a:prstClr val="black"/>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p:txBody>
      </p:sp>
      <p:grpSp>
        <p:nvGrpSpPr>
          <p:cNvPr id="3" name="Group 2">
            <a:extLst>
              <a:ext uri="{FF2B5EF4-FFF2-40B4-BE49-F238E27FC236}">
                <a16:creationId xmlns:a16="http://schemas.microsoft.com/office/drawing/2014/main" id="{148E49A6-28AD-904A-9A83-FE9DE35715C0}"/>
              </a:ext>
            </a:extLst>
          </p:cNvPr>
          <p:cNvGrpSpPr/>
          <p:nvPr/>
        </p:nvGrpSpPr>
        <p:grpSpPr>
          <a:xfrm>
            <a:off x="6267640" y="4602113"/>
            <a:ext cx="4660490" cy="1933598"/>
            <a:chOff x="5928853" y="4608645"/>
            <a:chExt cx="4660490" cy="1933598"/>
          </a:xfrm>
        </p:grpSpPr>
        <p:sp>
          <p:nvSpPr>
            <p:cNvPr id="2" name="Rectangle 1">
              <a:extLst>
                <a:ext uri="{FF2B5EF4-FFF2-40B4-BE49-F238E27FC236}">
                  <a16:creationId xmlns:a16="http://schemas.microsoft.com/office/drawing/2014/main" id="{E1FDF457-3529-1A4B-B2F1-0A6DF5BAF2E1}"/>
                </a:ext>
              </a:extLst>
            </p:cNvPr>
            <p:cNvSpPr/>
            <p:nvPr/>
          </p:nvSpPr>
          <p:spPr>
            <a:xfrm>
              <a:off x="5928853" y="4896465"/>
              <a:ext cx="4660490" cy="1645778"/>
            </a:xfrm>
            <a:prstGeom prst="rect">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Text Box 6">
              <a:extLst>
                <a:ext uri="{FF2B5EF4-FFF2-40B4-BE49-F238E27FC236}">
                  <a16:creationId xmlns:a16="http://schemas.microsoft.com/office/drawing/2014/main" id="{3290FC86-CCC3-9042-8394-E0092848BE53}"/>
                </a:ext>
              </a:extLst>
            </p:cNvPr>
            <p:cNvSpPr txBox="1">
              <a:spLocks noChangeArrowheads="1"/>
            </p:cNvSpPr>
            <p:nvPr/>
          </p:nvSpPr>
          <p:spPr bwMode="auto">
            <a:xfrm>
              <a:off x="6273124" y="5097182"/>
              <a:ext cx="4091065" cy="1350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85000"/>
                </a:lnSpc>
                <a:spcBef>
                  <a:spcPct val="0"/>
                </a:spcBef>
                <a:spcAft>
                  <a:spcPts val="0"/>
                </a:spcAft>
                <a:buClrTx/>
                <a:buSzTx/>
                <a:buFontTx/>
                <a:buNone/>
                <a:tabLst/>
                <a:defRPr/>
              </a:pPr>
              <a:r>
                <a:rPr kumimoji="0" lang="en-US" altLang="en-US" sz="24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TCP provides reliable, in-order</a:t>
              </a:r>
            </a:p>
            <a:p>
              <a:pPr marL="0" marR="0" lvl="0" indent="0" algn="l" defTabSz="914400" rtl="0" eaLnBrk="1" fontAlgn="auto" latinLnBrk="0" hangingPunct="1">
                <a:lnSpc>
                  <a:spcPct val="85000"/>
                </a:lnSpc>
                <a:spcBef>
                  <a:spcPct val="0"/>
                </a:spcBef>
                <a:spcAft>
                  <a:spcPts val="0"/>
                </a:spcAft>
                <a:buClrTx/>
                <a:buSzTx/>
                <a:buFontTx/>
                <a:buNone/>
                <a:tabLst/>
                <a:defRPr/>
              </a:pPr>
              <a:r>
                <a:rPr kumimoji="0" lang="en-US" altLang="en-US" sz="24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byte-stream transfer (“</a:t>
              </a:r>
              <a:r>
                <a:rPr kumimoji="0" lang="en-US" altLang="ja-JP" sz="24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pipe”) </a:t>
              </a:r>
            </a:p>
            <a:p>
              <a:pPr marL="0" marR="0" lvl="0" indent="0" algn="l" defTabSz="914400" rtl="0" eaLnBrk="1" fontAlgn="auto" latinLnBrk="0" hangingPunct="1">
                <a:lnSpc>
                  <a:spcPct val="85000"/>
                </a:lnSpc>
                <a:spcBef>
                  <a:spcPct val="0"/>
                </a:spcBef>
                <a:spcAft>
                  <a:spcPts val="0"/>
                </a:spcAft>
                <a:buClrTx/>
                <a:buSzTx/>
                <a:buFontTx/>
                <a:buNone/>
                <a:tabLst/>
                <a:defRPr/>
              </a:pPr>
              <a:r>
                <a:rPr kumimoji="0" lang="en-US" altLang="en-US" sz="24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between client and server processes</a:t>
              </a:r>
            </a:p>
          </p:txBody>
        </p:sp>
        <p:grpSp>
          <p:nvGrpSpPr>
            <p:cNvPr id="46" name="Group 8">
              <a:extLst>
                <a:ext uri="{FF2B5EF4-FFF2-40B4-BE49-F238E27FC236}">
                  <a16:creationId xmlns:a16="http://schemas.microsoft.com/office/drawing/2014/main" id="{8B55559B-7D61-6147-A322-49E351E9DCF2}"/>
                </a:ext>
              </a:extLst>
            </p:cNvPr>
            <p:cNvGrpSpPr>
              <a:grpSpLocks/>
            </p:cNvGrpSpPr>
            <p:nvPr/>
          </p:nvGrpSpPr>
          <p:grpSpPr bwMode="auto">
            <a:xfrm>
              <a:off x="6141246" y="4608645"/>
              <a:ext cx="3452811" cy="550863"/>
              <a:chOff x="-195" y="3766"/>
              <a:chExt cx="2175" cy="347"/>
            </a:xfrm>
          </p:grpSpPr>
          <p:sp>
            <p:nvSpPr>
              <p:cNvPr id="47" name="Rectangle 9">
                <a:extLst>
                  <a:ext uri="{FF2B5EF4-FFF2-40B4-BE49-F238E27FC236}">
                    <a16:creationId xmlns:a16="http://schemas.microsoft.com/office/drawing/2014/main" id="{4B1395F7-3763-B74C-AF37-1DAC6BC4F9AB}"/>
                  </a:ext>
                </a:extLst>
              </p:cNvPr>
              <p:cNvSpPr>
                <a:spLocks noChangeArrowheads="1"/>
              </p:cNvSpPr>
              <p:nvPr/>
            </p:nvSpPr>
            <p:spPr bwMode="auto">
              <a:xfrm>
                <a:off x="96" y="3825"/>
                <a:ext cx="116"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
                    <a:srgbClr val="3333CC"/>
                  </a:buClr>
                  <a:buSzTx/>
                  <a:buFontTx/>
                  <a:buNone/>
                  <a:tabLst/>
                  <a:defRPr/>
                </a:pPr>
                <a:endParaRPr kumimoji="0" lang="en-US" altLang="en-US" sz="2400" b="0" i="0" u="none" strike="noStrike" kern="1200" cap="none" spc="0" normalizeH="0" baseline="0" noProof="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48" name="Text Box 10">
                <a:extLst>
                  <a:ext uri="{FF2B5EF4-FFF2-40B4-BE49-F238E27FC236}">
                    <a16:creationId xmlns:a16="http://schemas.microsoft.com/office/drawing/2014/main" id="{EC474FEA-9E73-5248-89ED-9528E3BFBC97}"/>
                  </a:ext>
                </a:extLst>
              </p:cNvPr>
              <p:cNvSpPr txBox="1">
                <a:spLocks noChangeArrowheads="1"/>
              </p:cNvSpPr>
              <p:nvPr/>
            </p:nvSpPr>
            <p:spPr bwMode="auto">
              <a:xfrm>
                <a:off x="-195" y="3766"/>
                <a:ext cx="2175" cy="3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Application viewpoint</a:t>
                </a:r>
              </a:p>
            </p:txBody>
          </p:sp>
        </p:grpSp>
      </p:grpSp>
      <p:sp>
        <p:nvSpPr>
          <p:cNvPr id="11" name="Slide Number Placeholder 2">
            <a:extLst>
              <a:ext uri="{FF2B5EF4-FFF2-40B4-BE49-F238E27FC236}">
                <a16:creationId xmlns:a16="http://schemas.microsoft.com/office/drawing/2014/main" id="{43ECFECD-C9B5-E345-AAD0-01569E2A9EB3}"/>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Application Layer: 2-</a:t>
            </a:r>
            <a:fld id="{C4204591-24BD-A542-B9D5-F8D8A88D2FEE}" type="slidenum">
              <a:rPr lang="en-US" smtClean="0"/>
              <a:pPr/>
              <a:t>6</a:t>
            </a:fld>
            <a:endParaRPr lang="en-US" dirty="0"/>
          </a:p>
        </p:txBody>
      </p:sp>
    </p:spTree>
    <p:extLst>
      <p:ext uri="{BB962C8B-B14F-4D97-AF65-F5344CB8AC3E}">
        <p14:creationId xmlns:p14="http://schemas.microsoft.com/office/powerpoint/2010/main" val="2898692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3">
                                            <p:txEl>
                                              <p:pRg st="3" end="3"/>
                                            </p:txEl>
                                          </p:spTgt>
                                        </p:tgtEl>
                                        <p:attrNameLst>
                                          <p:attrName>style.visibility</p:attrName>
                                        </p:attrNameLst>
                                      </p:cBhvr>
                                      <p:to>
                                        <p:strVal val="visible"/>
                                      </p:to>
                                    </p:set>
                                    <p:animEffect transition="in" filter="dissolve">
                                      <p:cBhvr>
                                        <p:cTn id="7" dur="500"/>
                                        <p:tgtEl>
                                          <p:spTgt spid="43">
                                            <p:txEl>
                                              <p:pRg st="3" end="3"/>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43">
                                            <p:txEl>
                                              <p:pRg st="4" end="4"/>
                                            </p:txEl>
                                          </p:spTgt>
                                        </p:tgtEl>
                                        <p:attrNameLst>
                                          <p:attrName>style.visibility</p:attrName>
                                        </p:attrNameLst>
                                      </p:cBhvr>
                                      <p:to>
                                        <p:strVal val="visible"/>
                                      </p:to>
                                    </p:set>
                                    <p:animEffect transition="in" filter="dissolve">
                                      <p:cBhvr>
                                        <p:cTn id="10" dur="500"/>
                                        <p:tgtEl>
                                          <p:spTgt spid="43">
                                            <p:txEl>
                                              <p:pRg st="4" end="4"/>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43">
                                            <p:txEl>
                                              <p:pRg st="5" end="5"/>
                                            </p:txEl>
                                          </p:spTgt>
                                        </p:tgtEl>
                                        <p:attrNameLst>
                                          <p:attrName>style.visibility</p:attrName>
                                        </p:attrNameLst>
                                      </p:cBhvr>
                                      <p:to>
                                        <p:strVal val="visible"/>
                                      </p:to>
                                    </p:set>
                                    <p:animEffect transition="in" filter="dissolve">
                                      <p:cBhvr>
                                        <p:cTn id="13" dur="500"/>
                                        <p:tgtEl>
                                          <p:spTgt spid="43">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44"/>
                                        </p:tgtEl>
                                        <p:attrNameLst>
                                          <p:attrName>style.visibility</p:attrName>
                                        </p:attrNameLst>
                                      </p:cBhvr>
                                      <p:to>
                                        <p:strVal val="visible"/>
                                      </p:to>
                                    </p:set>
                                    <p:animEffect transition="in" filter="dissolve">
                                      <p:cBhvr>
                                        <p:cTn id="18" dur="500"/>
                                        <p:tgtEl>
                                          <p:spTgt spid="44"/>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dissolve">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 name="Title 1">
            <a:extLst>
              <a:ext uri="{FF2B5EF4-FFF2-40B4-BE49-F238E27FC236}">
                <a16:creationId xmlns:a16="http://schemas.microsoft.com/office/drawing/2014/main" id="{EDBA5A8F-4260-B240-9E01-AE8471BDC45B}"/>
              </a:ext>
            </a:extLst>
          </p:cNvPr>
          <p:cNvSpPr>
            <a:spLocks noGrp="1"/>
          </p:cNvSpPr>
          <p:nvPr>
            <p:ph type="title"/>
          </p:nvPr>
        </p:nvSpPr>
        <p:spPr/>
        <p:txBody>
          <a:bodyPr>
            <a:normAutofit/>
          </a:bodyPr>
          <a:lstStyle/>
          <a:p>
            <a:r>
              <a:rPr lang="en-US" altLang="en-US" sz="4400" dirty="0">
                <a:ea typeface="ＭＳ Ｐゴシック" panose="020B0600070205080204" pitchFamily="34" charset="-128"/>
              </a:rPr>
              <a:t>Client/server socket interaction: TCP</a:t>
            </a:r>
          </a:p>
        </p:txBody>
      </p:sp>
      <p:sp>
        <p:nvSpPr>
          <p:cNvPr id="60" name="Text Box 22">
            <a:extLst>
              <a:ext uri="{FF2B5EF4-FFF2-40B4-BE49-F238E27FC236}">
                <a16:creationId xmlns:a16="http://schemas.microsoft.com/office/drawing/2014/main" id="{BA5A099E-C76D-334B-B273-AED0342E41BB}"/>
              </a:ext>
            </a:extLst>
          </p:cNvPr>
          <p:cNvSpPr txBox="1">
            <a:spLocks noChangeArrowheads="1"/>
          </p:cNvSpPr>
          <p:nvPr/>
        </p:nvSpPr>
        <p:spPr bwMode="auto">
          <a:xfrm>
            <a:off x="2435141" y="1421154"/>
            <a:ext cx="310732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en-US" sz="32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server</a:t>
            </a:r>
            <a:r>
              <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a:t>
            </a:r>
            <a:r>
              <a:rPr kumimoji="0" lang="en-US" altLang="en-US" sz="1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(running on </a:t>
            </a:r>
            <a:r>
              <a:rPr kumimoji="0" lang="en-US" altLang="en-US" sz="1800" b="0" i="0" u="none" strike="noStrike" kern="1200" cap="none" spc="0" normalizeH="0" baseline="0" noProof="0" dirty="0" err="1">
                <a:ln>
                  <a:noFill/>
                </a:ln>
                <a:solidFill>
                  <a:srgbClr val="000000"/>
                </a:solidFill>
                <a:effectLst/>
                <a:uLnTx/>
                <a:uFillTx/>
                <a:latin typeface="Calibri" panose="020F0502020204030204"/>
                <a:ea typeface="ＭＳ Ｐゴシック" panose="020B0600070205080204" pitchFamily="34" charset="-128"/>
                <a:cs typeface="+mn-cs"/>
              </a:rPr>
              <a:t>hostid</a:t>
            </a:r>
            <a:r>
              <a:rPr kumimoji="0" lang="en-US" altLang="en-US" sz="1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a:t>
            </a:r>
          </a:p>
        </p:txBody>
      </p:sp>
      <p:sp>
        <p:nvSpPr>
          <p:cNvPr id="61" name="Text Box 23">
            <a:extLst>
              <a:ext uri="{FF2B5EF4-FFF2-40B4-BE49-F238E27FC236}">
                <a16:creationId xmlns:a16="http://schemas.microsoft.com/office/drawing/2014/main" id="{2C0B647E-1C2C-574A-86D4-A8DBF242771B}"/>
              </a:ext>
            </a:extLst>
          </p:cNvPr>
          <p:cNvSpPr txBox="1">
            <a:spLocks noChangeArrowheads="1"/>
          </p:cNvSpPr>
          <p:nvPr/>
        </p:nvSpPr>
        <p:spPr bwMode="auto">
          <a:xfrm>
            <a:off x="6840313" y="1416392"/>
            <a:ext cx="110100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en-US" sz="32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client</a:t>
            </a:r>
          </a:p>
        </p:txBody>
      </p:sp>
      <p:grpSp>
        <p:nvGrpSpPr>
          <p:cNvPr id="64" name="Group 34">
            <a:extLst>
              <a:ext uri="{FF2B5EF4-FFF2-40B4-BE49-F238E27FC236}">
                <a16:creationId xmlns:a16="http://schemas.microsoft.com/office/drawing/2014/main" id="{B18363F5-9DA8-C844-9FF5-8607E23ECAE0}"/>
              </a:ext>
            </a:extLst>
          </p:cNvPr>
          <p:cNvGrpSpPr>
            <a:grpSpLocks/>
          </p:cNvGrpSpPr>
          <p:nvPr/>
        </p:nvGrpSpPr>
        <p:grpSpPr bwMode="auto">
          <a:xfrm>
            <a:off x="1947735" y="1365879"/>
            <a:ext cx="422275" cy="685800"/>
            <a:chOff x="4140" y="429"/>
            <a:chExt cx="1425" cy="2396"/>
          </a:xfrm>
        </p:grpSpPr>
        <p:sp>
          <p:nvSpPr>
            <p:cNvPr id="65" name="Freeform 35">
              <a:extLst>
                <a:ext uri="{FF2B5EF4-FFF2-40B4-BE49-F238E27FC236}">
                  <a16:creationId xmlns:a16="http://schemas.microsoft.com/office/drawing/2014/main" id="{0528A8CB-65E5-964D-B654-85E03FD18B51}"/>
                </a:ext>
              </a:extLst>
            </p:cNvPr>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 name="Rectangle 36">
              <a:extLst>
                <a:ext uri="{FF2B5EF4-FFF2-40B4-BE49-F238E27FC236}">
                  <a16:creationId xmlns:a16="http://schemas.microsoft.com/office/drawing/2014/main" id="{6E84855E-322D-B04A-A7A9-4DC0337256CF}"/>
                </a:ext>
              </a:extLst>
            </p:cNvPr>
            <p:cNvSpPr>
              <a:spLocks noChangeArrowheads="1"/>
            </p:cNvSpPr>
            <p:nvPr/>
          </p:nvSpPr>
          <p:spPr bwMode="auto">
            <a:xfrm>
              <a:off x="4204" y="429"/>
              <a:ext cx="1050"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67" name="Freeform 37">
              <a:extLst>
                <a:ext uri="{FF2B5EF4-FFF2-40B4-BE49-F238E27FC236}">
                  <a16:creationId xmlns:a16="http://schemas.microsoft.com/office/drawing/2014/main" id="{0DE429C7-30A9-C04A-A526-765AC5EAA189}"/>
                </a:ext>
              </a:extLst>
            </p:cNvPr>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8" name="Freeform 38">
              <a:extLst>
                <a:ext uri="{FF2B5EF4-FFF2-40B4-BE49-F238E27FC236}">
                  <a16:creationId xmlns:a16="http://schemas.microsoft.com/office/drawing/2014/main" id="{DF53DCF7-7CCE-A14D-89D6-6AAAE8C142FA}"/>
                </a:ext>
              </a:extLst>
            </p:cNvPr>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 name="Rectangle 39">
              <a:extLst>
                <a:ext uri="{FF2B5EF4-FFF2-40B4-BE49-F238E27FC236}">
                  <a16:creationId xmlns:a16="http://schemas.microsoft.com/office/drawing/2014/main" id="{FCF7FE3C-7CB1-1949-80FD-5DEB7C2DF81F}"/>
                </a:ext>
              </a:extLst>
            </p:cNvPr>
            <p:cNvSpPr>
              <a:spLocks noChangeArrowheads="1"/>
            </p:cNvSpPr>
            <p:nvPr/>
          </p:nvSpPr>
          <p:spPr bwMode="auto">
            <a:xfrm>
              <a:off x="4210" y="695"/>
              <a:ext cx="600" cy="44"/>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grpSp>
          <p:nvGrpSpPr>
            <p:cNvPr id="70" name="Group 40">
              <a:extLst>
                <a:ext uri="{FF2B5EF4-FFF2-40B4-BE49-F238E27FC236}">
                  <a16:creationId xmlns:a16="http://schemas.microsoft.com/office/drawing/2014/main" id="{9EA93011-9988-1C46-8FFD-C704F4A48C93}"/>
                </a:ext>
              </a:extLst>
            </p:cNvPr>
            <p:cNvGrpSpPr>
              <a:grpSpLocks/>
            </p:cNvGrpSpPr>
            <p:nvPr/>
          </p:nvGrpSpPr>
          <p:grpSpPr bwMode="auto">
            <a:xfrm>
              <a:off x="4749" y="668"/>
              <a:ext cx="581" cy="145"/>
              <a:chOff x="614" y="2568"/>
              <a:chExt cx="725" cy="139"/>
            </a:xfrm>
          </p:grpSpPr>
          <p:sp>
            <p:nvSpPr>
              <p:cNvPr id="95" name="AutoShape 41">
                <a:extLst>
                  <a:ext uri="{FF2B5EF4-FFF2-40B4-BE49-F238E27FC236}">
                    <a16:creationId xmlns:a16="http://schemas.microsoft.com/office/drawing/2014/main" id="{79ABB3C1-EE56-6F45-9499-45BC8012910B}"/>
                  </a:ext>
                </a:extLst>
              </p:cNvPr>
              <p:cNvSpPr>
                <a:spLocks noChangeArrowheads="1"/>
              </p:cNvSpPr>
              <p:nvPr/>
            </p:nvSpPr>
            <p:spPr bwMode="auto">
              <a:xfrm>
                <a:off x="616" y="2568"/>
                <a:ext cx="722"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96" name="AutoShape 42">
                <a:extLst>
                  <a:ext uri="{FF2B5EF4-FFF2-40B4-BE49-F238E27FC236}">
                    <a16:creationId xmlns:a16="http://schemas.microsoft.com/office/drawing/2014/main" id="{3CE416CE-22C1-B44C-A8BC-DD8D49FA16E5}"/>
                  </a:ext>
                </a:extLst>
              </p:cNvPr>
              <p:cNvSpPr>
                <a:spLocks noChangeArrowheads="1"/>
              </p:cNvSpPr>
              <p:nvPr/>
            </p:nvSpPr>
            <p:spPr bwMode="auto">
              <a:xfrm>
                <a:off x="630" y="2583"/>
                <a:ext cx="689"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grpSp>
        <p:sp>
          <p:nvSpPr>
            <p:cNvPr id="71" name="Rectangle 43">
              <a:extLst>
                <a:ext uri="{FF2B5EF4-FFF2-40B4-BE49-F238E27FC236}">
                  <a16:creationId xmlns:a16="http://schemas.microsoft.com/office/drawing/2014/main" id="{E9AF4519-635B-C444-AD0B-889732CA4F5A}"/>
                </a:ext>
              </a:extLst>
            </p:cNvPr>
            <p:cNvSpPr>
              <a:spLocks noChangeArrowheads="1"/>
            </p:cNvSpPr>
            <p:nvPr/>
          </p:nvSpPr>
          <p:spPr bwMode="auto">
            <a:xfrm>
              <a:off x="4226" y="1017"/>
              <a:ext cx="595" cy="50"/>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grpSp>
          <p:nvGrpSpPr>
            <p:cNvPr id="72" name="Group 44">
              <a:extLst>
                <a:ext uri="{FF2B5EF4-FFF2-40B4-BE49-F238E27FC236}">
                  <a16:creationId xmlns:a16="http://schemas.microsoft.com/office/drawing/2014/main" id="{AE3F7048-2B7F-8146-8234-207ED13E9021}"/>
                </a:ext>
              </a:extLst>
            </p:cNvPr>
            <p:cNvGrpSpPr>
              <a:grpSpLocks/>
            </p:cNvGrpSpPr>
            <p:nvPr/>
          </p:nvGrpSpPr>
          <p:grpSpPr bwMode="auto">
            <a:xfrm>
              <a:off x="4747" y="994"/>
              <a:ext cx="581" cy="134"/>
              <a:chOff x="614" y="2568"/>
              <a:chExt cx="725" cy="139"/>
            </a:xfrm>
          </p:grpSpPr>
          <p:sp>
            <p:nvSpPr>
              <p:cNvPr id="93" name="AutoShape 45">
                <a:extLst>
                  <a:ext uri="{FF2B5EF4-FFF2-40B4-BE49-F238E27FC236}">
                    <a16:creationId xmlns:a16="http://schemas.microsoft.com/office/drawing/2014/main" id="{53908CFC-D723-4742-8456-2D30C66E3524}"/>
                  </a:ext>
                </a:extLst>
              </p:cNvPr>
              <p:cNvSpPr>
                <a:spLocks noChangeArrowheads="1"/>
              </p:cNvSpPr>
              <p:nvPr/>
            </p:nvSpPr>
            <p:spPr bwMode="auto">
              <a:xfrm>
                <a:off x="612" y="2569"/>
                <a:ext cx="729"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94" name="AutoShape 46">
                <a:extLst>
                  <a:ext uri="{FF2B5EF4-FFF2-40B4-BE49-F238E27FC236}">
                    <a16:creationId xmlns:a16="http://schemas.microsoft.com/office/drawing/2014/main" id="{3A7947BE-FF10-9D41-9767-56A9F87FC393}"/>
                  </a:ext>
                </a:extLst>
              </p:cNvPr>
              <p:cNvSpPr>
                <a:spLocks noChangeArrowheads="1"/>
              </p:cNvSpPr>
              <p:nvPr/>
            </p:nvSpPr>
            <p:spPr bwMode="auto">
              <a:xfrm>
                <a:off x="625" y="2586"/>
                <a:ext cx="695"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grpSp>
        <p:sp>
          <p:nvSpPr>
            <p:cNvPr id="73" name="Rectangle 47">
              <a:extLst>
                <a:ext uri="{FF2B5EF4-FFF2-40B4-BE49-F238E27FC236}">
                  <a16:creationId xmlns:a16="http://schemas.microsoft.com/office/drawing/2014/main" id="{A116F8BE-CE6D-0046-BBDF-ED91EC563CE1}"/>
                </a:ext>
              </a:extLst>
            </p:cNvPr>
            <p:cNvSpPr>
              <a:spLocks noChangeArrowheads="1"/>
            </p:cNvSpPr>
            <p:nvPr/>
          </p:nvSpPr>
          <p:spPr bwMode="auto">
            <a:xfrm>
              <a:off x="4215" y="1355"/>
              <a:ext cx="600" cy="50"/>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74" name="Rectangle 48">
              <a:extLst>
                <a:ext uri="{FF2B5EF4-FFF2-40B4-BE49-F238E27FC236}">
                  <a16:creationId xmlns:a16="http://schemas.microsoft.com/office/drawing/2014/main" id="{EDDDAA43-84E9-5649-B997-CD32383C8A23}"/>
                </a:ext>
              </a:extLst>
            </p:cNvPr>
            <p:cNvSpPr>
              <a:spLocks noChangeArrowheads="1"/>
            </p:cNvSpPr>
            <p:nvPr/>
          </p:nvSpPr>
          <p:spPr bwMode="auto">
            <a:xfrm>
              <a:off x="4226" y="1655"/>
              <a:ext cx="600" cy="50"/>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grpSp>
          <p:nvGrpSpPr>
            <p:cNvPr id="75" name="Group 49">
              <a:extLst>
                <a:ext uri="{FF2B5EF4-FFF2-40B4-BE49-F238E27FC236}">
                  <a16:creationId xmlns:a16="http://schemas.microsoft.com/office/drawing/2014/main" id="{ED22CCB4-0F75-C14E-8FF6-F0FB9D3FC9FC}"/>
                </a:ext>
              </a:extLst>
            </p:cNvPr>
            <p:cNvGrpSpPr>
              <a:grpSpLocks/>
            </p:cNvGrpSpPr>
            <p:nvPr/>
          </p:nvGrpSpPr>
          <p:grpSpPr bwMode="auto">
            <a:xfrm>
              <a:off x="4735" y="1627"/>
              <a:ext cx="582" cy="151"/>
              <a:chOff x="614" y="2568"/>
              <a:chExt cx="725" cy="139"/>
            </a:xfrm>
          </p:grpSpPr>
          <p:sp>
            <p:nvSpPr>
              <p:cNvPr id="91" name="AutoShape 50">
                <a:extLst>
                  <a:ext uri="{FF2B5EF4-FFF2-40B4-BE49-F238E27FC236}">
                    <a16:creationId xmlns:a16="http://schemas.microsoft.com/office/drawing/2014/main" id="{23A963E3-E563-8243-8CD5-AD41B731D0B3}"/>
                  </a:ext>
                </a:extLst>
              </p:cNvPr>
              <p:cNvSpPr>
                <a:spLocks noChangeArrowheads="1"/>
              </p:cNvSpPr>
              <p:nvPr/>
            </p:nvSpPr>
            <p:spPr bwMode="auto">
              <a:xfrm>
                <a:off x="614" y="2568"/>
                <a:ext cx="727"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92" name="AutoShape 51">
                <a:extLst>
                  <a:ext uri="{FF2B5EF4-FFF2-40B4-BE49-F238E27FC236}">
                    <a16:creationId xmlns:a16="http://schemas.microsoft.com/office/drawing/2014/main" id="{3CDFE710-0763-8B45-AFC8-16BE12CABF0C}"/>
                  </a:ext>
                </a:extLst>
              </p:cNvPr>
              <p:cNvSpPr>
                <a:spLocks noChangeArrowheads="1"/>
              </p:cNvSpPr>
              <p:nvPr/>
            </p:nvSpPr>
            <p:spPr bwMode="auto">
              <a:xfrm>
                <a:off x="627" y="2583"/>
                <a:ext cx="694"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grpSp>
        <p:sp>
          <p:nvSpPr>
            <p:cNvPr id="76" name="Freeform 52">
              <a:extLst>
                <a:ext uri="{FF2B5EF4-FFF2-40B4-BE49-F238E27FC236}">
                  <a16:creationId xmlns:a16="http://schemas.microsoft.com/office/drawing/2014/main" id="{DFF03B02-CD58-954F-8277-362C27F82A3A}"/>
                </a:ext>
              </a:extLst>
            </p:cNvPr>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77" name="Group 53">
              <a:extLst>
                <a:ext uri="{FF2B5EF4-FFF2-40B4-BE49-F238E27FC236}">
                  <a16:creationId xmlns:a16="http://schemas.microsoft.com/office/drawing/2014/main" id="{3E689C5E-F98B-8049-943E-5C1ACD1083B3}"/>
                </a:ext>
              </a:extLst>
            </p:cNvPr>
            <p:cNvGrpSpPr>
              <a:grpSpLocks/>
            </p:cNvGrpSpPr>
            <p:nvPr/>
          </p:nvGrpSpPr>
          <p:grpSpPr bwMode="auto">
            <a:xfrm>
              <a:off x="4739" y="1327"/>
              <a:ext cx="582" cy="139"/>
              <a:chOff x="614" y="2568"/>
              <a:chExt cx="725" cy="139"/>
            </a:xfrm>
          </p:grpSpPr>
          <p:sp>
            <p:nvSpPr>
              <p:cNvPr id="89" name="AutoShape 54">
                <a:extLst>
                  <a:ext uri="{FF2B5EF4-FFF2-40B4-BE49-F238E27FC236}">
                    <a16:creationId xmlns:a16="http://schemas.microsoft.com/office/drawing/2014/main" id="{6761E2B1-103D-4445-A2AE-88446D2628E6}"/>
                  </a:ext>
                </a:extLst>
              </p:cNvPr>
              <p:cNvSpPr>
                <a:spLocks noChangeArrowheads="1"/>
              </p:cNvSpPr>
              <p:nvPr/>
            </p:nvSpPr>
            <p:spPr bwMode="auto">
              <a:xfrm>
                <a:off x="615" y="2568"/>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90" name="AutoShape 55">
                <a:extLst>
                  <a:ext uri="{FF2B5EF4-FFF2-40B4-BE49-F238E27FC236}">
                    <a16:creationId xmlns:a16="http://schemas.microsoft.com/office/drawing/2014/main" id="{EAB91C60-8F54-7C41-988D-5BE6CF059545}"/>
                  </a:ext>
                </a:extLst>
              </p:cNvPr>
              <p:cNvSpPr>
                <a:spLocks noChangeArrowheads="1"/>
              </p:cNvSpPr>
              <p:nvPr/>
            </p:nvSpPr>
            <p:spPr bwMode="auto">
              <a:xfrm>
                <a:off x="629" y="2585"/>
                <a:ext cx="687" cy="105"/>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grpSp>
        <p:sp>
          <p:nvSpPr>
            <p:cNvPr id="78" name="Rectangle 56">
              <a:extLst>
                <a:ext uri="{FF2B5EF4-FFF2-40B4-BE49-F238E27FC236}">
                  <a16:creationId xmlns:a16="http://schemas.microsoft.com/office/drawing/2014/main" id="{87AAEB8B-15DB-FF40-9AE1-E4AF827B85BA}"/>
                </a:ext>
              </a:extLst>
            </p:cNvPr>
            <p:cNvSpPr>
              <a:spLocks noChangeArrowheads="1"/>
            </p:cNvSpPr>
            <p:nvPr/>
          </p:nvSpPr>
          <p:spPr bwMode="auto">
            <a:xfrm>
              <a:off x="5249" y="429"/>
              <a:ext cx="70" cy="2291"/>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79" name="Freeform 57">
              <a:extLst>
                <a:ext uri="{FF2B5EF4-FFF2-40B4-BE49-F238E27FC236}">
                  <a16:creationId xmlns:a16="http://schemas.microsoft.com/office/drawing/2014/main" id="{CC9C0288-5815-DA49-8C3D-91F3048A636D}"/>
                </a:ext>
              </a:extLst>
            </p:cNvPr>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0" name="Freeform 58">
              <a:extLst>
                <a:ext uri="{FF2B5EF4-FFF2-40B4-BE49-F238E27FC236}">
                  <a16:creationId xmlns:a16="http://schemas.microsoft.com/office/drawing/2014/main" id="{298D6A78-AAD4-6C42-8184-6B5B0ADD712D}"/>
                </a:ext>
              </a:extLst>
            </p:cNvPr>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1" name="Oval 59">
              <a:extLst>
                <a:ext uri="{FF2B5EF4-FFF2-40B4-BE49-F238E27FC236}">
                  <a16:creationId xmlns:a16="http://schemas.microsoft.com/office/drawing/2014/main" id="{2C2ADEA9-27C8-8047-B295-9313B8ABB6DD}"/>
                </a:ext>
              </a:extLst>
            </p:cNvPr>
            <p:cNvSpPr>
              <a:spLocks noChangeArrowheads="1"/>
            </p:cNvSpPr>
            <p:nvPr/>
          </p:nvSpPr>
          <p:spPr bwMode="auto">
            <a:xfrm>
              <a:off x="5517" y="2609"/>
              <a:ext cx="48" cy="100"/>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82" name="Freeform 60">
              <a:extLst>
                <a:ext uri="{FF2B5EF4-FFF2-40B4-BE49-F238E27FC236}">
                  <a16:creationId xmlns:a16="http://schemas.microsoft.com/office/drawing/2014/main" id="{9CAEC79C-34C3-884C-93EA-251A84F70683}"/>
                </a:ext>
              </a:extLst>
            </p:cNvPr>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3" name="AutoShape 61">
              <a:extLst>
                <a:ext uri="{FF2B5EF4-FFF2-40B4-BE49-F238E27FC236}">
                  <a16:creationId xmlns:a16="http://schemas.microsoft.com/office/drawing/2014/main" id="{36B22FB8-29CC-B041-B349-ADB1A1CF0D50}"/>
                </a:ext>
              </a:extLst>
            </p:cNvPr>
            <p:cNvSpPr>
              <a:spLocks noChangeArrowheads="1"/>
            </p:cNvSpPr>
            <p:nvPr/>
          </p:nvSpPr>
          <p:spPr bwMode="auto">
            <a:xfrm>
              <a:off x="4140" y="2675"/>
              <a:ext cx="1200" cy="150"/>
            </a:xfrm>
            <a:prstGeom prst="roundRect">
              <a:avLst>
                <a:gd name="adj" fmla="val 50000"/>
              </a:avLst>
            </a:prstGeom>
            <a:solidFill>
              <a:srgbClr val="DDDDDD"/>
            </a:soli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84" name="AutoShape 62">
              <a:extLst>
                <a:ext uri="{FF2B5EF4-FFF2-40B4-BE49-F238E27FC236}">
                  <a16:creationId xmlns:a16="http://schemas.microsoft.com/office/drawing/2014/main" id="{A568E896-D157-6749-8B5C-38036DCDA9C8}"/>
                </a:ext>
              </a:extLst>
            </p:cNvPr>
            <p:cNvSpPr>
              <a:spLocks noChangeArrowheads="1"/>
            </p:cNvSpPr>
            <p:nvPr/>
          </p:nvSpPr>
          <p:spPr bwMode="auto">
            <a:xfrm>
              <a:off x="4204" y="2709"/>
              <a:ext cx="1071" cy="83"/>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85" name="Oval 63">
              <a:extLst>
                <a:ext uri="{FF2B5EF4-FFF2-40B4-BE49-F238E27FC236}">
                  <a16:creationId xmlns:a16="http://schemas.microsoft.com/office/drawing/2014/main" id="{76E67DE4-8580-984E-96DB-32AA41DD1301}"/>
                </a:ext>
              </a:extLst>
            </p:cNvPr>
            <p:cNvSpPr>
              <a:spLocks noChangeArrowheads="1"/>
            </p:cNvSpPr>
            <p:nvPr/>
          </p:nvSpPr>
          <p:spPr bwMode="auto">
            <a:xfrm>
              <a:off x="4306" y="2381"/>
              <a:ext cx="161" cy="144"/>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86" name="Oval 64">
              <a:extLst>
                <a:ext uri="{FF2B5EF4-FFF2-40B4-BE49-F238E27FC236}">
                  <a16:creationId xmlns:a16="http://schemas.microsoft.com/office/drawing/2014/main" id="{B85D964A-BC7F-0243-8B3C-55498AEBC027}"/>
                </a:ext>
              </a:extLst>
            </p:cNvPr>
            <p:cNvSpPr>
              <a:spLocks noChangeArrowheads="1"/>
            </p:cNvSpPr>
            <p:nvPr/>
          </p:nvSpPr>
          <p:spPr bwMode="auto">
            <a:xfrm>
              <a:off x="4488" y="2381"/>
              <a:ext cx="155" cy="144"/>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FF0000"/>
                </a:solidFill>
                <a:effectLst/>
                <a:uLnTx/>
                <a:uFillTx/>
                <a:latin typeface="Calibri" panose="020F0502020204030204"/>
                <a:ea typeface="ＭＳ Ｐゴシック" panose="020B0600070205080204" pitchFamily="34" charset="-128"/>
                <a:cs typeface="Arial" panose="020B0604020202020204" pitchFamily="34" charset="0"/>
              </a:endParaRPr>
            </a:p>
          </p:txBody>
        </p:sp>
        <p:sp>
          <p:nvSpPr>
            <p:cNvPr id="87" name="Oval 65">
              <a:extLst>
                <a:ext uri="{FF2B5EF4-FFF2-40B4-BE49-F238E27FC236}">
                  <a16:creationId xmlns:a16="http://schemas.microsoft.com/office/drawing/2014/main" id="{1023622E-7290-DB4F-BDFC-4AE5806C35D8}"/>
                </a:ext>
              </a:extLst>
            </p:cNvPr>
            <p:cNvSpPr>
              <a:spLocks noChangeArrowheads="1"/>
            </p:cNvSpPr>
            <p:nvPr/>
          </p:nvSpPr>
          <p:spPr bwMode="auto">
            <a:xfrm>
              <a:off x="4660" y="2381"/>
              <a:ext cx="161" cy="139"/>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88" name="Rectangle 66">
              <a:extLst>
                <a:ext uri="{FF2B5EF4-FFF2-40B4-BE49-F238E27FC236}">
                  <a16:creationId xmlns:a16="http://schemas.microsoft.com/office/drawing/2014/main" id="{C404F913-10F9-264F-B4B2-2C47E82E0029}"/>
                </a:ext>
              </a:extLst>
            </p:cNvPr>
            <p:cNvSpPr>
              <a:spLocks noChangeArrowheads="1"/>
            </p:cNvSpPr>
            <p:nvPr/>
          </p:nvSpPr>
          <p:spPr bwMode="auto">
            <a:xfrm>
              <a:off x="5061" y="1838"/>
              <a:ext cx="86" cy="760"/>
            </a:xfrm>
            <a:prstGeom prst="rect">
              <a:avLst/>
            </a:prstGeom>
            <a:solidFill>
              <a:srgbClr val="292929"/>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grpSp>
      <p:grpSp>
        <p:nvGrpSpPr>
          <p:cNvPr id="97" name="Group 67">
            <a:extLst>
              <a:ext uri="{FF2B5EF4-FFF2-40B4-BE49-F238E27FC236}">
                <a16:creationId xmlns:a16="http://schemas.microsoft.com/office/drawing/2014/main" id="{CED85610-CD29-5E4F-BB21-F275B7666450}"/>
              </a:ext>
            </a:extLst>
          </p:cNvPr>
          <p:cNvGrpSpPr>
            <a:grpSpLocks/>
          </p:cNvGrpSpPr>
          <p:nvPr/>
        </p:nvGrpSpPr>
        <p:grpSpPr bwMode="auto">
          <a:xfrm>
            <a:off x="7841666" y="1346443"/>
            <a:ext cx="742950" cy="742950"/>
            <a:chOff x="-44" y="1473"/>
            <a:chExt cx="981" cy="1105"/>
          </a:xfrm>
        </p:grpSpPr>
        <p:pic>
          <p:nvPicPr>
            <p:cNvPr id="98" name="Picture 68" descr="desktop_computer_stylized_medium">
              <a:extLst>
                <a:ext uri="{FF2B5EF4-FFF2-40B4-BE49-F238E27FC236}">
                  <a16:creationId xmlns:a16="http://schemas.microsoft.com/office/drawing/2014/main" id="{1830ACA4-0FBE-1142-BE23-D05178A5FE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 name="Freeform 69">
              <a:extLst>
                <a:ext uri="{FF2B5EF4-FFF2-40B4-BE49-F238E27FC236}">
                  <a16:creationId xmlns:a16="http://schemas.microsoft.com/office/drawing/2014/main" id="{E76D0C82-A009-EE46-B2AF-9D042C9D0FC6}"/>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00" name="Group 3">
            <a:extLst>
              <a:ext uri="{FF2B5EF4-FFF2-40B4-BE49-F238E27FC236}">
                <a16:creationId xmlns:a16="http://schemas.microsoft.com/office/drawing/2014/main" id="{17F245AD-D1C8-1047-B190-F3B9F38A51DA}"/>
              </a:ext>
            </a:extLst>
          </p:cNvPr>
          <p:cNvGrpSpPr>
            <a:grpSpLocks/>
          </p:cNvGrpSpPr>
          <p:nvPr/>
        </p:nvGrpSpPr>
        <p:grpSpPr bwMode="auto">
          <a:xfrm>
            <a:off x="3761300" y="3384960"/>
            <a:ext cx="1931987" cy="930275"/>
            <a:chOff x="827" y="2027"/>
            <a:chExt cx="1217" cy="586"/>
          </a:xfrm>
        </p:grpSpPr>
        <p:sp>
          <p:nvSpPr>
            <p:cNvPr id="101" name="Text Box 4">
              <a:extLst>
                <a:ext uri="{FF2B5EF4-FFF2-40B4-BE49-F238E27FC236}">
                  <a16:creationId xmlns:a16="http://schemas.microsoft.com/office/drawing/2014/main" id="{96ECA07F-984C-9640-8279-02E0C42A59C3}"/>
                </a:ext>
              </a:extLst>
            </p:cNvPr>
            <p:cNvSpPr txBox="1">
              <a:spLocks noChangeArrowheads="1"/>
            </p:cNvSpPr>
            <p:nvPr/>
          </p:nvSpPr>
          <p:spPr bwMode="auto">
            <a:xfrm>
              <a:off x="827" y="2027"/>
              <a:ext cx="105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wait for incoming</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connection request</a:t>
              </a: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02" name="Text Box 5">
              <a:extLst>
                <a:ext uri="{FF2B5EF4-FFF2-40B4-BE49-F238E27FC236}">
                  <a16:creationId xmlns:a16="http://schemas.microsoft.com/office/drawing/2014/main" id="{3EED45EC-0C3C-CD4F-8B77-F31CC4D8B667}"/>
                </a:ext>
              </a:extLst>
            </p:cNvPr>
            <p:cNvSpPr txBox="1">
              <a:spLocks noChangeArrowheads="1"/>
            </p:cNvSpPr>
            <p:nvPr/>
          </p:nvSpPr>
          <p:spPr bwMode="auto">
            <a:xfrm>
              <a:off x="828" y="2283"/>
              <a:ext cx="121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a:ln>
                    <a:noFill/>
                  </a:ln>
                  <a:solidFill>
                    <a:srgbClr val="CC0000"/>
                  </a:solidFill>
                  <a:effectLst/>
                  <a:uLnTx/>
                  <a:uFillTx/>
                  <a:latin typeface="Arial" panose="020B0604020202020204" pitchFamily="34" charset="0"/>
                  <a:ea typeface="ＭＳ Ｐゴシック" panose="020B0600070205080204" pitchFamily="34" charset="-128"/>
                  <a:cs typeface="+mn-cs"/>
                </a:rPr>
                <a:t>connectionSocket =</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a:ln>
                    <a:noFill/>
                  </a:ln>
                  <a:solidFill>
                    <a:srgbClr val="CC0000"/>
                  </a:solidFill>
                  <a:effectLst/>
                  <a:uLnTx/>
                  <a:uFillTx/>
                  <a:latin typeface="Arial" panose="020B0604020202020204" pitchFamily="34" charset="0"/>
                  <a:ea typeface="ＭＳ Ｐゴシック" panose="020B0600070205080204" pitchFamily="34" charset="-128"/>
                  <a:cs typeface="+mn-cs"/>
                </a:rPr>
                <a:t>serverSocket.accept()</a:t>
              </a:r>
              <a:endParaRPr kumimoji="0" lang="en-US" altLang="en-US" sz="2400" b="0" i="0" u="none" strike="noStrike" kern="1200" cap="none" spc="0" normalizeH="0" baseline="0" noProof="0">
                <a:ln>
                  <a:noFill/>
                </a:ln>
                <a:solidFill>
                  <a:srgbClr val="CC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103" name="Group 6">
            <a:extLst>
              <a:ext uri="{FF2B5EF4-FFF2-40B4-BE49-F238E27FC236}">
                <a16:creationId xmlns:a16="http://schemas.microsoft.com/office/drawing/2014/main" id="{942F4A59-7245-424D-B343-8B3AE10F149D}"/>
              </a:ext>
            </a:extLst>
          </p:cNvPr>
          <p:cNvGrpSpPr>
            <a:grpSpLocks/>
          </p:cNvGrpSpPr>
          <p:nvPr/>
        </p:nvGrpSpPr>
        <p:grpSpPr bwMode="auto">
          <a:xfrm>
            <a:off x="3742250" y="2145123"/>
            <a:ext cx="2357437" cy="1317625"/>
            <a:chOff x="821" y="1246"/>
            <a:chExt cx="1485" cy="830"/>
          </a:xfrm>
        </p:grpSpPr>
        <p:grpSp>
          <p:nvGrpSpPr>
            <p:cNvPr id="104" name="Group 7">
              <a:extLst>
                <a:ext uri="{FF2B5EF4-FFF2-40B4-BE49-F238E27FC236}">
                  <a16:creationId xmlns:a16="http://schemas.microsoft.com/office/drawing/2014/main" id="{26B7DDA9-00F9-674D-BF38-CB98156F7D42}"/>
                </a:ext>
              </a:extLst>
            </p:cNvPr>
            <p:cNvGrpSpPr>
              <a:grpSpLocks/>
            </p:cNvGrpSpPr>
            <p:nvPr/>
          </p:nvGrpSpPr>
          <p:grpSpPr bwMode="auto">
            <a:xfrm>
              <a:off x="821" y="1246"/>
              <a:ext cx="1485" cy="586"/>
              <a:chOff x="329" y="1270"/>
              <a:chExt cx="1485" cy="586"/>
            </a:xfrm>
          </p:grpSpPr>
          <p:sp>
            <p:nvSpPr>
              <p:cNvPr id="106" name="Text Box 8">
                <a:extLst>
                  <a:ext uri="{FF2B5EF4-FFF2-40B4-BE49-F238E27FC236}">
                    <a16:creationId xmlns:a16="http://schemas.microsoft.com/office/drawing/2014/main" id="{EB10976F-C234-F04E-BDCB-D23AD814269B}"/>
                  </a:ext>
                </a:extLst>
              </p:cNvPr>
              <p:cNvSpPr txBox="1">
                <a:spLocks noChangeArrowheads="1"/>
              </p:cNvSpPr>
              <p:nvPr/>
            </p:nvSpPr>
            <p:spPr bwMode="auto">
              <a:xfrm>
                <a:off x="329" y="1270"/>
                <a:ext cx="1213"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create socket,</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port=</a:t>
                </a:r>
                <a:r>
                  <a:rPr kumimoji="0" lang="en-US" altLang="en-US" sz="14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anose="020B0600070205080204" pitchFamily="34" charset="-128"/>
                    <a:cs typeface="+mn-cs"/>
                  </a:rPr>
                  <a:t>x</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for incoming request:</a:t>
                </a: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07" name="Text Box 9">
                <a:extLst>
                  <a:ext uri="{FF2B5EF4-FFF2-40B4-BE49-F238E27FC236}">
                    <a16:creationId xmlns:a16="http://schemas.microsoft.com/office/drawing/2014/main" id="{FE1C48C3-1411-C842-B695-AE75246E0DFB}"/>
                  </a:ext>
                </a:extLst>
              </p:cNvPr>
              <p:cNvSpPr txBox="1">
                <a:spLocks noChangeArrowheads="1"/>
              </p:cNvSpPr>
              <p:nvPr/>
            </p:nvSpPr>
            <p:spPr bwMode="auto">
              <a:xfrm>
                <a:off x="333" y="1662"/>
                <a:ext cx="1481"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a:ln>
                      <a:noFill/>
                    </a:ln>
                    <a:solidFill>
                      <a:srgbClr val="CC0000"/>
                    </a:solidFill>
                    <a:effectLst/>
                    <a:uLnTx/>
                    <a:uFillTx/>
                    <a:latin typeface="Arial" panose="020B0604020202020204" pitchFamily="34" charset="0"/>
                    <a:ea typeface="ＭＳ Ｐゴシック" panose="020B0600070205080204" pitchFamily="34" charset="-128"/>
                    <a:cs typeface="+mn-cs"/>
                  </a:rPr>
                  <a:t>serverSocket = socket()</a:t>
                </a:r>
                <a:endParaRPr kumimoji="0" lang="en-US" altLang="en-US" sz="2400" b="0" i="0" u="none" strike="noStrike" kern="1200" cap="none" spc="0" normalizeH="0" baseline="0" noProof="0">
                  <a:ln>
                    <a:noFill/>
                  </a:ln>
                  <a:solidFill>
                    <a:srgbClr val="CC0000"/>
                  </a:solidFill>
                  <a:effectLst/>
                  <a:uLnTx/>
                  <a:uFillTx/>
                  <a:latin typeface="Times New Roman" panose="02020603050405020304" pitchFamily="18" charset="0"/>
                  <a:ea typeface="ＭＳ Ｐゴシック" panose="020B0600070205080204" pitchFamily="34" charset="-128"/>
                  <a:cs typeface="+mn-cs"/>
                </a:endParaRPr>
              </a:p>
            </p:txBody>
          </p:sp>
        </p:grpSp>
        <p:sp>
          <p:nvSpPr>
            <p:cNvPr id="105" name="Line 10">
              <a:extLst>
                <a:ext uri="{FF2B5EF4-FFF2-40B4-BE49-F238E27FC236}">
                  <a16:creationId xmlns:a16="http://schemas.microsoft.com/office/drawing/2014/main" id="{EFE8B30D-7531-1F4B-8F1D-2889E2918118}"/>
                </a:ext>
              </a:extLst>
            </p:cNvPr>
            <p:cNvSpPr>
              <a:spLocks noChangeShapeType="1"/>
            </p:cNvSpPr>
            <p:nvPr/>
          </p:nvSpPr>
          <p:spPr bwMode="auto">
            <a:xfrm>
              <a:off x="1284" y="1872"/>
              <a:ext cx="0" cy="204"/>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08" name="Group 11">
            <a:extLst>
              <a:ext uri="{FF2B5EF4-FFF2-40B4-BE49-F238E27FC236}">
                <a16:creationId xmlns:a16="http://schemas.microsoft.com/office/drawing/2014/main" id="{ACBB7887-7AB9-1344-A0D2-33A736B32882}"/>
              </a:ext>
            </a:extLst>
          </p:cNvPr>
          <p:cNvGrpSpPr>
            <a:grpSpLocks/>
          </p:cNvGrpSpPr>
          <p:nvPr/>
        </p:nvGrpSpPr>
        <p:grpSpPr bwMode="auto">
          <a:xfrm>
            <a:off x="7539550" y="3389723"/>
            <a:ext cx="2357437" cy="731837"/>
            <a:chOff x="3333" y="1202"/>
            <a:chExt cx="1485" cy="461"/>
          </a:xfrm>
        </p:grpSpPr>
        <p:sp>
          <p:nvSpPr>
            <p:cNvPr id="109" name="Text Box 12">
              <a:extLst>
                <a:ext uri="{FF2B5EF4-FFF2-40B4-BE49-F238E27FC236}">
                  <a16:creationId xmlns:a16="http://schemas.microsoft.com/office/drawing/2014/main" id="{7C40D8E2-34BB-B14D-99EA-EC4D8E46BD6B}"/>
                </a:ext>
              </a:extLst>
            </p:cNvPr>
            <p:cNvSpPr txBox="1">
              <a:spLocks noChangeArrowheads="1"/>
            </p:cNvSpPr>
            <p:nvPr/>
          </p:nvSpPr>
          <p:spPr bwMode="auto">
            <a:xfrm>
              <a:off x="3335" y="1202"/>
              <a:ext cx="146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create socket,</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connect to </a:t>
              </a: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ＭＳ Ｐゴシック" panose="020B0600070205080204" pitchFamily="34" charset="-128"/>
                  <a:cs typeface="+mn-cs"/>
                </a:rPr>
                <a:t>hostid</a:t>
              </a: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port=</a:t>
              </a: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ＭＳ Ｐゴシック" panose="020B0600070205080204" pitchFamily="34" charset="-128"/>
                  <a:cs typeface="+mn-cs"/>
                </a:rPr>
                <a:t>x</a:t>
              </a: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10" name="Text Box 13">
              <a:extLst>
                <a:ext uri="{FF2B5EF4-FFF2-40B4-BE49-F238E27FC236}">
                  <a16:creationId xmlns:a16="http://schemas.microsoft.com/office/drawing/2014/main" id="{7AB5735E-62F0-3342-99B5-3AA0751455EA}"/>
                </a:ext>
              </a:extLst>
            </p:cNvPr>
            <p:cNvSpPr txBox="1">
              <a:spLocks noChangeArrowheads="1"/>
            </p:cNvSpPr>
            <p:nvPr/>
          </p:nvSpPr>
          <p:spPr bwMode="auto">
            <a:xfrm>
              <a:off x="3333" y="1469"/>
              <a:ext cx="148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a:ln>
                    <a:noFill/>
                  </a:ln>
                  <a:solidFill>
                    <a:srgbClr val="CC0000"/>
                  </a:solidFill>
                  <a:effectLst/>
                  <a:uLnTx/>
                  <a:uFillTx/>
                  <a:latin typeface="Arial" panose="020B0604020202020204" pitchFamily="34" charset="0"/>
                  <a:ea typeface="ＭＳ Ｐゴシック" panose="020B0600070205080204" pitchFamily="34" charset="-128"/>
                  <a:cs typeface="+mn-cs"/>
                </a:rPr>
                <a:t>clientSocket = socket()</a:t>
              </a:r>
              <a:endParaRPr kumimoji="0" lang="en-US" altLang="en-US" sz="2400" b="0" i="0" u="none" strike="noStrike" kern="1200" cap="none" spc="0" normalizeH="0" baseline="0" noProof="0">
                <a:ln>
                  <a:noFill/>
                </a:ln>
                <a:solidFill>
                  <a:srgbClr val="CC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111" name="Group 24">
            <a:extLst>
              <a:ext uri="{FF2B5EF4-FFF2-40B4-BE49-F238E27FC236}">
                <a16:creationId xmlns:a16="http://schemas.microsoft.com/office/drawing/2014/main" id="{EE4290C4-C540-4C43-B98B-8DA5381EA7C7}"/>
              </a:ext>
            </a:extLst>
          </p:cNvPr>
          <p:cNvGrpSpPr>
            <a:grpSpLocks/>
          </p:cNvGrpSpPr>
          <p:nvPr/>
        </p:nvGrpSpPr>
        <p:grpSpPr bwMode="auto">
          <a:xfrm>
            <a:off x="5382137" y="4177123"/>
            <a:ext cx="4062413" cy="1371600"/>
            <a:chOff x="1848" y="2526"/>
            <a:chExt cx="2559" cy="864"/>
          </a:xfrm>
        </p:grpSpPr>
        <p:sp>
          <p:nvSpPr>
            <p:cNvPr id="112" name="Line 25">
              <a:extLst>
                <a:ext uri="{FF2B5EF4-FFF2-40B4-BE49-F238E27FC236}">
                  <a16:creationId xmlns:a16="http://schemas.microsoft.com/office/drawing/2014/main" id="{F96A14E1-46BB-E441-BD29-639D3BF8A83D}"/>
                </a:ext>
              </a:extLst>
            </p:cNvPr>
            <p:cNvSpPr>
              <a:spLocks noChangeShapeType="1"/>
            </p:cNvSpPr>
            <p:nvPr/>
          </p:nvSpPr>
          <p:spPr bwMode="auto">
            <a:xfrm flipH="1">
              <a:off x="3792" y="2964"/>
              <a:ext cx="6" cy="426"/>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13" name="Group 26">
              <a:extLst>
                <a:ext uri="{FF2B5EF4-FFF2-40B4-BE49-F238E27FC236}">
                  <a16:creationId xmlns:a16="http://schemas.microsoft.com/office/drawing/2014/main" id="{5ED3F8AA-60DC-A346-9E5F-E29F6BA4D54A}"/>
                </a:ext>
              </a:extLst>
            </p:cNvPr>
            <p:cNvGrpSpPr>
              <a:grpSpLocks/>
            </p:cNvGrpSpPr>
            <p:nvPr/>
          </p:nvGrpSpPr>
          <p:grpSpPr bwMode="auto">
            <a:xfrm>
              <a:off x="1848" y="2526"/>
              <a:ext cx="2559" cy="516"/>
              <a:chOff x="1848" y="2526"/>
              <a:chExt cx="2559" cy="516"/>
            </a:xfrm>
          </p:grpSpPr>
          <p:sp>
            <p:nvSpPr>
              <p:cNvPr id="114" name="Text Box 27">
                <a:extLst>
                  <a:ext uri="{FF2B5EF4-FFF2-40B4-BE49-F238E27FC236}">
                    <a16:creationId xmlns:a16="http://schemas.microsoft.com/office/drawing/2014/main" id="{8F25CD2B-A067-E44F-BD6A-549F5C3DB540}"/>
                  </a:ext>
                </a:extLst>
              </p:cNvPr>
              <p:cNvSpPr txBox="1">
                <a:spLocks noChangeArrowheads="1"/>
              </p:cNvSpPr>
              <p:nvPr/>
            </p:nvSpPr>
            <p:spPr bwMode="auto">
              <a:xfrm>
                <a:off x="3335" y="2673"/>
                <a:ext cx="107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send request using</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a:ln>
                      <a:noFill/>
                    </a:ln>
                    <a:solidFill>
                      <a:srgbClr val="CC0000"/>
                    </a:solidFill>
                    <a:effectLst/>
                    <a:uLnTx/>
                    <a:uFillTx/>
                    <a:latin typeface="Arial" panose="020B0604020202020204" pitchFamily="34" charset="0"/>
                    <a:ea typeface="ＭＳ Ｐゴシック" panose="020B0600070205080204" pitchFamily="34" charset="-128"/>
                    <a:cs typeface="+mn-cs"/>
                  </a:rPr>
                  <a:t>clientSocket</a:t>
                </a:r>
                <a:endParaRPr kumimoji="0" lang="en-US" altLang="en-US" sz="2400" b="0" i="0" u="none" strike="noStrike" kern="1200" cap="none" spc="0" normalizeH="0" baseline="0" noProof="0">
                  <a:ln>
                    <a:noFill/>
                  </a:ln>
                  <a:solidFill>
                    <a:srgbClr val="CC0000"/>
                  </a:solidFill>
                  <a:effectLst/>
                  <a:uLnTx/>
                  <a:uFillTx/>
                  <a:latin typeface="Times New Roman" panose="02020603050405020304" pitchFamily="18" charset="0"/>
                  <a:ea typeface="ＭＳ Ｐゴシック" panose="020B0600070205080204" pitchFamily="34" charset="-128"/>
                  <a:cs typeface="+mn-cs"/>
                </a:endParaRPr>
              </a:p>
            </p:txBody>
          </p:sp>
          <p:sp>
            <p:nvSpPr>
              <p:cNvPr id="115" name="Line 28">
                <a:extLst>
                  <a:ext uri="{FF2B5EF4-FFF2-40B4-BE49-F238E27FC236}">
                    <a16:creationId xmlns:a16="http://schemas.microsoft.com/office/drawing/2014/main" id="{AD461D4B-E47B-A345-9632-F935FCFBB0F3}"/>
                  </a:ext>
                </a:extLst>
              </p:cNvPr>
              <p:cNvSpPr>
                <a:spLocks noChangeShapeType="1"/>
              </p:cNvSpPr>
              <p:nvPr/>
            </p:nvSpPr>
            <p:spPr bwMode="auto">
              <a:xfrm>
                <a:off x="3792" y="2526"/>
                <a:ext cx="0" cy="204"/>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6" name="Line 29">
                <a:extLst>
                  <a:ext uri="{FF2B5EF4-FFF2-40B4-BE49-F238E27FC236}">
                    <a16:creationId xmlns:a16="http://schemas.microsoft.com/office/drawing/2014/main" id="{A6330BBE-6EEE-7E44-A9AE-95D14BB594E1}"/>
                  </a:ext>
                </a:extLst>
              </p:cNvPr>
              <p:cNvSpPr>
                <a:spLocks noChangeShapeType="1"/>
              </p:cNvSpPr>
              <p:nvPr/>
            </p:nvSpPr>
            <p:spPr bwMode="auto">
              <a:xfrm flipH="1">
                <a:off x="1848" y="2790"/>
                <a:ext cx="1518" cy="252"/>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grpSp>
        <p:nvGrpSpPr>
          <p:cNvPr id="117" name="Group 30">
            <a:extLst>
              <a:ext uri="{FF2B5EF4-FFF2-40B4-BE49-F238E27FC236}">
                <a16:creationId xmlns:a16="http://schemas.microsoft.com/office/drawing/2014/main" id="{C2C60A7C-9F85-CC40-A5F2-4EA4B69999A4}"/>
              </a:ext>
            </a:extLst>
          </p:cNvPr>
          <p:cNvGrpSpPr>
            <a:grpSpLocks/>
          </p:cNvGrpSpPr>
          <p:nvPr/>
        </p:nvGrpSpPr>
        <p:grpSpPr bwMode="auto">
          <a:xfrm>
            <a:off x="3751775" y="4272373"/>
            <a:ext cx="4097337" cy="1490662"/>
            <a:chOff x="821" y="2586"/>
            <a:chExt cx="2581" cy="939"/>
          </a:xfrm>
        </p:grpSpPr>
        <p:sp>
          <p:nvSpPr>
            <p:cNvPr id="118" name="Text Box 31">
              <a:extLst>
                <a:ext uri="{FF2B5EF4-FFF2-40B4-BE49-F238E27FC236}">
                  <a16:creationId xmlns:a16="http://schemas.microsoft.com/office/drawing/2014/main" id="{9B1FDBB8-2D0E-0148-926C-35E78571D5B9}"/>
                </a:ext>
              </a:extLst>
            </p:cNvPr>
            <p:cNvSpPr txBox="1">
              <a:spLocks noChangeArrowheads="1"/>
            </p:cNvSpPr>
            <p:nvPr/>
          </p:nvSpPr>
          <p:spPr bwMode="auto">
            <a:xfrm>
              <a:off x="821" y="2787"/>
              <a:ext cx="101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read request from</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a:ln>
                    <a:noFill/>
                  </a:ln>
                  <a:solidFill>
                    <a:srgbClr val="CC0000"/>
                  </a:solidFill>
                  <a:effectLst/>
                  <a:uLnTx/>
                  <a:uFillTx/>
                  <a:latin typeface="Arial" panose="020B0604020202020204" pitchFamily="34" charset="0"/>
                  <a:ea typeface="ＭＳ Ｐゴシック" panose="020B0600070205080204" pitchFamily="34" charset="-128"/>
                  <a:cs typeface="+mn-cs"/>
                </a:rPr>
                <a:t>connectionSocke</a:t>
              </a:r>
              <a:r>
                <a:rPr kumimoji="0" lang="en-US" altLang="en-US" sz="1400" b="0" i="0" u="none" strike="noStrike" kern="1200" cap="none" spc="0" normalizeH="0" baseline="0" noProof="0">
                  <a:ln>
                    <a:noFill/>
                  </a:ln>
                  <a:solidFill>
                    <a:srgbClr val="FF0000"/>
                  </a:solidFill>
                  <a:effectLst/>
                  <a:uLnTx/>
                  <a:uFillTx/>
                  <a:latin typeface="Arial" panose="020B0604020202020204" pitchFamily="34" charset="0"/>
                  <a:ea typeface="ＭＳ Ｐゴシック" panose="020B0600070205080204" pitchFamily="34" charset="-128"/>
                  <a:cs typeface="+mn-cs"/>
                </a:rPr>
                <a:t>t</a:t>
              </a: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19" name="Text Box 32">
              <a:extLst>
                <a:ext uri="{FF2B5EF4-FFF2-40B4-BE49-F238E27FC236}">
                  <a16:creationId xmlns:a16="http://schemas.microsoft.com/office/drawing/2014/main" id="{E067E97F-BD76-CA4D-8001-FDBBB19C2BDF}"/>
                </a:ext>
              </a:extLst>
            </p:cNvPr>
            <p:cNvSpPr txBox="1">
              <a:spLocks noChangeArrowheads="1"/>
            </p:cNvSpPr>
            <p:nvPr/>
          </p:nvSpPr>
          <p:spPr bwMode="auto">
            <a:xfrm>
              <a:off x="851" y="3195"/>
              <a:ext cx="101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write reply to</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a:ln>
                    <a:noFill/>
                  </a:ln>
                  <a:solidFill>
                    <a:srgbClr val="CC0000"/>
                  </a:solidFill>
                  <a:effectLst/>
                  <a:uLnTx/>
                  <a:uFillTx/>
                  <a:latin typeface="Arial" panose="020B0604020202020204" pitchFamily="34" charset="0"/>
                  <a:ea typeface="ＭＳ Ｐゴシック" panose="020B0600070205080204" pitchFamily="34" charset="-128"/>
                  <a:cs typeface="+mn-cs"/>
                </a:rPr>
                <a:t>connectionSocket</a:t>
              </a:r>
              <a:endParaRPr kumimoji="0" lang="en-US" altLang="en-US" sz="2400" b="0" i="0" u="none" strike="noStrike" kern="1200" cap="none" spc="0" normalizeH="0" baseline="0" noProof="0">
                <a:ln>
                  <a:noFill/>
                </a:ln>
                <a:solidFill>
                  <a:srgbClr val="CC0000"/>
                </a:solidFill>
                <a:effectLst/>
                <a:uLnTx/>
                <a:uFillTx/>
                <a:latin typeface="Times New Roman" panose="02020603050405020304" pitchFamily="18" charset="0"/>
                <a:ea typeface="ＭＳ Ｐゴシック" panose="020B0600070205080204" pitchFamily="34" charset="-128"/>
                <a:cs typeface="+mn-cs"/>
              </a:endParaRPr>
            </a:p>
          </p:txBody>
        </p:sp>
        <p:sp>
          <p:nvSpPr>
            <p:cNvPr id="120" name="Line 33">
              <a:extLst>
                <a:ext uri="{FF2B5EF4-FFF2-40B4-BE49-F238E27FC236}">
                  <a16:creationId xmlns:a16="http://schemas.microsoft.com/office/drawing/2014/main" id="{B80CAF82-B68A-6743-9CBF-29BD445037F4}"/>
                </a:ext>
              </a:extLst>
            </p:cNvPr>
            <p:cNvSpPr>
              <a:spLocks noChangeShapeType="1"/>
            </p:cNvSpPr>
            <p:nvPr/>
          </p:nvSpPr>
          <p:spPr bwMode="auto">
            <a:xfrm>
              <a:off x="1278" y="2586"/>
              <a:ext cx="0" cy="24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1" name="Line 34">
              <a:extLst>
                <a:ext uri="{FF2B5EF4-FFF2-40B4-BE49-F238E27FC236}">
                  <a16:creationId xmlns:a16="http://schemas.microsoft.com/office/drawing/2014/main" id="{21022D29-A2BF-2F42-AB7D-DD5736B2CC37}"/>
                </a:ext>
              </a:extLst>
            </p:cNvPr>
            <p:cNvSpPr>
              <a:spLocks noChangeShapeType="1"/>
            </p:cNvSpPr>
            <p:nvPr/>
          </p:nvSpPr>
          <p:spPr bwMode="auto">
            <a:xfrm flipH="1">
              <a:off x="1284" y="3090"/>
              <a:ext cx="6" cy="156"/>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2" name="Line 35">
              <a:extLst>
                <a:ext uri="{FF2B5EF4-FFF2-40B4-BE49-F238E27FC236}">
                  <a16:creationId xmlns:a16="http://schemas.microsoft.com/office/drawing/2014/main" id="{82228A3E-396F-244B-822E-ACF1690A6D6A}"/>
                </a:ext>
              </a:extLst>
            </p:cNvPr>
            <p:cNvSpPr>
              <a:spLocks noChangeShapeType="1"/>
            </p:cNvSpPr>
            <p:nvPr/>
          </p:nvSpPr>
          <p:spPr bwMode="auto">
            <a:xfrm>
              <a:off x="1866" y="3306"/>
              <a:ext cx="1536" cy="180"/>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23" name="Group 52">
            <a:extLst>
              <a:ext uri="{FF2B5EF4-FFF2-40B4-BE49-F238E27FC236}">
                <a16:creationId xmlns:a16="http://schemas.microsoft.com/office/drawing/2014/main" id="{DD1A5005-D6A8-DF4C-876E-C0F3D852EBA6}"/>
              </a:ext>
            </a:extLst>
          </p:cNvPr>
          <p:cNvGrpSpPr>
            <a:grpSpLocks/>
          </p:cNvGrpSpPr>
          <p:nvPr/>
        </p:nvGrpSpPr>
        <p:grpSpPr bwMode="auto">
          <a:xfrm>
            <a:off x="5371025" y="3472273"/>
            <a:ext cx="2200275" cy="587375"/>
            <a:chOff x="3043" y="1189"/>
            <a:chExt cx="1386" cy="370"/>
          </a:xfrm>
        </p:grpSpPr>
        <p:sp>
          <p:nvSpPr>
            <p:cNvPr id="124" name="Line 37">
              <a:extLst>
                <a:ext uri="{FF2B5EF4-FFF2-40B4-BE49-F238E27FC236}">
                  <a16:creationId xmlns:a16="http://schemas.microsoft.com/office/drawing/2014/main" id="{81B4F580-1F65-E540-9F46-45075CD5F028}"/>
                </a:ext>
              </a:extLst>
            </p:cNvPr>
            <p:cNvSpPr>
              <a:spLocks noChangeShapeType="1"/>
            </p:cNvSpPr>
            <p:nvPr/>
          </p:nvSpPr>
          <p:spPr bwMode="auto">
            <a:xfrm>
              <a:off x="3043" y="1372"/>
              <a:ext cx="1386" cy="0"/>
            </a:xfrm>
            <a:prstGeom prst="line">
              <a:avLst/>
            </a:prstGeom>
            <a:noFill/>
            <a:ln w="38100">
              <a:solidFill>
                <a:srgbClr val="CC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5" name="Text Box 38">
              <a:extLst>
                <a:ext uri="{FF2B5EF4-FFF2-40B4-BE49-F238E27FC236}">
                  <a16:creationId xmlns:a16="http://schemas.microsoft.com/office/drawing/2014/main" id="{30516E51-0850-1846-9E67-14E9AE0CDEC5}"/>
                </a:ext>
              </a:extLst>
            </p:cNvPr>
            <p:cNvSpPr txBox="1">
              <a:spLocks noChangeArrowheads="1"/>
            </p:cNvSpPr>
            <p:nvPr/>
          </p:nvSpPr>
          <p:spPr bwMode="auto">
            <a:xfrm>
              <a:off x="3106" y="1189"/>
              <a:ext cx="1204"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altLang="en-US" sz="1800" b="0" i="0" u="none" strike="noStrike" kern="1200" cap="none" spc="0" normalizeH="0" baseline="0" noProof="0">
                  <a:ln>
                    <a:noFill/>
                  </a:ln>
                  <a:solidFill>
                    <a:srgbClr val="CC0000"/>
                  </a:solidFill>
                  <a:effectLst/>
                  <a:uLnTx/>
                  <a:uFillTx/>
                  <a:latin typeface="Arial" panose="020B0604020202020204" pitchFamily="34" charset="0"/>
                  <a:ea typeface="ＭＳ Ｐゴシック" panose="020B0600070205080204" pitchFamily="34" charset="-128"/>
                  <a:cs typeface="+mn-cs"/>
                </a:rPr>
                <a:t>TCP </a:t>
              </a:r>
            </a:p>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altLang="en-US" sz="1800" b="0" i="0" u="none" strike="noStrike" kern="1200" cap="none" spc="0" normalizeH="0" baseline="0" noProof="0">
                  <a:ln>
                    <a:noFill/>
                  </a:ln>
                  <a:solidFill>
                    <a:srgbClr val="CC0000"/>
                  </a:solidFill>
                  <a:effectLst/>
                  <a:uLnTx/>
                  <a:uFillTx/>
                  <a:latin typeface="Arial" panose="020B0604020202020204" pitchFamily="34" charset="0"/>
                  <a:ea typeface="ＭＳ Ｐゴシック" panose="020B0600070205080204" pitchFamily="34" charset="-128"/>
                  <a:cs typeface="+mn-cs"/>
                </a:rPr>
                <a:t>connection setup</a:t>
              </a:r>
              <a:endParaRPr kumimoji="0" lang="en-US" altLang="en-US" sz="2400" b="0" i="0" u="none" strike="noStrike" kern="1200" cap="none" spc="0" normalizeH="0" baseline="0" noProof="0">
                <a:ln>
                  <a:noFill/>
                </a:ln>
                <a:solidFill>
                  <a:srgbClr val="CC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26" name="Group 53">
            <a:extLst>
              <a:ext uri="{FF2B5EF4-FFF2-40B4-BE49-F238E27FC236}">
                <a16:creationId xmlns:a16="http://schemas.microsoft.com/office/drawing/2014/main" id="{76CBC147-BDC3-9B41-973C-967836913ABE}"/>
              </a:ext>
            </a:extLst>
          </p:cNvPr>
          <p:cNvGrpSpPr>
            <a:grpSpLocks/>
          </p:cNvGrpSpPr>
          <p:nvPr/>
        </p:nvGrpSpPr>
        <p:grpSpPr bwMode="auto">
          <a:xfrm>
            <a:off x="3702562" y="4620035"/>
            <a:ext cx="5457825" cy="1954213"/>
            <a:chOff x="832" y="2713"/>
            <a:chExt cx="3438" cy="1231"/>
          </a:xfrm>
        </p:grpSpPr>
        <p:sp>
          <p:nvSpPr>
            <p:cNvPr id="127" name="Text Box 15">
              <a:extLst>
                <a:ext uri="{FF2B5EF4-FFF2-40B4-BE49-F238E27FC236}">
                  <a16:creationId xmlns:a16="http://schemas.microsoft.com/office/drawing/2014/main" id="{BD49C61F-B268-184F-AF89-17A24E5209BA}"/>
                </a:ext>
              </a:extLst>
            </p:cNvPr>
            <p:cNvSpPr txBox="1">
              <a:spLocks noChangeArrowheads="1"/>
            </p:cNvSpPr>
            <p:nvPr/>
          </p:nvSpPr>
          <p:spPr bwMode="auto">
            <a:xfrm>
              <a:off x="867" y="3512"/>
              <a:ext cx="101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close</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a:ln>
                    <a:noFill/>
                  </a:ln>
                  <a:solidFill>
                    <a:srgbClr val="CC0000"/>
                  </a:solidFill>
                  <a:effectLst/>
                  <a:uLnTx/>
                  <a:uFillTx/>
                  <a:latin typeface="Arial" panose="020B0604020202020204" pitchFamily="34" charset="0"/>
                  <a:ea typeface="ＭＳ Ｐゴシック" panose="020B0600070205080204" pitchFamily="34" charset="-128"/>
                  <a:cs typeface="+mn-cs"/>
                </a:rPr>
                <a:t>connectionSocket</a:t>
              </a:r>
              <a:endParaRPr kumimoji="0" lang="en-US" altLang="en-US" sz="2400" b="0" i="0" u="none" strike="noStrike" kern="1200" cap="none" spc="0" normalizeH="0" baseline="0" noProof="0">
                <a:ln>
                  <a:noFill/>
                </a:ln>
                <a:solidFill>
                  <a:srgbClr val="CC0000"/>
                </a:solidFill>
                <a:effectLst/>
                <a:uLnTx/>
                <a:uFillTx/>
                <a:latin typeface="Times New Roman" panose="02020603050405020304" pitchFamily="18" charset="0"/>
                <a:ea typeface="ＭＳ Ｐゴシック" panose="020B0600070205080204" pitchFamily="34" charset="-128"/>
                <a:cs typeface="+mn-cs"/>
              </a:endParaRPr>
            </a:p>
          </p:txBody>
        </p:sp>
        <p:sp>
          <p:nvSpPr>
            <p:cNvPr id="128" name="Line 16">
              <a:extLst>
                <a:ext uri="{FF2B5EF4-FFF2-40B4-BE49-F238E27FC236}">
                  <a16:creationId xmlns:a16="http://schemas.microsoft.com/office/drawing/2014/main" id="{2835A62D-1D4C-F44E-B258-9FD622CDE7ED}"/>
                </a:ext>
              </a:extLst>
            </p:cNvPr>
            <p:cNvSpPr>
              <a:spLocks noChangeShapeType="1"/>
            </p:cNvSpPr>
            <p:nvPr/>
          </p:nvSpPr>
          <p:spPr bwMode="auto">
            <a:xfrm>
              <a:off x="1318" y="3437"/>
              <a:ext cx="0" cy="204"/>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9" name="Freeform 17">
              <a:extLst>
                <a:ext uri="{FF2B5EF4-FFF2-40B4-BE49-F238E27FC236}">
                  <a16:creationId xmlns:a16="http://schemas.microsoft.com/office/drawing/2014/main" id="{196F5095-8EB1-E544-AC83-27077BF9FE26}"/>
                </a:ext>
              </a:extLst>
            </p:cNvPr>
            <p:cNvSpPr>
              <a:spLocks/>
            </p:cNvSpPr>
            <p:nvPr/>
          </p:nvSpPr>
          <p:spPr bwMode="auto">
            <a:xfrm>
              <a:off x="832" y="2713"/>
              <a:ext cx="492" cy="306"/>
            </a:xfrm>
            <a:custGeom>
              <a:avLst/>
              <a:gdLst>
                <a:gd name="T0" fmla="*/ 492 w 492"/>
                <a:gd name="T1" fmla="*/ 0 h 2112"/>
                <a:gd name="T2" fmla="*/ 492 w 492"/>
                <a:gd name="T3" fmla="*/ 0 h 2112"/>
                <a:gd name="T4" fmla="*/ 0 w 492"/>
                <a:gd name="T5" fmla="*/ 0 h 2112"/>
                <a:gd name="T6" fmla="*/ 0 w 492"/>
                <a:gd name="T7" fmla="*/ 0 h 2112"/>
                <a:gd name="T8" fmla="*/ 402 w 492"/>
                <a:gd name="T9" fmla="*/ 0 h 2112"/>
                <a:gd name="T10" fmla="*/ 0 60000 65536"/>
                <a:gd name="T11" fmla="*/ 0 60000 65536"/>
                <a:gd name="T12" fmla="*/ 0 60000 65536"/>
                <a:gd name="T13" fmla="*/ 0 60000 65536"/>
                <a:gd name="T14" fmla="*/ 0 60000 65536"/>
                <a:gd name="T15" fmla="*/ 0 w 492"/>
                <a:gd name="T16" fmla="*/ 0 h 2112"/>
                <a:gd name="T17" fmla="*/ 492 w 492"/>
                <a:gd name="T18" fmla="*/ 2112 h 2112"/>
              </a:gdLst>
              <a:ahLst/>
              <a:cxnLst>
                <a:cxn ang="T10">
                  <a:pos x="T0" y="T1"/>
                </a:cxn>
                <a:cxn ang="T11">
                  <a:pos x="T2" y="T3"/>
                </a:cxn>
                <a:cxn ang="T12">
                  <a:pos x="T4" y="T5"/>
                </a:cxn>
                <a:cxn ang="T13">
                  <a:pos x="T6" y="T7"/>
                </a:cxn>
                <a:cxn ang="T14">
                  <a:pos x="T8" y="T9"/>
                </a:cxn>
              </a:cxnLst>
              <a:rect l="T15" t="T16" r="T17" b="T18"/>
              <a:pathLst>
                <a:path w="492" h="2112">
                  <a:moveTo>
                    <a:pt x="492" y="1968"/>
                  </a:moveTo>
                  <a:lnTo>
                    <a:pt x="492" y="2112"/>
                  </a:lnTo>
                  <a:lnTo>
                    <a:pt x="0" y="2112"/>
                  </a:lnTo>
                  <a:lnTo>
                    <a:pt x="0" y="0"/>
                  </a:lnTo>
                  <a:lnTo>
                    <a:pt x="402" y="0"/>
                  </a:lnTo>
                </a:path>
              </a:pathLst>
            </a:custGeom>
            <a:noFill/>
            <a:ln w="28575">
              <a:solidFill>
                <a:srgbClr val="000099"/>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30" name="Group 18">
              <a:extLst>
                <a:ext uri="{FF2B5EF4-FFF2-40B4-BE49-F238E27FC236}">
                  <a16:creationId xmlns:a16="http://schemas.microsoft.com/office/drawing/2014/main" id="{F4224D9F-D1DB-8E48-A119-9B3F4C3D1B57}"/>
                </a:ext>
              </a:extLst>
            </p:cNvPr>
            <p:cNvGrpSpPr>
              <a:grpSpLocks/>
            </p:cNvGrpSpPr>
            <p:nvPr/>
          </p:nvGrpSpPr>
          <p:grpSpPr bwMode="auto">
            <a:xfrm>
              <a:off x="3393" y="3248"/>
              <a:ext cx="877" cy="696"/>
              <a:chOff x="3365" y="3375"/>
              <a:chExt cx="877" cy="696"/>
            </a:xfrm>
          </p:grpSpPr>
          <p:sp>
            <p:nvSpPr>
              <p:cNvPr id="131" name="Text Box 19">
                <a:extLst>
                  <a:ext uri="{FF2B5EF4-FFF2-40B4-BE49-F238E27FC236}">
                    <a16:creationId xmlns:a16="http://schemas.microsoft.com/office/drawing/2014/main" id="{F57939D5-24DF-6642-BEE7-6FF967E1DC25}"/>
                  </a:ext>
                </a:extLst>
              </p:cNvPr>
              <p:cNvSpPr txBox="1">
                <a:spLocks noChangeArrowheads="1"/>
              </p:cNvSpPr>
              <p:nvPr/>
            </p:nvSpPr>
            <p:spPr bwMode="auto">
              <a:xfrm>
                <a:off x="3365" y="3375"/>
                <a:ext cx="877"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read reply from</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a:ln>
                      <a:noFill/>
                    </a:ln>
                    <a:solidFill>
                      <a:srgbClr val="CC0000"/>
                    </a:solidFill>
                    <a:effectLst/>
                    <a:uLnTx/>
                    <a:uFillTx/>
                    <a:latin typeface="Arial" panose="020B0604020202020204" pitchFamily="34" charset="0"/>
                    <a:ea typeface="ＭＳ Ｐゴシック" panose="020B0600070205080204" pitchFamily="34" charset="-128"/>
                    <a:cs typeface="+mn-cs"/>
                  </a:rPr>
                  <a:t>clientSocket</a:t>
                </a:r>
                <a:endParaRPr kumimoji="0" lang="en-US" altLang="en-US" sz="2400" b="0" i="0" u="none" strike="noStrike" kern="1200" cap="none" spc="0" normalizeH="0" baseline="0" noProof="0">
                  <a:ln>
                    <a:noFill/>
                  </a:ln>
                  <a:solidFill>
                    <a:srgbClr val="CC0000"/>
                  </a:solidFill>
                  <a:effectLst/>
                  <a:uLnTx/>
                  <a:uFillTx/>
                  <a:latin typeface="Times New Roman" panose="02020603050405020304" pitchFamily="18" charset="0"/>
                  <a:ea typeface="ＭＳ Ｐゴシック" panose="020B0600070205080204" pitchFamily="34" charset="-128"/>
                  <a:cs typeface="+mn-cs"/>
                </a:endParaRPr>
              </a:p>
            </p:txBody>
          </p:sp>
          <p:sp>
            <p:nvSpPr>
              <p:cNvPr id="132" name="Text Box 20">
                <a:extLst>
                  <a:ext uri="{FF2B5EF4-FFF2-40B4-BE49-F238E27FC236}">
                    <a16:creationId xmlns:a16="http://schemas.microsoft.com/office/drawing/2014/main" id="{B8D472E2-53BD-364D-B6B9-D8A6525EDD60}"/>
                  </a:ext>
                </a:extLst>
              </p:cNvPr>
              <p:cNvSpPr txBox="1">
                <a:spLocks noChangeArrowheads="1"/>
              </p:cNvSpPr>
              <p:nvPr/>
            </p:nvSpPr>
            <p:spPr bwMode="auto">
              <a:xfrm>
                <a:off x="3389" y="3741"/>
                <a:ext cx="73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close</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a:ln>
                      <a:noFill/>
                    </a:ln>
                    <a:solidFill>
                      <a:srgbClr val="CC0000"/>
                    </a:solidFill>
                    <a:effectLst/>
                    <a:uLnTx/>
                    <a:uFillTx/>
                    <a:latin typeface="Arial" panose="020B0604020202020204" pitchFamily="34" charset="0"/>
                    <a:ea typeface="ＭＳ Ｐゴシック" panose="020B0600070205080204" pitchFamily="34" charset="-128"/>
                    <a:cs typeface="+mn-cs"/>
                  </a:rPr>
                  <a:t>clientSocket</a:t>
                </a:r>
                <a:endParaRPr kumimoji="0" lang="en-US" altLang="en-US" sz="2400" b="0" i="0" u="none" strike="noStrike" kern="1200" cap="none" spc="0" normalizeH="0" baseline="0" noProof="0">
                  <a:ln>
                    <a:noFill/>
                  </a:ln>
                  <a:solidFill>
                    <a:srgbClr val="CC0000"/>
                  </a:solidFill>
                  <a:effectLst/>
                  <a:uLnTx/>
                  <a:uFillTx/>
                  <a:latin typeface="Times New Roman" panose="02020603050405020304" pitchFamily="18" charset="0"/>
                  <a:ea typeface="ＭＳ Ｐゴシック" panose="020B0600070205080204" pitchFamily="34" charset="-128"/>
                  <a:cs typeface="+mn-cs"/>
                </a:endParaRPr>
              </a:p>
            </p:txBody>
          </p:sp>
          <p:sp>
            <p:nvSpPr>
              <p:cNvPr id="133" name="Line 21">
                <a:extLst>
                  <a:ext uri="{FF2B5EF4-FFF2-40B4-BE49-F238E27FC236}">
                    <a16:creationId xmlns:a16="http://schemas.microsoft.com/office/drawing/2014/main" id="{92CB88C5-2A25-EE44-A282-4291659B12B1}"/>
                  </a:ext>
                </a:extLst>
              </p:cNvPr>
              <p:cNvSpPr>
                <a:spLocks noChangeShapeType="1"/>
              </p:cNvSpPr>
              <p:nvPr/>
            </p:nvSpPr>
            <p:spPr bwMode="auto">
              <a:xfrm>
                <a:off x="3816" y="3690"/>
                <a:ext cx="0" cy="204"/>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134" name="Slide Number Placeholder 2">
            <a:extLst>
              <a:ext uri="{FF2B5EF4-FFF2-40B4-BE49-F238E27FC236}">
                <a16:creationId xmlns:a16="http://schemas.microsoft.com/office/drawing/2014/main" id="{ED1B064B-3835-7243-A075-A2B6E297B732}"/>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Application Layer: 2-</a:t>
            </a:r>
            <a:fld id="{C4204591-24BD-A542-B9D5-F8D8A88D2FEE}" type="slidenum">
              <a:rPr lang="en-US" smtClean="0"/>
              <a:pPr/>
              <a:t>7</a:t>
            </a:fld>
            <a:endParaRPr lang="en-US" dirty="0"/>
          </a:p>
        </p:txBody>
      </p:sp>
    </p:spTree>
    <p:extLst>
      <p:ext uri="{BB962C8B-B14F-4D97-AF65-F5344CB8AC3E}">
        <p14:creationId xmlns:p14="http://schemas.microsoft.com/office/powerpoint/2010/main" val="1000015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3"/>
                                        </p:tgtEl>
                                        <p:attrNameLst>
                                          <p:attrName>style.visibility</p:attrName>
                                        </p:attrNameLst>
                                      </p:cBhvr>
                                      <p:to>
                                        <p:strVal val="visible"/>
                                      </p:to>
                                    </p:set>
                                    <p:animEffect transition="in" filter="dissolve">
                                      <p:cBhvr>
                                        <p:cTn id="7" dur="500"/>
                                        <p:tgtEl>
                                          <p:spTgt spid="10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0"/>
                                        </p:tgtEl>
                                        <p:attrNameLst>
                                          <p:attrName>style.visibility</p:attrName>
                                        </p:attrNameLst>
                                      </p:cBhvr>
                                      <p:to>
                                        <p:strVal val="visible"/>
                                      </p:to>
                                    </p:set>
                                    <p:animEffect transition="in" filter="dissolve">
                                      <p:cBhvr>
                                        <p:cTn id="12" dur="500"/>
                                        <p:tgtEl>
                                          <p:spTgt spid="10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8"/>
                                        </p:tgtEl>
                                        <p:attrNameLst>
                                          <p:attrName>style.visibility</p:attrName>
                                        </p:attrNameLst>
                                      </p:cBhvr>
                                      <p:to>
                                        <p:strVal val="visible"/>
                                      </p:to>
                                    </p:set>
                                    <p:animEffect transition="in" filter="dissolve">
                                      <p:cBhvr>
                                        <p:cTn id="17" dur="500"/>
                                        <p:tgtEl>
                                          <p:spTgt spid="10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23"/>
                                        </p:tgtEl>
                                        <p:attrNameLst>
                                          <p:attrName>style.visibility</p:attrName>
                                        </p:attrNameLst>
                                      </p:cBhvr>
                                      <p:to>
                                        <p:strVal val="visible"/>
                                      </p:to>
                                    </p:set>
                                    <p:animEffect transition="in" filter="dissolve">
                                      <p:cBhvr>
                                        <p:cTn id="22" dur="500"/>
                                        <p:tgtEl>
                                          <p:spTgt spid="12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xit" presetSubtype="0" fill="hold" nodeType="clickEffect">
                                  <p:stCondLst>
                                    <p:cond delay="0"/>
                                  </p:stCondLst>
                                  <p:childTnLst>
                                    <p:animEffect transition="out" filter="dissolve">
                                      <p:cBhvr>
                                        <p:cTn id="26" dur="500"/>
                                        <p:tgtEl>
                                          <p:spTgt spid="123"/>
                                        </p:tgtEl>
                                      </p:cBhvr>
                                    </p:animEffect>
                                    <p:set>
                                      <p:cBhvr>
                                        <p:cTn id="27" dur="1" fill="hold">
                                          <p:stCondLst>
                                            <p:cond delay="499"/>
                                          </p:stCondLst>
                                        </p:cTn>
                                        <p:tgtEl>
                                          <p:spTgt spid="123"/>
                                        </p:tgtEl>
                                        <p:attrNameLst>
                                          <p:attrName>style.visibility</p:attrName>
                                        </p:attrNameLst>
                                      </p:cBhvr>
                                      <p:to>
                                        <p:strVal val="hidden"/>
                                      </p:to>
                                    </p:set>
                                  </p:childTnLst>
                                </p:cTn>
                              </p:par>
                              <p:par>
                                <p:cTn id="28" presetID="9" presetClass="entr" presetSubtype="0" fill="hold" nodeType="withEffect">
                                  <p:stCondLst>
                                    <p:cond delay="0"/>
                                  </p:stCondLst>
                                  <p:childTnLst>
                                    <p:set>
                                      <p:cBhvr>
                                        <p:cTn id="29" dur="1" fill="hold">
                                          <p:stCondLst>
                                            <p:cond delay="0"/>
                                          </p:stCondLst>
                                        </p:cTn>
                                        <p:tgtEl>
                                          <p:spTgt spid="111"/>
                                        </p:tgtEl>
                                        <p:attrNameLst>
                                          <p:attrName>style.visibility</p:attrName>
                                        </p:attrNameLst>
                                      </p:cBhvr>
                                      <p:to>
                                        <p:strVal val="visible"/>
                                      </p:to>
                                    </p:set>
                                    <p:animEffect transition="in" filter="dissolve">
                                      <p:cBhvr>
                                        <p:cTn id="30" dur="500"/>
                                        <p:tgtEl>
                                          <p:spTgt spid="111"/>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117"/>
                                        </p:tgtEl>
                                        <p:attrNameLst>
                                          <p:attrName>style.visibility</p:attrName>
                                        </p:attrNameLst>
                                      </p:cBhvr>
                                      <p:to>
                                        <p:strVal val="visible"/>
                                      </p:to>
                                    </p:set>
                                    <p:animEffect transition="in" filter="dissolve">
                                      <p:cBhvr>
                                        <p:cTn id="35" dur="500"/>
                                        <p:tgtEl>
                                          <p:spTgt spid="117"/>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126"/>
                                        </p:tgtEl>
                                        <p:attrNameLst>
                                          <p:attrName>style.visibility</p:attrName>
                                        </p:attrNameLst>
                                      </p:cBhvr>
                                      <p:to>
                                        <p:strVal val="visible"/>
                                      </p:to>
                                    </p:set>
                                    <p:animEffect transition="in" filter="dissolve">
                                      <p:cBhvr>
                                        <p:cTn id="40" dur="500"/>
                                        <p:tgtEl>
                                          <p:spTgt spid="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 name="Title 1">
            <a:extLst>
              <a:ext uri="{FF2B5EF4-FFF2-40B4-BE49-F238E27FC236}">
                <a16:creationId xmlns:a16="http://schemas.microsoft.com/office/drawing/2014/main" id="{EDBA5A8F-4260-B240-9E01-AE8471BDC45B}"/>
              </a:ext>
            </a:extLst>
          </p:cNvPr>
          <p:cNvSpPr>
            <a:spLocks noGrp="1"/>
          </p:cNvSpPr>
          <p:nvPr>
            <p:ph type="title"/>
          </p:nvPr>
        </p:nvSpPr>
        <p:spPr/>
        <p:txBody>
          <a:bodyPr>
            <a:normAutofit/>
          </a:bodyPr>
          <a:lstStyle/>
          <a:p>
            <a:pPr lvl="0" eaLnBrk="0" fontAlgn="base" hangingPunct="0">
              <a:lnSpc>
                <a:spcPct val="100000"/>
              </a:lnSpc>
              <a:spcAft>
                <a:spcPct val="0"/>
              </a:spcAft>
            </a:pPr>
            <a:r>
              <a:rPr lang="en-US" altLang="en-US" sz="4400" dirty="0">
                <a:solidFill>
                  <a:srgbClr val="000099"/>
                </a:solidFill>
                <a:ea typeface="ＭＳ Ｐゴシック" panose="020B0600070205080204" pitchFamily="34" charset="-128"/>
                <a:cs typeface="+mn-cs"/>
              </a:rPr>
              <a:t>Example app: TCP client</a:t>
            </a:r>
            <a:endParaRPr lang="en-US" altLang="en-US" sz="5400" dirty="0">
              <a:solidFill>
                <a:srgbClr val="000099"/>
              </a:solidFill>
              <a:ea typeface="ＭＳ Ｐゴシック" panose="020B0600070205080204" pitchFamily="34" charset="-128"/>
              <a:cs typeface="+mn-cs"/>
            </a:endParaRPr>
          </a:p>
        </p:txBody>
      </p:sp>
      <p:sp>
        <p:nvSpPr>
          <p:cNvPr id="25" name="TextBox 1">
            <a:extLst>
              <a:ext uri="{FF2B5EF4-FFF2-40B4-BE49-F238E27FC236}">
                <a16:creationId xmlns:a16="http://schemas.microsoft.com/office/drawing/2014/main" id="{32242A8E-B3CB-194E-B2B0-D62D05F9481B}"/>
              </a:ext>
            </a:extLst>
          </p:cNvPr>
          <p:cNvSpPr txBox="1">
            <a:spLocks noChangeArrowheads="1"/>
          </p:cNvSpPr>
          <p:nvPr/>
        </p:nvSpPr>
        <p:spPr bwMode="auto">
          <a:xfrm>
            <a:off x="3547612" y="2066570"/>
            <a:ext cx="8504508" cy="3651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ts val="28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#include &lt;sys/</a:t>
            </a:r>
            <a:r>
              <a:rPr kumimoji="0" lang="en-US" altLang="en-US" sz="20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socket.h</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&gt;</a:t>
            </a:r>
          </a:p>
          <a:p>
            <a:pPr marL="0" marR="0" lvl="0" indent="0" algn="l" defTabSz="914400" rtl="0" eaLnBrk="1" fontAlgn="auto" latinLnBrk="0" hangingPunct="1">
              <a:lnSpc>
                <a:spcPts val="28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#define PORT 12000</a:t>
            </a:r>
          </a:p>
          <a:p>
            <a:pPr marL="0" marR="0" lvl="0" indent="0" algn="l" defTabSz="914400" rtl="0" eaLnBrk="1" fontAlgn="auto" latinLnBrk="0" hangingPunct="1">
              <a:lnSpc>
                <a:spcPts val="28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int sock = 0;</a:t>
            </a:r>
          </a:p>
          <a:p>
            <a:pPr marL="0" marR="0" lvl="0" indent="0" algn="l" defTabSz="914400" rtl="0" eaLnBrk="1" fontAlgn="auto" latinLnBrk="0" hangingPunct="1">
              <a:lnSpc>
                <a:spcPts val="28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sock = socket(</a:t>
            </a:r>
            <a:r>
              <a:rPr kumimoji="0" lang="en-US" altLang="en-US" sz="20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AF_INET</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t>
            </a:r>
            <a:r>
              <a:rPr kumimoji="0" lang="en-US" altLang="en-US" sz="20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SOCK_STREAM</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0);</a:t>
            </a:r>
          </a:p>
          <a:p>
            <a:pPr marL="0" marR="0" lvl="0" indent="0" algn="l" defTabSz="914400" rtl="0" eaLnBrk="1" fontAlgn="auto" latinLnBrk="0" hangingPunct="1">
              <a:lnSpc>
                <a:spcPts val="2800"/>
              </a:lnSpc>
              <a:spcBef>
                <a:spcPts val="0"/>
              </a:spcBef>
              <a:spcAft>
                <a:spcPts val="0"/>
              </a:spcAft>
              <a:buClrTx/>
              <a:buSzTx/>
              <a:buFontTx/>
              <a:buNone/>
              <a:tabLst/>
              <a:defRPr/>
            </a:pPr>
            <a:r>
              <a:rPr kumimoji="0" lang="en-US" altLang="en-US" sz="20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client_fd</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connect(sock, (struct </a:t>
            </a:r>
            <a:r>
              <a:rPr kumimoji="0" lang="en-US" altLang="en-US" sz="20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sockaddr</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*)&amp;</a:t>
            </a:r>
            <a:r>
              <a:rPr kumimoji="0" lang="en-US" altLang="en-US" sz="20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serv_addr,sizeof</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20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serv_addr</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t>
            </a:r>
          </a:p>
          <a:p>
            <a:pPr marL="0" marR="0" lvl="0" indent="0" algn="l" defTabSz="914400" rtl="0" eaLnBrk="1" fontAlgn="auto" latinLnBrk="0" hangingPunct="1">
              <a:lnSpc>
                <a:spcPts val="2800"/>
              </a:lnSpc>
              <a:spcBef>
                <a:spcPts val="0"/>
              </a:spcBef>
              <a:spcAft>
                <a:spcPts val="0"/>
              </a:spcAft>
              <a:buClrTx/>
              <a:buSzTx/>
              <a:buFontTx/>
              <a:buNone/>
              <a:tabLst/>
              <a:defRPr/>
            </a:pPr>
            <a:r>
              <a:rPr kumimoji="0" lang="en-US" altLang="en-US" sz="20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fgets</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(sentence, </a:t>
            </a:r>
            <a:r>
              <a:rPr kumimoji="0" lang="en-US" altLang="en-US" sz="20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sizeof</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(sentence), stdin);</a:t>
            </a:r>
          </a:p>
          <a:p>
            <a:pPr marL="0" marR="0" lvl="0" indent="0" algn="l" defTabSz="914400" rtl="0" eaLnBrk="1" fontAlgn="auto" latinLnBrk="0" hangingPunct="1">
              <a:lnSpc>
                <a:spcPts val="28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send(sock, sentence, </a:t>
            </a:r>
            <a:r>
              <a:rPr kumimoji="0" lang="en-US" altLang="en-US" sz="20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strlen</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(sentence), 0);</a:t>
            </a:r>
          </a:p>
          <a:p>
            <a:pPr marL="0" marR="0" lvl="0" indent="0" algn="l" defTabSz="914400" rtl="0" eaLnBrk="1" fontAlgn="auto" latinLnBrk="0" hangingPunct="1">
              <a:lnSpc>
                <a:spcPts val="2800"/>
              </a:lnSpc>
              <a:spcBef>
                <a:spcPts val="0"/>
              </a:spcBef>
              <a:spcAft>
                <a:spcPts val="0"/>
              </a:spcAft>
              <a:buClrTx/>
              <a:buSzTx/>
              <a:buFontTx/>
              <a:buNone/>
              <a:tabLst/>
              <a:defRPr/>
            </a:pPr>
            <a:r>
              <a:rPr kumimoji="0" lang="en-US" altLang="en-US" sz="20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valread</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 read(sock, </a:t>
            </a:r>
            <a:r>
              <a:rPr kumimoji="0" lang="en-US" altLang="en-US" sz="20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modifiedSentence</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1024);</a:t>
            </a:r>
          </a:p>
          <a:p>
            <a:pPr marL="0" marR="0" lvl="0" indent="0" algn="l" defTabSz="914400" rtl="0" eaLnBrk="1" fontAlgn="auto" latinLnBrk="0" hangingPunct="1">
              <a:lnSpc>
                <a:spcPts val="2800"/>
              </a:lnSpc>
              <a:spcBef>
                <a:spcPts val="0"/>
              </a:spcBef>
              <a:spcAft>
                <a:spcPts val="0"/>
              </a:spcAft>
              <a:buClrTx/>
              <a:buSzTx/>
              <a:buFontTx/>
              <a:buNone/>
              <a:tabLst/>
              <a:defRPr/>
            </a:pPr>
            <a:r>
              <a:rPr kumimoji="0" lang="en-US" altLang="en-US" sz="20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printf</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("%s\n", </a:t>
            </a:r>
            <a:r>
              <a:rPr kumimoji="0" lang="en-US" altLang="en-US" sz="20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modifiedSentence</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p>
          <a:p>
            <a:pPr marL="0" marR="0" lvl="0" indent="0" algn="l" defTabSz="914400" rtl="0" eaLnBrk="1" fontAlgn="auto" latinLnBrk="0" hangingPunct="1">
              <a:lnSpc>
                <a:spcPts val="28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close(</a:t>
            </a:r>
            <a:r>
              <a:rPr kumimoji="0" lang="en-US" altLang="en-US" sz="20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client_fd</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p>
        </p:txBody>
      </p:sp>
      <p:sp>
        <p:nvSpPr>
          <p:cNvPr id="26" name="TextBox 2">
            <a:extLst>
              <a:ext uri="{FF2B5EF4-FFF2-40B4-BE49-F238E27FC236}">
                <a16:creationId xmlns:a16="http://schemas.microsoft.com/office/drawing/2014/main" id="{CB8056E7-3F65-9A48-BB93-0E9B6178A6FA}"/>
              </a:ext>
            </a:extLst>
          </p:cNvPr>
          <p:cNvSpPr txBox="1">
            <a:spLocks noChangeArrowheads="1"/>
          </p:cNvSpPr>
          <p:nvPr/>
        </p:nvSpPr>
        <p:spPr bwMode="auto">
          <a:xfrm>
            <a:off x="3547612" y="1523239"/>
            <a:ext cx="33858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1"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C </a:t>
            </a:r>
            <a:r>
              <a:rPr kumimoji="0" lang="en-US" altLang="en-US" sz="2400" b="0" i="1" u="none" strike="noStrike" kern="1200" cap="none" spc="0" normalizeH="0" baseline="0" noProof="0" dirty="0" err="1">
                <a:ln>
                  <a:noFill/>
                </a:ln>
                <a:solidFill>
                  <a:srgbClr val="CC0000"/>
                </a:solidFill>
                <a:effectLst/>
                <a:uLnTx/>
                <a:uFillTx/>
                <a:latin typeface="Arial" panose="020B0604020202020204" pitchFamily="34" charset="0"/>
                <a:ea typeface="ＭＳ Ｐゴシック" panose="020B0600070205080204" pitchFamily="34" charset="-128"/>
                <a:cs typeface="+mn-cs"/>
              </a:rPr>
              <a:t>TCPClient</a:t>
            </a:r>
            <a:r>
              <a:rPr kumimoji="0" lang="en-US" altLang="en-US" sz="2400" b="0" i="1"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 (key lines)</a:t>
            </a:r>
          </a:p>
        </p:txBody>
      </p:sp>
      <p:grpSp>
        <p:nvGrpSpPr>
          <p:cNvPr id="27" name="Group 47">
            <a:extLst>
              <a:ext uri="{FF2B5EF4-FFF2-40B4-BE49-F238E27FC236}">
                <a16:creationId xmlns:a16="http://schemas.microsoft.com/office/drawing/2014/main" id="{500AF080-AE8D-BA48-B682-89E723677E64}"/>
              </a:ext>
            </a:extLst>
          </p:cNvPr>
          <p:cNvGrpSpPr>
            <a:grpSpLocks/>
          </p:cNvGrpSpPr>
          <p:nvPr/>
        </p:nvGrpSpPr>
        <p:grpSpPr bwMode="auto">
          <a:xfrm>
            <a:off x="66386" y="3215803"/>
            <a:ext cx="3481226" cy="584775"/>
            <a:chOff x="-792500" y="2796587"/>
            <a:chExt cx="3481672" cy="584044"/>
          </a:xfrm>
        </p:grpSpPr>
        <p:sp>
          <p:nvSpPr>
            <p:cNvPr id="28" name="TextBox 31">
              <a:extLst>
                <a:ext uri="{FF2B5EF4-FFF2-40B4-BE49-F238E27FC236}">
                  <a16:creationId xmlns:a16="http://schemas.microsoft.com/office/drawing/2014/main" id="{8564B35A-2400-144A-A554-A0822DEA8FAD}"/>
                </a:ext>
              </a:extLst>
            </p:cNvPr>
            <p:cNvSpPr txBox="1">
              <a:spLocks noChangeArrowheads="1"/>
            </p:cNvSpPr>
            <p:nvPr/>
          </p:nvSpPr>
          <p:spPr bwMode="auto">
            <a:xfrm>
              <a:off x="-792500" y="2796587"/>
              <a:ext cx="2888177" cy="584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create TCP socket for server, remote port 12000</a:t>
              </a:r>
            </a:p>
          </p:txBody>
        </p:sp>
        <p:cxnSp>
          <p:nvCxnSpPr>
            <p:cNvPr id="29" name="Straight Connector 32">
              <a:extLst>
                <a:ext uri="{FF2B5EF4-FFF2-40B4-BE49-F238E27FC236}">
                  <a16:creationId xmlns:a16="http://schemas.microsoft.com/office/drawing/2014/main" id="{729CE148-4BC3-9844-81FA-3A670DB40EA6}"/>
                </a:ext>
              </a:extLst>
            </p:cNvPr>
            <p:cNvCxnSpPr>
              <a:cxnSpLocks noChangeShapeType="1"/>
            </p:cNvCxnSpPr>
            <p:nvPr/>
          </p:nvCxnSpPr>
          <p:spPr bwMode="auto">
            <a:xfrm>
              <a:off x="1961643" y="2959715"/>
              <a:ext cx="727529" cy="2721"/>
            </a:xfrm>
            <a:prstGeom prst="line">
              <a:avLst/>
            </a:prstGeom>
            <a:noFill/>
            <a:ln w="12700">
              <a:solidFill>
                <a:srgbClr val="CC0000"/>
              </a:solidFill>
              <a:round/>
              <a:headEnd/>
              <a:tailEnd type="triangle" w="med" len="med"/>
            </a:ln>
            <a:extLst>
              <a:ext uri="{909E8E84-426E-40DD-AFC4-6F175D3DCCD1}">
                <a14:hiddenFill xmlns:a14="http://schemas.microsoft.com/office/drawing/2010/main">
                  <a:noFill/>
                </a14:hiddenFill>
              </a:ext>
            </a:extLst>
          </p:spPr>
        </p:cxnSp>
      </p:grpSp>
      <p:sp>
        <p:nvSpPr>
          <p:cNvPr id="30" name="Oval 29">
            <a:extLst>
              <a:ext uri="{FF2B5EF4-FFF2-40B4-BE49-F238E27FC236}">
                <a16:creationId xmlns:a16="http://schemas.microsoft.com/office/drawing/2014/main" id="{34C8C54F-60CE-974F-8DEC-48BF9D4DF66F}"/>
              </a:ext>
            </a:extLst>
          </p:cNvPr>
          <p:cNvSpPr>
            <a:spLocks noChangeArrowheads="1"/>
          </p:cNvSpPr>
          <p:nvPr/>
        </p:nvSpPr>
        <p:spPr bwMode="auto">
          <a:xfrm>
            <a:off x="6301402" y="3034681"/>
            <a:ext cx="2133599" cy="589517"/>
          </a:xfrm>
          <a:prstGeom prst="ellipse">
            <a:avLst/>
          </a:prstGeom>
          <a:noFill/>
          <a:ln w="19050">
            <a:solidFill>
              <a:srgbClr val="000099"/>
            </a:solidFill>
            <a:round/>
            <a:headEnd/>
            <a:tailEnd/>
          </a:ln>
          <a:extLst>
            <a:ext uri="{909E8E84-426E-40DD-AFC4-6F175D3DCCD1}">
              <a14:hiddenFill xmlns:a14="http://schemas.microsoft.com/office/drawing/2010/main">
                <a:solidFill>
                  <a:srgbClr val="FFFFFF"/>
                </a:solidFill>
              </a14:hiddenFill>
            </a:ext>
          </a:extLst>
        </p:spPr>
        <p:txBody>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342900" marR="0" lvl="0" indent="-34290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Comic Sans MS" panose="030F0902030302020204" pitchFamily="66" charset="0"/>
              <a:ea typeface="ＭＳ Ｐゴシック" panose="020B0600070205080204" pitchFamily="34" charset="-128"/>
              <a:cs typeface="+mn-cs"/>
            </a:endParaRPr>
          </a:p>
        </p:txBody>
      </p:sp>
      <p:grpSp>
        <p:nvGrpSpPr>
          <p:cNvPr id="31" name="Group 47">
            <a:extLst>
              <a:ext uri="{FF2B5EF4-FFF2-40B4-BE49-F238E27FC236}">
                <a16:creationId xmlns:a16="http://schemas.microsoft.com/office/drawing/2014/main" id="{E21D3C68-B8EF-A444-80F9-31E682114E08}"/>
              </a:ext>
            </a:extLst>
          </p:cNvPr>
          <p:cNvGrpSpPr>
            <a:grpSpLocks/>
          </p:cNvGrpSpPr>
          <p:nvPr/>
        </p:nvGrpSpPr>
        <p:grpSpPr bwMode="auto">
          <a:xfrm>
            <a:off x="972403" y="4386141"/>
            <a:ext cx="2575209" cy="584775"/>
            <a:chOff x="113059" y="2776629"/>
            <a:chExt cx="2576095" cy="583314"/>
          </a:xfrm>
        </p:grpSpPr>
        <p:sp>
          <p:nvSpPr>
            <p:cNvPr id="32" name="TextBox 31">
              <a:extLst>
                <a:ext uri="{FF2B5EF4-FFF2-40B4-BE49-F238E27FC236}">
                  <a16:creationId xmlns:a16="http://schemas.microsoft.com/office/drawing/2014/main" id="{B6254A49-A84C-F34C-9198-710668B58105}"/>
                </a:ext>
              </a:extLst>
            </p:cNvPr>
            <p:cNvSpPr txBox="1">
              <a:spLocks noChangeArrowheads="1"/>
            </p:cNvSpPr>
            <p:nvPr/>
          </p:nvSpPr>
          <p:spPr bwMode="auto">
            <a:xfrm>
              <a:off x="113059" y="2776629"/>
              <a:ext cx="1912070" cy="583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600" dirty="0">
                  <a:solidFill>
                    <a:srgbClr val="000099"/>
                  </a:solidFill>
                </a:rPr>
                <a:t>n</a:t>
              </a:r>
              <a:r>
                <a:rPr kumimoji="0" lang="en-US" altLang="en-US" sz="1600" b="0" i="0" u="none"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o need to attach server name, port </a:t>
              </a:r>
            </a:p>
          </p:txBody>
        </p:sp>
        <p:cxnSp>
          <p:nvCxnSpPr>
            <p:cNvPr id="33" name="Straight Connector 32">
              <a:extLst>
                <a:ext uri="{FF2B5EF4-FFF2-40B4-BE49-F238E27FC236}">
                  <a16:creationId xmlns:a16="http://schemas.microsoft.com/office/drawing/2014/main" id="{1433589B-C5F2-A648-B005-02E951C7EF74}"/>
                </a:ext>
              </a:extLst>
            </p:cNvPr>
            <p:cNvCxnSpPr>
              <a:cxnSpLocks noChangeShapeType="1"/>
            </p:cNvCxnSpPr>
            <p:nvPr/>
          </p:nvCxnSpPr>
          <p:spPr bwMode="auto">
            <a:xfrm>
              <a:off x="1961625" y="3165929"/>
              <a:ext cx="727529" cy="2721"/>
            </a:xfrm>
            <a:prstGeom prst="line">
              <a:avLst/>
            </a:prstGeom>
            <a:noFill/>
            <a:ln w="12700">
              <a:solidFill>
                <a:srgbClr val="CC0000"/>
              </a:solidFill>
              <a:round/>
              <a:headEnd/>
              <a:tailEnd type="triangle" w="med" len="med"/>
            </a:ln>
            <a:extLst>
              <a:ext uri="{909E8E84-426E-40DD-AFC4-6F175D3DCCD1}">
                <a14:hiddenFill xmlns:a14="http://schemas.microsoft.com/office/drawing/2010/main">
                  <a:noFill/>
                </a14:hiddenFill>
              </a:ext>
            </a:extLst>
          </p:spPr>
        </p:cxnSp>
      </p:grpSp>
      <p:sp>
        <p:nvSpPr>
          <p:cNvPr id="12" name="Slide Number Placeholder 2">
            <a:extLst>
              <a:ext uri="{FF2B5EF4-FFF2-40B4-BE49-F238E27FC236}">
                <a16:creationId xmlns:a16="http://schemas.microsoft.com/office/drawing/2014/main" id="{F8EE22D5-1E7E-E545-A607-D85E87E6C158}"/>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Application Layer: 2-</a:t>
            </a:r>
            <a:fld id="{C4204591-24BD-A542-B9D5-F8D8A88D2FEE}" type="slidenum">
              <a:rPr lang="en-US" smtClean="0"/>
              <a:pPr/>
              <a:t>8</a:t>
            </a:fld>
            <a:endParaRPr lang="en-US" dirty="0"/>
          </a:p>
        </p:txBody>
      </p:sp>
    </p:spTree>
    <p:extLst>
      <p:ext uri="{BB962C8B-B14F-4D97-AF65-F5344CB8AC3E}">
        <p14:creationId xmlns:p14="http://schemas.microsoft.com/office/powerpoint/2010/main" val="951576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dissolve">
                                      <p:cBhvr>
                                        <p:cTn id="7" dur="500"/>
                                        <p:tgtEl>
                                          <p:spTgt spid="2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dissolve">
                                      <p:cBhvr>
                                        <p:cTn id="10" dur="500"/>
                                        <p:tgtEl>
                                          <p:spTgt spid="30"/>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dissolve">
                                      <p:cBhvr>
                                        <p:cTn id="1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 name="Title 1">
            <a:extLst>
              <a:ext uri="{FF2B5EF4-FFF2-40B4-BE49-F238E27FC236}">
                <a16:creationId xmlns:a16="http://schemas.microsoft.com/office/drawing/2014/main" id="{EDBA5A8F-4260-B240-9E01-AE8471BDC45B}"/>
              </a:ext>
            </a:extLst>
          </p:cNvPr>
          <p:cNvSpPr>
            <a:spLocks noGrp="1"/>
          </p:cNvSpPr>
          <p:nvPr>
            <p:ph type="title"/>
          </p:nvPr>
        </p:nvSpPr>
        <p:spPr>
          <a:xfrm>
            <a:off x="838200" y="451821"/>
            <a:ext cx="10515600" cy="894622"/>
          </a:xfrm>
        </p:spPr>
        <p:txBody>
          <a:bodyPr>
            <a:normAutofit/>
          </a:bodyPr>
          <a:lstStyle/>
          <a:p>
            <a:pPr lvl="0" eaLnBrk="0" fontAlgn="base" hangingPunct="0">
              <a:lnSpc>
                <a:spcPct val="100000"/>
              </a:lnSpc>
              <a:spcAft>
                <a:spcPct val="0"/>
              </a:spcAft>
            </a:pPr>
            <a:r>
              <a:rPr lang="en-US" altLang="en-US" sz="4400" dirty="0">
                <a:solidFill>
                  <a:srgbClr val="000099"/>
                </a:solidFill>
                <a:ea typeface="ＭＳ Ｐゴシック" panose="020B0600070205080204" pitchFamily="34" charset="-128"/>
                <a:cs typeface="+mn-cs"/>
              </a:rPr>
              <a:t>Example app: TCP server</a:t>
            </a:r>
            <a:endParaRPr lang="en-US" altLang="en-US" sz="5400" dirty="0">
              <a:solidFill>
                <a:srgbClr val="000099"/>
              </a:solidFill>
              <a:ea typeface="ＭＳ Ｐゴシック" panose="020B0600070205080204" pitchFamily="34" charset="-128"/>
              <a:cs typeface="+mn-cs"/>
            </a:endParaRPr>
          </a:p>
        </p:txBody>
      </p:sp>
      <p:sp>
        <p:nvSpPr>
          <p:cNvPr id="13" name="TextBox 1">
            <a:extLst>
              <a:ext uri="{FF2B5EF4-FFF2-40B4-BE49-F238E27FC236}">
                <a16:creationId xmlns:a16="http://schemas.microsoft.com/office/drawing/2014/main" id="{5950741E-8292-7E41-84C1-46A070CA3DB1}"/>
              </a:ext>
            </a:extLst>
          </p:cNvPr>
          <p:cNvSpPr txBox="1">
            <a:spLocks noChangeArrowheads="1"/>
          </p:cNvSpPr>
          <p:nvPr/>
        </p:nvSpPr>
        <p:spPr bwMode="auto">
          <a:xfrm>
            <a:off x="4170268" y="1922450"/>
            <a:ext cx="7960834"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#include &lt;sys/</a:t>
            </a:r>
            <a:r>
              <a:rPr kumimoji="0" lang="en-US" altLang="en-US" sz="20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socket.h</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#define PORT 12000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server_fd</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 socket(</a:t>
            </a:r>
            <a:r>
              <a:rPr kumimoji="0" lang="en-US" altLang="en-US" sz="20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AF_INET</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t>
            </a:r>
            <a:r>
              <a:rPr kumimoji="0" lang="en-US" altLang="en-US" sz="20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SOCK_STREAM</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bind(</a:t>
            </a:r>
            <a:r>
              <a:rPr kumimoji="0" lang="en-US" altLang="en-US" sz="20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server_fd</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(struct </a:t>
            </a:r>
            <a:r>
              <a:rPr kumimoji="0" lang="en-US" altLang="en-US" sz="20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sockaddr</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*)&amp;address, </a:t>
            </a:r>
            <a:r>
              <a:rPr kumimoji="0" lang="en-US" altLang="en-US" sz="20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sizeof</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(address);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listen(</a:t>
            </a:r>
            <a:r>
              <a:rPr kumimoji="0" lang="en-US" altLang="en-US" sz="20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server_fd</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printf</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("The server is ready to receive\n");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while (1)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t>
            </a:r>
            <a:r>
              <a:rPr kumimoji="0" lang="en-US" altLang="en-US" sz="20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new_socket</a:t>
            </a:r>
            <a:r>
              <a:rPr lang="en-US" altLang="en-US" dirty="0">
                <a:solidFill>
                  <a:prstClr val="black"/>
                </a:solidFill>
              </a:rPr>
              <a:t> </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accept(</a:t>
            </a:r>
            <a:r>
              <a:rPr kumimoji="0" lang="en-US" altLang="en-US" sz="20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server_fd</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(struct </a:t>
            </a:r>
            <a:r>
              <a:rPr kumimoji="0" lang="en-US" altLang="en-US" sz="20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sockaddr</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*)&amp;address,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t>
            </a:r>
            <a:r>
              <a:rPr kumimoji="0" lang="en-US" altLang="en-US" sz="20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socklen_t</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*)&amp;</a:t>
            </a:r>
            <a:r>
              <a:rPr kumimoji="0" lang="en-US" altLang="en-US" sz="20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addrlen</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t>
            </a:r>
            <a:r>
              <a:rPr lang="en-US" altLang="en-US" dirty="0">
                <a:solidFill>
                  <a:prstClr val="black"/>
                </a:solidFill>
              </a:rPr>
              <a:t>	</a:t>
            </a:r>
            <a:r>
              <a:rPr kumimoji="0" lang="en-US" altLang="en-US" sz="20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valread</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 read(</a:t>
            </a:r>
            <a:r>
              <a:rPr kumimoji="0" lang="en-US" altLang="en-US" sz="20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new_socket</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sentence, 1024);</a:t>
            </a:r>
          </a:p>
          <a:p>
            <a:pPr>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t>
            </a:r>
            <a:r>
              <a:rPr kumimoji="0" lang="en-US" altLang="en-US" sz="20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modifiedSentence</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 …; // convert characters to uppercase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send(</a:t>
            </a:r>
            <a:r>
              <a:rPr kumimoji="0" lang="en-US" altLang="en-US" sz="20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new_socket</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t>
            </a:r>
            <a:r>
              <a:rPr kumimoji="0" lang="en-US" altLang="en-US" sz="20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modifiedSentence</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solidFill>
                  <a:prstClr val="black"/>
                </a:solidFill>
              </a:rPr>
              <a:t>		</a:t>
            </a:r>
            <a:r>
              <a:rPr kumimoji="0" lang="en-US" altLang="en-US" sz="20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strlen</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20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modifiedSentence</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dirty="0">
                <a:ln>
                  <a:noFill/>
                </a:ln>
                <a:solidFill>
                  <a:prstClr val="black"/>
                </a:solidFill>
                <a:effectLst/>
                <a:uLnTx/>
                <a:uFillTx/>
                <a:latin typeface="Arial" panose="020B0604020202020204" pitchFamily="34" charset="0"/>
                <a:ea typeface="ＭＳ Ｐゴシック" panose="020B0600070205080204" pitchFamily="34" charset="-128"/>
                <a:cs typeface="+mn-cs"/>
              </a:rPr>
              <a:t>	</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close(</a:t>
            </a:r>
            <a:r>
              <a:rPr kumimoji="0" lang="en-US" altLang="en-US" sz="20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new_socket</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solidFill>
                  <a:prstClr val="black"/>
                </a:solidFill>
              </a:rPr>
              <a:t>}</a:t>
            </a: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4" name="TextBox 2">
            <a:extLst>
              <a:ext uri="{FF2B5EF4-FFF2-40B4-BE49-F238E27FC236}">
                <a16:creationId xmlns:a16="http://schemas.microsoft.com/office/drawing/2014/main" id="{311EF17F-3D4A-0B47-8BA1-C2C1035869BB}"/>
              </a:ext>
            </a:extLst>
          </p:cNvPr>
          <p:cNvSpPr txBox="1">
            <a:spLocks noChangeArrowheads="1"/>
          </p:cNvSpPr>
          <p:nvPr/>
        </p:nvSpPr>
        <p:spPr bwMode="auto">
          <a:xfrm>
            <a:off x="4269659" y="1439850"/>
            <a:ext cx="35044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1"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C </a:t>
            </a:r>
            <a:r>
              <a:rPr kumimoji="0" lang="en-US" altLang="en-US" sz="2400" b="0" i="1" u="none" strike="noStrike" kern="1200" cap="none" spc="0" normalizeH="0" baseline="0" noProof="0" dirty="0" err="1">
                <a:ln>
                  <a:noFill/>
                </a:ln>
                <a:solidFill>
                  <a:srgbClr val="CC0000"/>
                </a:solidFill>
                <a:effectLst/>
                <a:uLnTx/>
                <a:uFillTx/>
                <a:latin typeface="Arial" panose="020B0604020202020204" pitchFamily="34" charset="0"/>
                <a:ea typeface="ＭＳ Ｐゴシック" panose="020B0600070205080204" pitchFamily="34" charset="-128"/>
                <a:cs typeface="+mn-cs"/>
              </a:rPr>
              <a:t>TCPServer</a:t>
            </a:r>
            <a:r>
              <a:rPr kumimoji="0" lang="en-US" altLang="en-US" sz="2400" b="0" i="1"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 (key lines)</a:t>
            </a:r>
          </a:p>
        </p:txBody>
      </p:sp>
      <p:grpSp>
        <p:nvGrpSpPr>
          <p:cNvPr id="15" name="Group 13">
            <a:extLst>
              <a:ext uri="{FF2B5EF4-FFF2-40B4-BE49-F238E27FC236}">
                <a16:creationId xmlns:a16="http://schemas.microsoft.com/office/drawing/2014/main" id="{FE11A28B-1D9C-5D4D-9B45-8F8462E7E906}"/>
              </a:ext>
            </a:extLst>
          </p:cNvPr>
          <p:cNvGrpSpPr>
            <a:grpSpLocks/>
          </p:cNvGrpSpPr>
          <p:nvPr/>
        </p:nvGrpSpPr>
        <p:grpSpPr bwMode="auto">
          <a:xfrm>
            <a:off x="819887" y="2556715"/>
            <a:ext cx="3374285" cy="338554"/>
            <a:chOff x="-749058" y="2414108"/>
            <a:chExt cx="3374330" cy="338257"/>
          </a:xfrm>
        </p:grpSpPr>
        <p:sp>
          <p:nvSpPr>
            <p:cNvPr id="16" name="TextBox 31">
              <a:extLst>
                <a:ext uri="{FF2B5EF4-FFF2-40B4-BE49-F238E27FC236}">
                  <a16:creationId xmlns:a16="http://schemas.microsoft.com/office/drawing/2014/main" id="{BE7B84C0-FF81-284C-B893-87D2A5F776E3}"/>
                </a:ext>
              </a:extLst>
            </p:cNvPr>
            <p:cNvSpPr txBox="1">
              <a:spLocks noChangeArrowheads="1"/>
            </p:cNvSpPr>
            <p:nvPr/>
          </p:nvSpPr>
          <p:spPr bwMode="auto">
            <a:xfrm>
              <a:off x="-749058" y="2414108"/>
              <a:ext cx="3062331" cy="338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create TCP welcoming socket</a:t>
              </a:r>
            </a:p>
          </p:txBody>
        </p:sp>
        <p:cxnSp>
          <p:nvCxnSpPr>
            <p:cNvPr id="17" name="Straight Connector 32">
              <a:extLst>
                <a:ext uri="{FF2B5EF4-FFF2-40B4-BE49-F238E27FC236}">
                  <a16:creationId xmlns:a16="http://schemas.microsoft.com/office/drawing/2014/main" id="{9AC227D5-ACE3-9D45-9809-D827F0E36A3A}"/>
                </a:ext>
              </a:extLst>
            </p:cNvPr>
            <p:cNvCxnSpPr>
              <a:cxnSpLocks noChangeShapeType="1"/>
            </p:cNvCxnSpPr>
            <p:nvPr/>
          </p:nvCxnSpPr>
          <p:spPr bwMode="auto">
            <a:xfrm>
              <a:off x="2136730" y="2597150"/>
              <a:ext cx="488542" cy="0"/>
            </a:xfrm>
            <a:prstGeom prst="line">
              <a:avLst/>
            </a:prstGeom>
            <a:noFill/>
            <a:ln w="12700">
              <a:solidFill>
                <a:srgbClr val="CC0000"/>
              </a:solidFill>
              <a:round/>
              <a:headEnd/>
              <a:tailEnd type="triangle" w="med" len="med"/>
            </a:ln>
            <a:extLst>
              <a:ext uri="{909E8E84-426E-40DD-AFC4-6F175D3DCCD1}">
                <a14:hiddenFill xmlns:a14="http://schemas.microsoft.com/office/drawing/2010/main">
                  <a:noFill/>
                </a14:hiddenFill>
              </a:ext>
            </a:extLst>
          </p:spPr>
        </p:cxnSp>
      </p:grpSp>
      <p:grpSp>
        <p:nvGrpSpPr>
          <p:cNvPr id="18" name="Group 14">
            <a:extLst>
              <a:ext uri="{FF2B5EF4-FFF2-40B4-BE49-F238E27FC236}">
                <a16:creationId xmlns:a16="http://schemas.microsoft.com/office/drawing/2014/main" id="{FAAA7E9C-BFC7-834D-AA16-2DA4A476CDA2}"/>
              </a:ext>
            </a:extLst>
          </p:cNvPr>
          <p:cNvGrpSpPr>
            <a:grpSpLocks/>
          </p:cNvGrpSpPr>
          <p:nvPr/>
        </p:nvGrpSpPr>
        <p:grpSpPr bwMode="auto">
          <a:xfrm>
            <a:off x="1176170" y="3063061"/>
            <a:ext cx="3036870" cy="584775"/>
            <a:chOff x="-1667664" y="2908339"/>
            <a:chExt cx="4371910" cy="584044"/>
          </a:xfrm>
        </p:grpSpPr>
        <p:sp>
          <p:nvSpPr>
            <p:cNvPr id="19" name="TextBox 26">
              <a:extLst>
                <a:ext uri="{FF2B5EF4-FFF2-40B4-BE49-F238E27FC236}">
                  <a16:creationId xmlns:a16="http://schemas.microsoft.com/office/drawing/2014/main" id="{DDD9E670-279E-624F-9241-0F4EB31CF7A1}"/>
                </a:ext>
              </a:extLst>
            </p:cNvPr>
            <p:cNvSpPr txBox="1">
              <a:spLocks noChangeArrowheads="1"/>
            </p:cNvSpPr>
            <p:nvPr/>
          </p:nvSpPr>
          <p:spPr bwMode="auto">
            <a:xfrm>
              <a:off x="-1667664" y="2908339"/>
              <a:ext cx="4139198" cy="58404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server begins listening for  incoming TCP requests</a:t>
              </a:r>
            </a:p>
          </p:txBody>
        </p:sp>
        <p:cxnSp>
          <p:nvCxnSpPr>
            <p:cNvPr id="20" name="Straight Connector 30">
              <a:extLst>
                <a:ext uri="{FF2B5EF4-FFF2-40B4-BE49-F238E27FC236}">
                  <a16:creationId xmlns:a16="http://schemas.microsoft.com/office/drawing/2014/main" id="{24B55155-A531-764D-80EA-161809A28354}"/>
                </a:ext>
              </a:extLst>
            </p:cNvPr>
            <p:cNvCxnSpPr>
              <a:cxnSpLocks noChangeShapeType="1"/>
            </p:cNvCxnSpPr>
            <p:nvPr/>
          </p:nvCxnSpPr>
          <p:spPr bwMode="auto">
            <a:xfrm>
              <a:off x="1967825" y="3217286"/>
              <a:ext cx="736421" cy="0"/>
            </a:xfrm>
            <a:prstGeom prst="line">
              <a:avLst/>
            </a:prstGeom>
            <a:noFill/>
            <a:ln w="12700">
              <a:solidFill>
                <a:srgbClr val="CC0000"/>
              </a:solidFill>
              <a:round/>
              <a:headEnd/>
              <a:tailEnd type="triangle" w="med" len="med"/>
            </a:ln>
            <a:extLst>
              <a:ext uri="{909E8E84-426E-40DD-AFC4-6F175D3DCCD1}">
                <a14:hiddenFill xmlns:a14="http://schemas.microsoft.com/office/drawing/2010/main">
                  <a:noFill/>
                </a14:hiddenFill>
              </a:ext>
            </a:extLst>
          </p:spPr>
        </p:cxnSp>
      </p:grpSp>
      <p:grpSp>
        <p:nvGrpSpPr>
          <p:cNvPr id="21" name="Group 15">
            <a:extLst>
              <a:ext uri="{FF2B5EF4-FFF2-40B4-BE49-F238E27FC236}">
                <a16:creationId xmlns:a16="http://schemas.microsoft.com/office/drawing/2014/main" id="{4E398AB3-CA85-1246-9B45-0A62FCD962C1}"/>
              </a:ext>
            </a:extLst>
          </p:cNvPr>
          <p:cNvGrpSpPr>
            <a:grpSpLocks/>
          </p:cNvGrpSpPr>
          <p:nvPr/>
        </p:nvGrpSpPr>
        <p:grpSpPr bwMode="auto">
          <a:xfrm>
            <a:off x="2424036" y="3824136"/>
            <a:ext cx="1858624" cy="297517"/>
            <a:chOff x="905004" y="3819988"/>
            <a:chExt cx="1859872" cy="298292"/>
          </a:xfrm>
        </p:grpSpPr>
        <p:sp>
          <p:nvSpPr>
            <p:cNvPr id="22" name="TextBox 34">
              <a:extLst>
                <a:ext uri="{FF2B5EF4-FFF2-40B4-BE49-F238E27FC236}">
                  <a16:creationId xmlns:a16="http://schemas.microsoft.com/office/drawing/2014/main" id="{94C20932-E37A-A347-85B8-6A71FAB668B9}"/>
                </a:ext>
              </a:extLst>
            </p:cNvPr>
            <p:cNvSpPr txBox="1">
              <a:spLocks noChangeArrowheads="1"/>
            </p:cNvSpPr>
            <p:nvPr/>
          </p:nvSpPr>
          <p:spPr bwMode="auto">
            <a:xfrm>
              <a:off x="905004" y="3819988"/>
              <a:ext cx="1859872" cy="298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ts val="16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loop forever</a:t>
              </a:r>
            </a:p>
          </p:txBody>
        </p:sp>
        <p:cxnSp>
          <p:nvCxnSpPr>
            <p:cNvPr id="23" name="Straight Connector 35">
              <a:extLst>
                <a:ext uri="{FF2B5EF4-FFF2-40B4-BE49-F238E27FC236}">
                  <a16:creationId xmlns:a16="http://schemas.microsoft.com/office/drawing/2014/main" id="{FAC42719-5F1D-0749-8621-F7DF2A166C6F}"/>
                </a:ext>
              </a:extLst>
            </p:cNvPr>
            <p:cNvCxnSpPr>
              <a:cxnSpLocks noChangeShapeType="1"/>
            </p:cNvCxnSpPr>
            <p:nvPr/>
          </p:nvCxnSpPr>
          <p:spPr bwMode="auto">
            <a:xfrm>
              <a:off x="2187464" y="3964782"/>
              <a:ext cx="523192" cy="0"/>
            </a:xfrm>
            <a:prstGeom prst="line">
              <a:avLst/>
            </a:prstGeom>
            <a:noFill/>
            <a:ln w="12700">
              <a:solidFill>
                <a:srgbClr val="CC0000"/>
              </a:solidFill>
              <a:round/>
              <a:headEnd/>
              <a:tailEnd type="triangle" w="med" len="med"/>
            </a:ln>
            <a:extLst>
              <a:ext uri="{909E8E84-426E-40DD-AFC4-6F175D3DCCD1}">
                <a14:hiddenFill xmlns:a14="http://schemas.microsoft.com/office/drawing/2010/main">
                  <a:noFill/>
                </a14:hiddenFill>
              </a:ext>
            </a:extLst>
          </p:spPr>
        </p:cxnSp>
      </p:grpSp>
      <p:grpSp>
        <p:nvGrpSpPr>
          <p:cNvPr id="24" name="Group 17">
            <a:extLst>
              <a:ext uri="{FF2B5EF4-FFF2-40B4-BE49-F238E27FC236}">
                <a16:creationId xmlns:a16="http://schemas.microsoft.com/office/drawing/2014/main" id="{F3B50B89-48C8-7E48-8FDE-4D6D8A826B11}"/>
              </a:ext>
            </a:extLst>
          </p:cNvPr>
          <p:cNvGrpSpPr>
            <a:grpSpLocks/>
          </p:cNvGrpSpPr>
          <p:nvPr/>
        </p:nvGrpSpPr>
        <p:grpSpPr bwMode="auto">
          <a:xfrm>
            <a:off x="1587" y="4140995"/>
            <a:ext cx="4273089" cy="502702"/>
            <a:chOff x="-812680" y="4044670"/>
            <a:chExt cx="3634217" cy="502843"/>
          </a:xfrm>
        </p:grpSpPr>
        <p:sp>
          <p:nvSpPr>
            <p:cNvPr id="34" name="TextBox 36">
              <a:extLst>
                <a:ext uri="{FF2B5EF4-FFF2-40B4-BE49-F238E27FC236}">
                  <a16:creationId xmlns:a16="http://schemas.microsoft.com/office/drawing/2014/main" id="{C7F6449F-1FAC-0144-AA7B-940049031E8D}"/>
                </a:ext>
              </a:extLst>
            </p:cNvPr>
            <p:cNvSpPr txBox="1">
              <a:spLocks noChangeArrowheads="1"/>
            </p:cNvSpPr>
            <p:nvPr/>
          </p:nvSpPr>
          <p:spPr bwMode="auto">
            <a:xfrm>
              <a:off x="-812680" y="4044670"/>
              <a:ext cx="3634217" cy="502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ts val="16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server waits on accept() for incoming requests, new socket created on return</a:t>
              </a:r>
            </a:p>
          </p:txBody>
        </p:sp>
        <p:cxnSp>
          <p:nvCxnSpPr>
            <p:cNvPr id="35" name="Straight Connector 39">
              <a:extLst>
                <a:ext uri="{FF2B5EF4-FFF2-40B4-BE49-F238E27FC236}">
                  <a16:creationId xmlns:a16="http://schemas.microsoft.com/office/drawing/2014/main" id="{1E61EC2C-2AF0-BD40-B849-E841D4D3D3F0}"/>
                </a:ext>
              </a:extLst>
            </p:cNvPr>
            <p:cNvCxnSpPr>
              <a:cxnSpLocks noChangeShapeType="1"/>
            </p:cNvCxnSpPr>
            <p:nvPr/>
          </p:nvCxnSpPr>
          <p:spPr bwMode="auto">
            <a:xfrm>
              <a:off x="2337575" y="4188416"/>
              <a:ext cx="435213" cy="1"/>
            </a:xfrm>
            <a:prstGeom prst="line">
              <a:avLst/>
            </a:prstGeom>
            <a:noFill/>
            <a:ln w="12700">
              <a:solidFill>
                <a:srgbClr val="CC0000"/>
              </a:solidFill>
              <a:round/>
              <a:headEnd/>
              <a:tailEnd type="triangle" w="med" len="med"/>
            </a:ln>
            <a:extLst>
              <a:ext uri="{909E8E84-426E-40DD-AFC4-6F175D3DCCD1}">
                <a14:hiddenFill xmlns:a14="http://schemas.microsoft.com/office/drawing/2010/main">
                  <a:noFill/>
                </a14:hiddenFill>
              </a:ext>
            </a:extLst>
          </p:spPr>
        </p:cxnSp>
      </p:grpSp>
      <p:grpSp>
        <p:nvGrpSpPr>
          <p:cNvPr id="36" name="Group 18">
            <a:extLst>
              <a:ext uri="{FF2B5EF4-FFF2-40B4-BE49-F238E27FC236}">
                <a16:creationId xmlns:a16="http://schemas.microsoft.com/office/drawing/2014/main" id="{2B25A781-3C5A-4345-B1BA-DEACB59F98D7}"/>
              </a:ext>
            </a:extLst>
          </p:cNvPr>
          <p:cNvGrpSpPr>
            <a:grpSpLocks/>
          </p:cNvGrpSpPr>
          <p:nvPr/>
        </p:nvGrpSpPr>
        <p:grpSpPr bwMode="auto">
          <a:xfrm>
            <a:off x="1046538" y="4771416"/>
            <a:ext cx="3154397" cy="584775"/>
            <a:chOff x="-463314" y="4140337"/>
            <a:chExt cx="3153124" cy="585085"/>
          </a:xfrm>
        </p:grpSpPr>
        <p:sp>
          <p:nvSpPr>
            <p:cNvPr id="37" name="TextBox 61">
              <a:extLst>
                <a:ext uri="{FF2B5EF4-FFF2-40B4-BE49-F238E27FC236}">
                  <a16:creationId xmlns:a16="http://schemas.microsoft.com/office/drawing/2014/main" id="{A4995AED-D7BB-0A43-8C79-4CAECC669A71}"/>
                </a:ext>
              </a:extLst>
            </p:cNvPr>
            <p:cNvSpPr txBox="1">
              <a:spLocks noChangeArrowheads="1"/>
            </p:cNvSpPr>
            <p:nvPr/>
          </p:nvSpPr>
          <p:spPr bwMode="auto">
            <a:xfrm>
              <a:off x="-463314" y="4140337"/>
              <a:ext cx="2746043" cy="585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read bytes from socket (but not address as in UDP)</a:t>
              </a:r>
            </a:p>
          </p:txBody>
        </p:sp>
        <p:cxnSp>
          <p:nvCxnSpPr>
            <p:cNvPr id="38" name="Straight Connector 62">
              <a:extLst>
                <a:ext uri="{FF2B5EF4-FFF2-40B4-BE49-F238E27FC236}">
                  <a16:creationId xmlns:a16="http://schemas.microsoft.com/office/drawing/2014/main" id="{39CA9B6C-408E-C74F-BCDD-01EC8665E7B2}"/>
                </a:ext>
              </a:extLst>
            </p:cNvPr>
            <p:cNvCxnSpPr>
              <a:cxnSpLocks noChangeShapeType="1"/>
            </p:cNvCxnSpPr>
            <p:nvPr/>
          </p:nvCxnSpPr>
          <p:spPr bwMode="auto">
            <a:xfrm>
              <a:off x="2194710" y="4288764"/>
              <a:ext cx="495100" cy="0"/>
            </a:xfrm>
            <a:prstGeom prst="line">
              <a:avLst/>
            </a:prstGeom>
            <a:noFill/>
            <a:ln w="12700">
              <a:solidFill>
                <a:srgbClr val="CC0000"/>
              </a:solidFill>
              <a:round/>
              <a:headEnd/>
              <a:tailEnd type="triangle" w="med" len="med"/>
            </a:ln>
            <a:extLst>
              <a:ext uri="{909E8E84-426E-40DD-AFC4-6F175D3DCCD1}">
                <a14:hiddenFill xmlns:a14="http://schemas.microsoft.com/office/drawing/2010/main">
                  <a:noFill/>
                </a14:hiddenFill>
              </a:ext>
            </a:extLst>
          </p:spPr>
        </p:cxnSp>
      </p:grpSp>
      <p:grpSp>
        <p:nvGrpSpPr>
          <p:cNvPr id="39" name="Group 28">
            <a:extLst>
              <a:ext uri="{FF2B5EF4-FFF2-40B4-BE49-F238E27FC236}">
                <a16:creationId xmlns:a16="http://schemas.microsoft.com/office/drawing/2014/main" id="{2EF79CA3-2450-FB47-A075-DE884877B7F1}"/>
              </a:ext>
            </a:extLst>
          </p:cNvPr>
          <p:cNvGrpSpPr>
            <a:grpSpLocks/>
          </p:cNvGrpSpPr>
          <p:nvPr/>
        </p:nvGrpSpPr>
        <p:grpSpPr bwMode="auto">
          <a:xfrm>
            <a:off x="121812" y="5902558"/>
            <a:ext cx="4079124" cy="584775"/>
            <a:chOff x="-1411416" y="4686923"/>
            <a:chExt cx="4079374" cy="585153"/>
          </a:xfrm>
        </p:grpSpPr>
        <p:sp>
          <p:nvSpPr>
            <p:cNvPr id="40" name="TextBox 29">
              <a:extLst>
                <a:ext uri="{FF2B5EF4-FFF2-40B4-BE49-F238E27FC236}">
                  <a16:creationId xmlns:a16="http://schemas.microsoft.com/office/drawing/2014/main" id="{4729B12D-4BE5-7649-A39B-A68529411CBB}"/>
                </a:ext>
              </a:extLst>
            </p:cNvPr>
            <p:cNvSpPr txBox="1">
              <a:spLocks noChangeArrowheads="1"/>
            </p:cNvSpPr>
            <p:nvPr/>
          </p:nvSpPr>
          <p:spPr bwMode="auto">
            <a:xfrm>
              <a:off x="-1411416" y="4686923"/>
              <a:ext cx="3902071" cy="585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close connection to this client (but </a:t>
              </a:r>
              <a:r>
                <a:rPr kumimoji="0" lang="en-US" altLang="en-US" sz="1600" b="0" i="1" u="none"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not</a:t>
              </a:r>
              <a:r>
                <a:rPr kumimoji="0" lang="en-US" altLang="en-US" sz="1600" b="0" i="0" u="none"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 welcoming socket)</a:t>
              </a:r>
            </a:p>
          </p:txBody>
        </p:sp>
        <p:cxnSp>
          <p:nvCxnSpPr>
            <p:cNvPr id="41" name="Straight Connector 33">
              <a:extLst>
                <a:ext uri="{FF2B5EF4-FFF2-40B4-BE49-F238E27FC236}">
                  <a16:creationId xmlns:a16="http://schemas.microsoft.com/office/drawing/2014/main" id="{445EB81E-B12F-454D-80B8-5484BE29F558}"/>
                </a:ext>
              </a:extLst>
            </p:cNvPr>
            <p:cNvCxnSpPr>
              <a:cxnSpLocks noChangeShapeType="1"/>
            </p:cNvCxnSpPr>
            <p:nvPr/>
          </p:nvCxnSpPr>
          <p:spPr bwMode="auto">
            <a:xfrm>
              <a:off x="2172628" y="4843734"/>
              <a:ext cx="495330" cy="0"/>
            </a:xfrm>
            <a:prstGeom prst="line">
              <a:avLst/>
            </a:prstGeom>
            <a:noFill/>
            <a:ln w="12700">
              <a:solidFill>
                <a:srgbClr val="CC0000"/>
              </a:solidFill>
              <a:round/>
              <a:headEnd/>
              <a:tailEnd type="triangle" w="med" len="med"/>
            </a:ln>
            <a:extLst>
              <a:ext uri="{909E8E84-426E-40DD-AFC4-6F175D3DCCD1}">
                <a14:hiddenFill xmlns:a14="http://schemas.microsoft.com/office/drawing/2010/main">
                  <a:noFill/>
                </a14:hiddenFill>
              </a:ext>
            </a:extLst>
          </p:spPr>
        </p:cxnSp>
      </p:grpSp>
      <p:sp>
        <p:nvSpPr>
          <p:cNvPr id="25" name="Slide Number Placeholder 2">
            <a:extLst>
              <a:ext uri="{FF2B5EF4-FFF2-40B4-BE49-F238E27FC236}">
                <a16:creationId xmlns:a16="http://schemas.microsoft.com/office/drawing/2014/main" id="{CBD18514-E668-5544-8BF7-53F711E4F952}"/>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Application Layer: 2-</a:t>
            </a:r>
            <a:fld id="{C4204591-24BD-A542-B9D5-F8D8A88D2FEE}" type="slidenum">
              <a:rPr lang="en-US" smtClean="0"/>
              <a:pPr/>
              <a:t>9</a:t>
            </a:fld>
            <a:endParaRPr lang="en-US" dirty="0"/>
          </a:p>
        </p:txBody>
      </p:sp>
    </p:spTree>
    <p:extLst>
      <p:ext uri="{BB962C8B-B14F-4D97-AF65-F5344CB8AC3E}">
        <p14:creationId xmlns:p14="http://schemas.microsoft.com/office/powerpoint/2010/main" val="1453320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nodeType="clickEffect">
                                  <p:stCondLst>
                                    <p:cond delay="0"/>
                                  </p:stCondLst>
                                  <p:childTnLst>
                                    <p:animEffect transition="out" filter="dissolve">
                                      <p:cBhvr>
                                        <p:cTn id="11" dur="500"/>
                                        <p:tgtEl>
                                          <p:spTgt spid="15"/>
                                        </p:tgtEl>
                                      </p:cBhvr>
                                    </p:animEffect>
                                    <p:set>
                                      <p:cBhvr>
                                        <p:cTn id="12" dur="1" fill="hold">
                                          <p:stCondLst>
                                            <p:cond delay="499"/>
                                          </p:stCondLst>
                                        </p:cTn>
                                        <p:tgtEl>
                                          <p:spTgt spid="15"/>
                                        </p:tgtEl>
                                        <p:attrNameLst>
                                          <p:attrName>style.visibility</p:attrName>
                                        </p:attrNameLst>
                                      </p:cBhvr>
                                      <p:to>
                                        <p:strVal val="hidden"/>
                                      </p:to>
                                    </p:set>
                                  </p:childTnLst>
                                </p:cTn>
                              </p:par>
                              <p:par>
                                <p:cTn id="13" presetID="9"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dissolve">
                                      <p:cBhvr>
                                        <p:cTn id="15" dur="5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xit" presetSubtype="0" fill="hold" nodeType="clickEffect">
                                  <p:stCondLst>
                                    <p:cond delay="0"/>
                                  </p:stCondLst>
                                  <p:childTnLst>
                                    <p:animEffect transition="out" filter="dissolve">
                                      <p:cBhvr>
                                        <p:cTn id="19" dur="500"/>
                                        <p:tgtEl>
                                          <p:spTgt spid="18"/>
                                        </p:tgtEl>
                                      </p:cBhvr>
                                    </p:animEffect>
                                    <p:set>
                                      <p:cBhvr>
                                        <p:cTn id="20" dur="1" fill="hold">
                                          <p:stCondLst>
                                            <p:cond delay="499"/>
                                          </p:stCondLst>
                                        </p:cTn>
                                        <p:tgtEl>
                                          <p:spTgt spid="18"/>
                                        </p:tgtEl>
                                        <p:attrNameLst>
                                          <p:attrName>style.visibility</p:attrName>
                                        </p:attrNameLst>
                                      </p:cBhvr>
                                      <p:to>
                                        <p:strVal val="hidden"/>
                                      </p:to>
                                    </p:set>
                                  </p:childTnLst>
                                </p:cTn>
                              </p:par>
                              <p:par>
                                <p:cTn id="21" presetID="9"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dissolve">
                                      <p:cBhvr>
                                        <p:cTn id="23" dur="500"/>
                                        <p:tgtEl>
                                          <p:spTgt spid="21"/>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xit" presetSubtype="0" fill="hold" nodeType="clickEffect">
                                  <p:stCondLst>
                                    <p:cond delay="0"/>
                                  </p:stCondLst>
                                  <p:childTnLst>
                                    <p:animEffect transition="out" filter="dissolve">
                                      <p:cBhvr>
                                        <p:cTn id="27" dur="500"/>
                                        <p:tgtEl>
                                          <p:spTgt spid="21"/>
                                        </p:tgtEl>
                                      </p:cBhvr>
                                    </p:animEffect>
                                    <p:set>
                                      <p:cBhvr>
                                        <p:cTn id="28" dur="1" fill="hold">
                                          <p:stCondLst>
                                            <p:cond delay="499"/>
                                          </p:stCondLst>
                                        </p:cTn>
                                        <p:tgtEl>
                                          <p:spTgt spid="21"/>
                                        </p:tgtEl>
                                        <p:attrNameLst>
                                          <p:attrName>style.visibility</p:attrName>
                                        </p:attrNameLst>
                                      </p:cBhvr>
                                      <p:to>
                                        <p:strVal val="hidden"/>
                                      </p:to>
                                    </p:set>
                                  </p:childTnLst>
                                </p:cTn>
                              </p:par>
                              <p:par>
                                <p:cTn id="29" presetID="9" presetClass="entr" presetSubtype="0" fill="hold"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dissolve">
                                      <p:cBhvr>
                                        <p:cTn id="31" dur="500"/>
                                        <p:tgtEl>
                                          <p:spTgt spid="24"/>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xit" presetSubtype="0" fill="hold" nodeType="clickEffect">
                                  <p:stCondLst>
                                    <p:cond delay="0"/>
                                  </p:stCondLst>
                                  <p:childTnLst>
                                    <p:animEffect transition="out" filter="dissolve">
                                      <p:cBhvr>
                                        <p:cTn id="35" dur="500"/>
                                        <p:tgtEl>
                                          <p:spTgt spid="24"/>
                                        </p:tgtEl>
                                      </p:cBhvr>
                                    </p:animEffect>
                                    <p:set>
                                      <p:cBhvr>
                                        <p:cTn id="36" dur="1" fill="hold">
                                          <p:stCondLst>
                                            <p:cond delay="499"/>
                                          </p:stCondLst>
                                        </p:cTn>
                                        <p:tgtEl>
                                          <p:spTgt spid="24"/>
                                        </p:tgtEl>
                                        <p:attrNameLst>
                                          <p:attrName>style.visibility</p:attrName>
                                        </p:attrNameLst>
                                      </p:cBhvr>
                                      <p:to>
                                        <p:strVal val="hidden"/>
                                      </p:to>
                                    </p:set>
                                  </p:childTnLst>
                                </p:cTn>
                              </p:par>
                              <p:par>
                                <p:cTn id="37" presetID="9" presetClass="entr" presetSubtype="0" fill="hold" nodeType="with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dissolve">
                                      <p:cBhvr>
                                        <p:cTn id="39" dur="500"/>
                                        <p:tgtEl>
                                          <p:spTgt spid="36"/>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xit" presetSubtype="0" fill="hold" nodeType="clickEffect">
                                  <p:stCondLst>
                                    <p:cond delay="0"/>
                                  </p:stCondLst>
                                  <p:childTnLst>
                                    <p:animEffect transition="out" filter="dissolve">
                                      <p:cBhvr>
                                        <p:cTn id="43" dur="500"/>
                                        <p:tgtEl>
                                          <p:spTgt spid="36"/>
                                        </p:tgtEl>
                                      </p:cBhvr>
                                    </p:animEffect>
                                    <p:set>
                                      <p:cBhvr>
                                        <p:cTn id="44" dur="1" fill="hold">
                                          <p:stCondLst>
                                            <p:cond delay="499"/>
                                          </p:stCondLst>
                                        </p:cTn>
                                        <p:tgtEl>
                                          <p:spTgt spid="36"/>
                                        </p:tgtEl>
                                        <p:attrNameLst>
                                          <p:attrName>style.visibility</p:attrName>
                                        </p:attrNameLst>
                                      </p:cBhvr>
                                      <p:to>
                                        <p:strVal val="hidden"/>
                                      </p:to>
                                    </p:set>
                                  </p:childTnLst>
                                </p:cTn>
                              </p:par>
                              <p:par>
                                <p:cTn id="45" presetID="9" presetClass="entr" presetSubtype="0" fill="hold" nodeType="with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dissolve">
                                      <p:cBhvr>
                                        <p:cTn id="4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TotalTime>
  <Words>989</Words>
  <Application>Microsoft Macintosh PowerPoint</Application>
  <PresentationFormat>Widescreen</PresentationFormat>
  <Paragraphs>213</Paragraphs>
  <Slides>10</Slides>
  <Notes>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10</vt:i4>
      </vt:variant>
    </vt:vector>
  </HeadingPairs>
  <TitlesOfParts>
    <vt:vector size="22" baseType="lpstr">
      <vt:lpstr>ZapfDingbats</vt:lpstr>
      <vt:lpstr>Arial</vt:lpstr>
      <vt:lpstr>Calibri</vt:lpstr>
      <vt:lpstr>Calibri Light</vt:lpstr>
      <vt:lpstr>Comic Sans MS</vt:lpstr>
      <vt:lpstr>Consolas</vt:lpstr>
      <vt:lpstr>Courier New</vt:lpstr>
      <vt:lpstr>Gill Sans MT</vt:lpstr>
      <vt:lpstr>Tahoma</vt:lpstr>
      <vt:lpstr>Times New Roman</vt:lpstr>
      <vt:lpstr>Wingdings</vt:lpstr>
      <vt:lpstr>Office Theme</vt:lpstr>
      <vt:lpstr>Application Layer: Overview</vt:lpstr>
      <vt:lpstr>Socket programming </vt:lpstr>
      <vt:lpstr>Socket programming </vt:lpstr>
      <vt:lpstr>Socket programming with UDP </vt:lpstr>
      <vt:lpstr>Client/server socket interaction: UDP</vt:lpstr>
      <vt:lpstr>Socket programming with TCP</vt:lpstr>
      <vt:lpstr>Client/server socket interaction: TCP</vt:lpstr>
      <vt:lpstr>Example app: TCP client</vt:lpstr>
      <vt:lpstr>Example app: TCP server</vt:lpstr>
      <vt:lpstr>Running the sample code (server.c &amp; client.c)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Layer: Overview</dc:title>
  <dc:creator>Peng, Chunyi</dc:creator>
  <cp:lastModifiedBy>Liu, Zizheng</cp:lastModifiedBy>
  <cp:revision>42</cp:revision>
  <dcterms:created xsi:type="dcterms:W3CDTF">2023-01-09T17:38:04Z</dcterms:created>
  <dcterms:modified xsi:type="dcterms:W3CDTF">2023-01-19T23:01:18Z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044bd30-2ed7-4c9d-9d12-46200872a97b_Enabled">
    <vt:lpwstr>true</vt:lpwstr>
  </property>
  <property fmtid="{D5CDD505-2E9C-101B-9397-08002B2CF9AE}" pid="3" name="MSIP_Label_4044bd30-2ed7-4c9d-9d12-46200872a97b_SetDate">
    <vt:lpwstr>2023-01-19T19:09:55Z</vt:lpwstr>
  </property>
  <property fmtid="{D5CDD505-2E9C-101B-9397-08002B2CF9AE}" pid="4" name="MSIP_Label_4044bd30-2ed7-4c9d-9d12-46200872a97b_Method">
    <vt:lpwstr>Standard</vt:lpwstr>
  </property>
  <property fmtid="{D5CDD505-2E9C-101B-9397-08002B2CF9AE}" pid="5" name="MSIP_Label_4044bd30-2ed7-4c9d-9d12-46200872a97b_Name">
    <vt:lpwstr>defa4170-0d19-0005-0004-bc88714345d2</vt:lpwstr>
  </property>
  <property fmtid="{D5CDD505-2E9C-101B-9397-08002B2CF9AE}" pid="6" name="MSIP_Label_4044bd30-2ed7-4c9d-9d12-46200872a97b_SiteId">
    <vt:lpwstr>4130bd39-7c53-419c-b1e5-8758d6d63f21</vt:lpwstr>
  </property>
  <property fmtid="{D5CDD505-2E9C-101B-9397-08002B2CF9AE}" pid="7" name="MSIP_Label_4044bd30-2ed7-4c9d-9d12-46200872a97b_ActionId">
    <vt:lpwstr>92a4b9f3-22dc-4b69-80df-b69500cde968</vt:lpwstr>
  </property>
  <property fmtid="{D5CDD505-2E9C-101B-9397-08002B2CF9AE}" pid="8" name="MSIP_Label_4044bd30-2ed7-4c9d-9d12-46200872a97b_ContentBits">
    <vt:lpwstr>0</vt:lpwstr>
  </property>
</Properties>
</file>