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387" r:id="rId2"/>
    <p:sldId id="260" r:id="rId3"/>
    <p:sldId id="388" r:id="rId4"/>
    <p:sldId id="358" r:id="rId5"/>
    <p:sldId id="366" r:id="rId6"/>
    <p:sldId id="367" r:id="rId7"/>
    <p:sldId id="337" r:id="rId8"/>
    <p:sldId id="261" r:id="rId9"/>
    <p:sldId id="268" r:id="rId10"/>
    <p:sldId id="356" r:id="rId11"/>
    <p:sldId id="359" r:id="rId12"/>
    <p:sldId id="281" r:id="rId13"/>
    <p:sldId id="269" r:id="rId14"/>
    <p:sldId id="357" r:id="rId15"/>
    <p:sldId id="266" r:id="rId16"/>
    <p:sldId id="389" r:id="rId17"/>
    <p:sldId id="364" r:id="rId18"/>
    <p:sldId id="380" r:id="rId19"/>
    <p:sldId id="381" r:id="rId20"/>
    <p:sldId id="382" r:id="rId21"/>
    <p:sldId id="383" r:id="rId22"/>
    <p:sldId id="384" r:id="rId23"/>
    <p:sldId id="386" r:id="rId24"/>
    <p:sldId id="363" r:id="rId25"/>
    <p:sldId id="368" r:id="rId26"/>
    <p:sldId id="369" r:id="rId27"/>
    <p:sldId id="371" r:id="rId28"/>
    <p:sldId id="372" r:id="rId29"/>
    <p:sldId id="375" r:id="rId30"/>
    <p:sldId id="376" r:id="rId31"/>
    <p:sldId id="377" r:id="rId32"/>
    <p:sldId id="378" r:id="rId33"/>
    <p:sldId id="379" r:id="rId34"/>
    <p:sldId id="365" r:id="rId35"/>
    <p:sldId id="285" r:id="rId3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00" autoAdjust="0"/>
    <p:restoredTop sz="94660"/>
  </p:normalViewPr>
  <p:slideViewPr>
    <p:cSldViewPr>
      <p:cViewPr>
        <p:scale>
          <a:sx n="58" d="100"/>
          <a:sy n="58" d="100"/>
        </p:scale>
        <p:origin x="-678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4" d="100"/>
          <a:sy n="54" d="100"/>
        </p:scale>
        <p:origin x="-2850" y="-96"/>
      </p:cViewPr>
      <p:guideLst>
        <p:guide orient="horz" pos="3125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4D04DD-CC88-4369-810B-D33AEB6FB34B}" type="doc">
      <dgm:prSet loTypeId="urn:microsoft.com/office/officeart/2005/8/layout/venn2" loCatId="relationship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C21CC2-E2A3-44FC-87B0-4B8C39BDC87A}">
      <dgm:prSet phldrT="[Text]"/>
      <dgm:spPr/>
      <dgm:t>
        <a:bodyPr/>
        <a:lstStyle/>
        <a:p>
          <a:endParaRPr lang="en-US" b="1" dirty="0"/>
        </a:p>
      </dgm:t>
    </dgm:pt>
    <dgm:pt modelId="{CDF956FA-1757-4E2E-8B58-CC3862CC867C}" type="parTrans" cxnId="{21C38243-B860-473D-9479-E765BF4F39AE}">
      <dgm:prSet/>
      <dgm:spPr/>
      <dgm:t>
        <a:bodyPr/>
        <a:lstStyle/>
        <a:p>
          <a:endParaRPr lang="en-US"/>
        </a:p>
      </dgm:t>
    </dgm:pt>
    <dgm:pt modelId="{C232537E-1F66-459C-9926-E5562B460C89}" type="sibTrans" cxnId="{21C38243-B860-473D-9479-E765BF4F39AE}">
      <dgm:prSet/>
      <dgm:spPr/>
      <dgm:t>
        <a:bodyPr/>
        <a:lstStyle/>
        <a:p>
          <a:endParaRPr lang="en-US"/>
        </a:p>
      </dgm:t>
    </dgm:pt>
    <dgm:pt modelId="{EAD069F1-068C-4547-BC2F-E11525D9490D}">
      <dgm:prSet phldrT="[Text]" custT="1"/>
      <dgm:spPr/>
      <dgm:t>
        <a:bodyPr/>
        <a:lstStyle/>
        <a:p>
          <a:endParaRPr lang="en-US" sz="1600" b="1" dirty="0"/>
        </a:p>
      </dgm:t>
    </dgm:pt>
    <dgm:pt modelId="{2B779647-A9DD-4799-A3AA-E0B3911F8409}" type="parTrans" cxnId="{EA0B230E-EDE2-4607-9A25-5A9A60EC0AAF}">
      <dgm:prSet/>
      <dgm:spPr/>
      <dgm:t>
        <a:bodyPr/>
        <a:lstStyle/>
        <a:p>
          <a:endParaRPr lang="en-US"/>
        </a:p>
      </dgm:t>
    </dgm:pt>
    <dgm:pt modelId="{62551B30-A31D-4AE5-95E7-6259C19BA9E0}" type="sibTrans" cxnId="{EA0B230E-EDE2-4607-9A25-5A9A60EC0AAF}">
      <dgm:prSet/>
      <dgm:spPr/>
      <dgm:t>
        <a:bodyPr/>
        <a:lstStyle/>
        <a:p>
          <a:endParaRPr lang="en-US"/>
        </a:p>
      </dgm:t>
    </dgm:pt>
    <dgm:pt modelId="{F594A4B1-FEB4-4678-A935-1B6B6F53C02B}">
      <dgm:prSet phldrT="[Text]" custT="1"/>
      <dgm:spPr/>
      <dgm:t>
        <a:bodyPr/>
        <a:lstStyle/>
        <a:p>
          <a:endParaRPr lang="en-US" sz="1800" b="1" dirty="0"/>
        </a:p>
      </dgm:t>
    </dgm:pt>
    <dgm:pt modelId="{22F96DD3-171C-42D2-9102-3D367A60E0C2}" type="parTrans" cxnId="{973D7B87-65C6-4F35-BF34-397C97B8D95C}">
      <dgm:prSet/>
      <dgm:spPr/>
      <dgm:t>
        <a:bodyPr/>
        <a:lstStyle/>
        <a:p>
          <a:endParaRPr lang="en-US"/>
        </a:p>
      </dgm:t>
    </dgm:pt>
    <dgm:pt modelId="{DF780BF5-1F95-400A-8A34-8DD82E3C4F41}" type="sibTrans" cxnId="{973D7B87-65C6-4F35-BF34-397C97B8D95C}">
      <dgm:prSet/>
      <dgm:spPr/>
      <dgm:t>
        <a:bodyPr/>
        <a:lstStyle/>
        <a:p>
          <a:endParaRPr lang="en-US"/>
        </a:p>
      </dgm:t>
    </dgm:pt>
    <dgm:pt modelId="{28E8B2C5-CA97-4670-A64C-E628402782B5}">
      <dgm:prSet phldrT="[Text]" custT="1"/>
      <dgm:spPr/>
      <dgm:t>
        <a:bodyPr/>
        <a:lstStyle/>
        <a:p>
          <a:endParaRPr lang="en-US" sz="2400" b="1" dirty="0"/>
        </a:p>
      </dgm:t>
    </dgm:pt>
    <dgm:pt modelId="{7DCA45BF-2140-494A-BFB7-637184303589}" type="parTrans" cxnId="{5C1D2B7F-EBCC-4F37-871F-6F51138D636F}">
      <dgm:prSet/>
      <dgm:spPr/>
      <dgm:t>
        <a:bodyPr/>
        <a:lstStyle/>
        <a:p>
          <a:endParaRPr lang="en-US"/>
        </a:p>
      </dgm:t>
    </dgm:pt>
    <dgm:pt modelId="{074E4A41-ED6A-4CE6-854F-30926B337D22}" type="sibTrans" cxnId="{5C1D2B7F-EBCC-4F37-871F-6F51138D636F}">
      <dgm:prSet/>
      <dgm:spPr/>
      <dgm:t>
        <a:bodyPr/>
        <a:lstStyle/>
        <a:p>
          <a:endParaRPr lang="en-US"/>
        </a:p>
      </dgm:t>
    </dgm:pt>
    <dgm:pt modelId="{5DE22588-1B73-4D5D-ACA0-B283A7D36234}" type="pres">
      <dgm:prSet presAssocID="{214D04DD-CC88-4369-810B-D33AEB6FB34B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72246DC-4AB3-4BE7-A33D-2108DEB2B920}" type="pres">
      <dgm:prSet presAssocID="{214D04DD-CC88-4369-810B-D33AEB6FB34B}" presName="comp1" presStyleCnt="0"/>
      <dgm:spPr/>
    </dgm:pt>
    <dgm:pt modelId="{007D7D7B-7985-43C0-9230-EBB9ECD6EA4D}" type="pres">
      <dgm:prSet presAssocID="{214D04DD-CC88-4369-810B-D33AEB6FB34B}" presName="circle1" presStyleLbl="node1" presStyleIdx="0" presStyleCnt="4"/>
      <dgm:spPr/>
      <dgm:t>
        <a:bodyPr/>
        <a:lstStyle/>
        <a:p>
          <a:endParaRPr lang="en-US"/>
        </a:p>
      </dgm:t>
    </dgm:pt>
    <dgm:pt modelId="{0F74C931-F884-40D5-B4B6-E6D37B0468BF}" type="pres">
      <dgm:prSet presAssocID="{214D04DD-CC88-4369-810B-D33AEB6FB34B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3029E7-1D57-479E-B03C-E9E1EFBA64D5}" type="pres">
      <dgm:prSet presAssocID="{214D04DD-CC88-4369-810B-D33AEB6FB34B}" presName="comp2" presStyleCnt="0"/>
      <dgm:spPr/>
    </dgm:pt>
    <dgm:pt modelId="{D07FD71D-CDF9-489D-8918-7D5560BDEE51}" type="pres">
      <dgm:prSet presAssocID="{214D04DD-CC88-4369-810B-D33AEB6FB34B}" presName="circle2" presStyleLbl="node1" presStyleIdx="1" presStyleCnt="4"/>
      <dgm:spPr/>
      <dgm:t>
        <a:bodyPr/>
        <a:lstStyle/>
        <a:p>
          <a:endParaRPr lang="en-US"/>
        </a:p>
      </dgm:t>
    </dgm:pt>
    <dgm:pt modelId="{23AAB146-6EA4-4BA0-8CCD-667E6360762A}" type="pres">
      <dgm:prSet presAssocID="{214D04DD-CC88-4369-810B-D33AEB6FB34B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A9360B-8AD3-49B6-BB00-1C34E5B3C8ED}" type="pres">
      <dgm:prSet presAssocID="{214D04DD-CC88-4369-810B-D33AEB6FB34B}" presName="comp3" presStyleCnt="0"/>
      <dgm:spPr/>
    </dgm:pt>
    <dgm:pt modelId="{1959747B-DE7E-4F5D-9BD9-899457935E13}" type="pres">
      <dgm:prSet presAssocID="{214D04DD-CC88-4369-810B-D33AEB6FB34B}" presName="circle3" presStyleLbl="node1" presStyleIdx="2" presStyleCnt="4"/>
      <dgm:spPr/>
      <dgm:t>
        <a:bodyPr/>
        <a:lstStyle/>
        <a:p>
          <a:endParaRPr lang="en-US"/>
        </a:p>
      </dgm:t>
    </dgm:pt>
    <dgm:pt modelId="{4C6F359E-159F-4D3D-8FC0-59F19585B181}" type="pres">
      <dgm:prSet presAssocID="{214D04DD-CC88-4369-810B-D33AEB6FB34B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4BE7A5-0C12-4A49-88FA-E908B91193C7}" type="pres">
      <dgm:prSet presAssocID="{214D04DD-CC88-4369-810B-D33AEB6FB34B}" presName="comp4" presStyleCnt="0"/>
      <dgm:spPr/>
    </dgm:pt>
    <dgm:pt modelId="{F286B084-57DF-4DA8-93EE-2BB427EFD6AF}" type="pres">
      <dgm:prSet presAssocID="{214D04DD-CC88-4369-810B-D33AEB6FB34B}" presName="circle4" presStyleLbl="node1" presStyleIdx="3" presStyleCnt="4"/>
      <dgm:spPr/>
      <dgm:t>
        <a:bodyPr/>
        <a:lstStyle/>
        <a:p>
          <a:endParaRPr lang="en-US"/>
        </a:p>
      </dgm:t>
    </dgm:pt>
    <dgm:pt modelId="{1A968882-479E-4366-85A2-C4956E8296D9}" type="pres">
      <dgm:prSet presAssocID="{214D04DD-CC88-4369-810B-D33AEB6FB34B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3D7B87-65C6-4F35-BF34-397C97B8D95C}" srcId="{214D04DD-CC88-4369-810B-D33AEB6FB34B}" destId="{F594A4B1-FEB4-4678-A935-1B6B6F53C02B}" srcOrd="2" destOrd="0" parTransId="{22F96DD3-171C-42D2-9102-3D367A60E0C2}" sibTransId="{DF780BF5-1F95-400A-8A34-8DD82E3C4F41}"/>
    <dgm:cxn modelId="{CA0FF096-CDA1-47C1-836C-8B74706196CB}" type="presOf" srcId="{28E8B2C5-CA97-4670-A64C-E628402782B5}" destId="{F286B084-57DF-4DA8-93EE-2BB427EFD6AF}" srcOrd="0" destOrd="0" presId="urn:microsoft.com/office/officeart/2005/8/layout/venn2"/>
    <dgm:cxn modelId="{029F8EBB-DB64-4F22-95E7-0D940EEB4944}" type="presOf" srcId="{EAD069F1-068C-4547-BC2F-E11525D9490D}" destId="{23AAB146-6EA4-4BA0-8CCD-667E6360762A}" srcOrd="1" destOrd="0" presId="urn:microsoft.com/office/officeart/2005/8/layout/venn2"/>
    <dgm:cxn modelId="{0F7DED65-8BFE-4E21-9ACF-25879F97C4D2}" type="presOf" srcId="{28E8B2C5-CA97-4670-A64C-E628402782B5}" destId="{1A968882-479E-4366-85A2-C4956E8296D9}" srcOrd="1" destOrd="0" presId="urn:microsoft.com/office/officeart/2005/8/layout/venn2"/>
    <dgm:cxn modelId="{35D7BE25-83AE-49EF-82C6-BBD9D7B3D0A4}" type="presOf" srcId="{F594A4B1-FEB4-4678-A935-1B6B6F53C02B}" destId="{1959747B-DE7E-4F5D-9BD9-899457935E13}" srcOrd="0" destOrd="0" presId="urn:microsoft.com/office/officeart/2005/8/layout/venn2"/>
    <dgm:cxn modelId="{EA0B230E-EDE2-4607-9A25-5A9A60EC0AAF}" srcId="{214D04DD-CC88-4369-810B-D33AEB6FB34B}" destId="{EAD069F1-068C-4547-BC2F-E11525D9490D}" srcOrd="1" destOrd="0" parTransId="{2B779647-A9DD-4799-A3AA-E0B3911F8409}" sibTransId="{62551B30-A31D-4AE5-95E7-6259C19BA9E0}"/>
    <dgm:cxn modelId="{D69B2B46-162C-43BC-BF26-303636BE9415}" type="presOf" srcId="{D2C21CC2-E2A3-44FC-87B0-4B8C39BDC87A}" destId="{007D7D7B-7985-43C0-9230-EBB9ECD6EA4D}" srcOrd="0" destOrd="0" presId="urn:microsoft.com/office/officeart/2005/8/layout/venn2"/>
    <dgm:cxn modelId="{93C4C4C3-3065-4F66-AD9F-A0C57D914281}" type="presOf" srcId="{214D04DD-CC88-4369-810B-D33AEB6FB34B}" destId="{5DE22588-1B73-4D5D-ACA0-B283A7D36234}" srcOrd="0" destOrd="0" presId="urn:microsoft.com/office/officeart/2005/8/layout/venn2"/>
    <dgm:cxn modelId="{C4362ED6-0D62-4B37-924D-88AE1CE39F58}" type="presOf" srcId="{EAD069F1-068C-4547-BC2F-E11525D9490D}" destId="{D07FD71D-CDF9-489D-8918-7D5560BDEE51}" srcOrd="0" destOrd="0" presId="urn:microsoft.com/office/officeart/2005/8/layout/venn2"/>
    <dgm:cxn modelId="{31B111AA-7CE6-478D-8F45-A967CFB936E4}" type="presOf" srcId="{F594A4B1-FEB4-4678-A935-1B6B6F53C02B}" destId="{4C6F359E-159F-4D3D-8FC0-59F19585B181}" srcOrd="1" destOrd="0" presId="urn:microsoft.com/office/officeart/2005/8/layout/venn2"/>
    <dgm:cxn modelId="{21C38243-B860-473D-9479-E765BF4F39AE}" srcId="{214D04DD-CC88-4369-810B-D33AEB6FB34B}" destId="{D2C21CC2-E2A3-44FC-87B0-4B8C39BDC87A}" srcOrd="0" destOrd="0" parTransId="{CDF956FA-1757-4E2E-8B58-CC3862CC867C}" sibTransId="{C232537E-1F66-459C-9926-E5562B460C89}"/>
    <dgm:cxn modelId="{5C1D2B7F-EBCC-4F37-871F-6F51138D636F}" srcId="{214D04DD-CC88-4369-810B-D33AEB6FB34B}" destId="{28E8B2C5-CA97-4670-A64C-E628402782B5}" srcOrd="3" destOrd="0" parTransId="{7DCA45BF-2140-494A-BFB7-637184303589}" sibTransId="{074E4A41-ED6A-4CE6-854F-30926B337D22}"/>
    <dgm:cxn modelId="{6A8FF364-781D-4074-8222-7AC5ABAAAAA0}" type="presOf" srcId="{D2C21CC2-E2A3-44FC-87B0-4B8C39BDC87A}" destId="{0F74C931-F884-40D5-B4B6-E6D37B0468BF}" srcOrd="1" destOrd="0" presId="urn:microsoft.com/office/officeart/2005/8/layout/venn2"/>
    <dgm:cxn modelId="{3279E037-B94C-4C45-B7AD-1DEB6CD1D679}" type="presParOf" srcId="{5DE22588-1B73-4D5D-ACA0-B283A7D36234}" destId="{472246DC-4AB3-4BE7-A33D-2108DEB2B920}" srcOrd="0" destOrd="0" presId="urn:microsoft.com/office/officeart/2005/8/layout/venn2"/>
    <dgm:cxn modelId="{1A801FB9-3429-424B-AA53-20CEFFF88D4A}" type="presParOf" srcId="{472246DC-4AB3-4BE7-A33D-2108DEB2B920}" destId="{007D7D7B-7985-43C0-9230-EBB9ECD6EA4D}" srcOrd="0" destOrd="0" presId="urn:microsoft.com/office/officeart/2005/8/layout/venn2"/>
    <dgm:cxn modelId="{46CF8B61-8E0F-44FF-85EE-7B1E97F19E6A}" type="presParOf" srcId="{472246DC-4AB3-4BE7-A33D-2108DEB2B920}" destId="{0F74C931-F884-40D5-B4B6-E6D37B0468BF}" srcOrd="1" destOrd="0" presId="urn:microsoft.com/office/officeart/2005/8/layout/venn2"/>
    <dgm:cxn modelId="{FB6C2FA3-740F-408A-A71A-36ADF0BEA0EE}" type="presParOf" srcId="{5DE22588-1B73-4D5D-ACA0-B283A7D36234}" destId="{2D3029E7-1D57-479E-B03C-E9E1EFBA64D5}" srcOrd="1" destOrd="0" presId="urn:microsoft.com/office/officeart/2005/8/layout/venn2"/>
    <dgm:cxn modelId="{AADEE0C3-9BCE-4FDD-8E11-5CC4C2DF796D}" type="presParOf" srcId="{2D3029E7-1D57-479E-B03C-E9E1EFBA64D5}" destId="{D07FD71D-CDF9-489D-8918-7D5560BDEE51}" srcOrd="0" destOrd="0" presId="urn:microsoft.com/office/officeart/2005/8/layout/venn2"/>
    <dgm:cxn modelId="{77EB0AA2-53F3-43B4-853D-51EEA883A34B}" type="presParOf" srcId="{2D3029E7-1D57-479E-B03C-E9E1EFBA64D5}" destId="{23AAB146-6EA4-4BA0-8CCD-667E6360762A}" srcOrd="1" destOrd="0" presId="urn:microsoft.com/office/officeart/2005/8/layout/venn2"/>
    <dgm:cxn modelId="{99CF624B-362E-46DB-B3DF-ED2CC7D00643}" type="presParOf" srcId="{5DE22588-1B73-4D5D-ACA0-B283A7D36234}" destId="{35A9360B-8AD3-49B6-BB00-1C34E5B3C8ED}" srcOrd="2" destOrd="0" presId="urn:microsoft.com/office/officeart/2005/8/layout/venn2"/>
    <dgm:cxn modelId="{DDE954C7-5094-4C88-8E5D-78941F704D42}" type="presParOf" srcId="{35A9360B-8AD3-49B6-BB00-1C34E5B3C8ED}" destId="{1959747B-DE7E-4F5D-9BD9-899457935E13}" srcOrd="0" destOrd="0" presId="urn:microsoft.com/office/officeart/2005/8/layout/venn2"/>
    <dgm:cxn modelId="{59CDBB7D-FAA6-4F6E-949D-269611DEE471}" type="presParOf" srcId="{35A9360B-8AD3-49B6-BB00-1C34E5B3C8ED}" destId="{4C6F359E-159F-4D3D-8FC0-59F19585B181}" srcOrd="1" destOrd="0" presId="urn:microsoft.com/office/officeart/2005/8/layout/venn2"/>
    <dgm:cxn modelId="{72ABDB76-FFC8-4992-BD5E-34C1B5F7B77C}" type="presParOf" srcId="{5DE22588-1B73-4D5D-ACA0-B283A7D36234}" destId="{914BE7A5-0C12-4A49-88FA-E908B91193C7}" srcOrd="3" destOrd="0" presId="urn:microsoft.com/office/officeart/2005/8/layout/venn2"/>
    <dgm:cxn modelId="{A922115F-78AE-4AC3-995B-D59BBDC58489}" type="presParOf" srcId="{914BE7A5-0C12-4A49-88FA-E908B91193C7}" destId="{F286B084-57DF-4DA8-93EE-2BB427EFD6AF}" srcOrd="0" destOrd="0" presId="urn:microsoft.com/office/officeart/2005/8/layout/venn2"/>
    <dgm:cxn modelId="{A8964EDC-754A-46CD-AD81-BB5A7C344157}" type="presParOf" srcId="{914BE7A5-0C12-4A49-88FA-E908B91193C7}" destId="{1A968882-479E-4366-85A2-C4956E8296D9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8664A9-0508-45C6-9C9C-6C1B9DCB6B24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49FDD1E7-2C53-4098-9D84-CA137BAD06CB}">
      <dgm:prSet phldrT="[Text]" custT="1"/>
      <dgm:spPr/>
      <dgm:t>
        <a:bodyPr/>
        <a:lstStyle/>
        <a:p>
          <a:r>
            <a:rPr lang="en-US" sz="2000" b="1" dirty="0" smtClean="0">
              <a:latin typeface="Calibri" panose="020F0502020204030204" pitchFamily="34" charset="0"/>
            </a:rPr>
            <a:t>Data</a:t>
          </a:r>
          <a:endParaRPr lang="en-US" sz="2000" b="1" dirty="0">
            <a:latin typeface="Calibri" panose="020F0502020204030204" pitchFamily="34" charset="0"/>
          </a:endParaRPr>
        </a:p>
      </dgm:t>
    </dgm:pt>
    <dgm:pt modelId="{6AE8AC69-5199-4EF5-82F1-B8890BAE10CC}" type="parTrans" cxnId="{B4B80ADE-F9CE-4145-948E-96506030BD98}">
      <dgm:prSet/>
      <dgm:spPr/>
      <dgm:t>
        <a:bodyPr/>
        <a:lstStyle/>
        <a:p>
          <a:endParaRPr lang="en-US"/>
        </a:p>
      </dgm:t>
    </dgm:pt>
    <dgm:pt modelId="{EEAE2FAA-3806-4F61-8A21-1C1FEFBBA9B8}" type="sibTrans" cxnId="{B4B80ADE-F9CE-4145-948E-96506030BD98}">
      <dgm:prSet/>
      <dgm:spPr/>
      <dgm:t>
        <a:bodyPr/>
        <a:lstStyle/>
        <a:p>
          <a:endParaRPr lang="en-US"/>
        </a:p>
      </dgm:t>
    </dgm:pt>
    <dgm:pt modelId="{B990DFD2-26A7-4F11-9068-A6F563C26EF6}">
      <dgm:prSet phldrT="[Text]" custT="1"/>
      <dgm:spPr/>
      <dgm:t>
        <a:bodyPr/>
        <a:lstStyle/>
        <a:p>
          <a:r>
            <a:rPr lang="en-US" sz="2000" b="1" dirty="0" smtClean="0">
              <a:latin typeface="Calibri" panose="020F0502020204030204" pitchFamily="34" charset="0"/>
            </a:rPr>
            <a:t>Security</a:t>
          </a:r>
          <a:endParaRPr lang="en-US" sz="2000" b="1" dirty="0">
            <a:latin typeface="Calibri" panose="020F0502020204030204" pitchFamily="34" charset="0"/>
          </a:endParaRPr>
        </a:p>
      </dgm:t>
    </dgm:pt>
    <dgm:pt modelId="{7F04819D-2740-4C5E-957D-77B6683280E9}" type="parTrans" cxnId="{81251CFA-8DA0-4D90-8434-9347B53B479A}">
      <dgm:prSet/>
      <dgm:spPr/>
      <dgm:t>
        <a:bodyPr/>
        <a:lstStyle/>
        <a:p>
          <a:endParaRPr lang="en-US"/>
        </a:p>
      </dgm:t>
    </dgm:pt>
    <dgm:pt modelId="{F750E957-E9A0-432C-BA2C-E726A3598D7C}" type="sibTrans" cxnId="{81251CFA-8DA0-4D90-8434-9347B53B479A}">
      <dgm:prSet/>
      <dgm:spPr/>
      <dgm:t>
        <a:bodyPr/>
        <a:lstStyle/>
        <a:p>
          <a:endParaRPr lang="en-US"/>
        </a:p>
      </dgm:t>
    </dgm:pt>
    <dgm:pt modelId="{2FC0AE2F-1612-4DA4-B7E0-E966EC29F036}">
      <dgm:prSet phldrT="[Text]" custT="1"/>
      <dgm:spPr/>
      <dgm:t>
        <a:bodyPr/>
        <a:lstStyle/>
        <a:p>
          <a:r>
            <a:rPr lang="en-US" sz="1200" b="1" dirty="0" smtClean="0">
              <a:latin typeface="Calibri" panose="020F0502020204030204" pitchFamily="34" charset="0"/>
            </a:rPr>
            <a:t>Operation</a:t>
          </a:r>
        </a:p>
        <a:p>
          <a:r>
            <a:rPr lang="en-US" sz="1200" b="1" dirty="0" smtClean="0">
              <a:latin typeface="Calibri" panose="020F0502020204030204" pitchFamily="34" charset="0"/>
            </a:rPr>
            <a:t>&amp; Systems</a:t>
          </a:r>
        </a:p>
      </dgm:t>
    </dgm:pt>
    <dgm:pt modelId="{EA80C254-8FE7-419B-8F11-D337DA025E40}" type="parTrans" cxnId="{46D511E7-9B7E-4A98-A040-EADE7A5CD446}">
      <dgm:prSet/>
      <dgm:spPr/>
      <dgm:t>
        <a:bodyPr/>
        <a:lstStyle/>
        <a:p>
          <a:endParaRPr lang="en-US"/>
        </a:p>
      </dgm:t>
    </dgm:pt>
    <dgm:pt modelId="{FEDE3395-6F59-4D01-9CFC-D4EAE4162123}" type="sibTrans" cxnId="{46D511E7-9B7E-4A98-A040-EADE7A5CD446}">
      <dgm:prSet/>
      <dgm:spPr/>
      <dgm:t>
        <a:bodyPr/>
        <a:lstStyle/>
        <a:p>
          <a:endParaRPr lang="en-US"/>
        </a:p>
      </dgm:t>
    </dgm:pt>
    <dgm:pt modelId="{C0103DB8-1451-4960-B846-3A818DCA3941}" type="pres">
      <dgm:prSet presAssocID="{BB8664A9-0508-45C6-9C9C-6C1B9DCB6B24}" presName="compositeShape" presStyleCnt="0">
        <dgm:presLayoutVars>
          <dgm:chMax val="7"/>
          <dgm:dir/>
          <dgm:resizeHandles val="exact"/>
        </dgm:presLayoutVars>
      </dgm:prSet>
      <dgm:spPr/>
    </dgm:pt>
    <dgm:pt modelId="{FC3F1263-4E6D-4850-B519-B7F75F8794EC}" type="pres">
      <dgm:prSet presAssocID="{BB8664A9-0508-45C6-9C9C-6C1B9DCB6B24}" presName="wedge1" presStyleLbl="node1" presStyleIdx="0" presStyleCnt="3"/>
      <dgm:spPr/>
      <dgm:t>
        <a:bodyPr/>
        <a:lstStyle/>
        <a:p>
          <a:endParaRPr lang="en-US"/>
        </a:p>
      </dgm:t>
    </dgm:pt>
    <dgm:pt modelId="{3E364112-C1AF-4DDD-94EE-4A94DEA63E28}" type="pres">
      <dgm:prSet presAssocID="{BB8664A9-0508-45C6-9C9C-6C1B9DCB6B24}" presName="dummy1a" presStyleCnt="0"/>
      <dgm:spPr/>
    </dgm:pt>
    <dgm:pt modelId="{E25617F6-9884-443B-919F-54A1D792ABBD}" type="pres">
      <dgm:prSet presAssocID="{BB8664A9-0508-45C6-9C9C-6C1B9DCB6B24}" presName="dummy1b" presStyleCnt="0"/>
      <dgm:spPr/>
    </dgm:pt>
    <dgm:pt modelId="{E9404D7E-841D-4C0E-A44E-579BAA42A36B}" type="pres">
      <dgm:prSet presAssocID="{BB8664A9-0508-45C6-9C9C-6C1B9DCB6B24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0AF82-121E-447B-99C2-10A70425AE72}" type="pres">
      <dgm:prSet presAssocID="{BB8664A9-0508-45C6-9C9C-6C1B9DCB6B24}" presName="wedge2" presStyleLbl="node1" presStyleIdx="1" presStyleCnt="3"/>
      <dgm:spPr/>
      <dgm:t>
        <a:bodyPr/>
        <a:lstStyle/>
        <a:p>
          <a:endParaRPr lang="en-US"/>
        </a:p>
      </dgm:t>
    </dgm:pt>
    <dgm:pt modelId="{CA0D124E-53D4-49C3-9D6D-EA19DA39E2B4}" type="pres">
      <dgm:prSet presAssocID="{BB8664A9-0508-45C6-9C9C-6C1B9DCB6B24}" presName="dummy2a" presStyleCnt="0"/>
      <dgm:spPr/>
    </dgm:pt>
    <dgm:pt modelId="{B2F24C8B-0E58-440D-9A47-8AB711E8E624}" type="pres">
      <dgm:prSet presAssocID="{BB8664A9-0508-45C6-9C9C-6C1B9DCB6B24}" presName="dummy2b" presStyleCnt="0"/>
      <dgm:spPr/>
    </dgm:pt>
    <dgm:pt modelId="{C33EC6DB-38EB-4488-BCB8-43A6892F6AFB}" type="pres">
      <dgm:prSet presAssocID="{BB8664A9-0508-45C6-9C9C-6C1B9DCB6B24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A998B7-3FE6-4BA2-883F-D8AB593018A5}" type="pres">
      <dgm:prSet presAssocID="{BB8664A9-0508-45C6-9C9C-6C1B9DCB6B24}" presName="wedge3" presStyleLbl="node1" presStyleIdx="2" presStyleCnt="3"/>
      <dgm:spPr/>
      <dgm:t>
        <a:bodyPr/>
        <a:lstStyle/>
        <a:p>
          <a:endParaRPr lang="en-US"/>
        </a:p>
      </dgm:t>
    </dgm:pt>
    <dgm:pt modelId="{3BA681C3-3AFB-44B3-8CC8-A75FD6D43C1A}" type="pres">
      <dgm:prSet presAssocID="{BB8664A9-0508-45C6-9C9C-6C1B9DCB6B24}" presName="dummy3a" presStyleCnt="0"/>
      <dgm:spPr/>
    </dgm:pt>
    <dgm:pt modelId="{E33AC655-BA2B-4B5D-9144-8E7599E3FF33}" type="pres">
      <dgm:prSet presAssocID="{BB8664A9-0508-45C6-9C9C-6C1B9DCB6B24}" presName="dummy3b" presStyleCnt="0"/>
      <dgm:spPr/>
    </dgm:pt>
    <dgm:pt modelId="{8298DF52-1900-49F4-9B15-B3243714B325}" type="pres">
      <dgm:prSet presAssocID="{BB8664A9-0508-45C6-9C9C-6C1B9DCB6B24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884C18-6E3F-4A92-98B4-DE1664CC2E13}" type="pres">
      <dgm:prSet presAssocID="{EEAE2FAA-3806-4F61-8A21-1C1FEFBBA9B8}" presName="arrowWedge1" presStyleLbl="fgSibTrans2D1" presStyleIdx="0" presStyleCnt="3"/>
      <dgm:spPr/>
    </dgm:pt>
    <dgm:pt modelId="{44F06312-086B-483C-9FCB-FC5680A548F5}" type="pres">
      <dgm:prSet presAssocID="{F750E957-E9A0-432C-BA2C-E726A3598D7C}" presName="arrowWedge2" presStyleLbl="fgSibTrans2D1" presStyleIdx="1" presStyleCnt="3"/>
      <dgm:spPr/>
    </dgm:pt>
    <dgm:pt modelId="{A2CA6BE7-2F9A-4739-AB0C-EB7760F42056}" type="pres">
      <dgm:prSet presAssocID="{FEDE3395-6F59-4D01-9CFC-D4EAE4162123}" presName="arrowWedge3" presStyleLbl="fgSibTrans2D1" presStyleIdx="2" presStyleCnt="3"/>
      <dgm:spPr/>
    </dgm:pt>
  </dgm:ptLst>
  <dgm:cxnLst>
    <dgm:cxn modelId="{BE2C7C0C-EC2F-4380-9865-2C8A5C576118}" type="presOf" srcId="{2FC0AE2F-1612-4DA4-B7E0-E966EC29F036}" destId="{ECA998B7-3FE6-4BA2-883F-D8AB593018A5}" srcOrd="0" destOrd="0" presId="urn:microsoft.com/office/officeart/2005/8/layout/cycle8"/>
    <dgm:cxn modelId="{84B213D0-9EE0-4D5D-81ED-AE5B7F07BA50}" type="presOf" srcId="{2FC0AE2F-1612-4DA4-B7E0-E966EC29F036}" destId="{8298DF52-1900-49F4-9B15-B3243714B325}" srcOrd="1" destOrd="0" presId="urn:microsoft.com/office/officeart/2005/8/layout/cycle8"/>
    <dgm:cxn modelId="{81251CFA-8DA0-4D90-8434-9347B53B479A}" srcId="{BB8664A9-0508-45C6-9C9C-6C1B9DCB6B24}" destId="{B990DFD2-26A7-4F11-9068-A6F563C26EF6}" srcOrd="1" destOrd="0" parTransId="{7F04819D-2740-4C5E-957D-77B6683280E9}" sibTransId="{F750E957-E9A0-432C-BA2C-E726A3598D7C}"/>
    <dgm:cxn modelId="{2ED35B2E-7EDC-43CB-9115-244E0C5A948F}" type="presOf" srcId="{B990DFD2-26A7-4F11-9068-A6F563C26EF6}" destId="{B690AF82-121E-447B-99C2-10A70425AE72}" srcOrd="0" destOrd="0" presId="urn:microsoft.com/office/officeart/2005/8/layout/cycle8"/>
    <dgm:cxn modelId="{46D511E7-9B7E-4A98-A040-EADE7A5CD446}" srcId="{BB8664A9-0508-45C6-9C9C-6C1B9DCB6B24}" destId="{2FC0AE2F-1612-4DA4-B7E0-E966EC29F036}" srcOrd="2" destOrd="0" parTransId="{EA80C254-8FE7-419B-8F11-D337DA025E40}" sibTransId="{FEDE3395-6F59-4D01-9CFC-D4EAE4162123}"/>
    <dgm:cxn modelId="{6EB0AD54-B7B7-41E2-A511-A24BE81541E5}" type="presOf" srcId="{49FDD1E7-2C53-4098-9D84-CA137BAD06CB}" destId="{FC3F1263-4E6D-4850-B519-B7F75F8794EC}" srcOrd="0" destOrd="0" presId="urn:microsoft.com/office/officeart/2005/8/layout/cycle8"/>
    <dgm:cxn modelId="{29553A76-CD39-4D99-A7BB-8304DB83D098}" type="presOf" srcId="{BB8664A9-0508-45C6-9C9C-6C1B9DCB6B24}" destId="{C0103DB8-1451-4960-B846-3A818DCA3941}" srcOrd="0" destOrd="0" presId="urn:microsoft.com/office/officeart/2005/8/layout/cycle8"/>
    <dgm:cxn modelId="{F23FEAEC-D69A-49DE-8632-6F2FB603072D}" type="presOf" srcId="{49FDD1E7-2C53-4098-9D84-CA137BAD06CB}" destId="{E9404D7E-841D-4C0E-A44E-579BAA42A36B}" srcOrd="1" destOrd="0" presId="urn:microsoft.com/office/officeart/2005/8/layout/cycle8"/>
    <dgm:cxn modelId="{30C5EB16-0CF8-4708-B006-972118F65184}" type="presOf" srcId="{B990DFD2-26A7-4F11-9068-A6F563C26EF6}" destId="{C33EC6DB-38EB-4488-BCB8-43A6892F6AFB}" srcOrd="1" destOrd="0" presId="urn:microsoft.com/office/officeart/2005/8/layout/cycle8"/>
    <dgm:cxn modelId="{B4B80ADE-F9CE-4145-948E-96506030BD98}" srcId="{BB8664A9-0508-45C6-9C9C-6C1B9DCB6B24}" destId="{49FDD1E7-2C53-4098-9D84-CA137BAD06CB}" srcOrd="0" destOrd="0" parTransId="{6AE8AC69-5199-4EF5-82F1-B8890BAE10CC}" sibTransId="{EEAE2FAA-3806-4F61-8A21-1C1FEFBBA9B8}"/>
    <dgm:cxn modelId="{D3C71238-320F-4D8F-8926-59F08B270157}" type="presParOf" srcId="{C0103DB8-1451-4960-B846-3A818DCA3941}" destId="{FC3F1263-4E6D-4850-B519-B7F75F8794EC}" srcOrd="0" destOrd="0" presId="urn:microsoft.com/office/officeart/2005/8/layout/cycle8"/>
    <dgm:cxn modelId="{43B7D2E1-97D3-4F13-8A12-3A0032438178}" type="presParOf" srcId="{C0103DB8-1451-4960-B846-3A818DCA3941}" destId="{3E364112-C1AF-4DDD-94EE-4A94DEA63E28}" srcOrd="1" destOrd="0" presId="urn:microsoft.com/office/officeart/2005/8/layout/cycle8"/>
    <dgm:cxn modelId="{3CC375EE-3D0E-4F5D-A945-F6BA52665F5D}" type="presParOf" srcId="{C0103DB8-1451-4960-B846-3A818DCA3941}" destId="{E25617F6-9884-443B-919F-54A1D792ABBD}" srcOrd="2" destOrd="0" presId="urn:microsoft.com/office/officeart/2005/8/layout/cycle8"/>
    <dgm:cxn modelId="{C423AD56-A5F7-4945-9C40-40F4503BBD09}" type="presParOf" srcId="{C0103DB8-1451-4960-B846-3A818DCA3941}" destId="{E9404D7E-841D-4C0E-A44E-579BAA42A36B}" srcOrd="3" destOrd="0" presId="urn:microsoft.com/office/officeart/2005/8/layout/cycle8"/>
    <dgm:cxn modelId="{02BBF815-5898-4CCD-9A71-3A69EC579500}" type="presParOf" srcId="{C0103DB8-1451-4960-B846-3A818DCA3941}" destId="{B690AF82-121E-447B-99C2-10A70425AE72}" srcOrd="4" destOrd="0" presId="urn:microsoft.com/office/officeart/2005/8/layout/cycle8"/>
    <dgm:cxn modelId="{6ACC7D22-1B31-4C06-852F-33CA143B474F}" type="presParOf" srcId="{C0103DB8-1451-4960-B846-3A818DCA3941}" destId="{CA0D124E-53D4-49C3-9D6D-EA19DA39E2B4}" srcOrd="5" destOrd="0" presId="urn:microsoft.com/office/officeart/2005/8/layout/cycle8"/>
    <dgm:cxn modelId="{3C0996AE-616E-4353-B346-778B6C3AB719}" type="presParOf" srcId="{C0103DB8-1451-4960-B846-3A818DCA3941}" destId="{B2F24C8B-0E58-440D-9A47-8AB711E8E624}" srcOrd="6" destOrd="0" presId="urn:microsoft.com/office/officeart/2005/8/layout/cycle8"/>
    <dgm:cxn modelId="{52E8224A-18F5-4439-BAA2-AB9CD0EE8586}" type="presParOf" srcId="{C0103DB8-1451-4960-B846-3A818DCA3941}" destId="{C33EC6DB-38EB-4488-BCB8-43A6892F6AFB}" srcOrd="7" destOrd="0" presId="urn:microsoft.com/office/officeart/2005/8/layout/cycle8"/>
    <dgm:cxn modelId="{0776A656-1D3C-4182-BA1C-4B551AECFCFA}" type="presParOf" srcId="{C0103DB8-1451-4960-B846-3A818DCA3941}" destId="{ECA998B7-3FE6-4BA2-883F-D8AB593018A5}" srcOrd="8" destOrd="0" presId="urn:microsoft.com/office/officeart/2005/8/layout/cycle8"/>
    <dgm:cxn modelId="{A01E839E-DD5F-4AF6-A474-654D05934866}" type="presParOf" srcId="{C0103DB8-1451-4960-B846-3A818DCA3941}" destId="{3BA681C3-3AFB-44B3-8CC8-A75FD6D43C1A}" srcOrd="9" destOrd="0" presId="urn:microsoft.com/office/officeart/2005/8/layout/cycle8"/>
    <dgm:cxn modelId="{B0E87238-7ADC-4C83-906B-B94612E6980E}" type="presParOf" srcId="{C0103DB8-1451-4960-B846-3A818DCA3941}" destId="{E33AC655-BA2B-4B5D-9144-8E7599E3FF33}" srcOrd="10" destOrd="0" presId="urn:microsoft.com/office/officeart/2005/8/layout/cycle8"/>
    <dgm:cxn modelId="{F4D8DF73-019D-4CB2-95DC-8E75BD9DE8BB}" type="presParOf" srcId="{C0103DB8-1451-4960-B846-3A818DCA3941}" destId="{8298DF52-1900-49F4-9B15-B3243714B325}" srcOrd="11" destOrd="0" presId="urn:microsoft.com/office/officeart/2005/8/layout/cycle8"/>
    <dgm:cxn modelId="{A7931530-55D8-44B0-8EC3-6B8E8B1A3CE2}" type="presParOf" srcId="{C0103DB8-1451-4960-B846-3A818DCA3941}" destId="{F4884C18-6E3F-4A92-98B4-DE1664CC2E13}" srcOrd="12" destOrd="0" presId="urn:microsoft.com/office/officeart/2005/8/layout/cycle8"/>
    <dgm:cxn modelId="{EAA7C094-8979-4123-ACC1-C577C55F494A}" type="presParOf" srcId="{C0103DB8-1451-4960-B846-3A818DCA3941}" destId="{44F06312-086B-483C-9FCB-FC5680A548F5}" srcOrd="13" destOrd="0" presId="urn:microsoft.com/office/officeart/2005/8/layout/cycle8"/>
    <dgm:cxn modelId="{E1376039-A8B0-45C1-B47A-DBFC3E187961}" type="presParOf" srcId="{C0103DB8-1451-4960-B846-3A818DCA3941}" destId="{A2CA6BE7-2F9A-4739-AB0C-EB7760F42056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9EF05CF-5DBD-4957-91F2-A01BECA7020A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805CBBC4-2390-4A86-AF2F-B08DD56651CB}">
      <dgm:prSet phldrT="[Text]"/>
      <dgm:spPr/>
      <dgm:t>
        <a:bodyPr/>
        <a:lstStyle/>
        <a:p>
          <a:r>
            <a:rPr lang="en-US" b="1" dirty="0" smtClean="0"/>
            <a:t>Deploy &amp; Support</a:t>
          </a:r>
          <a:endParaRPr lang="en-US" b="1" dirty="0"/>
        </a:p>
      </dgm:t>
    </dgm:pt>
    <dgm:pt modelId="{829E30ED-E4D2-48C8-AF4A-28A138543245}" type="parTrans" cxnId="{7E4DF4F9-B8A2-4E62-A2A0-3981986CF356}">
      <dgm:prSet/>
      <dgm:spPr/>
      <dgm:t>
        <a:bodyPr/>
        <a:lstStyle/>
        <a:p>
          <a:endParaRPr lang="en-US"/>
        </a:p>
      </dgm:t>
    </dgm:pt>
    <dgm:pt modelId="{AF3B9BBA-5194-41F0-90FB-70663F4A9865}" type="sibTrans" cxnId="{7E4DF4F9-B8A2-4E62-A2A0-3981986CF356}">
      <dgm:prSet/>
      <dgm:spPr/>
      <dgm:t>
        <a:bodyPr/>
        <a:lstStyle/>
        <a:p>
          <a:endParaRPr lang="en-US"/>
        </a:p>
      </dgm:t>
    </dgm:pt>
    <dgm:pt modelId="{5D0FD83E-3A49-441D-A7FE-80E59BA2EDFA}" type="pres">
      <dgm:prSet presAssocID="{29EF05CF-5DBD-4957-91F2-A01BECA7020A}" presName="Name0" presStyleCnt="0">
        <dgm:presLayoutVars>
          <dgm:dir/>
          <dgm:animLvl val="lvl"/>
          <dgm:resizeHandles val="exact"/>
        </dgm:presLayoutVars>
      </dgm:prSet>
      <dgm:spPr/>
    </dgm:pt>
    <dgm:pt modelId="{7E7E4BC6-DC3E-43F3-A15C-C93340334BB0}" type="pres">
      <dgm:prSet presAssocID="{29EF05CF-5DBD-4957-91F2-A01BECA7020A}" presName="dummy" presStyleCnt="0"/>
      <dgm:spPr/>
    </dgm:pt>
    <dgm:pt modelId="{DDCBEF0B-7163-4654-8CBA-91A0DC2035BF}" type="pres">
      <dgm:prSet presAssocID="{29EF05CF-5DBD-4957-91F2-A01BECA7020A}" presName="linH" presStyleCnt="0"/>
      <dgm:spPr/>
    </dgm:pt>
    <dgm:pt modelId="{FC23561D-3EBE-4A60-AFC1-5DC00FD52E29}" type="pres">
      <dgm:prSet presAssocID="{29EF05CF-5DBD-4957-91F2-A01BECA7020A}" presName="padding1" presStyleCnt="0"/>
      <dgm:spPr/>
    </dgm:pt>
    <dgm:pt modelId="{40A91EBA-5366-4265-8B11-58624F4A116F}" type="pres">
      <dgm:prSet presAssocID="{805CBBC4-2390-4A86-AF2F-B08DD56651CB}" presName="linV" presStyleCnt="0"/>
      <dgm:spPr/>
    </dgm:pt>
    <dgm:pt modelId="{2A447B3F-56DC-4E7D-8705-D190DD0A8327}" type="pres">
      <dgm:prSet presAssocID="{805CBBC4-2390-4A86-AF2F-B08DD56651CB}" presName="spVertical1" presStyleCnt="0"/>
      <dgm:spPr/>
    </dgm:pt>
    <dgm:pt modelId="{0B6E36AA-85CF-4CEB-AA53-6FA45910CCBD}" type="pres">
      <dgm:prSet presAssocID="{805CBBC4-2390-4A86-AF2F-B08DD56651CB}" presName="parTx" presStyleLbl="revTx" presStyleIdx="0" presStyleCnt="1" custLinFactNeighborY="904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CA6F08-C4D0-4E3D-A76C-DA75D2AF7E5E}" type="pres">
      <dgm:prSet presAssocID="{805CBBC4-2390-4A86-AF2F-B08DD56651CB}" presName="spVertical2" presStyleCnt="0"/>
      <dgm:spPr/>
    </dgm:pt>
    <dgm:pt modelId="{6EEB7D24-4612-4A1C-BF42-992DF26F3D22}" type="pres">
      <dgm:prSet presAssocID="{805CBBC4-2390-4A86-AF2F-B08DD56651CB}" presName="spVertical3" presStyleCnt="0"/>
      <dgm:spPr/>
    </dgm:pt>
    <dgm:pt modelId="{94F393CE-8077-4043-812B-CFF8882B8C6C}" type="pres">
      <dgm:prSet presAssocID="{29EF05CF-5DBD-4957-91F2-A01BECA7020A}" presName="padding2" presStyleCnt="0"/>
      <dgm:spPr/>
    </dgm:pt>
    <dgm:pt modelId="{E0E44026-B8ED-4F54-9A51-A4F08644234A}" type="pres">
      <dgm:prSet presAssocID="{29EF05CF-5DBD-4957-91F2-A01BECA7020A}" presName="negArrow" presStyleCnt="0"/>
      <dgm:spPr/>
    </dgm:pt>
    <dgm:pt modelId="{7E50AFE4-34E8-408C-97BE-B768F63863DC}" type="pres">
      <dgm:prSet presAssocID="{29EF05CF-5DBD-4957-91F2-A01BECA7020A}" presName="backgroundArrow" presStyleLbl="node1" presStyleIdx="0" presStyleCnt="1" custLinFactNeighborX="2941" custLinFactNeighborY="2452"/>
      <dgm:spPr/>
    </dgm:pt>
  </dgm:ptLst>
  <dgm:cxnLst>
    <dgm:cxn modelId="{AB3BDC9C-0694-47E9-B038-5EF062344EC5}" type="presOf" srcId="{805CBBC4-2390-4A86-AF2F-B08DD56651CB}" destId="{0B6E36AA-85CF-4CEB-AA53-6FA45910CCBD}" srcOrd="0" destOrd="0" presId="urn:microsoft.com/office/officeart/2005/8/layout/hProcess3"/>
    <dgm:cxn modelId="{2B8DF8AF-B81F-4BC3-B6FE-13AC242E23FF}" type="presOf" srcId="{29EF05CF-5DBD-4957-91F2-A01BECA7020A}" destId="{5D0FD83E-3A49-441D-A7FE-80E59BA2EDFA}" srcOrd="0" destOrd="0" presId="urn:microsoft.com/office/officeart/2005/8/layout/hProcess3"/>
    <dgm:cxn modelId="{7E4DF4F9-B8A2-4E62-A2A0-3981986CF356}" srcId="{29EF05CF-5DBD-4957-91F2-A01BECA7020A}" destId="{805CBBC4-2390-4A86-AF2F-B08DD56651CB}" srcOrd="0" destOrd="0" parTransId="{829E30ED-E4D2-48C8-AF4A-28A138543245}" sibTransId="{AF3B9BBA-5194-41F0-90FB-70663F4A9865}"/>
    <dgm:cxn modelId="{4BB42974-14BC-4E65-AC14-A2BA053C4582}" type="presParOf" srcId="{5D0FD83E-3A49-441D-A7FE-80E59BA2EDFA}" destId="{7E7E4BC6-DC3E-43F3-A15C-C93340334BB0}" srcOrd="0" destOrd="0" presId="urn:microsoft.com/office/officeart/2005/8/layout/hProcess3"/>
    <dgm:cxn modelId="{C8A97F26-5091-4515-B0A8-5E65F7E7DBA4}" type="presParOf" srcId="{5D0FD83E-3A49-441D-A7FE-80E59BA2EDFA}" destId="{DDCBEF0B-7163-4654-8CBA-91A0DC2035BF}" srcOrd="1" destOrd="0" presId="urn:microsoft.com/office/officeart/2005/8/layout/hProcess3"/>
    <dgm:cxn modelId="{EC3DA1B5-6B20-407F-B0CF-39AD83614551}" type="presParOf" srcId="{DDCBEF0B-7163-4654-8CBA-91A0DC2035BF}" destId="{FC23561D-3EBE-4A60-AFC1-5DC00FD52E29}" srcOrd="0" destOrd="0" presId="urn:microsoft.com/office/officeart/2005/8/layout/hProcess3"/>
    <dgm:cxn modelId="{6D08634A-3A99-4F57-A03F-C84E05089537}" type="presParOf" srcId="{DDCBEF0B-7163-4654-8CBA-91A0DC2035BF}" destId="{40A91EBA-5366-4265-8B11-58624F4A116F}" srcOrd="1" destOrd="0" presId="urn:microsoft.com/office/officeart/2005/8/layout/hProcess3"/>
    <dgm:cxn modelId="{62468B58-17B8-4F78-BC90-C595F1525CAD}" type="presParOf" srcId="{40A91EBA-5366-4265-8B11-58624F4A116F}" destId="{2A447B3F-56DC-4E7D-8705-D190DD0A8327}" srcOrd="0" destOrd="0" presId="urn:microsoft.com/office/officeart/2005/8/layout/hProcess3"/>
    <dgm:cxn modelId="{5B1273BD-D921-4227-8AA8-2D2EA0E239F8}" type="presParOf" srcId="{40A91EBA-5366-4265-8B11-58624F4A116F}" destId="{0B6E36AA-85CF-4CEB-AA53-6FA45910CCBD}" srcOrd="1" destOrd="0" presId="urn:microsoft.com/office/officeart/2005/8/layout/hProcess3"/>
    <dgm:cxn modelId="{710E48D6-FA03-46C5-B036-A12C2F5E94E8}" type="presParOf" srcId="{40A91EBA-5366-4265-8B11-58624F4A116F}" destId="{E9CA6F08-C4D0-4E3D-A76C-DA75D2AF7E5E}" srcOrd="2" destOrd="0" presId="urn:microsoft.com/office/officeart/2005/8/layout/hProcess3"/>
    <dgm:cxn modelId="{4F6B6BE5-5D1B-46D7-9A1B-BDC37572F999}" type="presParOf" srcId="{40A91EBA-5366-4265-8B11-58624F4A116F}" destId="{6EEB7D24-4612-4A1C-BF42-992DF26F3D22}" srcOrd="3" destOrd="0" presId="urn:microsoft.com/office/officeart/2005/8/layout/hProcess3"/>
    <dgm:cxn modelId="{86DCC08E-D27F-44C2-8D60-BD58108E5184}" type="presParOf" srcId="{DDCBEF0B-7163-4654-8CBA-91A0DC2035BF}" destId="{94F393CE-8077-4043-812B-CFF8882B8C6C}" srcOrd="2" destOrd="0" presId="urn:microsoft.com/office/officeart/2005/8/layout/hProcess3"/>
    <dgm:cxn modelId="{D4EB7C97-217F-409B-9E14-588E4EFF02D0}" type="presParOf" srcId="{DDCBEF0B-7163-4654-8CBA-91A0DC2035BF}" destId="{E0E44026-B8ED-4F54-9A51-A4F08644234A}" srcOrd="3" destOrd="0" presId="urn:microsoft.com/office/officeart/2005/8/layout/hProcess3"/>
    <dgm:cxn modelId="{59CF6754-14DA-4DB3-809B-6045B585307B}" type="presParOf" srcId="{DDCBEF0B-7163-4654-8CBA-91A0DC2035BF}" destId="{7E50AFE4-34E8-408C-97BE-B768F63863DC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7D7D7B-7985-43C0-9230-EBB9ECD6EA4D}">
      <dsp:nvSpPr>
        <dsp:cNvPr id="0" name=""/>
        <dsp:cNvSpPr/>
      </dsp:nvSpPr>
      <dsp:spPr>
        <a:xfrm>
          <a:off x="609892" y="0"/>
          <a:ext cx="2439576" cy="24395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b="1" kern="1200" dirty="0"/>
        </a:p>
      </dsp:txBody>
      <dsp:txXfrm>
        <a:off x="1488628" y="121978"/>
        <a:ext cx="682105" cy="365936"/>
      </dsp:txXfrm>
    </dsp:sp>
    <dsp:sp modelId="{D07FD71D-CDF9-489D-8918-7D5560BDEE51}">
      <dsp:nvSpPr>
        <dsp:cNvPr id="0" name=""/>
        <dsp:cNvSpPr/>
      </dsp:nvSpPr>
      <dsp:spPr>
        <a:xfrm>
          <a:off x="853850" y="487915"/>
          <a:ext cx="1951660" cy="19516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b="1" kern="1200" dirty="0"/>
        </a:p>
      </dsp:txBody>
      <dsp:txXfrm>
        <a:off x="1488628" y="605014"/>
        <a:ext cx="682105" cy="351298"/>
      </dsp:txXfrm>
    </dsp:sp>
    <dsp:sp modelId="{1959747B-DE7E-4F5D-9BD9-899457935E13}">
      <dsp:nvSpPr>
        <dsp:cNvPr id="0" name=""/>
        <dsp:cNvSpPr/>
      </dsp:nvSpPr>
      <dsp:spPr>
        <a:xfrm>
          <a:off x="1097808" y="975830"/>
          <a:ext cx="1463745" cy="14637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 dirty="0"/>
        </a:p>
      </dsp:txBody>
      <dsp:txXfrm>
        <a:off x="1488628" y="1085611"/>
        <a:ext cx="682105" cy="329342"/>
      </dsp:txXfrm>
    </dsp:sp>
    <dsp:sp modelId="{F286B084-57DF-4DA8-93EE-2BB427EFD6AF}">
      <dsp:nvSpPr>
        <dsp:cNvPr id="0" name=""/>
        <dsp:cNvSpPr/>
      </dsp:nvSpPr>
      <dsp:spPr>
        <a:xfrm>
          <a:off x="1341765" y="1463745"/>
          <a:ext cx="975830" cy="9758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b="1" kern="1200" dirty="0"/>
        </a:p>
      </dsp:txBody>
      <dsp:txXfrm>
        <a:off x="1484672" y="1707703"/>
        <a:ext cx="690016" cy="487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3F1263-4E6D-4850-B519-B7F75F8794EC}">
      <dsp:nvSpPr>
        <dsp:cNvPr id="0" name=""/>
        <dsp:cNvSpPr/>
      </dsp:nvSpPr>
      <dsp:spPr>
        <a:xfrm>
          <a:off x="785644" y="147039"/>
          <a:ext cx="1900207" cy="1900207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Calibri" panose="020F0502020204030204" pitchFamily="34" charset="0"/>
            </a:rPr>
            <a:t>Data</a:t>
          </a:r>
          <a:endParaRPr lang="en-US" sz="2000" b="1" kern="1200" dirty="0">
            <a:latin typeface="Calibri" panose="020F0502020204030204" pitchFamily="34" charset="0"/>
          </a:endParaRPr>
        </a:p>
      </dsp:txBody>
      <dsp:txXfrm>
        <a:off x="1787099" y="549702"/>
        <a:ext cx="678645" cy="565538"/>
      </dsp:txXfrm>
    </dsp:sp>
    <dsp:sp modelId="{B690AF82-121E-447B-99C2-10A70425AE72}">
      <dsp:nvSpPr>
        <dsp:cNvPr id="0" name=""/>
        <dsp:cNvSpPr/>
      </dsp:nvSpPr>
      <dsp:spPr>
        <a:xfrm>
          <a:off x="746509" y="214904"/>
          <a:ext cx="1900207" cy="1900207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Calibri" panose="020F0502020204030204" pitchFamily="34" charset="0"/>
            </a:rPr>
            <a:t>Security</a:t>
          </a:r>
          <a:endParaRPr lang="en-US" sz="2000" b="1" kern="1200" dirty="0">
            <a:latin typeface="Calibri" panose="020F0502020204030204" pitchFamily="34" charset="0"/>
          </a:endParaRPr>
        </a:p>
      </dsp:txBody>
      <dsp:txXfrm>
        <a:off x="1198940" y="1447777"/>
        <a:ext cx="1017968" cy="497673"/>
      </dsp:txXfrm>
    </dsp:sp>
    <dsp:sp modelId="{ECA998B7-3FE6-4BA2-883F-D8AB593018A5}">
      <dsp:nvSpPr>
        <dsp:cNvPr id="0" name=""/>
        <dsp:cNvSpPr/>
      </dsp:nvSpPr>
      <dsp:spPr>
        <a:xfrm>
          <a:off x="707374" y="147039"/>
          <a:ext cx="1900207" cy="1900207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Calibri" panose="020F0502020204030204" pitchFamily="34" charset="0"/>
            </a:rPr>
            <a:t>Operation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Calibri" panose="020F0502020204030204" pitchFamily="34" charset="0"/>
            </a:rPr>
            <a:t>&amp; Systems</a:t>
          </a:r>
        </a:p>
      </dsp:txBody>
      <dsp:txXfrm>
        <a:off x="927481" y="549702"/>
        <a:ext cx="678645" cy="565538"/>
      </dsp:txXfrm>
    </dsp:sp>
    <dsp:sp modelId="{F4884C18-6E3F-4A92-98B4-DE1664CC2E13}">
      <dsp:nvSpPr>
        <dsp:cNvPr id="0" name=""/>
        <dsp:cNvSpPr/>
      </dsp:nvSpPr>
      <dsp:spPr>
        <a:xfrm>
          <a:off x="668169" y="29407"/>
          <a:ext cx="2135471" cy="2135471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F06312-086B-483C-9FCB-FC5680A548F5}">
      <dsp:nvSpPr>
        <dsp:cNvPr id="0" name=""/>
        <dsp:cNvSpPr/>
      </dsp:nvSpPr>
      <dsp:spPr>
        <a:xfrm>
          <a:off x="628877" y="97152"/>
          <a:ext cx="2135471" cy="2135471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CA6BE7-2F9A-4739-AB0C-EB7760F42056}">
      <dsp:nvSpPr>
        <dsp:cNvPr id="0" name=""/>
        <dsp:cNvSpPr/>
      </dsp:nvSpPr>
      <dsp:spPr>
        <a:xfrm>
          <a:off x="589585" y="29407"/>
          <a:ext cx="2135471" cy="2135471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50AFE4-34E8-408C-97BE-B768F63863DC}">
      <dsp:nvSpPr>
        <dsp:cNvPr id="0" name=""/>
        <dsp:cNvSpPr/>
      </dsp:nvSpPr>
      <dsp:spPr>
        <a:xfrm>
          <a:off x="0" y="179602"/>
          <a:ext cx="2284772" cy="1224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6E36AA-85CF-4CEB-AA53-6FA45910CCBD}">
      <dsp:nvSpPr>
        <dsp:cNvPr id="0" name=""/>
        <dsp:cNvSpPr/>
      </dsp:nvSpPr>
      <dsp:spPr>
        <a:xfrm>
          <a:off x="184298" y="483252"/>
          <a:ext cx="1871995" cy="61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2720" rIns="0" bIns="17272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Deploy &amp; Support</a:t>
          </a:r>
          <a:endParaRPr lang="en-US" sz="1700" b="1" kern="1200" dirty="0"/>
        </a:p>
      </dsp:txBody>
      <dsp:txXfrm>
        <a:off x="184298" y="483252"/>
        <a:ext cx="1871995" cy="612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6E3D876-0093-5447-BB31-3E47A43DD827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B183865-64FE-344E-BCAB-DE9F23F45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51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23335" y="8886703"/>
            <a:ext cx="6470227" cy="234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6661" tIns="48331" rIns="96661" bIns="48331">
            <a:spAutoFit/>
          </a:bodyPr>
          <a:lstStyle>
            <a:lvl1pPr eaLnBrk="0" hangingPunct="0">
              <a:defRPr sz="2400">
                <a:solidFill>
                  <a:srgbClr val="3F3F3F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1pPr>
            <a:lvl2pPr marL="37931725" indent="-37474525" eaLnBrk="0" hangingPunct="0">
              <a:defRPr sz="2400">
                <a:solidFill>
                  <a:srgbClr val="3F3F3F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2pPr>
            <a:lvl3pPr eaLnBrk="0" hangingPunct="0">
              <a:defRPr sz="2400">
                <a:solidFill>
                  <a:srgbClr val="3F3F3F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3pPr>
            <a:lvl4pPr eaLnBrk="0" hangingPunct="0">
              <a:defRPr sz="2400">
                <a:solidFill>
                  <a:srgbClr val="3F3F3F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4pPr>
            <a:lvl5pPr eaLnBrk="0" hangingPunct="0">
              <a:defRPr sz="2400">
                <a:solidFill>
                  <a:srgbClr val="3F3F3F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F3F3F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F3F3F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F3F3F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F3F3F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9pPr>
          </a:lstStyle>
          <a:p>
            <a:pPr algn="ctr" eaLnBrk="1" hangingPunct="1">
              <a:defRPr/>
            </a:pPr>
            <a:r>
              <a:rPr lang="en-US" sz="900" dirty="0" smtClean="0">
                <a:latin typeface="+mj-lt"/>
                <a:cs typeface="Arial" charset="0"/>
                <a:sym typeface="Helvetica Neue Light" charset="0"/>
              </a:rPr>
              <a:t>Course content © </a:t>
            </a:r>
            <a:r>
              <a:rPr lang="en-US" sz="900" dirty="0" smtClean="0">
                <a:latin typeface="+mj-lt"/>
                <a:cs typeface="Helvetica Neue" charset="0"/>
              </a:rPr>
              <a:t>2015</a:t>
            </a:r>
            <a:r>
              <a:rPr lang="en-US" sz="900" baseline="0" dirty="0" smtClean="0">
                <a:latin typeface="+mj-lt"/>
                <a:cs typeface="Helvetica Neue" charset="0"/>
              </a:rPr>
              <a:t>   </a:t>
            </a:r>
            <a:r>
              <a:rPr lang="en-US" sz="900" dirty="0" smtClean="0">
                <a:latin typeface="+mj-lt"/>
                <a:cs typeface="Helvetica Neue" charset="0"/>
              </a:rPr>
              <a:t>|   Licensed for Classroom Distribution Only  | All Other Rights Reserved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52415" y="9156168"/>
            <a:ext cx="3390053" cy="287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1914" tIns="74624" rIns="151914" bIns="74624" anchor="ctr">
            <a:spAutoFit/>
          </a:bodyPr>
          <a:lstStyle/>
          <a:p>
            <a:pPr algn="ctr" defTabSz="1465022"/>
            <a:r>
              <a:rPr lang="en-US" sz="900" kern="1200" dirty="0">
                <a:solidFill>
                  <a:srgbClr val="3F3F3F"/>
                </a:solidFill>
                <a:latin typeface="+mj-lt"/>
                <a:ea typeface="ヒラギノ明朝 ProN W3" charset="0"/>
                <a:cs typeface="Arial" charset="0"/>
                <a:sym typeface="Palatino" charset="0"/>
              </a:rPr>
              <a:t>Page </a:t>
            </a:r>
            <a:fld id="{CD4CF8DB-9E3C-E54E-A37F-F19D3E47D2B1}" type="slidenum">
              <a:rPr lang="en-US" sz="900" kern="1200" smtClean="0">
                <a:solidFill>
                  <a:srgbClr val="3F3F3F"/>
                </a:solidFill>
                <a:latin typeface="+mj-lt"/>
                <a:ea typeface="ヒラギノ明朝 ProN W3" charset="0"/>
                <a:cs typeface="Arial" charset="0"/>
                <a:sym typeface="Palatino" charset="0"/>
              </a:rPr>
              <a:pPr algn="ctr" defTabSz="1465022"/>
              <a:t>‹#›</a:t>
            </a:fld>
            <a:endParaRPr lang="en-US" sz="900" kern="1200" dirty="0">
              <a:solidFill>
                <a:srgbClr val="3F3F3F"/>
              </a:solidFill>
              <a:latin typeface="+mj-lt"/>
              <a:ea typeface="ヒラギノ明朝 ProN W3" charset="0"/>
              <a:cs typeface="Arial" charset="0"/>
              <a:sym typeface="Palatino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26835" y="5404350"/>
            <a:ext cx="58674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26835" y="5709150"/>
            <a:ext cx="58674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26835" y="6013950"/>
            <a:ext cx="58674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26835" y="6318750"/>
            <a:ext cx="58674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26835" y="6623550"/>
            <a:ext cx="58674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26835" y="6928350"/>
            <a:ext cx="58674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26835" y="7233150"/>
            <a:ext cx="58674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26835" y="7537950"/>
            <a:ext cx="58674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26835" y="7842750"/>
            <a:ext cx="58674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26835" y="8147550"/>
            <a:ext cx="58674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26835" y="8452350"/>
            <a:ext cx="58674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0635" y="509657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75000"/>
                  </a:schemeClr>
                </a:solidFill>
              </a:rPr>
              <a:t>NOTES:</a:t>
            </a:r>
            <a:endParaRPr 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Slide Image Placeholder 2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76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52475" y="341313"/>
            <a:ext cx="5810250" cy="4357687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520" y="4960620"/>
            <a:ext cx="5852160" cy="392049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83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52475" y="341313"/>
            <a:ext cx="5810250" cy="4357687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520" y="4960620"/>
            <a:ext cx="5852160" cy="392049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83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52475" y="341313"/>
            <a:ext cx="5810250" cy="4357687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520" y="4960620"/>
            <a:ext cx="5852160" cy="392049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83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52475" y="341313"/>
            <a:ext cx="5810250" cy="4357687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520" y="4960620"/>
            <a:ext cx="5852160" cy="392049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83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52475" y="341313"/>
            <a:ext cx="5810250" cy="4357687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520" y="4960620"/>
            <a:ext cx="5852160" cy="392049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838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52475" y="341313"/>
            <a:ext cx="5810250" cy="4357687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520" y="4960620"/>
            <a:ext cx="5852160" cy="392049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838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52475" y="341313"/>
            <a:ext cx="5810250" cy="4357687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520" y="4960620"/>
            <a:ext cx="5852160" cy="392049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838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52475" y="341313"/>
            <a:ext cx="5810250" cy="4357687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520" y="4960620"/>
            <a:ext cx="5852160" cy="392049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838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52475" y="341313"/>
            <a:ext cx="5810250" cy="4357687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520" y="4960620"/>
            <a:ext cx="5852160" cy="392049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838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52475" y="341313"/>
            <a:ext cx="5810250" cy="4357687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520" y="4960620"/>
            <a:ext cx="5852160" cy="392049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838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52475" y="341313"/>
            <a:ext cx="5810250" cy="4357687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520" y="4960620"/>
            <a:ext cx="5852160" cy="392049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83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52475" y="341313"/>
            <a:ext cx="5810250" cy="4357687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520" y="4960620"/>
            <a:ext cx="5852160" cy="392049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838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52475" y="341313"/>
            <a:ext cx="5810250" cy="4357687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520" y="4960620"/>
            <a:ext cx="5852160" cy="3920490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6" name="Notes Placeholder 2"/>
          <p:cNvSpPr txBox="1">
            <a:spLocks/>
          </p:cNvSpPr>
          <p:nvPr/>
        </p:nvSpPr>
        <p:spPr>
          <a:xfrm>
            <a:off x="1582617" y="4954755"/>
            <a:ext cx="4185136" cy="392049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050" dirty="0" smtClean="0"/>
              <a:t>DevOps is from practitioners, by practitioners. It’s not a thing, product, specification, job title. It’s an experience-based movement. Decentralized and open to all.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050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050" dirty="0" smtClean="0"/>
              <a:t>The recurring pains that a company experiences due to Corporate Technology and Business process waste cannot be fixed overnight.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050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050" dirty="0" smtClean="0"/>
              <a:t>It requires small ”Baby Steps” in an iterative fashion to evolve from the current state to an enlightened mature DevOps environmental culture.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8698838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52475" y="341313"/>
            <a:ext cx="5810250" cy="4357687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520" y="4960620"/>
            <a:ext cx="5852160" cy="392049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838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52475" y="341313"/>
            <a:ext cx="5810250" cy="4357687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520" y="4960620"/>
            <a:ext cx="5852160" cy="392049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838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52475" y="341313"/>
            <a:ext cx="5810250" cy="4357687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520" y="4960620"/>
            <a:ext cx="5852160" cy="392049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838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52475" y="341313"/>
            <a:ext cx="5810250" cy="4357687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520" y="4960620"/>
            <a:ext cx="6003387" cy="3920490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" name="Notes Placeholder 2"/>
          <p:cNvSpPr txBox="1">
            <a:spLocks/>
          </p:cNvSpPr>
          <p:nvPr/>
        </p:nvSpPr>
        <p:spPr>
          <a:xfrm>
            <a:off x="1073149" y="4819650"/>
            <a:ext cx="5414736" cy="407318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050" dirty="0" smtClean="0"/>
              <a:t>While it is ultimately your own organization’s responsibility to set a DevOps agenda that works for you, these give you an idea of a few practical objectives that are fairly common.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050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050" dirty="0" smtClean="0"/>
              <a:t>A common objection to DevOps initiatives by employees of the typical enterprise is that “these practices may work for large web-facing businesses in Silicon Valley, but they won’t work here because our technology teams do X instead….”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050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050" dirty="0" smtClean="0"/>
              <a:t>There are now numerous use cases which prove that even if it isn’t your business mission to commit thousands of code changes to a web-facing production environment every day, the principles of DevOps  and the resulting practices, such as continuous  delivery, automated configuration and versioning, and lean management (just to name a few), can be equally as beneficial to more traditional enterprise organizations. The goals listed here offer equal potential for gains associated with DevOps even to traditional organizations.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050" dirty="0"/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050" dirty="0" smtClean="0"/>
              <a:t>Many of the most common DevOps-associated outcomes are of tremendous benefit to any enterprise, not just Silicon Valley startups. Consider whether these outcomes would be good for your organization: </a:t>
            </a:r>
            <a:endParaRPr lang="en-US" sz="1050" dirty="0"/>
          </a:p>
          <a:p>
            <a:pPr marL="628650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50" b="1" dirty="0"/>
              <a:t>Transformation of key business metrics tied to IT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 b="1" dirty="0"/>
              <a:t>Quality of work vs. technical debt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 b="1" dirty="0"/>
              <a:t>Employee engagement </a:t>
            </a:r>
            <a:r>
              <a:rPr lang="en-US" sz="1050" b="1" dirty="0" smtClean="0"/>
              <a:t>and retention vs. dissatisfaction and attrition</a:t>
            </a:r>
            <a:endParaRPr lang="en-US" sz="1050" b="1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 b="1" dirty="0"/>
              <a:t>Frequent, continuous &amp; measurable value to the business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 b="1" dirty="0"/>
              <a:t>Alignment and tuning of different organizational departments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 b="1" dirty="0"/>
              <a:t>New economics for software &amp; IT service delivery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 b="1" dirty="0"/>
              <a:t>Improved adaptive capability and innovation</a:t>
            </a:r>
          </a:p>
        </p:txBody>
      </p:sp>
    </p:spTree>
    <p:extLst>
      <p:ext uri="{BB962C8B-B14F-4D97-AF65-F5344CB8AC3E}">
        <p14:creationId xmlns:p14="http://schemas.microsoft.com/office/powerpoint/2010/main" val="8698838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52475" y="341313"/>
            <a:ext cx="5810250" cy="4357687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520" y="4960620"/>
            <a:ext cx="5852160" cy="392049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838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52475" y="341313"/>
            <a:ext cx="5810250" cy="4357687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520" y="4960620"/>
            <a:ext cx="5852160" cy="392049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838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52475" y="341313"/>
            <a:ext cx="5810250" cy="4357687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520" y="4960620"/>
            <a:ext cx="5852160" cy="392049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838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52475" y="341313"/>
            <a:ext cx="5810250" cy="4357687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520" y="4960620"/>
            <a:ext cx="5852160" cy="392049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838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52475" y="341313"/>
            <a:ext cx="5810250" cy="4357687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520" y="4960620"/>
            <a:ext cx="5852160" cy="392049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83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52475" y="341313"/>
            <a:ext cx="5810250" cy="4357687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520" y="4960620"/>
            <a:ext cx="5852160" cy="392049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838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52475" y="341313"/>
            <a:ext cx="5810250" cy="4357687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520" y="4960620"/>
            <a:ext cx="5852160" cy="392049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838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52475" y="341313"/>
            <a:ext cx="5810250" cy="4357687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520" y="4960620"/>
            <a:ext cx="5852160" cy="392049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838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52475" y="341313"/>
            <a:ext cx="5810250" cy="4357687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520" y="4960620"/>
            <a:ext cx="5852160" cy="392049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838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52475" y="341313"/>
            <a:ext cx="5810250" cy="4357687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520" y="4960620"/>
            <a:ext cx="5852160" cy="392049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838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52475" y="341313"/>
            <a:ext cx="5810250" cy="4357687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520" y="4960620"/>
            <a:ext cx="5852160" cy="392049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838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52475" y="341313"/>
            <a:ext cx="5810250" cy="4357687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520" y="4960620"/>
            <a:ext cx="5852160" cy="392049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83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52475" y="341313"/>
            <a:ext cx="5810250" cy="4357687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520" y="4960620"/>
            <a:ext cx="5852160" cy="392049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83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52475" y="341313"/>
            <a:ext cx="5810250" cy="4357687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520" y="4960620"/>
            <a:ext cx="5852160" cy="392049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83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52475" y="341313"/>
            <a:ext cx="5810250" cy="4357687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520" y="4960620"/>
            <a:ext cx="5852160" cy="392049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83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52475" y="341313"/>
            <a:ext cx="5810250" cy="4357687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520" y="4960620"/>
            <a:ext cx="5852160" cy="392049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83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52475" y="341313"/>
            <a:ext cx="5810250" cy="4357687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520" y="4960620"/>
            <a:ext cx="5852160" cy="392049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83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52475" y="341313"/>
            <a:ext cx="5810250" cy="4357687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520" y="4960620"/>
            <a:ext cx="5852160" cy="392049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83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90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10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31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775" y="-76200"/>
            <a:ext cx="9324975" cy="701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287406"/>
            <a:ext cx="9144000" cy="49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279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1212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34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14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63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972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357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9811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1000" t="91000" r="-18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77963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i="0">
          <a:solidFill>
            <a:srgbClr val="0070C0"/>
          </a:solidFill>
          <a:latin typeface="Calibri" panose="020F0502020204030204" pitchFamily="34" charset="0"/>
          <a:ea typeface="ＭＳ Ｐゴシック" charset="0"/>
          <a:cs typeface="Calibri" panose="020F05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0" i="0">
          <a:solidFill>
            <a:schemeClr val="tx1"/>
          </a:solidFill>
          <a:latin typeface="Calibri" panose="020F0502020204030204" pitchFamily="34" charset="0"/>
          <a:ea typeface="ＭＳ Ｐゴシック" charset="0"/>
          <a:cs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0" i="0">
          <a:solidFill>
            <a:schemeClr val="tx1"/>
          </a:solidFill>
          <a:latin typeface="Calibri" panose="020F0502020204030204" pitchFamily="34" charset="0"/>
          <a:ea typeface="Arial" charset="0"/>
          <a:cs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0" i="0">
          <a:solidFill>
            <a:schemeClr val="tx1"/>
          </a:solidFill>
          <a:latin typeface="Calibri" panose="020F0502020204030204" pitchFamily="34" charset="0"/>
          <a:ea typeface="Arial" charset="0"/>
          <a:cs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0" i="0">
          <a:solidFill>
            <a:schemeClr val="tx1"/>
          </a:solidFill>
          <a:latin typeface="Calibri" panose="020F0502020204030204" pitchFamily="34" charset="0"/>
          <a:ea typeface="Arial" charset="0"/>
          <a:cs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0" i="0">
          <a:solidFill>
            <a:schemeClr val="tx1"/>
          </a:solidFill>
          <a:latin typeface="Calibri" panose="020F0502020204030204" pitchFamily="34" charset="0"/>
          <a:ea typeface="Arial" charset="0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22.png"/><Relationship Id="rId18" Type="http://schemas.microsoft.com/office/2007/relationships/diagramDrawing" Target="../diagrams/drawing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openxmlformats.org/officeDocument/2006/relationships/diagramColors" Target="../diagrams/colors3.xml"/><Relationship Id="rId2" Type="http://schemas.openxmlformats.org/officeDocument/2006/relationships/notesSlide" Target="../notesSlides/notesSlide10.xml"/><Relationship Id="rId16" Type="http://schemas.openxmlformats.org/officeDocument/2006/relationships/diagramQuickStyle" Target="../diagrams/quickStyl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Layout" Target="../diagrams/layout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Data" Target="../diagrams/data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10.jpeg"/><Relationship Id="rId7" Type="http://schemas.microsoft.com/office/2007/relationships/hdphoto" Target="../media/hdphoto2.wdp"/><Relationship Id="rId12" Type="http://schemas.openxmlformats.org/officeDocument/2006/relationships/image" Target="../media/image16.png"/><Relationship Id="rId17" Type="http://schemas.microsoft.com/office/2007/relationships/hdphoto" Target="../media/hdphoto4.wdp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5" Type="http://schemas.microsoft.com/office/2007/relationships/hdphoto" Target="../media/hdphoto1.wdp"/><Relationship Id="rId15" Type="http://schemas.openxmlformats.org/officeDocument/2006/relationships/image" Target="../media/image19.png"/><Relationship Id="rId10" Type="http://schemas.openxmlformats.org/officeDocument/2006/relationships/image" Target="../media/image14.jpeg"/><Relationship Id="rId4" Type="http://schemas.openxmlformats.org/officeDocument/2006/relationships/image" Target="../media/image11.png"/><Relationship Id="rId9" Type="http://schemas.microsoft.com/office/2007/relationships/hdphoto" Target="../media/hdphoto3.wdp"/><Relationship Id="rId1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jpeg"/><Relationship Id="rId4" Type="http://schemas.openxmlformats.org/officeDocument/2006/relationships/image" Target="../media/image40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jpeg"/><Relationship Id="rId4" Type="http://schemas.openxmlformats.org/officeDocument/2006/relationships/image" Target="../media/image48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10.jpeg"/><Relationship Id="rId7" Type="http://schemas.microsoft.com/office/2007/relationships/hdphoto" Target="../media/hdphoto2.wdp"/><Relationship Id="rId12" Type="http://schemas.openxmlformats.org/officeDocument/2006/relationships/image" Target="../media/image16.png"/><Relationship Id="rId17" Type="http://schemas.microsoft.com/office/2007/relationships/hdphoto" Target="../media/hdphoto4.wdp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5" Type="http://schemas.microsoft.com/office/2007/relationships/hdphoto" Target="../media/hdphoto1.wdp"/><Relationship Id="rId15" Type="http://schemas.openxmlformats.org/officeDocument/2006/relationships/image" Target="../media/image19.png"/><Relationship Id="rId10" Type="http://schemas.openxmlformats.org/officeDocument/2006/relationships/image" Target="../media/image14.jpeg"/><Relationship Id="rId4" Type="http://schemas.openxmlformats.org/officeDocument/2006/relationships/image" Target="../media/image11.png"/><Relationship Id="rId9" Type="http://schemas.microsoft.com/office/2007/relationships/hdphoto" Target="../media/hdphoto3.wdp"/><Relationship Id="rId1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533400"/>
            <a:ext cx="861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0066CC"/>
                </a:solidFill>
                <a:latin typeface="Calibri" panose="020F0502020204030204" pitchFamily="34" charset="0"/>
              </a:rPr>
              <a:t>Hello.</a:t>
            </a:r>
            <a:endParaRPr lang="en-US" sz="9600" b="1" dirty="0">
              <a:solidFill>
                <a:srgbClr val="0066CC"/>
              </a:solidFill>
              <a:latin typeface="Calibri" panose="020F050202020403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57200" y="2057400"/>
            <a:ext cx="80772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23900" y="2362200"/>
            <a:ext cx="65913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255713" algn="l"/>
              </a:tabLst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 ASPE &amp; Techtown Training</a:t>
            </a:r>
          </a:p>
          <a:p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An Introduction to DevOps for Project Managers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4417874"/>
            <a:ext cx="838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      Today’s Presenters :</a:t>
            </a:r>
          </a:p>
          <a:p>
            <a:pPr marL="1085850" lvl="2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Calibri" panose="020F0502020204030204" pitchFamily="34" charset="0"/>
              </a:rPr>
              <a:t>Chris Knotts, PMP – </a:t>
            </a:r>
            <a:r>
              <a:rPr lang="en-US" sz="2000" dirty="0" smtClean="0">
                <a:latin typeface="Calibri" panose="020F0502020204030204" pitchFamily="34" charset="0"/>
              </a:rPr>
              <a:t>Enterprise training curriculum director: DevOps, emerging technologies, &amp; technology innovation</a:t>
            </a:r>
          </a:p>
          <a:p>
            <a:pPr marL="1085850" lvl="2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Calibri" panose="020F0502020204030204" pitchFamily="34" charset="0"/>
              </a:rPr>
              <a:t>Robert Knapp – </a:t>
            </a:r>
            <a:r>
              <a:rPr lang="en-US" sz="2000" dirty="0" smtClean="0">
                <a:latin typeface="Calibri" panose="020F0502020204030204" pitchFamily="34" charset="0"/>
              </a:rPr>
              <a:t>ASPE corporate training advisor</a:t>
            </a:r>
            <a:endParaRPr lang="en-US" sz="2000" dirty="0">
              <a:latin typeface="Calibri" panose="020F050202020403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" y="4189274"/>
            <a:ext cx="8077200" cy="0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8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0574" y="389966"/>
            <a:ext cx="8322744" cy="6251991"/>
            <a:chOff x="508000" y="228601"/>
            <a:chExt cx="11096992" cy="6251991"/>
          </a:xfrm>
        </p:grpSpPr>
        <p:grpSp>
          <p:nvGrpSpPr>
            <p:cNvPr id="3" name="Group 2"/>
            <p:cNvGrpSpPr/>
            <p:nvPr/>
          </p:nvGrpSpPr>
          <p:grpSpPr>
            <a:xfrm>
              <a:off x="860117" y="1676400"/>
              <a:ext cx="5280189" cy="2905313"/>
              <a:chOff x="-32236" y="-1315023"/>
              <a:chExt cx="7627848" cy="5596082"/>
            </a:xfrm>
          </p:grpSpPr>
          <p:graphicFrame>
            <p:nvGraphicFramePr>
              <p:cNvPr id="21" name="Diagram 20"/>
              <p:cNvGraphicFramePr/>
              <p:nvPr>
                <p:extLst>
                  <p:ext uri="{D42A27DB-BD31-4B8C-83A1-F6EECF244321}">
                    <p14:modId xmlns:p14="http://schemas.microsoft.com/office/powerpoint/2010/main" val="3050972157"/>
                  </p:ext>
                </p:extLst>
              </p:nvPr>
            </p:nvGraphicFramePr>
            <p:xfrm>
              <a:off x="46180" y="-417941"/>
              <a:ext cx="7048500" cy="4699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  <p:sp>
            <p:nvSpPr>
              <p:cNvPr id="22" name="TextBox 21"/>
              <p:cNvSpPr txBox="1"/>
              <p:nvPr/>
            </p:nvSpPr>
            <p:spPr>
              <a:xfrm>
                <a:off x="-32236" y="-1315023"/>
                <a:ext cx="7627848" cy="8892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Calibri" panose="020F0502020204030204" pitchFamily="34" charset="0"/>
                  </a:rPr>
                  <a:t>The triumphant Agile team!</a:t>
                </a:r>
                <a:endParaRPr lang="en-US" sz="2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</p:grpSp>
        <p:graphicFrame>
          <p:nvGraphicFramePr>
            <p:cNvPr id="4" name="Diagram 3"/>
            <p:cNvGraphicFramePr/>
            <p:nvPr>
              <p:extLst>
                <p:ext uri="{D42A27DB-BD31-4B8C-83A1-F6EECF244321}">
                  <p14:modId xmlns:p14="http://schemas.microsoft.com/office/powerpoint/2010/main" val="2285699806"/>
                </p:ext>
              </p:extLst>
            </p:nvPr>
          </p:nvGraphicFramePr>
          <p:xfrm>
            <a:off x="6854898" y="2142137"/>
            <a:ext cx="4524303" cy="226215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854897" y="1742935"/>
              <a:ext cx="44307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" panose="020F0502020204030204" pitchFamily="34" charset="0"/>
                </a:rPr>
                <a:t>IT Operations!!</a:t>
              </a:r>
              <a:endPara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125389" y="228601"/>
              <a:ext cx="9902159" cy="79840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198527" y="893939"/>
              <a:ext cx="0" cy="782461"/>
            </a:xfrm>
            <a:prstGeom prst="straightConnector1">
              <a:avLst/>
            </a:prstGeom>
            <a:ln w="136525">
              <a:headEnd type="none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8987175" y="893939"/>
              <a:ext cx="0" cy="782461"/>
            </a:xfrm>
            <a:prstGeom prst="straightConnector1">
              <a:avLst/>
            </a:prstGeom>
            <a:ln w="136525">
              <a:headEnd type="none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320800" y="424303"/>
              <a:ext cx="97067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tx2">
                      <a:lumMod val="75000"/>
                    </a:schemeClr>
                  </a:solidFill>
                  <a:latin typeface="Calibri" panose="020F0502020204030204" pitchFamily="34" charset="0"/>
                </a:rPr>
                <a:t>The business! </a:t>
              </a:r>
              <a:r>
                <a:rPr lang="en-US" sz="2000" dirty="0" smtClean="0">
                  <a:solidFill>
                    <a:schemeClr val="tx2">
                      <a:lumMod val="75000"/>
                    </a:schemeClr>
                  </a:solidFill>
                  <a:latin typeface="Calibri" panose="020F0502020204030204" pitchFamily="34" charset="0"/>
                </a:rPr>
                <a:t>(different departments, needs, stakeholders etc.)</a:t>
              </a:r>
              <a:endParaRPr lang="en-US" sz="2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94697" y="5007528"/>
              <a:ext cx="10390996" cy="79840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24000" y="5175311"/>
              <a:ext cx="97067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tx2">
                      <a:lumMod val="75000"/>
                    </a:schemeClr>
                  </a:solidFill>
                  <a:latin typeface="Calibri" panose="020F0502020204030204" pitchFamily="34" charset="0"/>
                </a:rPr>
                <a:t>Customers / end users!!</a:t>
              </a:r>
              <a:endParaRPr lang="en-US" sz="2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12" name="Picture 4" descr="http://findicons.com/files/icons/1700/2d/512/money.png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687395">
              <a:off x="508000" y="4495801"/>
              <a:ext cx="1930400" cy="1447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http://findicons.com/files/icons/1700/2d/512/money.png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427440">
              <a:off x="945396" y="4747648"/>
              <a:ext cx="1930400" cy="1447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http://findicons.com/files/icons/1700/2d/512/money.png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88951">
              <a:off x="1197520" y="4892557"/>
              <a:ext cx="1930400" cy="1447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5" name="Group 14"/>
            <p:cNvGrpSpPr/>
            <p:nvPr/>
          </p:nvGrpSpPr>
          <p:grpSpPr>
            <a:xfrm>
              <a:off x="9245600" y="4572000"/>
              <a:ext cx="2359392" cy="1908592"/>
              <a:chOff x="6769636" y="4431764"/>
              <a:chExt cx="1769544" cy="1908592"/>
            </a:xfrm>
          </p:grpSpPr>
          <p:pic>
            <p:nvPicPr>
              <p:cNvPr id="18" name="Picture 4" descr="http://findicons.com/files/icons/1700/2d/512/money.png"/>
              <p:cNvPicPr>
                <a:picLocks noChangeAspect="1" noChangeArrowheads="1"/>
              </p:cNvPicPr>
              <p:nvPr/>
            </p:nvPicPr>
            <p:blipFill>
              <a:blip r:embed="rId1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687395">
                <a:off x="6769636" y="4431764"/>
                <a:ext cx="1447800" cy="1447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4" descr="http://findicons.com/files/icons/1700/2d/512/money.png"/>
              <p:cNvPicPr>
                <a:picLocks noChangeAspect="1" noChangeArrowheads="1"/>
              </p:cNvPicPr>
              <p:nvPr/>
            </p:nvPicPr>
            <p:blipFill>
              <a:blip r:embed="rId1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1427440">
                <a:off x="6902288" y="4747648"/>
                <a:ext cx="1447800" cy="1447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4" descr="http://findicons.com/files/icons/1700/2d/512/money.png"/>
              <p:cNvPicPr>
                <a:picLocks noChangeAspect="1" noChangeArrowheads="1"/>
              </p:cNvPicPr>
              <p:nvPr/>
            </p:nvPicPr>
            <p:blipFill>
              <a:blip r:embed="rId1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88951">
                <a:off x="7091380" y="4892556"/>
                <a:ext cx="1447800" cy="1447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6" name="Straight Arrow Connector 15"/>
            <p:cNvCxnSpPr/>
            <p:nvPr/>
          </p:nvCxnSpPr>
          <p:spPr>
            <a:xfrm flipV="1">
              <a:off x="3379940" y="4171173"/>
              <a:ext cx="0" cy="1156538"/>
            </a:xfrm>
            <a:prstGeom prst="straightConnector1">
              <a:avLst/>
            </a:prstGeom>
            <a:ln w="136525">
              <a:solidFill>
                <a:schemeClr val="tx2">
                  <a:lumMod val="75000"/>
                </a:schemeClr>
              </a:solidFill>
              <a:headEnd type="triangle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9144000" y="4177462"/>
              <a:ext cx="0" cy="1156538"/>
            </a:xfrm>
            <a:prstGeom prst="straightConnector1">
              <a:avLst/>
            </a:prstGeom>
            <a:ln w="136525">
              <a:solidFill>
                <a:schemeClr val="tx2">
                  <a:lumMod val="75000"/>
                </a:schemeClr>
              </a:solidFill>
              <a:headEnd type="triangle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3941952676"/>
              </p:ext>
            </p:extLst>
          </p:nvPr>
        </p:nvGraphicFramePr>
        <p:xfrm>
          <a:off x="3622568" y="2701418"/>
          <a:ext cx="2284772" cy="1523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</p:spTree>
    <p:extLst>
      <p:ext uri="{BB962C8B-B14F-4D97-AF65-F5344CB8AC3E}">
        <p14:creationId xmlns:p14="http://schemas.microsoft.com/office/powerpoint/2010/main" val="134069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6" descr="data:image/jpeg;base64,/9j/4AAQSkZJRgABAQAAAQABAAD/2wCEAAkGBhQGEBQREhEWERUVExYVFRURFRAYFxcVFxcWFRQVFxUXHCYgGB0jHBQVHzsgIzMpLiwtFSAxNTAqNTIsLSkBCQoKDgwOGQ8PGjUlHyQwLCosKS0pLyksLDAsLCwsLiksLCwsLCwpLCwvNC8tLCwsLC0sNCwsLCwsLCwpLCwpLP/AABEIAMIBAwMBIgACEQEDEQH/xAAcAAEAAgMBAQEAAAAAAAAAAAAABgcDBQgEAgH/xABDEAACAQMABgYGBggFBQAAAAAAAQIDBBEFBgcSITETQVFhcYEUInKRobEVFjJCgqIjUmKSssLR0hdDRFTBU2ODk/D/xAAZAQEAAwEBAAAAAAAAAAAAAAAAAQMEBQL/xAApEQEAAgICAQIFBAMAAAAAAAAAAQIDEQQSIRMxIkFRYaEkQnGBFCMz/9oADAMBAAIRAxEAPwC8QAAAAAAAAAAAAAAAAAAAAAAAAAAAAAAAAAAAAAAAAAAAAAAAAAAAAAAAAAAAAAAAAAAAAAAAAAAAAAAAAAAAAAAAAAAAAAAAAAAAAAAAAAAAAAAAAAAAAAAAAAAAAAAAAAAAAAAAAAAAAAAAAAAAAAAAAAAAAAAAAAAAAAAAAAAAAAAAAAAAAAAACktqG0G6sdIToW1xKlClGMWobvGbSnJttdW8l5F2SkoJt8Eufgcn6c0j9L3Nau/82rOflKTa+GDVxqRa0zLNybzWsRDcf4k6R/3tX8n9p+raZpJf62p7qf8AabfZNqTS1tq1pXCcqVKMVuqTjvTm3jLXHCUXw70WJpDYto+6i1TjUoS6pQqSlh+zPKf/ANxL75MVZ6zH4UUpktG4n8qttdrGkrWSfpW+uuNSnRafc8RT9zRbuz7aNDXSMoSiqVxBZlBNuMo8t+DfHGWsp8srmULrJoKerV1VtqjUpU5Y3lylFpSjJLqymuHUbPZveSstK2jj96qqb74zTg/nnyJyYqWruEY8tq21LpkEf1p15ttT1D0iUt6abjCnHek0ub6kl4tEOuNvdtH7FrWl7TpR+TkYa4r28xDbbJWviZWiCqqO32jL7VnVXszpy+eCY6sbQbPWx7tGo41MZ6Kqt2eOvC5Sx+y2LYr18zBXLS3iJSQGm1s1mhqlayuakJTScYqMMZbk8Li+CXeQGO36lnjZ1MdbVSGceGOIrjtaNxBbJWs6mVrgwWN5HSNKFWDzGpCM4v8AZklJfBmcrWAK/wBbNsFDVq4lbxoyuJQ4TcZRjGMv1ctPLXX2cu0+dVNrP1suYW9OynFvLlJ1ItQgucn6vgvFos9K+t68K/VpvW3r2m6z1dBQo06E+jnUcpOSUW9yKSxxT5uS/dK9+vV9/up/k/obLalf+maQcOqlThDzfry/jXuNLqtof6eu6VB53ZSzPHPcinKXHq4LHmdDFStccTaPuwZb2tkmKz9npWvd8v8AVT90P7T6htAvoPPpUvONJ/BxLMqbMrGccdFKPeqlTPxeCuNeNUPqpVhuyc6dRNwcsbyccZi8cHzTzw5imTFedRH4L0y0jcz+Uv1O2mPSVSNC6UYyk8QqR4Jy6oyj1N9q4dyLCOad7c4rg1xT70X/AF9YKeibSncXEt1OEM4TbcpRTwkub5+4z8jDFZjr82jj5ZtE9vk24IFX2v28PsUa0vHo4/zM88dsdNvjazS7pwfwwU/4+T6LfXx/VYoIroXaRaaYkob0qM28JVkkm+pKabXvwSortWazqYWVtFvMS0eumm5aAsqlWDSn6sYZSfrSaWcPnhZfkVT/AIi3/wDuX/67f+wlu2K+3KVCin9qcqjXdFbq+M37itbC0d/Vp0lzqTjBfiaj/wAnQ4+OvTdoYORkt31WVwW8ri5oaPnO4qqdaSVXo+iScZUq1WOVuYTTjBZWDwaL0/eV6tCE3Lc9JcpzcFidCt0it6eccN1xnl/9uPaTylTVKKiuCSSXguCPow94+jb0n6gAK1gAAI9tA0n9EaMuqmcPonCPtVMU4/GZzEXjt30l6PZ0aCfGrW3n7NOOX+acCjjo8auqbc/kzu2l97D7JW+jZVFzqV5t+EcQS+Df4iZaY1gt9AQc7itCkks+s/WfswXGT7kcrUridD7MpRzz3ZSWfcfE5OTy3l9r/qRbjdrTMymvI61iIhudctYPrRfVrlRcYzaUE+ahGKjHPe0s+Zu9kOhnpTSlOeMwoKVWT6s4cYLx3pJ/hZptXNSrvWmSVCi91vjVmnGnHxm1x8Fl9xfmqmq9DZ7aSTmuW/XrTxHLS+EVyS7+1k5ckUr1j39nnFSb27SiW03Z/ea3X1OdGMOijQjDfqTSSlvzclhZl1rqNTb7Aq0vt3lOPbuU5y+com405t2oWsnG1oSr44b9SXRwfelhya8cEfq7err7tvQj7Tqv+ZFdfW6xEeFtvR3Mz5eLW3ZBV1Yt53MbiFeEMOa3JQkotqOUstPi1wIJa3MrOcalOThOElKMovDjJcU0yY6x7WLvWW2nb1KdGEKm7vOnGon6slJJOU31xRCoQdRpLm3heL4I04+2vjZsnXfwOhdaZPWfV6VWS9adpTuGuyUVGrLHuZzydWUNEKlZRtfuq3VHy3Nw5VqU3Rbi+cW0/FcGU8afeF3Jj2l0fsrv/T9E2zzlwjKk/wDxylGP5VEz7QdbVqhZyqJrpZ+pRi+ubX2muyK4+5dZFNhWk16FcUpNLoq2+2+CUJwXFvq405Fc7Q9bnrfeSqJvoYZhRX7CfGeO2T4+GF1FUYu2WY+S2cvXFE/NGqtV1pOUm5Nttt8W2+Lbfbk6C2T6n/Vmz6apHFaulOeecKfOEO7g9597x1FZ7J9TvrLd9LUjmhbtSlnlOfOnDv5bz7ljrLw1rv8A6MsriouDVKSXtS9WPxkj3yL7mMcK8FNRN5UXpq++k7mtW/XqzkvBt7vwwS/ZDaqpdVaj5wo4X45LL90fiQPkfcKjpPMW4vtTafvRsvTtTrDJS/W3aXSFe4jax3pyjCK5uTSXvZT+0nWmnrBVp06L3oUt71+qUpYzu9yUVx6yHzqOpzbfi2/mejR2i6ulpblGlKq/2FnHi+S8ynHx4xz2mV2TkTkjrEPnR1jLSdWFGCzKpNRXm+L8EsvyLe1/1braat6FG3ipKFRN70oxwlBxi+Pj1dp8ai6hLV39PWalXawkuMaafNJ9cnyb8l3tPbULfRMnTpRdxNcHuNKCfZv8c+SZVkyTfJHpxvS2mOKUn1PG0attj9ea9evTg+yKnL48DJd7HqtKLdO5hUkllRlTlDL7M7zwY6u2Kv8Adt6UfalUf9DBV2t3VWLSp0VlNZUajx38Znv9Q8fp0IawXZs10rPStjHpG5OnOVLefNxiouOfBSS8iky7tm9l6Fo6k+uo5VH+KTx+VRJ5euiOLvugG1O+9L0g4dVKnCHm/Xf8a9xg2a2Hp2kabxlU4yqPyW7H800aTTl99JXNar+vVnJezl7vwwT/AGO2GFcV2uuNNPw9eXzger/68Ovs80+PNv7rKABynUAAAAAFDbcdJ+l6QhRT4UaMU/aqNzf5dwiWqGhvrBfW9u1mM6i38fqR9ap+WLPvXjSH0lpK7qN/584r2YPo4/CKJlsJ0R6Td1rlrKpUtyL/AG6j/thL946n/PF/Tm675f7Wgtn2j1/oaH7iPVa6oWVk04WdCLXJqjSyvxYybcHN7W+rodY+j8jHd4Lh4FQbedOTg6FnFtRcXWqJfe9bdpp9yxJ+OC4Cn9u2r9SrKjeRi5QjB0qjSb3PWcoSl2J70lntx2luDXeNq8++k6V9qNoKGsmkKFtUbUJyk5Y4NxhCU3FPqzu4z3nR2jtWrXRMVGjbUqaX6sI5fjJrMn3s5asryej6katKThODUoyjzTXWicWG0jTGnpKjQm6k2v8AKoUt7Ha3u4iu/gas+O158T4ZcOStY1MeW428aSg6ltawxmEZVZqOOG9iME8d0ZPzIRqDo76U0na08ZXTRm/Zp/pH/AeDWK3rWV1Vhcz36ykulbnvveaTacutrKXkTjYXo30q+qV2sxpUWk+pTqNJce3dUz1r08Tz5vlXscva92H0bpK7p4wunnJeE30i+EjqEoPbfo/0TSSqLlWoQl+KDdN/CMDNxZ1bTTyY3XaG6O07V0XRuKNN7sbiMYVHxzuxbeF45afc2eWys56RqQpU4uU5yUYxXXJvCMJcOxLU3dT0jVjzzC3T7OU6nnxivxdxsyWilZsx46zeYqsPVDVqGqdpTt4YbS3qkl9+o/ty/wCF3JGg2t3/AKPZwpJ8atVZ9mCcn8dwnJUm16+6W6pUs8KdLe85yefhCJhwRN8sTP8ALbnnrjmI/hBC8NDai2ttb0o1LanOahHflKKbc2sy4+OSptUNG/S99Qp810ilL2YevL+HHmX+aOXeY1WFHFpE7mWppapWdF5VpR86cH80bOlRjQW7GKil1RSS9yPsGCbTPu3RER7IntL0vLRVi1B7sqs1Tyuai03PHlFrzKXpQ6SSjyy0vDLwXRtL0NPS9l+ji5SpTVTdSbbjhxlhdbxLPkUqdLia6eHO5W+/lfmhtULbQkFGFGLklxqTjGU5Prbk+XguBptp95DR9g6aUVKtOMEkknhNTk/dFL8RBLLaDfxUaUKu++EY5pwnN9i5Zk/HJ4daqd3CcJ3sn0k4OUYzlHMYZx9lcIZeeC7DxTBaLxN5e7Z6zSYrDTRi5vC5vgvF8i+NL1Fq7oyeOHRW25H2t1Qj8WintTrH6Tv7eGMrpFKXsw9d5/dx5llbWLv0ewUf+pWhF+CUp/yI9cj4r1q84PhpayncF37OLD0HR1Lhh1N6q/xP1fyqJSVCk7mUYR4uUlFY7ZPC+LOjrO2VnThTXKEIxXhFJL5Ecy3wxCeJXzMswAOc6AAAAAA8s9FUajcnRptt5bcINt9reDPSoRt1iMVFdkUkvcj7A2aAAAPmcFUTTSaaw0+KafNNH0ANDW1CsK8nKVjQy3l4pxWX4I2mj9FUdEx3KFGFGPPdpQjFN9rUVxPUCZtM+8oiIh46uhqFduUqFKTby3KnTbb7W2uJnt7WFot2EIwXZCKivcjKBs0HP22LWaGnr1UqeHC2Uqe8vvTbTqYfYmlHxTLP2pa3PVSy/RvFas3Tpv8AV4ZnPxS5d7RzpFdI8Li28JLi2382bONj/fLJyb/shu9TNWJa23kLeOVH7VWS+7TWN5+L4Jd7R07aWsbGnGnTiowhFRjFclFLCXuIlsw1M+qVpmpHFetiVXtivuU/JPj3t9xMirPk721HtC3Bj6V8+4Yq1rC4+1CMvain8zKDOvYqVrCh9mEY+zFL5GUAAAABq7zVe10hLeqW1Kcnzk4Ry/FrmbQExMx7ImIn3eGw0HQ0Vxo0KdJ8swhFN+LSyzPXsad08zpwm8YzKMW8dmWjOBufc1Hsw0LKna/YpxhnnuRis+5GSpSVVYklJdjSfzPoEbSwxs4QeVCK8Ix/oZgAAAAAAAAAAAAAAAAAAAAAAD4q0Y11iUVJdkkn8zFHR1KDUlSgmuKahDKfc8HoAAAAAAAAAAAAAAAAAAAAAAAAAAAAAAAAAAAAAAAAAAAAAAAAAAAAAAAAAAAAAAAAAAAAAAAAAAAAAAAAAAAAAAAAAAAAAAAAAAAAAAAAAAAAAAAAAAAAAAAAAAAAAAAAAAAAAAAAAAAAAAAAAAAAAAAAAAAAAAAAAAAAAAAAAAAAAAAAAAAAAAAAAAAAAAAAAAAAAAAAAAAAAAAAAH//2Q=="/>
          <p:cNvSpPr>
            <a:spLocks noChangeAspect="1" noChangeArrowheads="1"/>
          </p:cNvSpPr>
          <p:nvPr/>
        </p:nvSpPr>
        <p:spPr bwMode="auto">
          <a:xfrm>
            <a:off x="1259681" y="748903"/>
            <a:ext cx="228600" cy="228601"/>
          </a:xfrm>
          <a:prstGeom prst="rect">
            <a:avLst/>
          </a:prstGeom>
          <a:noFill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latin typeface="Calibri" panose="020F0502020204030204" pitchFamily="34" charset="0"/>
            </a:endParaRP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1" y="0"/>
            <a:ext cx="9113002" cy="92204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6A658"/>
                </a:solidFill>
                <a:latin typeface="Arvo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smtClean="0">
                <a:solidFill>
                  <a:srgbClr val="0070C0"/>
                </a:solidFill>
                <a:latin typeface="Calibri" panose="020F0502020204030204" pitchFamily="34" charset="0"/>
                <a:cs typeface="Arvo"/>
              </a:rPr>
              <a:t>A simplified look at the enterprise</a:t>
            </a:r>
            <a:endParaRPr lang="en-US" sz="3600" b="1" dirty="0">
              <a:solidFill>
                <a:srgbClr val="0070C0"/>
              </a:solidFill>
              <a:latin typeface="Calibri" panose="020F0502020204030204" pitchFamily="34" charset="0"/>
              <a:cs typeface="Arvo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57200" y="837372"/>
            <a:ext cx="777524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287447" y="2509110"/>
            <a:ext cx="2747283" cy="295379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3238942" y="1785851"/>
            <a:ext cx="2248087" cy="3677051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3" descr="C:\Users\cknotts\Desktop\ScreenHunter_49 Dec. 01 14.43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523" y="2306655"/>
            <a:ext cx="2716267" cy="302875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https://cdn3.iconfinder.com/data/icons/business-pack-3/512/1-512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656" y="5057981"/>
            <a:ext cx="417286" cy="417286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https://cdn3.iconfinder.com/data/icons/business-pack-3/512/1-512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328" y="2526569"/>
            <a:ext cx="432205" cy="43220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https://cdn3.iconfinder.com/data/icons/business-pack-3/512/1-512.png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4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942" y="4180286"/>
            <a:ext cx="554862" cy="55486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Group 57"/>
          <p:cNvGrpSpPr/>
          <p:nvPr/>
        </p:nvGrpSpPr>
        <p:grpSpPr>
          <a:xfrm>
            <a:off x="5715715" y="1593702"/>
            <a:ext cx="318043" cy="3869200"/>
            <a:chOff x="6888147" y="1533376"/>
            <a:chExt cx="375808" cy="4696608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pic>
          <p:nvPicPr>
            <p:cNvPr id="59" name="Picture 5" descr="http://www.randolfdimalanta.com/wp-content/uploads/2012/06/brickwall_texture.jpg"/>
            <p:cNvPicPr>
              <a:picLocks noChangeAspect="1" noChangeArrowheads="1"/>
            </p:cNvPicPr>
            <p:nvPr/>
          </p:nvPicPr>
          <p:blipFill rotWithShape="1"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76508"/>
            <a:stretch/>
          </p:blipFill>
          <p:spPr bwMode="auto">
            <a:xfrm>
              <a:off x="6898195" y="4673076"/>
              <a:ext cx="365760" cy="1556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5" descr="http://www.randolfdimalanta.com/wp-content/uploads/2012/06/brickwall_texture.jpg"/>
            <p:cNvPicPr>
              <a:picLocks noChangeAspect="1" noChangeArrowheads="1"/>
            </p:cNvPicPr>
            <p:nvPr/>
          </p:nvPicPr>
          <p:blipFill rotWithShape="1"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76508"/>
            <a:stretch/>
          </p:blipFill>
          <p:spPr bwMode="auto">
            <a:xfrm>
              <a:off x="6888147" y="3104571"/>
              <a:ext cx="365760" cy="1556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5" descr="http://www.randolfdimalanta.com/wp-content/uploads/2012/06/brickwall_texture.jpg"/>
            <p:cNvPicPr>
              <a:picLocks noChangeAspect="1" noChangeArrowheads="1"/>
            </p:cNvPicPr>
            <p:nvPr/>
          </p:nvPicPr>
          <p:blipFill rotWithShape="1"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76508"/>
            <a:stretch/>
          </p:blipFill>
          <p:spPr bwMode="auto">
            <a:xfrm>
              <a:off x="6888147" y="1533376"/>
              <a:ext cx="365760" cy="1556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Group 61"/>
          <p:cNvGrpSpPr/>
          <p:nvPr/>
        </p:nvGrpSpPr>
        <p:grpSpPr>
          <a:xfrm>
            <a:off x="707234" y="2992050"/>
            <a:ext cx="2048325" cy="2383505"/>
            <a:chOff x="1018470" y="2455421"/>
            <a:chExt cx="2420351" cy="2816409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pic>
          <p:nvPicPr>
            <p:cNvPr id="63" name="Picture 11" descr="http://www.profitplaybook.com/temp/wp-content/uploads/2013/08/building_icon.png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8470" y="2455421"/>
              <a:ext cx="2420351" cy="2816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Rectangle 63"/>
            <p:cNvSpPr/>
            <p:nvPr/>
          </p:nvSpPr>
          <p:spPr>
            <a:xfrm>
              <a:off x="1328959" y="3570700"/>
              <a:ext cx="1359308" cy="989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9" descr="https://cdn1.iconfinder.com/data/icons/user-experience/512/meeting-512.png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5764" y="3539200"/>
              <a:ext cx="1045153" cy="10451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6" name="Group 65"/>
          <p:cNvGrpSpPr/>
          <p:nvPr/>
        </p:nvGrpSpPr>
        <p:grpSpPr>
          <a:xfrm>
            <a:off x="4166810" y="4135963"/>
            <a:ext cx="1204745" cy="1174739"/>
            <a:chOff x="4560886" y="4363222"/>
            <a:chExt cx="1497014" cy="1459729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pic>
          <p:nvPicPr>
            <p:cNvPr id="67" name="Picture 13" descr="https://cdn2.iconfinder.com/data/icons/seo-accessibility-usability-2/256/Coding-512.png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0886" y="4991894"/>
              <a:ext cx="831057" cy="831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13" descr="https://cdn2.iconfinder.com/data/icons/seo-accessibility-usability-2/256/Coding-512.png"/>
            <p:cNvPicPr>
              <a:picLocks noChangeAspect="1" noChangeArrowheads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1528" y="4661479"/>
              <a:ext cx="660830" cy="6608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13" descr="https://cdn2.iconfinder.com/data/icons/seo-accessibility-usability-2/256/Coding-512.png"/>
            <p:cNvPicPr>
              <a:picLocks noChangeAspect="1" noChangeArrowheads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1370" y="4363222"/>
              <a:ext cx="546530" cy="546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0" name="Group 69"/>
          <p:cNvGrpSpPr/>
          <p:nvPr/>
        </p:nvGrpSpPr>
        <p:grpSpPr>
          <a:xfrm>
            <a:off x="3670335" y="3364123"/>
            <a:ext cx="1204745" cy="1174739"/>
            <a:chOff x="4560886" y="4363222"/>
            <a:chExt cx="1497014" cy="1459729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pic>
          <p:nvPicPr>
            <p:cNvPr id="71" name="Picture 13" descr="https://cdn2.iconfinder.com/data/icons/seo-accessibility-usability-2/256/Coding-512.png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0886" y="4991894"/>
              <a:ext cx="831057" cy="831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13" descr="https://cdn2.iconfinder.com/data/icons/seo-accessibility-usability-2/256/Coding-512.png"/>
            <p:cNvPicPr>
              <a:picLocks noChangeAspect="1" noChangeArrowheads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1528" y="4661479"/>
              <a:ext cx="660830" cy="6608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13" descr="https://cdn2.iconfinder.com/data/icons/seo-accessibility-usability-2/256/Coding-512.png"/>
            <p:cNvPicPr>
              <a:picLocks noChangeAspect="1" noChangeArrowheads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1370" y="4363222"/>
              <a:ext cx="546530" cy="546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4" name="Group 73"/>
          <p:cNvGrpSpPr/>
          <p:nvPr/>
        </p:nvGrpSpPr>
        <p:grpSpPr>
          <a:xfrm>
            <a:off x="3640437" y="2403386"/>
            <a:ext cx="1204745" cy="1174739"/>
            <a:chOff x="4560886" y="4363222"/>
            <a:chExt cx="1497014" cy="1459729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pic>
          <p:nvPicPr>
            <p:cNvPr id="75" name="Picture 13" descr="https://cdn2.iconfinder.com/data/icons/seo-accessibility-usability-2/256/Coding-512.png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0886" y="4991894"/>
              <a:ext cx="831057" cy="831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13" descr="https://cdn2.iconfinder.com/data/icons/seo-accessibility-usability-2/256/Coding-512.png"/>
            <p:cNvPicPr>
              <a:picLocks noChangeAspect="1" noChangeArrowheads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1528" y="4661479"/>
              <a:ext cx="660830" cy="6608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13" descr="https://cdn2.iconfinder.com/data/icons/seo-accessibility-usability-2/256/Coding-512.png"/>
            <p:cNvPicPr>
              <a:picLocks noChangeAspect="1" noChangeArrowheads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1370" y="4363222"/>
              <a:ext cx="546530" cy="546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8" name="Rectangle 77"/>
          <p:cNvSpPr/>
          <p:nvPr/>
        </p:nvSpPr>
        <p:spPr>
          <a:xfrm>
            <a:off x="287447" y="5556675"/>
            <a:ext cx="8658637" cy="3869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itle 3"/>
          <p:cNvSpPr txBox="1">
            <a:spLocks/>
          </p:cNvSpPr>
          <p:nvPr/>
        </p:nvSpPr>
        <p:spPr>
          <a:xfrm>
            <a:off x="482185" y="5621757"/>
            <a:ext cx="4546748" cy="27825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609588" rtl="0" eaLnBrk="1" latinLnBrk="0" hangingPunct="1">
              <a:spcBef>
                <a:spcPct val="0"/>
              </a:spcBef>
              <a:buNone/>
              <a:defRPr sz="2400" b="0" i="0" kern="1200">
                <a:solidFill>
                  <a:srgbClr val="FFFFFF"/>
                </a:solidFill>
                <a:latin typeface="Open Sans"/>
                <a:ea typeface="+mj-ea"/>
                <a:cs typeface="Open Sans"/>
              </a:defRPr>
            </a:lvl1pPr>
          </a:lstStyle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" panose="020B0604020202020204"/>
              </a:rPr>
              <a:t>S e c u r I t y,   G o v e r n a n c e</a:t>
            </a: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itle 3"/>
          <p:cNvSpPr txBox="1">
            <a:spLocks/>
          </p:cNvSpPr>
          <p:nvPr/>
        </p:nvSpPr>
        <p:spPr>
          <a:xfrm>
            <a:off x="4401131" y="5633102"/>
            <a:ext cx="4297752" cy="27825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609588" rtl="0" eaLnBrk="1" latinLnBrk="0" hangingPunct="1">
              <a:spcBef>
                <a:spcPct val="0"/>
              </a:spcBef>
              <a:buNone/>
              <a:defRPr sz="2400" b="0" i="0" kern="1200">
                <a:solidFill>
                  <a:srgbClr val="FFFFFF"/>
                </a:solidFill>
                <a:latin typeface="Open Sans"/>
                <a:ea typeface="+mj-ea"/>
                <a:cs typeface="Open Sans"/>
              </a:defRPr>
            </a:lvl1pPr>
          </a:lstStyle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" panose="020B0604020202020204"/>
              </a:rPr>
              <a:t>S e c u r I t y,  G o v e r n a n c e</a:t>
            </a: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itle 3"/>
          <p:cNvSpPr txBox="1">
            <a:spLocks/>
          </p:cNvSpPr>
          <p:nvPr/>
        </p:nvSpPr>
        <p:spPr>
          <a:xfrm>
            <a:off x="-28423" y="2620319"/>
            <a:ext cx="3106146" cy="2782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09588" rtl="0" eaLnBrk="1" latinLnBrk="0" hangingPunct="1">
              <a:spcBef>
                <a:spcPct val="0"/>
              </a:spcBef>
              <a:buNone/>
              <a:defRPr sz="2400" b="0" i="0" kern="1200">
                <a:solidFill>
                  <a:srgbClr val="FFFFFF"/>
                </a:solidFill>
                <a:latin typeface="Open Sans"/>
                <a:ea typeface="+mj-ea"/>
                <a:cs typeface="Open Sans"/>
              </a:defRPr>
            </a:lvl1pPr>
          </a:lstStyle>
          <a:p>
            <a:pPr algn="ctr"/>
            <a:r>
              <a:rPr lang="en-US" sz="1800" b="1" dirty="0" smtClean="0">
                <a:solidFill>
                  <a:schemeClr val="tx1"/>
                </a:solidFill>
                <a:latin typeface="Arial" panose="020B0604020202020204"/>
              </a:rPr>
              <a:t>Business Customer</a:t>
            </a:r>
            <a:endPara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2" name="Picture 5" descr="http://www.randolfdimalanta.com/wp-content/uploads/2012/06/brickwall_texture.jpg"/>
          <p:cNvPicPr>
            <a:picLocks noChangeAspect="1" noChangeArrowheads="1"/>
          </p:cNvPicPr>
          <p:nvPr/>
        </p:nvPicPr>
        <p:blipFill rotWithShape="1">
          <a:blip r:embed="rId16" cstate="email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6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r="76508"/>
          <a:stretch/>
        </p:blipFill>
        <p:spPr bwMode="auto">
          <a:xfrm rot="5400000">
            <a:off x="3768932" y="781175"/>
            <a:ext cx="309540" cy="133252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5" descr="http://www.randolfdimalanta.com/wp-content/uploads/2012/06/brickwall_texture.jpg"/>
          <p:cNvPicPr>
            <a:picLocks noChangeAspect="1" noChangeArrowheads="1"/>
          </p:cNvPicPr>
          <p:nvPr/>
        </p:nvPicPr>
        <p:blipFill rotWithShape="1">
          <a:blip r:embed="rId16" cstate="email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6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r="76508"/>
          <a:stretch/>
        </p:blipFill>
        <p:spPr bwMode="auto">
          <a:xfrm rot="5400000">
            <a:off x="5173959" y="783419"/>
            <a:ext cx="309540" cy="133252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5" descr="http://www.randolfdimalanta.com/wp-content/uploads/2012/06/brickwall_texture.jpg"/>
          <p:cNvPicPr>
            <a:picLocks noChangeAspect="1" noChangeArrowheads="1"/>
          </p:cNvPicPr>
          <p:nvPr/>
        </p:nvPicPr>
        <p:blipFill rotWithShape="1">
          <a:blip r:embed="rId16" cstate="email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6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r="76508"/>
          <a:stretch/>
        </p:blipFill>
        <p:spPr bwMode="auto">
          <a:xfrm rot="5400000">
            <a:off x="6506482" y="781175"/>
            <a:ext cx="309540" cy="133252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5" descr="http://www.randolfdimalanta.com/wp-content/uploads/2012/06/brickwall_texture.jpg"/>
          <p:cNvPicPr>
            <a:picLocks noChangeAspect="1" noChangeArrowheads="1"/>
          </p:cNvPicPr>
          <p:nvPr/>
        </p:nvPicPr>
        <p:blipFill rotWithShape="1">
          <a:blip r:embed="rId16" cstate="email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6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r="76508"/>
          <a:stretch/>
        </p:blipFill>
        <p:spPr bwMode="auto">
          <a:xfrm rot="5400000">
            <a:off x="7911509" y="783420"/>
            <a:ext cx="309540" cy="133252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itle 3"/>
          <p:cNvSpPr txBox="1">
            <a:spLocks/>
          </p:cNvSpPr>
          <p:nvPr/>
        </p:nvSpPr>
        <p:spPr>
          <a:xfrm>
            <a:off x="3408543" y="2035185"/>
            <a:ext cx="2229589" cy="2782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09588" rtl="0" eaLnBrk="1" latinLnBrk="0" hangingPunct="1">
              <a:spcBef>
                <a:spcPct val="0"/>
              </a:spcBef>
              <a:buNone/>
              <a:defRPr sz="2400" b="0" i="0" kern="1200">
                <a:solidFill>
                  <a:srgbClr val="FFFFFF"/>
                </a:solidFill>
                <a:latin typeface="Open Sans"/>
                <a:ea typeface="+mj-ea"/>
                <a:cs typeface="Open Sans"/>
              </a:defRPr>
            </a:lvl1pPr>
          </a:lstStyle>
          <a:p>
            <a:r>
              <a:rPr lang="en-US" sz="1600" b="1" dirty="0" smtClean="0">
                <a:solidFill>
                  <a:schemeClr val="tx1"/>
                </a:solidFill>
                <a:latin typeface="Arial" panose="020B0604020202020204"/>
              </a:rPr>
              <a:t>Application Development teams</a:t>
            </a: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itle 3"/>
          <p:cNvSpPr txBox="1">
            <a:spLocks/>
          </p:cNvSpPr>
          <p:nvPr/>
        </p:nvSpPr>
        <p:spPr>
          <a:xfrm>
            <a:off x="6219977" y="1902267"/>
            <a:ext cx="2847823" cy="4310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09588" rtl="0" eaLnBrk="1" latinLnBrk="0" hangingPunct="1">
              <a:spcBef>
                <a:spcPct val="0"/>
              </a:spcBef>
              <a:buNone/>
              <a:defRPr sz="2400" b="0" i="0" kern="1200">
                <a:solidFill>
                  <a:srgbClr val="FFFFFF"/>
                </a:solidFill>
                <a:latin typeface="Open Sans"/>
                <a:ea typeface="+mj-ea"/>
                <a:cs typeface="Open Sans"/>
              </a:defRPr>
            </a:lvl1pPr>
          </a:lstStyle>
          <a:p>
            <a:r>
              <a:rPr lang="en-US" sz="1600" b="1" dirty="0" smtClean="0">
                <a:solidFill>
                  <a:schemeClr val="tx1"/>
                </a:solidFill>
                <a:latin typeface="Arial" panose="020B0604020202020204"/>
              </a:rPr>
              <a:t>IT Operations, Production Environments, Support</a:t>
            </a: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itle 3"/>
          <p:cNvSpPr txBox="1">
            <a:spLocks/>
          </p:cNvSpPr>
          <p:nvPr/>
        </p:nvSpPr>
        <p:spPr>
          <a:xfrm>
            <a:off x="4542661" y="1326078"/>
            <a:ext cx="2668546" cy="2782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09588" rtl="0" eaLnBrk="1" latinLnBrk="0" hangingPunct="1">
              <a:spcBef>
                <a:spcPct val="0"/>
              </a:spcBef>
              <a:buNone/>
              <a:defRPr sz="2400" b="0" i="0" kern="1200">
                <a:solidFill>
                  <a:srgbClr val="FFFFFF"/>
                </a:solidFill>
                <a:latin typeface="Open Sans"/>
                <a:ea typeface="+mj-ea"/>
                <a:cs typeface="Open Sans"/>
              </a:defRPr>
            </a:lvl1pPr>
          </a:lstStyle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" panose="020B0604020202020204"/>
              </a:rPr>
              <a:t>Change Management</a:t>
            </a: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3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81000" y="1742801"/>
            <a:ext cx="8389125" cy="4453957"/>
            <a:chOff x="1009795" y="1616049"/>
            <a:chExt cx="7135812" cy="4141331"/>
          </a:xfrm>
        </p:grpSpPr>
        <p:pic>
          <p:nvPicPr>
            <p:cNvPr id="11" name="Picture 2" descr="Curve Partial - Screen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1009795" y="1616049"/>
              <a:ext cx="7135812" cy="414133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12" name="Group 34"/>
            <p:cNvGrpSpPr/>
            <p:nvPr/>
          </p:nvGrpSpPr>
          <p:grpSpPr>
            <a:xfrm>
              <a:off x="2085975" y="2744906"/>
              <a:ext cx="1707079" cy="2364833"/>
              <a:chOff x="1752600" y="1784350"/>
              <a:chExt cx="1992312" cy="3168650"/>
            </a:xfrm>
          </p:grpSpPr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1752600" y="1784350"/>
                <a:ext cx="1992312" cy="316865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ln w="9525">
                <a:noFill/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Text Box 7"/>
              <p:cNvSpPr txBox="1">
                <a:spLocks noChangeArrowheads="1"/>
              </p:cNvSpPr>
              <p:nvPr/>
            </p:nvSpPr>
            <p:spPr bwMode="auto">
              <a:xfrm>
                <a:off x="1828800" y="2895601"/>
                <a:ext cx="1828801" cy="16504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rgbClr val="808080"/>
                    </a:solidFill>
                  </a:rPr>
                  <a:t>5</a:t>
                </a:r>
                <a:r>
                  <a:rPr lang="en-US" sz="900" b="1" dirty="0" smtClean="0">
                    <a:solidFill>
                      <a:srgbClr val="808080"/>
                    </a:solidFill>
                  </a:rPr>
                  <a:t>0</a:t>
                </a:r>
                <a:r>
                  <a:rPr lang="en-US" sz="900" b="1" dirty="0">
                    <a:solidFill>
                      <a:srgbClr val="808080"/>
                    </a:solidFill>
                  </a:rPr>
                  <a:t>% of defects introduced here</a:t>
                </a:r>
              </a:p>
            </p:txBody>
          </p:sp>
        </p:grpSp>
      </p:grpSp>
      <p:sp>
        <p:nvSpPr>
          <p:cNvPr id="8" name="AutoShape 6" descr="data:image/jpeg;base64,/9j/4AAQSkZJRgABAQAAAQABAAD/2wCEAAkGBhQGEBQREhEWERUVExYVFRURFRAYFxcVFxcWFRQVFxUXHCYgGB0jHBQVHzsgIzMpLiwtFSAxNTAqNTIsLSkBCQoKDgwOGQ8PGjUlHyQwLCosKS0pLyksLDAsLCwsLiksLCwsLCwpLCwvNC8tLCwsLC0sNCwsLCwsLCwpLCwpLP/AABEIAMIBAwMBIgACEQEDEQH/xAAcAAEAAgMBAQEAAAAAAAAAAAAABgcDBQgEAgH/xABDEAACAQMABgYGBggFBQAAAAAAAQIDBBEFBgcSITETQVFhcYEUInKRobEVFjJCgqIjUmKSssLR0hdDRFTBU2ODk/D/xAAZAQEAAwEBAAAAAAAAAAAAAAAAAQMEBQL/xAApEQEAAgICAQIFBAMAAAAAAAAAAQIDEQQSIRMxIkFRYaEkQnGBFCMz/9oADAMBAAIRAxEAPwC8QAAAAAAAAAAAAAAAAAAAAAAAAAAAAAAAAAAAAAAAAAAAAAAAAAAAAAAAAAAAAAAAAAAAAAAAAAAAAAAAAAAAAAAAAAAAAAAAAAAAAAAAAAAAAAAAAAAAAAAAAAAAAAAAAAAAAAAAAAAAAAAAAAAAAAAAAAAAAAAAAAAAAAAAAAAAAAAAAAAAAAAACktqG0G6sdIToW1xKlClGMWobvGbSnJttdW8l5F2SkoJt8Eufgcn6c0j9L3Nau/82rOflKTa+GDVxqRa0zLNybzWsRDcf4k6R/3tX8n9p+raZpJf62p7qf8AabfZNqTS1tq1pXCcqVKMVuqTjvTm3jLXHCUXw70WJpDYto+6i1TjUoS6pQqSlh+zPKf/ANxL75MVZ6zH4UUpktG4n8qttdrGkrWSfpW+uuNSnRafc8RT9zRbuz7aNDXSMoSiqVxBZlBNuMo8t+DfHGWsp8srmULrJoKerV1VtqjUpU5Y3lylFpSjJLqymuHUbPZveSstK2jj96qqb74zTg/nnyJyYqWruEY8tq21LpkEf1p15ttT1D0iUt6abjCnHek0ub6kl4tEOuNvdtH7FrWl7TpR+TkYa4r28xDbbJWviZWiCqqO32jL7VnVXszpy+eCY6sbQbPWx7tGo41MZ6Kqt2eOvC5Sx+y2LYr18zBXLS3iJSQGm1s1mhqlayuakJTScYqMMZbk8Li+CXeQGO36lnjZ1MdbVSGceGOIrjtaNxBbJWs6mVrgwWN5HSNKFWDzGpCM4v8AZklJfBmcrWAK/wBbNsFDVq4lbxoyuJQ4TcZRjGMv1ctPLXX2cu0+dVNrP1suYW9OynFvLlJ1ItQgucn6vgvFos9K+t68K/VpvW3r2m6z1dBQo06E+jnUcpOSUW9yKSxxT5uS/dK9+vV9/up/k/obLalf+maQcOqlThDzfry/jXuNLqtof6eu6VB53ZSzPHPcinKXHq4LHmdDFStccTaPuwZb2tkmKz9npWvd8v8AVT90P7T6htAvoPPpUvONJ/BxLMqbMrGccdFKPeqlTPxeCuNeNUPqpVhuyc6dRNwcsbyccZi8cHzTzw5imTFedRH4L0y0jcz+Uv1O2mPSVSNC6UYyk8QqR4Jy6oyj1N9q4dyLCOad7c4rg1xT70X/AF9YKeibSncXEt1OEM4TbcpRTwkub5+4z8jDFZjr82jj5ZtE9vk24IFX2v28PsUa0vHo4/zM88dsdNvjazS7pwfwwU/4+T6LfXx/VYoIroXaRaaYkob0qM28JVkkm+pKabXvwSortWazqYWVtFvMS0eumm5aAsqlWDSn6sYZSfrSaWcPnhZfkVT/AIi3/wDuX/67f+wlu2K+3KVCin9qcqjXdFbq+M37itbC0d/Vp0lzqTjBfiaj/wAnQ4+OvTdoYORkt31WVwW8ri5oaPnO4qqdaSVXo+iScZUq1WOVuYTTjBZWDwaL0/eV6tCE3Lc9JcpzcFidCt0it6eccN1xnl/9uPaTylTVKKiuCSSXguCPow94+jb0n6gAK1gAAI9tA0n9EaMuqmcPonCPtVMU4/GZzEXjt30l6PZ0aCfGrW3n7NOOX+acCjjo8auqbc/kzu2l97D7JW+jZVFzqV5t+EcQS+Df4iZaY1gt9AQc7itCkks+s/WfswXGT7kcrUridD7MpRzz3ZSWfcfE5OTy3l9r/qRbjdrTMymvI61iIhudctYPrRfVrlRcYzaUE+ahGKjHPe0s+Zu9kOhnpTSlOeMwoKVWT6s4cYLx3pJ/hZptXNSrvWmSVCi91vjVmnGnHxm1x8Fl9xfmqmq9DZ7aSTmuW/XrTxHLS+EVyS7+1k5ckUr1j39nnFSb27SiW03Z/ea3X1OdGMOijQjDfqTSSlvzclhZl1rqNTb7Aq0vt3lOPbuU5y+com405t2oWsnG1oSr44b9SXRwfelhya8cEfq7err7tvQj7Tqv+ZFdfW6xEeFtvR3Mz5eLW3ZBV1Yt53MbiFeEMOa3JQkotqOUstPi1wIJa3MrOcalOThOElKMovDjJcU0yY6x7WLvWW2nb1KdGEKm7vOnGon6slJJOU31xRCoQdRpLm3heL4I04+2vjZsnXfwOhdaZPWfV6VWS9adpTuGuyUVGrLHuZzydWUNEKlZRtfuq3VHy3Nw5VqU3Rbi+cW0/FcGU8afeF3Jj2l0fsrv/T9E2zzlwjKk/wDxylGP5VEz7QdbVqhZyqJrpZ+pRi+ubX2muyK4+5dZFNhWk16FcUpNLoq2+2+CUJwXFvq405Fc7Q9bnrfeSqJvoYZhRX7CfGeO2T4+GF1FUYu2WY+S2cvXFE/NGqtV1pOUm5Nttt8W2+Lbfbk6C2T6n/Vmz6apHFaulOeecKfOEO7g9597x1FZ7J9TvrLd9LUjmhbtSlnlOfOnDv5bz7ljrLw1rv8A6MsriouDVKSXtS9WPxkj3yL7mMcK8FNRN5UXpq++k7mtW/XqzkvBt7vwwS/ZDaqpdVaj5wo4X45LL90fiQPkfcKjpPMW4vtTafvRsvTtTrDJS/W3aXSFe4jax3pyjCK5uTSXvZT+0nWmnrBVp06L3oUt71+qUpYzu9yUVx6yHzqOpzbfi2/mejR2i6ulpblGlKq/2FnHi+S8ynHx4xz2mV2TkTkjrEPnR1jLSdWFGCzKpNRXm+L8EsvyLe1/1braat6FG3ipKFRN70oxwlBxi+Pj1dp8ai6hLV39PWalXawkuMaafNJ9cnyb8l3tPbULfRMnTpRdxNcHuNKCfZv8c+SZVkyTfJHpxvS2mOKUn1PG0attj9ea9evTg+yKnL48DJd7HqtKLdO5hUkllRlTlDL7M7zwY6u2Kv8Adt6UfalUf9DBV2t3VWLSp0VlNZUajx38Znv9Q8fp0IawXZs10rPStjHpG5OnOVLefNxiouOfBSS8iky7tm9l6Fo6k+uo5VH+KTx+VRJ5euiOLvugG1O+9L0g4dVKnCHm/Xf8a9xg2a2Hp2kabxlU4yqPyW7H800aTTl99JXNar+vVnJezl7vwwT/AGO2GFcV2uuNNPw9eXzger/68Ovs80+PNv7rKABynUAAAAAFDbcdJ+l6QhRT4UaMU/aqNzf5dwiWqGhvrBfW9u1mM6i38fqR9ap+WLPvXjSH0lpK7qN/584r2YPo4/CKJlsJ0R6Td1rlrKpUtyL/AG6j/thL946n/PF/Tm675f7Wgtn2j1/oaH7iPVa6oWVk04WdCLXJqjSyvxYybcHN7W+rodY+j8jHd4Lh4FQbedOTg6FnFtRcXWqJfe9bdpp9yxJ+OC4Cn9u2r9SrKjeRi5QjB0qjSb3PWcoSl2J70lntx2luDXeNq8++k6V9qNoKGsmkKFtUbUJyk5Y4NxhCU3FPqzu4z3nR2jtWrXRMVGjbUqaX6sI5fjJrMn3s5asryej6katKThODUoyjzTXWicWG0jTGnpKjQm6k2v8AKoUt7Ha3u4iu/gas+O158T4ZcOStY1MeW428aSg6ltawxmEZVZqOOG9iME8d0ZPzIRqDo76U0na08ZXTRm/Zp/pH/AeDWK3rWV1Vhcz36ykulbnvveaTacutrKXkTjYXo30q+qV2sxpUWk+pTqNJce3dUz1r08Tz5vlXscva92H0bpK7p4wunnJeE30i+EjqEoPbfo/0TSSqLlWoQl+KDdN/CMDNxZ1bTTyY3XaG6O07V0XRuKNN7sbiMYVHxzuxbeF45afc2eWys56RqQpU4uU5yUYxXXJvCMJcOxLU3dT0jVjzzC3T7OU6nnxivxdxsyWilZsx46zeYqsPVDVqGqdpTt4YbS3qkl9+o/ty/wCF3JGg2t3/AKPZwpJ8atVZ9mCcn8dwnJUm16+6W6pUs8KdLe85yefhCJhwRN8sTP8ALbnnrjmI/hBC8NDai2ttb0o1LanOahHflKKbc2sy4+OSptUNG/S99Qp810ilL2YevL+HHmX+aOXeY1WFHFpE7mWppapWdF5VpR86cH80bOlRjQW7GKil1RSS9yPsGCbTPu3RER7IntL0vLRVi1B7sqs1Tyuai03PHlFrzKXpQ6SSjyy0vDLwXRtL0NPS9l+ji5SpTVTdSbbjhxlhdbxLPkUqdLia6eHO5W+/lfmhtULbQkFGFGLklxqTjGU5Prbk+XguBptp95DR9g6aUVKtOMEkknhNTk/dFL8RBLLaDfxUaUKu++EY5pwnN9i5Zk/HJ4daqd3CcJ3sn0k4OUYzlHMYZx9lcIZeeC7DxTBaLxN5e7Z6zSYrDTRi5vC5vgvF8i+NL1Fq7oyeOHRW25H2t1Qj8WintTrH6Tv7eGMrpFKXsw9d5/dx5llbWLv0ewUf+pWhF+CUp/yI9cj4r1q84PhpayncF37OLD0HR1Lhh1N6q/xP1fyqJSVCk7mUYR4uUlFY7ZPC+LOjrO2VnThTXKEIxXhFJL5Ecy3wxCeJXzMswAOc6AAAAAA8s9FUajcnRptt5bcINt9reDPSoRt1iMVFdkUkvcj7A2aAAAPmcFUTTSaaw0+KafNNH0ANDW1CsK8nKVjQy3l4pxWX4I2mj9FUdEx3KFGFGPPdpQjFN9rUVxPUCZtM+8oiIh46uhqFduUqFKTby3KnTbb7W2uJnt7WFot2EIwXZCKivcjKBs0HP22LWaGnr1UqeHC2Uqe8vvTbTqYfYmlHxTLP2pa3PVSy/RvFas3Tpv8AV4ZnPxS5d7RzpFdI8Li28JLi2382bONj/fLJyb/shu9TNWJa23kLeOVH7VWS+7TWN5+L4Jd7R07aWsbGnGnTiowhFRjFclFLCXuIlsw1M+qVpmpHFetiVXtivuU/JPj3t9xMirPk721HtC3Bj6V8+4Yq1rC4+1CMvain8zKDOvYqVrCh9mEY+zFL5GUAAAABq7zVe10hLeqW1Kcnzk4Ry/FrmbQExMx7ImIn3eGw0HQ0Vxo0KdJ8swhFN+LSyzPXsad08zpwm8YzKMW8dmWjOBufc1Hsw0LKna/YpxhnnuRis+5GSpSVVYklJdjSfzPoEbSwxs4QeVCK8Ix/oZgAAAAAAAAAAAAAAAAAAAAAAD4q0Y11iUVJdkkn8zFHR1KDUlSgmuKahDKfc8HoAAAAAAAAAAAAAAAAAAAAAAAAAAAAAAAAAAAAAAAAAAAAAAAAAAAAAAAAAAAAAAAAAAAAAAAAAAAAAAAAAAAAAAAAAAAAAAAAAAAAAAAAAAAAAAAAAAAAAAAAAAAAAAAAAAAAAAAAAAAAAAAAAAAAAAAAAAAAAAAAAAAAAAAAAAAAAAAAAAAAAAAAAAAAAAAAAAAAAAAAAAAAAAAAAH//2Q=="/>
          <p:cNvSpPr>
            <a:spLocks noChangeAspect="1" noChangeArrowheads="1"/>
          </p:cNvSpPr>
          <p:nvPr/>
        </p:nvSpPr>
        <p:spPr bwMode="auto">
          <a:xfrm>
            <a:off x="1259681" y="748903"/>
            <a:ext cx="228600" cy="228601"/>
          </a:xfrm>
          <a:prstGeom prst="rect">
            <a:avLst/>
          </a:prstGeom>
          <a:noFill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latin typeface="Calibri" panose="020F0502020204030204" pitchFamily="34" charset="0"/>
            </a:endParaRP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533400" y="76200"/>
            <a:ext cx="8001000" cy="92204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6A658"/>
                </a:solidFill>
                <a:latin typeface="Arvo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smtClean="0">
                <a:solidFill>
                  <a:srgbClr val="0070C0"/>
                </a:solidFill>
                <a:latin typeface="Calibri" panose="020F0502020204030204" pitchFamily="34" charset="0"/>
                <a:cs typeface="Arvo"/>
              </a:rPr>
              <a:t>Increasing quality in software and IT delivery as a product of work</a:t>
            </a:r>
            <a:endParaRPr lang="en-US" sz="3600" b="1" dirty="0">
              <a:solidFill>
                <a:srgbClr val="0070C0"/>
              </a:solidFill>
              <a:latin typeface="Calibri" panose="020F0502020204030204" pitchFamily="34" charset="0"/>
              <a:cs typeface="Arvo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06751" y="1143000"/>
            <a:ext cx="777524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381000" y="1285331"/>
            <a:ext cx="8458200" cy="69586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Application Delivery &amp; Cost of Defects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6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>
          <a:xfrm>
            <a:off x="1" y="422175"/>
            <a:ext cx="9113002" cy="92204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6A658"/>
                </a:solidFill>
                <a:latin typeface="Arvo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smtClean="0">
                <a:solidFill>
                  <a:srgbClr val="0070C0"/>
                </a:solidFill>
                <a:latin typeface="Calibri" panose="020F0502020204030204" pitchFamily="34" charset="0"/>
                <a:cs typeface="Arvo"/>
              </a:rPr>
              <a:t>2011: </a:t>
            </a:r>
            <a:r>
              <a:rPr lang="en-US" sz="3600" b="1" i="1" dirty="0" smtClean="0">
                <a:solidFill>
                  <a:srgbClr val="0070C0"/>
                </a:solidFill>
                <a:latin typeface="Calibri" panose="020F0502020204030204" pitchFamily="34" charset="0"/>
                <a:cs typeface="Arvo"/>
              </a:rPr>
              <a:t>Continuous Delivery: </a:t>
            </a:r>
          </a:p>
          <a:p>
            <a:pPr algn="ctr"/>
            <a:r>
              <a:rPr lang="en-US" sz="2800" b="1" i="1" dirty="0" smtClean="0">
                <a:solidFill>
                  <a:srgbClr val="0070C0"/>
                </a:solidFill>
                <a:latin typeface="Calibri" panose="020F0502020204030204" pitchFamily="34" charset="0"/>
                <a:cs typeface="Arvo"/>
              </a:rPr>
              <a:t>Reliable Software Releases Through Build, Test, &amp; Deployment Automation</a:t>
            </a:r>
            <a:endParaRPr lang="en-US" sz="2800" b="1" dirty="0">
              <a:solidFill>
                <a:srgbClr val="0070C0"/>
              </a:solidFill>
              <a:latin typeface="Calibri" panose="020F0502020204030204" pitchFamily="34" charset="0"/>
              <a:cs typeface="Arvo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57200" y="1828800"/>
            <a:ext cx="777524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634" name="Picture 2" descr="http://martinfowler.com/books/continuousDelivery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078736"/>
            <a:ext cx="3048000" cy="4017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636" name="Picture 4" descr="http://continuousdelivery.com/wp-content/uploads/2011/08/jez_new_large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078736"/>
            <a:ext cx="1372383" cy="13723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638" name="Picture 6" descr="https://pbs.twimg.com/profile_images/1182936980/Photo_1_400x400.jp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267200"/>
            <a:ext cx="1372383" cy="13723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2"/>
          <p:cNvSpPr txBox="1">
            <a:spLocks/>
          </p:cNvSpPr>
          <p:nvPr/>
        </p:nvSpPr>
        <p:spPr>
          <a:xfrm>
            <a:off x="5730499" y="3505200"/>
            <a:ext cx="1634735" cy="38340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6A658"/>
                </a:solidFill>
                <a:latin typeface="Arvo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Arvo"/>
              </a:rPr>
              <a:t>Jez Humble</a:t>
            </a:r>
            <a:endParaRPr lang="en-US" sz="1800" b="1" dirty="0">
              <a:solidFill>
                <a:schemeClr val="tx1"/>
              </a:solidFill>
              <a:latin typeface="Calibri" panose="020F0502020204030204" pitchFamily="34" charset="0"/>
              <a:cs typeface="Arvo"/>
            </a:endParaRPr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5806699" y="5791200"/>
            <a:ext cx="1634735" cy="38340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6A658"/>
                </a:solidFill>
                <a:latin typeface="Arvo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Arvo"/>
              </a:rPr>
              <a:t>Dave Farley</a:t>
            </a:r>
            <a:endParaRPr lang="en-US" sz="1800" b="1" dirty="0">
              <a:solidFill>
                <a:schemeClr val="tx1"/>
              </a:solidFill>
              <a:latin typeface="Calibri" panose="020F0502020204030204" pitchFamily="34" charset="0"/>
              <a:cs typeface="Arvo"/>
            </a:endParaRPr>
          </a:p>
        </p:txBody>
      </p:sp>
    </p:spTree>
    <p:extLst>
      <p:ext uri="{BB962C8B-B14F-4D97-AF65-F5344CB8AC3E}">
        <p14:creationId xmlns:p14="http://schemas.microsoft.com/office/powerpoint/2010/main" val="138075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>
          <a:xfrm>
            <a:off x="1" y="0"/>
            <a:ext cx="9113002" cy="92204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6A658"/>
                </a:solidFill>
                <a:latin typeface="Arvo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smtClean="0">
                <a:solidFill>
                  <a:srgbClr val="0070C0"/>
                </a:solidFill>
                <a:latin typeface="Calibri" panose="020F0502020204030204" pitchFamily="34" charset="0"/>
                <a:cs typeface="Arvo"/>
              </a:rPr>
              <a:t>A simplified look at the enterprise</a:t>
            </a:r>
            <a:endParaRPr lang="en-US" sz="3600" b="1" dirty="0">
              <a:solidFill>
                <a:srgbClr val="0070C0"/>
              </a:solidFill>
              <a:latin typeface="Calibri" panose="020F0502020204030204" pitchFamily="34" charset="0"/>
              <a:cs typeface="Arvo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57200" y="837372"/>
            <a:ext cx="777524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09600" y="304800"/>
            <a:ext cx="8039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66CC"/>
                </a:solidFill>
              </a:rPr>
              <a:t>A simplified look at an enterprise</a:t>
            </a:r>
            <a:endParaRPr lang="en-US" sz="2800" b="1" dirty="0">
              <a:solidFill>
                <a:srgbClr val="0066CC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81000" y="76200"/>
            <a:ext cx="8307930" cy="6049505"/>
            <a:chOff x="228600" y="124246"/>
            <a:chExt cx="8305800" cy="604795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124246"/>
              <a:ext cx="8305800" cy="604795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" name="TextBox 7"/>
            <p:cNvSpPr txBox="1"/>
            <p:nvPr/>
          </p:nvSpPr>
          <p:spPr>
            <a:xfrm>
              <a:off x="3276600" y="133290"/>
              <a:ext cx="5257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0066CC"/>
                  </a:solidFill>
                </a:rPr>
                <a:t>Welcome to the 21</a:t>
              </a:r>
              <a:r>
                <a:rPr lang="en-US" sz="2000" b="1" baseline="30000" dirty="0" smtClean="0">
                  <a:solidFill>
                    <a:srgbClr val="0066CC"/>
                  </a:solidFill>
                </a:rPr>
                <a:t>st</a:t>
              </a:r>
              <a:r>
                <a:rPr lang="en-US" sz="2000" b="1" dirty="0" smtClean="0">
                  <a:solidFill>
                    <a:srgbClr val="0066CC"/>
                  </a:solidFill>
                </a:rPr>
                <a:t> century!</a:t>
              </a:r>
              <a:endParaRPr lang="en-US" sz="2000" b="1" dirty="0">
                <a:solidFill>
                  <a:srgbClr val="0066C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240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upload.wikimedia.org/wikipedia/commons/thumb/c/c3/Continuous_Delivery_process_diagram.svg/1462px-Continuous_Delivery_process_diagram.svg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8763000" cy="628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6" descr="data:image/jpeg;base64,/9j/4AAQSkZJRgABAQAAAQABAAD/2wCEAAkGBhQGEBQREhEWERUVExYVFRURFRAYFxcVFxcWFRQVFxUXHCYgGB0jHBQVHzsgIzMpLiwtFSAxNTAqNTIsLSkBCQoKDgwOGQ8PGjUlHyQwLCosKS0pLyksLDAsLCwsLiksLCwsLCwpLCwvNC8tLCwsLC0sNCwsLCwsLCwpLCwpLP/AABEIAMIBAwMBIgACEQEDEQH/xAAcAAEAAgMBAQEAAAAAAAAAAAAABgcDBQgEAgH/xABDEAACAQMABgYGBggFBQAAAAAAAQIDBBEFBgcSITETQVFhcYEUInKRobEVFjJCgqIjUmKSssLR0hdDRFTBU2ODk/D/xAAZAQEAAwEBAAAAAAAAAAAAAAAAAQMEBQL/xAApEQEAAgICAQIFBAMAAAAAAAAAAQIDEQQSIRMxIkFRYaEkQnGBFCMz/9oADAMBAAIRAxEAPwC8QAAAAAAAAAAAAAAAAAAAAAAAAAAAAAAAAAAAAAAAAAAAAAAAAAAAAAAAAAAAAAAAAAAAAAAAAAAAAAAAAAAAAAAAAAAAAAAAAAAAAAAAAAAAAAAAAAAAAAAAAAAAAAAAAAAAAAAAAAAAAAAAAAAAAAAAAAAAAAAAAAAAAAAAAAAAAAAAAAAAAAAACktqG0G6sdIToW1xKlClGMWobvGbSnJttdW8l5F2SkoJt8Eufgcn6c0j9L3Nau/82rOflKTa+GDVxqRa0zLNybzWsRDcf4k6R/3tX8n9p+raZpJf62p7qf8AabfZNqTS1tq1pXCcqVKMVuqTjvTm3jLXHCUXw70WJpDYto+6i1TjUoS6pQqSlh+zPKf/ANxL75MVZ6zH4UUpktG4n8qttdrGkrWSfpW+uuNSnRafc8RT9zRbuz7aNDXSMoSiqVxBZlBNuMo8t+DfHGWsp8srmULrJoKerV1VtqjUpU5Y3lylFpSjJLqymuHUbPZveSstK2jj96qqb74zTg/nnyJyYqWruEY8tq21LpkEf1p15ttT1D0iUt6abjCnHek0ub6kl4tEOuNvdtH7FrWl7TpR+TkYa4r28xDbbJWviZWiCqqO32jL7VnVXszpy+eCY6sbQbPWx7tGo41MZ6Kqt2eOvC5Sx+y2LYr18zBXLS3iJSQGm1s1mhqlayuakJTScYqMMZbk8Li+CXeQGO36lnjZ1MdbVSGceGOIrjtaNxBbJWs6mVrgwWN5HSNKFWDzGpCM4v8AZklJfBmcrWAK/wBbNsFDVq4lbxoyuJQ4TcZRjGMv1ctPLXX2cu0+dVNrP1suYW9OynFvLlJ1ItQgucn6vgvFos9K+t68K/VpvW3r2m6z1dBQo06E+jnUcpOSUW9yKSxxT5uS/dK9+vV9/up/k/obLalf+maQcOqlThDzfry/jXuNLqtof6eu6VB53ZSzPHPcinKXHq4LHmdDFStccTaPuwZb2tkmKz9npWvd8v8AVT90P7T6htAvoPPpUvONJ/BxLMqbMrGccdFKPeqlTPxeCuNeNUPqpVhuyc6dRNwcsbyccZi8cHzTzw5imTFedRH4L0y0jcz+Uv1O2mPSVSNC6UYyk8QqR4Jy6oyj1N9q4dyLCOad7c4rg1xT70X/AF9YKeibSncXEt1OEM4TbcpRTwkub5+4z8jDFZjr82jj5ZtE9vk24IFX2v28PsUa0vHo4/zM88dsdNvjazS7pwfwwU/4+T6LfXx/VYoIroXaRaaYkob0qM28JVkkm+pKabXvwSortWazqYWVtFvMS0eumm5aAsqlWDSn6sYZSfrSaWcPnhZfkVT/AIi3/wDuX/67f+wlu2K+3KVCin9qcqjXdFbq+M37itbC0d/Vp0lzqTjBfiaj/wAnQ4+OvTdoYORkt31WVwW8ri5oaPnO4qqdaSVXo+iScZUq1WOVuYTTjBZWDwaL0/eV6tCE3Lc9JcpzcFidCt0it6eccN1xnl/9uPaTylTVKKiuCSSXguCPow94+jb0n6gAK1gAAI9tA0n9EaMuqmcPonCPtVMU4/GZzEXjt30l6PZ0aCfGrW3n7NOOX+acCjjo8auqbc/kzu2l97D7JW+jZVFzqV5t+EcQS+Df4iZaY1gt9AQc7itCkks+s/WfswXGT7kcrUridD7MpRzz3ZSWfcfE5OTy3l9r/qRbjdrTMymvI61iIhudctYPrRfVrlRcYzaUE+ahGKjHPe0s+Zu9kOhnpTSlOeMwoKVWT6s4cYLx3pJ/hZptXNSrvWmSVCi91vjVmnGnHxm1x8Fl9xfmqmq9DZ7aSTmuW/XrTxHLS+EVyS7+1k5ckUr1j39nnFSb27SiW03Z/ea3X1OdGMOijQjDfqTSSlvzclhZl1rqNTb7Aq0vt3lOPbuU5y+com405t2oWsnG1oSr44b9SXRwfelhya8cEfq7err7tvQj7Tqv+ZFdfW6xEeFtvR3Mz5eLW3ZBV1Yt53MbiFeEMOa3JQkotqOUstPi1wIJa3MrOcalOThOElKMovDjJcU0yY6x7WLvWW2nb1KdGEKm7vOnGon6slJJOU31xRCoQdRpLm3heL4I04+2vjZsnXfwOhdaZPWfV6VWS9adpTuGuyUVGrLHuZzydWUNEKlZRtfuq3VHy3Nw5VqU3Rbi+cW0/FcGU8afeF3Jj2l0fsrv/T9E2zzlwjKk/wDxylGP5VEz7QdbVqhZyqJrpZ+pRi+ubX2muyK4+5dZFNhWk16FcUpNLoq2+2+CUJwXFvq405Fc7Q9bnrfeSqJvoYZhRX7CfGeO2T4+GF1FUYu2WY+S2cvXFE/NGqtV1pOUm5Nttt8W2+Lbfbk6C2T6n/Vmz6apHFaulOeecKfOEO7g9597x1FZ7J9TvrLd9LUjmhbtSlnlOfOnDv5bz7ljrLw1rv8A6MsriouDVKSXtS9WPxkj3yL7mMcK8FNRN5UXpq++k7mtW/XqzkvBt7vwwS/ZDaqpdVaj5wo4X45LL90fiQPkfcKjpPMW4vtTafvRsvTtTrDJS/W3aXSFe4jax3pyjCK5uTSXvZT+0nWmnrBVp06L3oUt71+qUpYzu9yUVx6yHzqOpzbfi2/mejR2i6ulpblGlKq/2FnHi+S8ynHx4xz2mV2TkTkjrEPnR1jLSdWFGCzKpNRXm+L8EsvyLe1/1braat6FG3ipKFRN70oxwlBxi+Pj1dp8ai6hLV39PWalXawkuMaafNJ9cnyb8l3tPbULfRMnTpRdxNcHuNKCfZv8c+SZVkyTfJHpxvS2mOKUn1PG0attj9ea9evTg+yKnL48DJd7HqtKLdO5hUkllRlTlDL7M7zwY6u2Kv8Adt6UfalUf9DBV2t3VWLSp0VlNZUajx38Znv9Q8fp0IawXZs10rPStjHpG5OnOVLefNxiouOfBSS8iky7tm9l6Fo6k+uo5VH+KTx+VRJ5euiOLvugG1O+9L0g4dVKnCHm/Xf8a9xg2a2Hp2kabxlU4yqPyW7H800aTTl99JXNar+vVnJezl7vwwT/AGO2GFcV2uuNNPw9eXzger/68Ovs80+PNv7rKABynUAAAAAFDbcdJ+l6QhRT4UaMU/aqNzf5dwiWqGhvrBfW9u1mM6i38fqR9ap+WLPvXjSH0lpK7qN/584r2YPo4/CKJlsJ0R6Td1rlrKpUtyL/AG6j/thL946n/PF/Tm675f7Wgtn2j1/oaH7iPVa6oWVk04WdCLXJqjSyvxYybcHN7W+rodY+j8jHd4Lh4FQbedOTg6FnFtRcXWqJfe9bdpp9yxJ+OC4Cn9u2r9SrKjeRi5QjB0qjSb3PWcoSl2J70lntx2luDXeNq8++k6V9qNoKGsmkKFtUbUJyk5Y4NxhCU3FPqzu4z3nR2jtWrXRMVGjbUqaX6sI5fjJrMn3s5asryej6katKThODUoyjzTXWicWG0jTGnpKjQm6k2v8AKoUt7Ha3u4iu/gas+O158T4ZcOStY1MeW428aSg6ltawxmEZVZqOOG9iME8d0ZPzIRqDo76U0na08ZXTRm/Zp/pH/AeDWK3rWV1Vhcz36ykulbnvveaTacutrKXkTjYXo30q+qV2sxpUWk+pTqNJce3dUz1r08Tz5vlXscva92H0bpK7p4wunnJeE30i+EjqEoPbfo/0TSSqLlWoQl+KDdN/CMDNxZ1bTTyY3XaG6O07V0XRuKNN7sbiMYVHxzuxbeF45afc2eWys56RqQpU4uU5yUYxXXJvCMJcOxLU3dT0jVjzzC3T7OU6nnxivxdxsyWilZsx46zeYqsPVDVqGqdpTt4YbS3qkl9+o/ty/wCF3JGg2t3/AKPZwpJ8atVZ9mCcn8dwnJUm16+6W6pUs8KdLe85yefhCJhwRN8sTP8ALbnnrjmI/hBC8NDai2ttb0o1LanOahHflKKbc2sy4+OSptUNG/S99Qp810ilL2YevL+HHmX+aOXeY1WFHFpE7mWppapWdF5VpR86cH80bOlRjQW7GKil1RSS9yPsGCbTPu3RER7IntL0vLRVi1B7sqs1Tyuai03PHlFrzKXpQ6SSjyy0vDLwXRtL0NPS9l+ji5SpTVTdSbbjhxlhdbxLPkUqdLia6eHO5W+/lfmhtULbQkFGFGLklxqTjGU5Prbk+XguBptp95DR9g6aUVKtOMEkknhNTk/dFL8RBLLaDfxUaUKu++EY5pwnN9i5Zk/HJ4daqd3CcJ3sn0k4OUYzlHMYZx9lcIZeeC7DxTBaLxN5e7Z6zSYrDTRi5vC5vgvF8i+NL1Fq7oyeOHRW25H2t1Qj8WintTrH6Tv7eGMrpFKXsw9d5/dx5llbWLv0ewUf+pWhF+CUp/yI9cj4r1q84PhpayncF37OLD0HR1Lhh1N6q/xP1fyqJSVCk7mUYR4uUlFY7ZPC+LOjrO2VnThTXKEIxXhFJL5Ecy3wxCeJXzMswAOc6AAAAAA8s9FUajcnRptt5bcINt9reDPSoRt1iMVFdkUkvcj7A2aAAAPmcFUTTSaaw0+KafNNH0ANDW1CsK8nKVjQy3l4pxWX4I2mj9FUdEx3KFGFGPPdpQjFN9rUVxPUCZtM+8oiIh46uhqFduUqFKTby3KnTbb7W2uJnt7WFot2EIwXZCKivcjKBs0HP22LWaGnr1UqeHC2Uqe8vvTbTqYfYmlHxTLP2pa3PVSy/RvFas3Tpv8AV4ZnPxS5d7RzpFdI8Li28JLi2382bONj/fLJyb/shu9TNWJa23kLeOVH7VWS+7TWN5+L4Jd7R07aWsbGnGnTiowhFRjFclFLCXuIlsw1M+qVpmpHFetiVXtivuU/JPj3t9xMirPk721HtC3Bj6V8+4Yq1rC4+1CMvain8zKDOvYqVrCh9mEY+zFL5GUAAAABq7zVe10hLeqW1Kcnzk4Ry/FrmbQExMx7ImIn3eGw0HQ0Vxo0KdJ8swhFN+LSyzPXsad08zpwm8YzKMW8dmWjOBufc1Hsw0LKna/YpxhnnuRis+5GSpSVVYklJdjSfzPoEbSwxs4QeVCK8Ix/oZgAAAAAAAAAAAAAAAAAAAAAAD4q0Y11iUVJdkkn8zFHR1KDUlSgmuKahDKfc8HoAAAAAAAAAAAAAAAAAAAAAAAAAAAAAAAAAAAAAAAAAAAAAAAAAAAAAAAAAAAAAAAAAAAAAAAAAAAAAAAAAAAAAAAAAAAAAAAAAAAAAAAAAAAAAAAAAAAAAAAAAAAAAAAAAAAAAAAAAAAAAAAAAAAAAAAAAAAAAAAAAAAAAAAAAAAAAAAAAAAAAAAAAAAAAAAAAAAAAAAAAAAAAAAAAH//2Q=="/>
          <p:cNvSpPr>
            <a:spLocks noChangeAspect="1" noChangeArrowheads="1"/>
          </p:cNvSpPr>
          <p:nvPr/>
        </p:nvSpPr>
        <p:spPr bwMode="auto">
          <a:xfrm>
            <a:off x="1259681" y="748903"/>
            <a:ext cx="228600" cy="228601"/>
          </a:xfrm>
          <a:prstGeom prst="rect">
            <a:avLst/>
          </a:prstGeom>
          <a:noFill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latin typeface="Calibri" panose="020F050202020403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638800" y="1066800"/>
            <a:ext cx="3200400" cy="2819400"/>
            <a:chOff x="5715000" y="1295400"/>
            <a:chExt cx="3200400" cy="2667000"/>
          </a:xfrm>
        </p:grpSpPr>
        <p:sp>
          <p:nvSpPr>
            <p:cNvPr id="13" name="Rectangle 12"/>
            <p:cNvSpPr/>
            <p:nvPr/>
          </p:nvSpPr>
          <p:spPr>
            <a:xfrm>
              <a:off x="5715000" y="1295400"/>
              <a:ext cx="3200400" cy="2667000"/>
            </a:xfrm>
            <a:prstGeom prst="rect">
              <a:avLst/>
            </a:prstGeom>
            <a:solidFill>
              <a:schemeClr val="bg1"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91200" y="1367481"/>
              <a:ext cx="3048000" cy="954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0066CC"/>
                  </a:solidFill>
                </a:rPr>
                <a:t>The deployment pipeline concept</a:t>
              </a:r>
              <a:endParaRPr lang="en-US" sz="2800" b="1" dirty="0">
                <a:solidFill>
                  <a:srgbClr val="0066CC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43600" y="2702276"/>
              <a:ext cx="2971800" cy="6113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Source: </a:t>
              </a:r>
              <a:r>
                <a:rPr lang="en-US" sz="1200" i="1" dirty="0" smtClean="0"/>
                <a:t>Continuous </a:t>
              </a:r>
              <a:r>
                <a:rPr lang="en-US" sz="1200" i="1" dirty="0"/>
                <a:t>Delivery: Reliable Software Releases through Build, Test, and Deployment </a:t>
              </a:r>
              <a:r>
                <a:rPr lang="en-US" sz="1200" i="1" dirty="0" smtClean="0"/>
                <a:t>Automation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809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://static01.nyt.com/images/2012/08/19/business/JP-ROBOT-1/JP-ROBOT-1-articleLar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937"/>
            <a:ext cx="9131127" cy="685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-152400" y="304800"/>
            <a:ext cx="9372600" cy="990600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2"/>
          <p:cNvSpPr txBox="1">
            <a:spLocks/>
          </p:cNvSpPr>
          <p:nvPr/>
        </p:nvSpPr>
        <p:spPr>
          <a:xfrm>
            <a:off x="533400" y="457200"/>
            <a:ext cx="8001000" cy="72390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6A658"/>
                </a:solidFill>
                <a:latin typeface="Arvo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rgbClr val="0070C0"/>
                </a:solidFill>
                <a:latin typeface="Calibri" panose="020F0502020204030204" pitchFamily="34" charset="0"/>
                <a:cs typeface="Arvo"/>
              </a:rPr>
              <a:t>Test automation</a:t>
            </a:r>
            <a:endParaRPr lang="en-US" sz="4000" b="1" dirty="0">
              <a:solidFill>
                <a:srgbClr val="0070C0"/>
              </a:solidFill>
              <a:latin typeface="Calibri" panose="020F0502020204030204" pitchFamily="34" charset="0"/>
              <a:cs typeface="Arvo"/>
            </a:endParaRPr>
          </a:p>
        </p:txBody>
      </p:sp>
    </p:spTree>
    <p:extLst>
      <p:ext uri="{BB962C8B-B14F-4D97-AF65-F5344CB8AC3E}">
        <p14:creationId xmlns:p14="http://schemas.microsoft.com/office/powerpoint/2010/main" val="77121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6" descr="data:image/jpeg;base64,/9j/4AAQSkZJRgABAQAAAQABAAD/2wCEAAkGBhQGEBQREhEWERUVExYVFRURFRAYFxcVFxcWFRQVFxUXHCYgGB0jHBQVHzsgIzMpLiwtFSAxNTAqNTIsLSkBCQoKDgwOGQ8PGjUlHyQwLCosKS0pLyksLDAsLCwsLiksLCwsLCwpLCwvNC8tLCwsLC0sNCwsLCwsLCwpLCwpLP/AABEIAMIBAwMBIgACEQEDEQH/xAAcAAEAAgMBAQEAAAAAAAAAAAAABgcDBQgEAgH/xABDEAACAQMABgYGBggFBQAAAAAAAQIDBBEFBgcSITETQVFhcYEUInKRobEVFjJCgqIjUmKSssLR0hdDRFTBU2ODk/D/xAAZAQEAAwEBAAAAAAAAAAAAAAAAAQMEBQL/xAApEQEAAgICAQIFBAMAAAAAAAAAAQIDEQQSIRMxIkFRYaEkQnGBFCMz/9oADAMBAAIRAxEAPwC8QAAAAAAAAAAAAAAAAAAAAAAAAAAAAAAAAAAAAAAAAAAAAAAAAAAAAAAAAAAAAAAAAAAAAAAAAAAAAAAAAAAAAAAAAAAAAAAAAAAAAAAAAAAAAAAAAAAAAAAAAAAAAAAAAAAAAAAAAAAAAAAAAAAAAAAAAAAAAAAAAAAAAAAAAAAAAAAAAAAAAAAACktqG0G6sdIToW1xKlClGMWobvGbSnJttdW8l5F2SkoJt8Eufgcn6c0j9L3Nau/82rOflKTa+GDVxqRa0zLNybzWsRDcf4k6R/3tX8n9p+raZpJf62p7qf8AabfZNqTS1tq1pXCcqVKMVuqTjvTm3jLXHCUXw70WJpDYto+6i1TjUoS6pQqSlh+zPKf/ANxL75MVZ6zH4UUpktG4n8qttdrGkrWSfpW+uuNSnRafc8RT9zRbuz7aNDXSMoSiqVxBZlBNuMo8t+DfHGWsp8srmULrJoKerV1VtqjUpU5Y3lylFpSjJLqymuHUbPZveSstK2jj96qqb74zTg/nnyJyYqWruEY8tq21LpkEf1p15ttT1D0iUt6abjCnHek0ub6kl4tEOuNvdtH7FrWl7TpR+TkYa4r28xDbbJWviZWiCqqO32jL7VnVXszpy+eCY6sbQbPWx7tGo41MZ6Kqt2eOvC5Sx+y2LYr18zBXLS3iJSQGm1s1mhqlayuakJTScYqMMZbk8Li+CXeQGO36lnjZ1MdbVSGceGOIrjtaNxBbJWs6mVrgwWN5HSNKFWDzGpCM4v8AZklJfBmcrWAK/wBbNsFDVq4lbxoyuJQ4TcZRjGMv1ctPLXX2cu0+dVNrP1suYW9OynFvLlJ1ItQgucn6vgvFos9K+t68K/VpvW3r2m6z1dBQo06E+jnUcpOSUW9yKSxxT5uS/dK9+vV9/up/k/obLalf+maQcOqlThDzfry/jXuNLqtof6eu6VB53ZSzPHPcinKXHq4LHmdDFStccTaPuwZb2tkmKz9npWvd8v8AVT90P7T6htAvoPPpUvONJ/BxLMqbMrGccdFKPeqlTPxeCuNeNUPqpVhuyc6dRNwcsbyccZi8cHzTzw5imTFedRH4L0y0jcz+Uv1O2mPSVSNC6UYyk8QqR4Jy6oyj1N9q4dyLCOad7c4rg1xT70X/AF9YKeibSncXEt1OEM4TbcpRTwkub5+4z8jDFZjr82jj5ZtE9vk24IFX2v28PsUa0vHo4/zM88dsdNvjazS7pwfwwU/4+T6LfXx/VYoIroXaRaaYkob0qM28JVkkm+pKabXvwSortWazqYWVtFvMS0eumm5aAsqlWDSn6sYZSfrSaWcPnhZfkVT/AIi3/wDuX/67f+wlu2K+3KVCin9qcqjXdFbq+M37itbC0d/Vp0lzqTjBfiaj/wAnQ4+OvTdoYORkt31WVwW8ri5oaPnO4qqdaSVXo+iScZUq1WOVuYTTjBZWDwaL0/eV6tCE3Lc9JcpzcFidCt0it6eccN1xnl/9uPaTylTVKKiuCSSXguCPow94+jb0n6gAK1gAAI9tA0n9EaMuqmcPonCPtVMU4/GZzEXjt30l6PZ0aCfGrW3n7NOOX+acCjjo8auqbc/kzu2l97D7JW+jZVFzqV5t+EcQS+Df4iZaY1gt9AQc7itCkks+s/WfswXGT7kcrUridD7MpRzz3ZSWfcfE5OTy3l9r/qRbjdrTMymvI61iIhudctYPrRfVrlRcYzaUE+ahGKjHPe0s+Zu9kOhnpTSlOeMwoKVWT6s4cYLx3pJ/hZptXNSrvWmSVCi91vjVmnGnHxm1x8Fl9xfmqmq9DZ7aSTmuW/XrTxHLS+EVyS7+1k5ckUr1j39nnFSb27SiW03Z/ea3X1OdGMOijQjDfqTSSlvzclhZl1rqNTb7Aq0vt3lOPbuU5y+com405t2oWsnG1oSr44b9SXRwfelhya8cEfq7err7tvQj7Tqv+ZFdfW6xEeFtvR3Mz5eLW3ZBV1Yt53MbiFeEMOa3JQkotqOUstPi1wIJa3MrOcalOThOElKMovDjJcU0yY6x7WLvWW2nb1KdGEKm7vOnGon6slJJOU31xRCoQdRpLm3heL4I04+2vjZsnXfwOhdaZPWfV6VWS9adpTuGuyUVGrLHuZzydWUNEKlZRtfuq3VHy3Nw5VqU3Rbi+cW0/FcGU8afeF3Jj2l0fsrv/T9E2zzlwjKk/wDxylGP5VEz7QdbVqhZyqJrpZ+pRi+ubX2muyK4+5dZFNhWk16FcUpNLoq2+2+CUJwXFvq405Fc7Q9bnrfeSqJvoYZhRX7CfGeO2T4+GF1FUYu2WY+S2cvXFE/NGqtV1pOUm5Nttt8W2+Lbfbk6C2T6n/Vmz6apHFaulOeecKfOEO7g9597x1FZ7J9TvrLd9LUjmhbtSlnlOfOnDv5bz7ljrLw1rv8A6MsriouDVKSXtS9WPxkj3yL7mMcK8FNRN5UXpq++k7mtW/XqzkvBt7vwwS/ZDaqpdVaj5wo4X45LL90fiQPkfcKjpPMW4vtTafvRsvTtTrDJS/W3aXSFe4jax3pyjCK5uTSXvZT+0nWmnrBVp06L3oUt71+qUpYzu9yUVx6yHzqOpzbfi2/mejR2i6ulpblGlKq/2FnHi+S8ynHx4xz2mV2TkTkjrEPnR1jLSdWFGCzKpNRXm+L8EsvyLe1/1braat6FG3ipKFRN70oxwlBxi+Pj1dp8ai6hLV39PWalXawkuMaafNJ9cnyb8l3tPbULfRMnTpRdxNcHuNKCfZv8c+SZVkyTfJHpxvS2mOKUn1PG0attj9ea9evTg+yKnL48DJd7HqtKLdO5hUkllRlTlDL7M7zwY6u2Kv8Adt6UfalUf9DBV2t3VWLSp0VlNZUajx38Znv9Q8fp0IawXZs10rPStjHpG5OnOVLefNxiouOfBSS8iky7tm9l6Fo6k+uo5VH+KTx+VRJ5euiOLvugG1O+9L0g4dVKnCHm/Xf8a9xg2a2Hp2kabxlU4yqPyW7H800aTTl99JXNar+vVnJezl7vwwT/AGO2GFcV2uuNNPw9eXzger/68Ovs80+PNv7rKABynUAAAAAFDbcdJ+l6QhRT4UaMU/aqNzf5dwiWqGhvrBfW9u1mM6i38fqR9ap+WLPvXjSH0lpK7qN/584r2YPo4/CKJlsJ0R6Td1rlrKpUtyL/AG6j/thL946n/PF/Tm675f7Wgtn2j1/oaH7iPVa6oWVk04WdCLXJqjSyvxYybcHN7W+rodY+j8jHd4Lh4FQbedOTg6FnFtRcXWqJfe9bdpp9yxJ+OC4Cn9u2r9SrKjeRi5QjB0qjSb3PWcoSl2J70lntx2luDXeNq8++k6V9qNoKGsmkKFtUbUJyk5Y4NxhCU3FPqzu4z3nR2jtWrXRMVGjbUqaX6sI5fjJrMn3s5asryej6katKThODUoyjzTXWicWG0jTGnpKjQm6k2v8AKoUt7Ha3u4iu/gas+O158T4ZcOStY1MeW428aSg6ltawxmEZVZqOOG9iME8d0ZPzIRqDo76U0na08ZXTRm/Zp/pH/AeDWK3rWV1Vhcz36ykulbnvveaTacutrKXkTjYXo30q+qV2sxpUWk+pTqNJce3dUz1r08Tz5vlXscva92H0bpK7p4wunnJeE30i+EjqEoPbfo/0TSSqLlWoQl+KDdN/CMDNxZ1bTTyY3XaG6O07V0XRuKNN7sbiMYVHxzuxbeF45afc2eWys56RqQpU4uU5yUYxXXJvCMJcOxLU3dT0jVjzzC3T7OU6nnxivxdxsyWilZsx46zeYqsPVDVqGqdpTt4YbS3qkl9+o/ty/wCF3JGg2t3/AKPZwpJ8atVZ9mCcn8dwnJUm16+6W6pUs8KdLe85yefhCJhwRN8sTP8ALbnnrjmI/hBC8NDai2ttb0o1LanOahHflKKbc2sy4+OSptUNG/S99Qp810ilL2YevL+HHmX+aOXeY1WFHFpE7mWppapWdF5VpR86cH80bOlRjQW7GKil1RSS9yPsGCbTPu3RER7IntL0vLRVi1B7sqs1Tyuai03PHlFrzKXpQ6SSjyy0vDLwXRtL0NPS9l+ji5SpTVTdSbbjhxlhdbxLPkUqdLia6eHO5W+/lfmhtULbQkFGFGLklxqTjGU5Prbk+XguBptp95DR9g6aUVKtOMEkknhNTk/dFL8RBLLaDfxUaUKu++EY5pwnN9i5Zk/HJ4daqd3CcJ3sn0k4OUYzlHMYZx9lcIZeeC7DxTBaLxN5e7Z6zSYrDTRi5vC5vgvF8i+NL1Fq7oyeOHRW25H2t1Qj8WintTrH6Tv7eGMrpFKXsw9d5/dx5llbWLv0ewUf+pWhF+CUp/yI9cj4r1q84PhpayncF37OLD0HR1Lhh1N6q/xP1fyqJSVCk7mUYR4uUlFY7ZPC+LOjrO2VnThTXKEIxXhFJL5Ecy3wxCeJXzMswAOc6AAAAAA8s9FUajcnRptt5bcINt9reDPSoRt1iMVFdkUkvcj7A2aAAAPmcFUTTSaaw0+KafNNH0ANDW1CsK8nKVjQy3l4pxWX4I2mj9FUdEx3KFGFGPPdpQjFN9rUVxPUCZtM+8oiIh46uhqFduUqFKTby3KnTbb7W2uJnt7WFot2EIwXZCKivcjKBs0HP22LWaGnr1UqeHC2Uqe8vvTbTqYfYmlHxTLP2pa3PVSy/RvFas3Tpv8AV4ZnPxS5d7RzpFdI8Li28JLi2382bONj/fLJyb/shu9TNWJa23kLeOVH7VWS+7TWN5+L4Jd7R07aWsbGnGnTiowhFRjFclFLCXuIlsw1M+qVpmpHFetiVXtivuU/JPj3t9xMirPk721HtC3Bj6V8+4Yq1rC4+1CMvain8zKDOvYqVrCh9mEY+zFL5GUAAAABq7zVe10hLeqW1Kcnzk4Ry/FrmbQExMx7ImIn3eGw0HQ0Vxo0KdJ8swhFN+LSyzPXsad08zpwm8YzKMW8dmWjOBufc1Hsw0LKna/YpxhnnuRis+5GSpSVVYklJdjSfzPoEbSwxs4QeVCK8Ix/oZgAAAAAAAAAAAAAAAAAAAAAAD4q0Y11iUVJdkkn8zFHR1KDUlSgmuKahDKfc8HoAAAAAAAAAAAAAAAAAAAAAAAAAAAAAAAAAAAAAAAAAAAAAAAAAAAAAAAAAAAAAAAAAAAAAAAAAAAAAAAAAAAAAAAAAAAAAAAAAAAAAAAAAAAAAAAAAAAAAAAAAAAAAAAAAAAAAAAAAAAAAAAAAAAAAAAAAAAAAAAAAAAAAAAAAAAAAAAAAAAAAAAAAAAAAAAAAAAAAAAAAAAAAAAAAH//2Q=="/>
          <p:cNvSpPr>
            <a:spLocks noChangeAspect="1" noChangeArrowheads="1"/>
          </p:cNvSpPr>
          <p:nvPr/>
        </p:nvSpPr>
        <p:spPr bwMode="auto">
          <a:xfrm>
            <a:off x="1259681" y="748903"/>
            <a:ext cx="228600" cy="228601"/>
          </a:xfrm>
          <a:prstGeom prst="rect">
            <a:avLst/>
          </a:prstGeom>
          <a:noFill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latin typeface="Calibri" panose="020F0502020204030204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0070C0"/>
                </a:solidFill>
                <a:latin typeface="Calibri" panose="020F0502020204030204" pitchFamily="34" charset="0"/>
              </a:rPr>
              <a:t>What is DevOps Really?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" y="990600"/>
            <a:ext cx="83058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http://en.community.dell.com/resized-image.ashx/__size/1024x0/__key/communityserver-blogs-components-weblogfiles/00-00-00-37-45/1108.devops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143000"/>
            <a:ext cx="6400800" cy="47028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9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6" descr="data:image/jpeg;base64,/9j/4AAQSkZJRgABAQAAAQABAAD/2wCEAAkGBhQGEBQREhEWERUVExYVFRURFRAYFxcVFxcWFRQVFxUXHCYgGB0jHBQVHzsgIzMpLiwtFSAxNTAqNTIsLSkBCQoKDgwOGQ8PGjUlHyQwLCosKS0pLyksLDAsLCwsLiksLCwsLCwpLCwvNC8tLCwsLC0sNCwsLCwsLCwpLCwpLP/AABEIAMIBAwMBIgACEQEDEQH/xAAcAAEAAgMBAQEAAAAAAAAAAAAABgcDBQgEAgH/xABDEAACAQMABgYGBggFBQAAAAAAAQIDBBEFBgcSITETQVFhcYEUInKRobEVFjJCgqIjUmKSssLR0hdDRFTBU2ODk/D/xAAZAQEAAwEBAAAAAAAAAAAAAAAAAQMEBQL/xAApEQEAAgICAQIFBAMAAAAAAAAAAQIDEQQSIRMxIkFRYaEkQnGBFCMz/9oADAMBAAIRAxEAPwC8QAAAAAAAAAAAAAAAAAAAAAAAAAAAAAAAAAAAAAAAAAAAAAAAAAAAAAAAAAAAAAAAAAAAAAAAAAAAAAAAAAAAAAAAAAAAAAAAAAAAAAAAAAAAAAAAAAAAAAAAAAAAAAAAAAAAAAAAAAAAAAAAAAAAAAAAAAAAAAAAAAAAAAAAAAAAAAAAAAAAAAAACktqG0G6sdIToW1xKlClGMWobvGbSnJttdW8l5F2SkoJt8Eufgcn6c0j9L3Nau/82rOflKTa+GDVxqRa0zLNybzWsRDcf4k6R/3tX8n9p+raZpJf62p7qf8AabfZNqTS1tq1pXCcqVKMVuqTjvTm3jLXHCUXw70WJpDYto+6i1TjUoS6pQqSlh+zPKf/ANxL75MVZ6zH4UUpktG4n8qttdrGkrWSfpW+uuNSnRafc8RT9zRbuz7aNDXSMoSiqVxBZlBNuMo8t+DfHGWsp8srmULrJoKerV1VtqjUpU5Y3lylFpSjJLqymuHUbPZveSstK2jj96qqb74zTg/nnyJyYqWruEY8tq21LpkEf1p15ttT1D0iUt6abjCnHek0ub6kl4tEOuNvdtH7FrWl7TpR+TkYa4r28xDbbJWviZWiCqqO32jL7VnVXszpy+eCY6sbQbPWx7tGo41MZ6Kqt2eOvC5Sx+y2LYr18zBXLS3iJSQGm1s1mhqlayuakJTScYqMMZbk8Li+CXeQGO36lnjZ1MdbVSGceGOIrjtaNxBbJWs6mVrgwWN5HSNKFWDzGpCM4v8AZklJfBmcrWAK/wBbNsFDVq4lbxoyuJQ4TcZRjGMv1ctPLXX2cu0+dVNrP1suYW9OynFvLlJ1ItQgucn6vgvFos9K+t68K/VpvW3r2m6z1dBQo06E+jnUcpOSUW9yKSxxT5uS/dK9+vV9/up/k/obLalf+maQcOqlThDzfry/jXuNLqtof6eu6VB53ZSzPHPcinKXHq4LHmdDFStccTaPuwZb2tkmKz9npWvd8v8AVT90P7T6htAvoPPpUvONJ/BxLMqbMrGccdFKPeqlTPxeCuNeNUPqpVhuyc6dRNwcsbyccZi8cHzTzw5imTFedRH4L0y0jcz+Uv1O2mPSVSNC6UYyk8QqR4Jy6oyj1N9q4dyLCOad7c4rg1xT70X/AF9YKeibSncXEt1OEM4TbcpRTwkub5+4z8jDFZjr82jj5ZtE9vk24IFX2v28PsUa0vHo4/zM88dsdNvjazS7pwfwwU/4+T6LfXx/VYoIroXaRaaYkob0qM28JVkkm+pKabXvwSortWazqYWVtFvMS0eumm5aAsqlWDSn6sYZSfrSaWcPnhZfkVT/AIi3/wDuX/67f+wlu2K+3KVCin9qcqjXdFbq+M37itbC0d/Vp0lzqTjBfiaj/wAnQ4+OvTdoYORkt31WVwW8ri5oaPnO4qqdaSVXo+iScZUq1WOVuYTTjBZWDwaL0/eV6tCE3Lc9JcpzcFidCt0it6eccN1xnl/9uPaTylTVKKiuCSSXguCPow94+jb0n6gAK1gAAI9tA0n9EaMuqmcPonCPtVMU4/GZzEXjt30l6PZ0aCfGrW3n7NOOX+acCjjo8auqbc/kzu2l97D7JW+jZVFzqV5t+EcQS+Df4iZaY1gt9AQc7itCkks+s/WfswXGT7kcrUridD7MpRzz3ZSWfcfE5OTy3l9r/qRbjdrTMymvI61iIhudctYPrRfVrlRcYzaUE+ahGKjHPe0s+Zu9kOhnpTSlOeMwoKVWT6s4cYLx3pJ/hZptXNSrvWmSVCi91vjVmnGnHxm1x8Fl9xfmqmq9DZ7aSTmuW/XrTxHLS+EVyS7+1k5ckUr1j39nnFSb27SiW03Z/ea3X1OdGMOijQjDfqTSSlvzclhZl1rqNTb7Aq0vt3lOPbuU5y+com405t2oWsnG1oSr44b9SXRwfelhya8cEfq7err7tvQj7Tqv+ZFdfW6xEeFtvR3Mz5eLW3ZBV1Yt53MbiFeEMOa3JQkotqOUstPi1wIJa3MrOcalOThOElKMovDjJcU0yY6x7WLvWW2nb1KdGEKm7vOnGon6slJJOU31xRCoQdRpLm3heL4I04+2vjZsnXfwOhdaZPWfV6VWS9adpTuGuyUVGrLHuZzydWUNEKlZRtfuq3VHy3Nw5VqU3Rbi+cW0/FcGU8afeF3Jj2l0fsrv/T9E2zzlwjKk/wDxylGP5VEz7QdbVqhZyqJrpZ+pRi+ubX2muyK4+5dZFNhWk16FcUpNLoq2+2+CUJwXFvq405Fc7Q9bnrfeSqJvoYZhRX7CfGeO2T4+GF1FUYu2WY+S2cvXFE/NGqtV1pOUm5Nttt8W2+Lbfbk6C2T6n/Vmz6apHFaulOeecKfOEO7g9597x1FZ7J9TvrLd9LUjmhbtSlnlOfOnDv5bz7ljrLw1rv8A6MsriouDVKSXtS9WPxkj3yL7mMcK8FNRN5UXpq++k7mtW/XqzkvBt7vwwS/ZDaqpdVaj5wo4X45LL90fiQPkfcKjpPMW4vtTafvRsvTtTrDJS/W3aXSFe4jax3pyjCK5uTSXvZT+0nWmnrBVp06L3oUt71+qUpYzu9yUVx6yHzqOpzbfi2/mejR2i6ulpblGlKq/2FnHi+S8ynHx4xz2mV2TkTkjrEPnR1jLSdWFGCzKpNRXm+L8EsvyLe1/1braat6FG3ipKFRN70oxwlBxi+Pj1dp8ai6hLV39PWalXawkuMaafNJ9cnyb8l3tPbULfRMnTpRdxNcHuNKCfZv8c+SZVkyTfJHpxvS2mOKUn1PG0attj9ea9evTg+yKnL48DJd7HqtKLdO5hUkllRlTlDL7M7zwY6u2Kv8Adt6UfalUf9DBV2t3VWLSp0VlNZUajx38Znv9Q8fp0IawXZs10rPStjHpG5OnOVLefNxiouOfBSS8iky7tm9l6Fo6k+uo5VH+KTx+VRJ5euiOLvugG1O+9L0g4dVKnCHm/Xf8a9xg2a2Hp2kabxlU4yqPyW7H800aTTl99JXNar+vVnJezl7vwwT/AGO2GFcV2uuNNPw9eXzger/68Ovs80+PNv7rKABynUAAAAAFDbcdJ+l6QhRT4UaMU/aqNzf5dwiWqGhvrBfW9u1mM6i38fqR9ap+WLPvXjSH0lpK7qN/584r2YPo4/CKJlsJ0R6Td1rlrKpUtyL/AG6j/thL946n/PF/Tm675f7Wgtn2j1/oaH7iPVa6oWVk04WdCLXJqjSyvxYybcHN7W+rodY+j8jHd4Lh4FQbedOTg6FnFtRcXWqJfe9bdpp9yxJ+OC4Cn9u2r9SrKjeRi5QjB0qjSb3PWcoSl2J70lntx2luDXeNq8++k6V9qNoKGsmkKFtUbUJyk5Y4NxhCU3FPqzu4z3nR2jtWrXRMVGjbUqaX6sI5fjJrMn3s5asryej6katKThODUoyjzTXWicWG0jTGnpKjQm6k2v8AKoUt7Ha3u4iu/gas+O158T4ZcOStY1MeW428aSg6ltawxmEZVZqOOG9iME8d0ZPzIRqDo76U0na08ZXTRm/Zp/pH/AeDWK3rWV1Vhcz36ykulbnvveaTacutrKXkTjYXo30q+qV2sxpUWk+pTqNJce3dUz1r08Tz5vlXscva92H0bpK7p4wunnJeE30i+EjqEoPbfo/0TSSqLlWoQl+KDdN/CMDNxZ1bTTyY3XaG6O07V0XRuKNN7sbiMYVHxzuxbeF45afc2eWys56RqQpU4uU5yUYxXXJvCMJcOxLU3dT0jVjzzC3T7OU6nnxivxdxsyWilZsx46zeYqsPVDVqGqdpTt4YbS3qkl9+o/ty/wCF3JGg2t3/AKPZwpJ8atVZ9mCcn8dwnJUm16+6W6pUs8KdLe85yefhCJhwRN8sTP8ALbnnrjmI/hBC8NDai2ttb0o1LanOahHflKKbc2sy4+OSptUNG/S99Qp810ilL2YevL+HHmX+aOXeY1WFHFpE7mWppapWdF5VpR86cH80bOlRjQW7GKil1RSS9yPsGCbTPu3RER7IntL0vLRVi1B7sqs1Tyuai03PHlFrzKXpQ6SSjyy0vDLwXRtL0NPS9l+ji5SpTVTdSbbjhxlhdbxLPkUqdLia6eHO5W+/lfmhtULbQkFGFGLklxqTjGU5Prbk+XguBptp95DR9g6aUVKtOMEkknhNTk/dFL8RBLLaDfxUaUKu++EY5pwnN9i5Zk/HJ4daqd3CcJ3sn0k4OUYzlHMYZx9lcIZeeC7DxTBaLxN5e7Z6zSYrDTRi5vC5vgvF8i+NL1Fq7oyeOHRW25H2t1Qj8WintTrH6Tv7eGMrpFKXsw9d5/dx5llbWLv0ewUf+pWhF+CUp/yI9cj4r1q84PhpayncF37OLD0HR1Lhh1N6q/xP1fyqJSVCk7mUYR4uUlFY7ZPC+LOjrO2VnThTXKEIxXhFJL5Ecy3wxCeJXzMswAOc6AAAAAA8s9FUajcnRptt5bcINt9reDPSoRt1iMVFdkUkvcj7A2aAAAPmcFUTTSaaw0+KafNNH0ANDW1CsK8nKVjQy3l4pxWX4I2mj9FUdEx3KFGFGPPdpQjFN9rUVxPUCZtM+8oiIh46uhqFduUqFKTby3KnTbb7W2uJnt7WFot2EIwXZCKivcjKBs0HP22LWaGnr1UqeHC2Uqe8vvTbTqYfYmlHxTLP2pa3PVSy/RvFas3Tpv8AV4ZnPxS5d7RzpFdI8Li28JLi2382bONj/fLJyb/shu9TNWJa23kLeOVH7VWS+7TWN5+L4Jd7R07aWsbGnGnTiowhFRjFclFLCXuIlsw1M+qVpmpHFetiVXtivuU/JPj3t9xMirPk721HtC3Bj6V8+4Yq1rC4+1CMvain8zKDOvYqVrCh9mEY+zFL5GUAAAABq7zVe10hLeqW1Kcnzk4Ry/FrmbQExMx7ImIn3eGw0HQ0Vxo0KdJ8swhFN+LSyzPXsad08zpwm8YzKMW8dmWjOBufc1Hsw0LKna/YpxhnnuRis+5GSpSVVYklJdjSfzPoEbSwxs4QeVCK8Ix/oZgAAAAAAAAAAAAAAAAAAAAAAD4q0Y11iUVJdkkn8zFHR1KDUlSgmuKahDKfc8HoAAAAAAAAAAAAAAAAAAAAAAAAAAAAAAAAAAAAAAAAAAAAAAAAAAAAAAAAAAAAAAAAAAAAAAAAAAAAAAAAAAAAAAAAAAAAAAAAAAAAAAAAAAAAAAAAAAAAAAAAAAAAAAAAAAAAAAAAAAAAAAAAAAAAAAAAAAAAAAAAAAAAAAAAAAAAAAAAAAAAAAAAAAAAAAAAAAAAAAAAAAAAAAAAAH//2Q=="/>
          <p:cNvSpPr>
            <a:spLocks noChangeAspect="1" noChangeArrowheads="1"/>
          </p:cNvSpPr>
          <p:nvPr/>
        </p:nvSpPr>
        <p:spPr bwMode="auto">
          <a:xfrm>
            <a:off x="1259681" y="748903"/>
            <a:ext cx="228600" cy="228601"/>
          </a:xfrm>
          <a:prstGeom prst="rect">
            <a:avLst/>
          </a:prstGeom>
          <a:noFill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latin typeface="Calibri" panose="020F0502020204030204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990600" y="304800"/>
            <a:ext cx="6781800" cy="92204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6A658"/>
                </a:solidFill>
                <a:latin typeface="Arvo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4000" b="1" dirty="0" smtClean="0">
                <a:solidFill>
                  <a:srgbClr val="0070C0"/>
                </a:solidFill>
                <a:latin typeface="Calibri" panose="020F0502020204030204" pitchFamily="34" charset="0"/>
                <a:cs typeface="Arvo"/>
              </a:rPr>
              <a:t>What is DevOps?</a:t>
            </a:r>
          </a:p>
          <a:p>
            <a:pPr>
              <a:lnSpc>
                <a:spcPct val="150000"/>
              </a:lnSpc>
            </a:pPr>
            <a:r>
              <a:rPr lang="en-US" b="1" i="1" dirty="0" smtClean="0">
                <a:solidFill>
                  <a:schemeClr val="tx1"/>
                </a:solidFill>
                <a:latin typeface="Calibri" panose="020F0502020204030204" pitchFamily="34" charset="0"/>
                <a:cs typeface="Arvo"/>
              </a:rPr>
              <a:t>Take 1 of 3:</a:t>
            </a:r>
            <a:endParaRPr lang="en-US" b="1" i="1" dirty="0">
              <a:solidFill>
                <a:schemeClr val="tx1"/>
              </a:solidFill>
              <a:latin typeface="Calibri" panose="020F0502020204030204" pitchFamily="34" charset="0"/>
              <a:cs typeface="Arvo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06751" y="914400"/>
            <a:ext cx="777524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587" y="1676400"/>
            <a:ext cx="6680730" cy="3962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259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1646238"/>
            <a:ext cx="8229600" cy="147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 i="0">
                <a:solidFill>
                  <a:schemeClr val="tx1"/>
                </a:solidFill>
                <a:latin typeface="Myriad Pro"/>
                <a:ea typeface="ＭＳ Ｐゴシック" charset="0"/>
                <a:cs typeface="Myriad Pro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 i="0">
                <a:solidFill>
                  <a:schemeClr val="tx1"/>
                </a:solidFill>
                <a:latin typeface="Myriad Pro"/>
                <a:ea typeface="Arial" charset="0"/>
                <a:cs typeface="Myriad Pro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 i="0">
                <a:solidFill>
                  <a:schemeClr val="tx1"/>
                </a:solidFill>
                <a:latin typeface="Myriad Pro"/>
                <a:ea typeface="Arial" charset="0"/>
                <a:cs typeface="Myriad Pro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 i="0">
                <a:solidFill>
                  <a:schemeClr val="tx1"/>
                </a:solidFill>
                <a:latin typeface="Myriad Pro"/>
                <a:ea typeface="Arial" charset="0"/>
                <a:cs typeface="Myriad Pro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 i="0">
                <a:solidFill>
                  <a:schemeClr val="tx1"/>
                </a:solidFill>
                <a:latin typeface="Myriad Pro"/>
                <a:ea typeface="Arial" charset="0"/>
                <a:cs typeface="Myriad Pro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kern="0" dirty="0" smtClean="0">
                <a:latin typeface="Calibri" panose="020F0502020204030204" pitchFamily="34" charset="0"/>
              </a:rPr>
              <a:t>The fundamental principles of DevOps as generally agreed upon by the most influential early members of the DevOps community, were summed up in the acronym </a:t>
            </a:r>
            <a:r>
              <a:rPr lang="en-US" sz="2600" b="1" kern="0" dirty="0" smtClean="0">
                <a:latin typeface="Calibri" panose="020F0502020204030204" pitchFamily="34" charset="0"/>
              </a:rPr>
              <a:t>“CAMS.”</a:t>
            </a:r>
            <a:endParaRPr lang="en-US" sz="2600" b="1" kern="0" dirty="0">
              <a:latin typeface="Calibri" panose="020F0502020204030204" pitchFamily="34" charset="0"/>
            </a:endParaRPr>
          </a:p>
        </p:txBody>
      </p:sp>
      <p:pic>
        <p:nvPicPr>
          <p:cNvPr id="13" name="Picture 2" descr="http://sd.keepcalm-o-matic.co.uk/i/keep-cams-and-devops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106" y="3276600"/>
            <a:ext cx="2312494" cy="26979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886200" y="2980057"/>
            <a:ext cx="4572000" cy="1828800"/>
          </a:xfrm>
        </p:spPr>
        <p:txBody>
          <a:bodyPr/>
          <a:lstStyle/>
          <a:p>
            <a:pPr marL="0" indent="0">
              <a:buNone/>
            </a:pPr>
            <a:r>
              <a:rPr lang="en-US" sz="8800" b="1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CAMS</a:t>
            </a:r>
            <a:endParaRPr lang="en-US" sz="8800" b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4251278" y="4199257"/>
            <a:ext cx="4359322" cy="2125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 i="0">
                <a:solidFill>
                  <a:schemeClr val="tx1"/>
                </a:solidFill>
                <a:latin typeface="Myriad Pro"/>
                <a:ea typeface="ＭＳ Ｐゴシック" charset="0"/>
                <a:cs typeface="Myriad Pro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 i="0">
                <a:solidFill>
                  <a:schemeClr val="tx1"/>
                </a:solidFill>
                <a:latin typeface="Myriad Pro"/>
                <a:ea typeface="Arial" charset="0"/>
                <a:cs typeface="Myriad Pro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 i="0">
                <a:solidFill>
                  <a:schemeClr val="tx1"/>
                </a:solidFill>
                <a:latin typeface="Myriad Pro"/>
                <a:ea typeface="Arial" charset="0"/>
                <a:cs typeface="Myriad Pro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 i="0">
                <a:solidFill>
                  <a:schemeClr val="tx1"/>
                </a:solidFill>
                <a:latin typeface="Myriad Pro"/>
                <a:ea typeface="Arial" charset="0"/>
                <a:cs typeface="Myriad Pro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 i="0">
                <a:solidFill>
                  <a:schemeClr val="tx1"/>
                </a:solidFill>
                <a:latin typeface="Myriad Pro"/>
                <a:ea typeface="Arial" charset="0"/>
                <a:cs typeface="Myriad Pro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800" b="1" kern="0" dirty="0" smtClean="0">
                <a:latin typeface="Calibri" panose="020F0502020204030204" pitchFamily="34" charset="0"/>
              </a:rPr>
              <a:t>Culture</a:t>
            </a:r>
          </a:p>
          <a:p>
            <a:pPr>
              <a:spcBef>
                <a:spcPts val="0"/>
              </a:spcBef>
            </a:pPr>
            <a:r>
              <a:rPr lang="en-US" sz="2800" b="1" kern="0" dirty="0" smtClean="0">
                <a:latin typeface="Calibri" panose="020F0502020204030204" pitchFamily="34" charset="0"/>
              </a:rPr>
              <a:t>Automation</a:t>
            </a:r>
          </a:p>
          <a:p>
            <a:pPr>
              <a:spcBef>
                <a:spcPts val="0"/>
              </a:spcBef>
            </a:pPr>
            <a:r>
              <a:rPr lang="en-US" sz="2800" b="1" kern="0" dirty="0" smtClean="0">
                <a:latin typeface="Calibri" panose="020F0502020204030204" pitchFamily="34" charset="0"/>
              </a:rPr>
              <a:t>Measurement</a:t>
            </a:r>
          </a:p>
          <a:p>
            <a:pPr>
              <a:spcBef>
                <a:spcPts val="0"/>
              </a:spcBef>
            </a:pPr>
            <a:r>
              <a:rPr lang="en-US" sz="2800" b="1" kern="0" dirty="0" smtClean="0">
                <a:latin typeface="Calibri" panose="020F0502020204030204" pitchFamily="34" charset="0"/>
              </a:rPr>
              <a:t>Sharing</a:t>
            </a:r>
            <a:endParaRPr lang="en-US" sz="2800" b="1" kern="0" dirty="0">
              <a:latin typeface="Calibri" panose="020F0502020204030204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990600" y="304800"/>
            <a:ext cx="6781800" cy="92204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6A658"/>
                </a:solidFill>
                <a:latin typeface="Arvo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4000" b="1" dirty="0" smtClean="0">
                <a:solidFill>
                  <a:srgbClr val="0070C0"/>
                </a:solidFill>
                <a:latin typeface="Calibri" panose="020F0502020204030204" pitchFamily="34" charset="0"/>
                <a:cs typeface="Arvo"/>
              </a:rPr>
              <a:t>What is DevOps?</a:t>
            </a:r>
          </a:p>
          <a:p>
            <a:pPr>
              <a:lnSpc>
                <a:spcPct val="150000"/>
              </a:lnSpc>
            </a:pPr>
            <a:r>
              <a:rPr lang="en-US" b="1" i="1" dirty="0" smtClean="0">
                <a:solidFill>
                  <a:schemeClr val="tx1"/>
                </a:solidFill>
                <a:latin typeface="Calibri" panose="020F0502020204030204" pitchFamily="34" charset="0"/>
                <a:cs typeface="Arvo"/>
              </a:rPr>
              <a:t>Take 2 of 3:</a:t>
            </a:r>
            <a:endParaRPr lang="en-US" b="1" i="1" dirty="0">
              <a:solidFill>
                <a:schemeClr val="tx1"/>
              </a:solidFill>
              <a:latin typeface="Calibri" panose="020F0502020204030204" pitchFamily="34" charset="0"/>
              <a:cs typeface="Arvo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06751" y="914400"/>
            <a:ext cx="777524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40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6" descr="data:image/jpeg;base64,/9j/4AAQSkZJRgABAQAAAQABAAD/2wCEAAkGBhQGEBQREhEWERUVExYVFRURFRAYFxcVFxcWFRQVFxUXHCYgGB0jHBQVHzsgIzMpLiwtFSAxNTAqNTIsLSkBCQoKDgwOGQ8PGjUlHyQwLCosKS0pLyksLDAsLCwsLiksLCwsLCwpLCwvNC8tLCwsLC0sNCwsLCwsLCwpLCwpLP/AABEIAMIBAwMBIgACEQEDEQH/xAAcAAEAAgMBAQEAAAAAAAAAAAAABgcDBQgEAgH/xABDEAACAQMABgYGBggFBQAAAAAAAQIDBBEFBgcSITETQVFhcYEUInKRobEVFjJCgqIjUmKSssLR0hdDRFTBU2ODk/D/xAAZAQEAAwEBAAAAAAAAAAAAAAAAAQMEBQL/xAApEQEAAgICAQIFBAMAAAAAAAAAAQIDEQQSIRMxIkFRYaEkQnGBFCMz/9oADAMBAAIRAxEAPwC8QAAAAAAAAAAAAAAAAAAAAAAAAAAAAAAAAAAAAAAAAAAAAAAAAAAAAAAAAAAAAAAAAAAAAAAAAAAAAAAAAAAAAAAAAAAAAAAAAAAAAAAAAAAAAAAAAAAAAAAAAAAAAAAAAAAAAAAAAAAAAAAAAAAAAAAAAAAAAAAAAAAAAAAAAAAAAAAAAAAAAAAACktqG0G6sdIToW1xKlClGMWobvGbSnJttdW8l5F2SkoJt8Eufgcn6c0j9L3Nau/82rOflKTa+GDVxqRa0zLNybzWsRDcf4k6R/3tX8n9p+raZpJf62p7qf8AabfZNqTS1tq1pXCcqVKMVuqTjvTm3jLXHCUXw70WJpDYto+6i1TjUoS6pQqSlh+zPKf/ANxL75MVZ6zH4UUpktG4n8qttdrGkrWSfpW+uuNSnRafc8RT9zRbuz7aNDXSMoSiqVxBZlBNuMo8t+DfHGWsp8srmULrJoKerV1VtqjUpU5Y3lylFpSjJLqymuHUbPZveSstK2jj96qqb74zTg/nnyJyYqWruEY8tq21LpkEf1p15ttT1D0iUt6abjCnHek0ub6kl4tEOuNvdtH7FrWl7TpR+TkYa4r28xDbbJWviZWiCqqO32jL7VnVXszpy+eCY6sbQbPWx7tGo41MZ6Kqt2eOvC5Sx+y2LYr18zBXLS3iJSQGm1s1mhqlayuakJTScYqMMZbk8Li+CXeQGO36lnjZ1MdbVSGceGOIrjtaNxBbJWs6mVrgwWN5HSNKFWDzGpCM4v8AZklJfBmcrWAK/wBbNsFDVq4lbxoyuJQ4TcZRjGMv1ctPLXX2cu0+dVNrP1suYW9OynFvLlJ1ItQgucn6vgvFos9K+t68K/VpvW3r2m6z1dBQo06E+jnUcpOSUW9yKSxxT5uS/dK9+vV9/up/k/obLalf+maQcOqlThDzfry/jXuNLqtof6eu6VB53ZSzPHPcinKXHq4LHmdDFStccTaPuwZb2tkmKz9npWvd8v8AVT90P7T6htAvoPPpUvONJ/BxLMqbMrGccdFKPeqlTPxeCuNeNUPqpVhuyc6dRNwcsbyccZi8cHzTzw5imTFedRH4L0y0jcz+Uv1O2mPSVSNC6UYyk8QqR4Jy6oyj1N9q4dyLCOad7c4rg1xT70X/AF9YKeibSncXEt1OEM4TbcpRTwkub5+4z8jDFZjr82jj5ZtE9vk24IFX2v28PsUa0vHo4/zM88dsdNvjazS7pwfwwU/4+T6LfXx/VYoIroXaRaaYkob0qM28JVkkm+pKabXvwSortWazqYWVtFvMS0eumm5aAsqlWDSn6sYZSfrSaWcPnhZfkVT/AIi3/wDuX/67f+wlu2K+3KVCin9qcqjXdFbq+M37itbC0d/Vp0lzqTjBfiaj/wAnQ4+OvTdoYORkt31WVwW8ri5oaPnO4qqdaSVXo+iScZUq1WOVuYTTjBZWDwaL0/eV6tCE3Lc9JcpzcFidCt0it6eccN1xnl/9uPaTylTVKKiuCSSXguCPow94+jb0n6gAK1gAAI9tA0n9EaMuqmcPonCPtVMU4/GZzEXjt30l6PZ0aCfGrW3n7NOOX+acCjjo8auqbc/kzu2l97D7JW+jZVFzqV5t+EcQS+Df4iZaY1gt9AQc7itCkks+s/WfswXGT7kcrUridD7MpRzz3ZSWfcfE5OTy3l9r/qRbjdrTMymvI61iIhudctYPrRfVrlRcYzaUE+ahGKjHPe0s+Zu9kOhnpTSlOeMwoKVWT6s4cYLx3pJ/hZptXNSrvWmSVCi91vjVmnGnHxm1x8Fl9xfmqmq9DZ7aSTmuW/XrTxHLS+EVyS7+1k5ckUr1j39nnFSb27SiW03Z/ea3X1OdGMOijQjDfqTSSlvzclhZl1rqNTb7Aq0vt3lOPbuU5y+com405t2oWsnG1oSr44b9SXRwfelhya8cEfq7err7tvQj7Tqv+ZFdfW6xEeFtvR3Mz5eLW3ZBV1Yt53MbiFeEMOa3JQkotqOUstPi1wIJa3MrOcalOThOElKMovDjJcU0yY6x7WLvWW2nb1KdGEKm7vOnGon6slJJOU31xRCoQdRpLm3heL4I04+2vjZsnXfwOhdaZPWfV6VWS9adpTuGuyUVGrLHuZzydWUNEKlZRtfuq3VHy3Nw5VqU3Rbi+cW0/FcGU8afeF3Jj2l0fsrv/T9E2zzlwjKk/wDxylGP5VEz7QdbVqhZyqJrpZ+pRi+ubX2muyK4+5dZFNhWk16FcUpNLoq2+2+CUJwXFvq405Fc7Q9bnrfeSqJvoYZhRX7CfGeO2T4+GF1FUYu2WY+S2cvXFE/NGqtV1pOUm5Nttt8W2+Lbfbk6C2T6n/Vmz6apHFaulOeecKfOEO7g9597x1FZ7J9TvrLd9LUjmhbtSlnlOfOnDv5bz7ljrLw1rv8A6MsriouDVKSXtS9WPxkj3yL7mMcK8FNRN5UXpq++k7mtW/XqzkvBt7vwwS/ZDaqpdVaj5wo4X45LL90fiQPkfcKjpPMW4vtTafvRsvTtTrDJS/W3aXSFe4jax3pyjCK5uTSXvZT+0nWmnrBVp06L3oUt71+qUpYzu9yUVx6yHzqOpzbfi2/mejR2i6ulpblGlKq/2FnHi+S8ynHx4xz2mV2TkTkjrEPnR1jLSdWFGCzKpNRXm+L8EsvyLe1/1braat6FG3ipKFRN70oxwlBxi+Pj1dp8ai6hLV39PWalXawkuMaafNJ9cnyb8l3tPbULfRMnTpRdxNcHuNKCfZv8c+SZVkyTfJHpxvS2mOKUn1PG0attj9ea9evTg+yKnL48DJd7HqtKLdO5hUkllRlTlDL7M7zwY6u2Kv8Adt6UfalUf9DBV2t3VWLSp0VlNZUajx38Znv9Q8fp0IawXZs10rPStjHpG5OnOVLefNxiouOfBSS8iky7tm9l6Fo6k+uo5VH+KTx+VRJ5euiOLvugG1O+9L0g4dVKnCHm/Xf8a9xg2a2Hp2kabxlU4yqPyW7H800aTTl99JXNar+vVnJezl7vwwT/AGO2GFcV2uuNNPw9eXzger/68Ovs80+PNv7rKABynUAAAAAFDbcdJ+l6QhRT4UaMU/aqNzf5dwiWqGhvrBfW9u1mM6i38fqR9ap+WLPvXjSH0lpK7qN/584r2YPo4/CKJlsJ0R6Td1rlrKpUtyL/AG6j/thL946n/PF/Tm675f7Wgtn2j1/oaH7iPVa6oWVk04WdCLXJqjSyvxYybcHN7W+rodY+j8jHd4Lh4FQbedOTg6FnFtRcXWqJfe9bdpp9yxJ+OC4Cn9u2r9SrKjeRi5QjB0qjSb3PWcoSl2J70lntx2luDXeNq8++k6V9qNoKGsmkKFtUbUJyk5Y4NxhCU3FPqzu4z3nR2jtWrXRMVGjbUqaX6sI5fjJrMn3s5asryej6katKThODUoyjzTXWicWG0jTGnpKjQm6k2v8AKoUt7Ha3u4iu/gas+O158T4ZcOStY1MeW428aSg6ltawxmEZVZqOOG9iME8d0ZPzIRqDo76U0na08ZXTRm/Zp/pH/AeDWK3rWV1Vhcz36ykulbnvveaTacutrKXkTjYXo30q+qV2sxpUWk+pTqNJce3dUz1r08Tz5vlXscva92H0bpK7p4wunnJeE30i+EjqEoPbfo/0TSSqLlWoQl+KDdN/CMDNxZ1bTTyY3XaG6O07V0XRuKNN7sbiMYVHxzuxbeF45afc2eWys56RqQpU4uU5yUYxXXJvCMJcOxLU3dT0jVjzzC3T7OU6nnxivxdxsyWilZsx46zeYqsPVDVqGqdpTt4YbS3qkl9+o/ty/wCF3JGg2t3/AKPZwpJ8atVZ9mCcn8dwnJUm16+6W6pUs8KdLe85yefhCJhwRN8sTP8ALbnnrjmI/hBC8NDai2ttb0o1LanOahHflKKbc2sy4+OSptUNG/S99Qp810ilL2YevL+HHmX+aOXeY1WFHFpE7mWppapWdF5VpR86cH80bOlRjQW7GKil1RSS9yPsGCbTPu3RER7IntL0vLRVi1B7sqs1Tyuai03PHlFrzKXpQ6SSjyy0vDLwXRtL0NPS9l+ji5SpTVTdSbbjhxlhdbxLPkUqdLia6eHO5W+/lfmhtULbQkFGFGLklxqTjGU5Prbk+XguBptp95DR9g6aUVKtOMEkknhNTk/dFL8RBLLaDfxUaUKu++EY5pwnN9i5Zk/HJ4daqd3CcJ3sn0k4OUYzlHMYZx9lcIZeeC7DxTBaLxN5e7Z6zSYrDTRi5vC5vgvF8i+NL1Fq7oyeOHRW25H2t1Qj8WintTrH6Tv7eGMrpFKXsw9d5/dx5llbWLv0ewUf+pWhF+CUp/yI9cj4r1q84PhpayncF37OLD0HR1Lhh1N6q/xP1fyqJSVCk7mUYR4uUlFY7ZPC+LOjrO2VnThTXKEIxXhFJL5Ecy3wxCeJXzMswAOc6AAAAAA8s9FUajcnRptt5bcINt9reDPSoRt1iMVFdkUkvcj7A2aAAAPmcFUTTSaaw0+KafNNH0ANDW1CsK8nKVjQy3l4pxWX4I2mj9FUdEx3KFGFGPPdpQjFN9rUVxPUCZtM+8oiIh46uhqFduUqFKTby3KnTbb7W2uJnt7WFot2EIwXZCKivcjKBs0HP22LWaGnr1UqeHC2Uqe8vvTbTqYfYmlHxTLP2pa3PVSy/RvFas3Tpv8AV4ZnPxS5d7RzpFdI8Li28JLi2382bONj/fLJyb/shu9TNWJa23kLeOVH7VWS+7TWN5+L4Jd7R07aWsbGnGnTiowhFRjFclFLCXuIlsw1M+qVpmpHFetiVXtivuU/JPj3t9xMirPk721HtC3Bj6V8+4Yq1rC4+1CMvain8zKDOvYqVrCh9mEY+zFL5GUAAAABq7zVe10hLeqW1Kcnzk4Ry/FrmbQExMx7ImIn3eGw0HQ0Vxo0KdJ8swhFN+LSyzPXsad08zpwm8YzKMW8dmWjOBufc1Hsw0LKna/YpxhnnuRis+5GSpSVVYklJdjSfzPoEbSwxs4QeVCK8Ix/oZgAAAAAAAAAAAAAAAAAAAAAAD4q0Y11iUVJdkkn8zFHR1KDUlSgmuKahDKfc8HoAAAAAAAAAAAAAAAAAAAAAAAAAAAAAAAAAAAAAAAAAAAAAAAAAAAAAAAAAAAAAAAAAAAAAAAAAAAAAAAAAAAAAAAAAAAAAAAAAAAAAAAAAAAAAAAAAAAAAAAAAAAAAAAAAAAAAAAAAAAAAAAAAAAAAAAAAAAAAAAAAAAAAAAAAAAAAAAAAAAAAAAAAAAAAAAAAAAAAAAAAAAAAAAAAH//2Q=="/>
          <p:cNvSpPr>
            <a:spLocks noChangeAspect="1" noChangeArrowheads="1"/>
          </p:cNvSpPr>
          <p:nvPr/>
        </p:nvSpPr>
        <p:spPr bwMode="auto">
          <a:xfrm>
            <a:off x="1259681" y="748903"/>
            <a:ext cx="228600" cy="228601"/>
          </a:xfrm>
          <a:prstGeom prst="rect">
            <a:avLst/>
          </a:prstGeom>
          <a:noFill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latin typeface="Calibri" panose="020F0502020204030204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990600" y="152400"/>
            <a:ext cx="6781800" cy="92204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6A658"/>
                </a:solidFill>
                <a:latin typeface="Arvo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0070C0"/>
                </a:solidFill>
                <a:latin typeface="Calibri" panose="020F0502020204030204" pitchFamily="34" charset="0"/>
                <a:cs typeface="Arvo"/>
              </a:rPr>
              <a:t>2016 DevOps Market Vision</a:t>
            </a:r>
            <a:endParaRPr lang="en-US" b="1" dirty="0">
              <a:solidFill>
                <a:srgbClr val="0070C0"/>
              </a:solidFill>
              <a:latin typeface="Calibri" panose="020F0502020204030204" pitchFamily="34" charset="0"/>
              <a:cs typeface="Arvo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990600" y="2209800"/>
            <a:ext cx="7848600" cy="39624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 i="0">
                <a:solidFill>
                  <a:schemeClr val="tx1"/>
                </a:solidFill>
                <a:latin typeface="Myriad Pro"/>
                <a:ea typeface="ＭＳ Ｐゴシック" charset="0"/>
                <a:cs typeface="Myriad Pro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 i="0">
                <a:solidFill>
                  <a:schemeClr val="tx1"/>
                </a:solidFill>
                <a:latin typeface="Myriad Pro"/>
                <a:ea typeface="Arial" charset="0"/>
                <a:cs typeface="Myriad Pro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 i="0">
                <a:solidFill>
                  <a:schemeClr val="tx1"/>
                </a:solidFill>
                <a:latin typeface="Myriad Pro"/>
                <a:ea typeface="Arial" charset="0"/>
                <a:cs typeface="Myriad Pro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 i="0">
                <a:solidFill>
                  <a:schemeClr val="tx1"/>
                </a:solidFill>
                <a:latin typeface="Myriad Pro"/>
                <a:ea typeface="Arial" charset="0"/>
                <a:cs typeface="Myriad Pro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 i="0">
                <a:solidFill>
                  <a:schemeClr val="tx1"/>
                </a:solidFill>
                <a:latin typeface="Myriad Pro"/>
                <a:ea typeface="Arial" charset="0"/>
                <a:cs typeface="Myriad Pro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800" b="1" dirty="0" smtClean="0">
                <a:latin typeface="Calibri" panose="020F0502020204030204" pitchFamily="34" charset="0"/>
              </a:rPr>
              <a:t>A bit of history</a:t>
            </a:r>
          </a:p>
          <a:p>
            <a:r>
              <a:rPr lang="en-US" sz="2800" b="1" dirty="0" smtClean="0">
                <a:latin typeface="Calibri" panose="020F0502020204030204" pitchFamily="34" charset="0"/>
              </a:rPr>
              <a:t>Getting past DevOps as a buzzword and getting to the real implications for project managers</a:t>
            </a:r>
            <a:endParaRPr lang="en-US" sz="2800" b="1" dirty="0">
              <a:latin typeface="Calibri" panose="020F0502020204030204" pitchFamily="34" charset="0"/>
            </a:endParaRPr>
          </a:p>
          <a:p>
            <a:r>
              <a:rPr lang="en-US" sz="2800" b="1" dirty="0" smtClean="0">
                <a:latin typeface="Calibri" panose="020F0502020204030204" pitchFamily="34" charset="0"/>
              </a:rPr>
              <a:t>A typical enterprise environment and the life cycle of IT and software delivery projects</a:t>
            </a:r>
          </a:p>
          <a:p>
            <a:r>
              <a:rPr lang="en-US" sz="2800" b="1" dirty="0" smtClean="0">
                <a:latin typeface="Calibri" panose="020F0502020204030204" pitchFamily="34" charset="0"/>
              </a:rPr>
              <a:t>Enterprise agility as a </a:t>
            </a:r>
            <a:r>
              <a:rPr lang="en-US" sz="2800" b="1" dirty="0">
                <a:latin typeface="Calibri" panose="020F0502020204030204" pitchFamily="34" charset="0"/>
              </a:rPr>
              <a:t>bridge to </a:t>
            </a:r>
            <a:r>
              <a:rPr lang="en-US" sz="2800" b="1" dirty="0" smtClean="0">
                <a:latin typeface="Calibri" panose="020F0502020204030204" pitchFamily="34" charset="0"/>
              </a:rPr>
              <a:t>DevOps</a:t>
            </a:r>
          </a:p>
          <a:p>
            <a:r>
              <a:rPr lang="en-US" sz="2800" b="1" dirty="0" smtClean="0">
                <a:latin typeface="Calibri" panose="020F0502020204030204" pitchFamily="34" charset="0"/>
              </a:rPr>
              <a:t>The relationship between continuous delivery, incremental workflows, and </a:t>
            </a:r>
            <a:r>
              <a:rPr lang="en-US" sz="2800" b="1" dirty="0">
                <a:latin typeface="Calibri" panose="020F0502020204030204" pitchFamily="34" charset="0"/>
              </a:rPr>
              <a:t>D</a:t>
            </a:r>
            <a:r>
              <a:rPr lang="en-US" sz="2800" b="1" dirty="0" smtClean="0">
                <a:latin typeface="Calibri" panose="020F0502020204030204" pitchFamily="34" charset="0"/>
              </a:rPr>
              <a:t>evOps training</a:t>
            </a:r>
            <a:endParaRPr lang="en-US" sz="2800" b="1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800" b="1" dirty="0">
              <a:latin typeface="Calibri" panose="020F050202020403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57200" y="1074447"/>
            <a:ext cx="777524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2"/>
          <p:cNvSpPr txBox="1">
            <a:spLocks/>
          </p:cNvSpPr>
          <p:nvPr/>
        </p:nvSpPr>
        <p:spPr>
          <a:xfrm>
            <a:off x="990600" y="1143000"/>
            <a:ext cx="6781800" cy="92204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6A658"/>
                </a:solidFill>
                <a:latin typeface="Arvo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Arvo"/>
              </a:rPr>
              <a:t>Welcome! </a:t>
            </a:r>
            <a:r>
              <a:rPr lang="en-US" sz="4400" b="1" dirty="0" smtClean="0">
                <a:solidFill>
                  <a:srgbClr val="0070C0"/>
                </a:solidFill>
                <a:latin typeface="Calibri" panose="020F0502020204030204" pitchFamily="34" charset="0"/>
                <a:cs typeface="Arvo"/>
              </a:rPr>
              <a:t>We will examine:</a:t>
            </a:r>
            <a:endParaRPr lang="en-US" sz="4400" b="1" dirty="0">
              <a:solidFill>
                <a:srgbClr val="0070C0"/>
              </a:solidFill>
              <a:latin typeface="Calibri" panose="020F0502020204030204" pitchFamily="34" charset="0"/>
              <a:cs typeface="Arvo"/>
            </a:endParaRPr>
          </a:p>
        </p:txBody>
      </p:sp>
    </p:spTree>
    <p:extLst>
      <p:ext uri="{BB962C8B-B14F-4D97-AF65-F5344CB8AC3E}">
        <p14:creationId xmlns:p14="http://schemas.microsoft.com/office/powerpoint/2010/main" val="195201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038600" y="2903857"/>
            <a:ext cx="3581400" cy="1295400"/>
          </a:xfrm>
        </p:spPr>
        <p:txBody>
          <a:bodyPr/>
          <a:lstStyle/>
          <a:p>
            <a:pPr marL="0" indent="0">
              <a:buNone/>
            </a:pPr>
            <a:r>
              <a:rPr lang="en-US" sz="8800" b="1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CA</a:t>
            </a:r>
            <a:r>
              <a:rPr lang="en-US" sz="8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L</a:t>
            </a:r>
            <a:r>
              <a:rPr lang="en-US" sz="8800" b="1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MS</a:t>
            </a:r>
            <a:endParaRPr lang="en-US" sz="8800" b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479878" y="4199257"/>
            <a:ext cx="3149220" cy="2125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 i="0">
                <a:solidFill>
                  <a:schemeClr val="tx1"/>
                </a:solidFill>
                <a:latin typeface="Myriad Pro"/>
                <a:ea typeface="ＭＳ Ｐゴシック" charset="0"/>
                <a:cs typeface="Myriad Pro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 i="0">
                <a:solidFill>
                  <a:schemeClr val="tx1"/>
                </a:solidFill>
                <a:latin typeface="Myriad Pro"/>
                <a:ea typeface="Arial" charset="0"/>
                <a:cs typeface="Myriad Pro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 i="0">
                <a:solidFill>
                  <a:schemeClr val="tx1"/>
                </a:solidFill>
                <a:latin typeface="Myriad Pro"/>
                <a:ea typeface="Arial" charset="0"/>
                <a:cs typeface="Myriad Pro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 i="0">
                <a:solidFill>
                  <a:schemeClr val="tx1"/>
                </a:solidFill>
                <a:latin typeface="Myriad Pro"/>
                <a:ea typeface="Arial" charset="0"/>
                <a:cs typeface="Myriad Pro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 i="0">
                <a:solidFill>
                  <a:schemeClr val="tx1"/>
                </a:solidFill>
                <a:latin typeface="Myriad Pro"/>
                <a:ea typeface="Arial" charset="0"/>
                <a:cs typeface="Myriad Pro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800" b="1" kern="0" dirty="0" smtClean="0">
                <a:latin typeface="Calibri" panose="020F0502020204030204" pitchFamily="34" charset="0"/>
              </a:rPr>
              <a:t>Culture</a:t>
            </a:r>
          </a:p>
          <a:p>
            <a:pPr>
              <a:spcBef>
                <a:spcPts val="0"/>
              </a:spcBef>
            </a:pPr>
            <a:r>
              <a:rPr lang="en-US" sz="2800" b="1" kern="0" dirty="0" smtClean="0">
                <a:latin typeface="Calibri" panose="020F0502020204030204" pitchFamily="34" charset="0"/>
              </a:rPr>
              <a:t>Automation</a:t>
            </a:r>
          </a:p>
          <a:p>
            <a:pPr>
              <a:spcBef>
                <a:spcPts val="0"/>
              </a:spcBef>
            </a:pPr>
            <a:r>
              <a:rPr lang="en-US" sz="2800" b="1" kern="0" dirty="0" smtClean="0">
                <a:solidFill>
                  <a:srgbClr val="C00000"/>
                </a:solidFill>
                <a:latin typeface="Calibri" panose="020F0502020204030204" pitchFamily="34" charset="0"/>
              </a:rPr>
              <a:t>Lean</a:t>
            </a:r>
          </a:p>
          <a:p>
            <a:pPr>
              <a:spcBef>
                <a:spcPts val="0"/>
              </a:spcBef>
            </a:pPr>
            <a:r>
              <a:rPr lang="en-US" sz="2800" b="1" kern="0" dirty="0" smtClean="0">
                <a:latin typeface="Calibri" panose="020F0502020204030204" pitchFamily="34" charset="0"/>
              </a:rPr>
              <a:t>Measurement</a:t>
            </a:r>
          </a:p>
          <a:p>
            <a:pPr>
              <a:spcBef>
                <a:spcPts val="0"/>
              </a:spcBef>
            </a:pPr>
            <a:r>
              <a:rPr lang="en-US" sz="2800" b="1" kern="0" dirty="0" smtClean="0">
                <a:latin typeface="Calibri" panose="020F0502020204030204" pitchFamily="34" charset="0"/>
              </a:rPr>
              <a:t>Sharing</a:t>
            </a:r>
            <a:endParaRPr lang="en-US" sz="2800" b="1" kern="0" dirty="0">
              <a:latin typeface="Calibri" panose="020F0502020204030204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04800" y="1524000"/>
            <a:ext cx="6992203" cy="185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 i="0">
                <a:solidFill>
                  <a:schemeClr val="tx1"/>
                </a:solidFill>
                <a:latin typeface="Myriad Pro"/>
                <a:ea typeface="ＭＳ Ｐゴシック" charset="0"/>
                <a:cs typeface="Myriad Pro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 i="0">
                <a:solidFill>
                  <a:schemeClr val="tx1"/>
                </a:solidFill>
                <a:latin typeface="Myriad Pro"/>
                <a:ea typeface="Arial" charset="0"/>
                <a:cs typeface="Myriad Pro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 i="0">
                <a:solidFill>
                  <a:schemeClr val="tx1"/>
                </a:solidFill>
                <a:latin typeface="Myriad Pro"/>
                <a:ea typeface="Arial" charset="0"/>
                <a:cs typeface="Myriad Pro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 i="0">
                <a:solidFill>
                  <a:schemeClr val="tx1"/>
                </a:solidFill>
                <a:latin typeface="Myriad Pro"/>
                <a:ea typeface="Arial" charset="0"/>
                <a:cs typeface="Myriad Pro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 i="0">
                <a:solidFill>
                  <a:schemeClr val="tx1"/>
                </a:solidFill>
                <a:latin typeface="Myriad Pro"/>
                <a:ea typeface="Arial" charset="0"/>
                <a:cs typeface="Myriad Pro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kern="0" dirty="0" smtClean="0">
                <a:latin typeface="Calibri" panose="020F0502020204030204" pitchFamily="34" charset="0"/>
              </a:rPr>
              <a:t>Jez Humble later suggested adding an “L” to the acronym, changing it to </a:t>
            </a:r>
            <a:r>
              <a:rPr lang="en-US" sz="2600" b="1" kern="0" dirty="0" smtClean="0">
                <a:latin typeface="Calibri" panose="020F0502020204030204" pitchFamily="34" charset="0"/>
              </a:rPr>
              <a:t>“CALMS.” </a:t>
            </a:r>
            <a:r>
              <a:rPr lang="en-US" sz="2600" kern="0" dirty="0" smtClean="0">
                <a:latin typeface="Calibri" panose="020F0502020204030204" pitchFamily="34" charset="0"/>
              </a:rPr>
              <a:t>We endorse and encourage this addition!</a:t>
            </a:r>
            <a:endParaRPr lang="en-US" sz="2600" kern="0" dirty="0">
              <a:latin typeface="Calibri" panose="020F0502020204030204" pitchFamily="34" charset="0"/>
            </a:endParaRPr>
          </a:p>
        </p:txBody>
      </p:sp>
      <p:pic>
        <p:nvPicPr>
          <p:cNvPr id="5122" name="Picture 2" descr="https://jamesbetteley.files.wordpress.com/2015/06/keep-calms-and-do-devops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200399"/>
            <a:ext cx="3200400" cy="32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continuousdelivery.com/wp-content/uploads/2011/08/jez_new_large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301" y="1295400"/>
            <a:ext cx="1372383" cy="13723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2"/>
          <p:cNvSpPr txBox="1">
            <a:spLocks/>
          </p:cNvSpPr>
          <p:nvPr/>
        </p:nvSpPr>
        <p:spPr>
          <a:xfrm>
            <a:off x="7086600" y="2721864"/>
            <a:ext cx="1634735" cy="38340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6A658"/>
                </a:solidFill>
                <a:latin typeface="Arvo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Arvo"/>
              </a:rPr>
              <a:t>Jez Humble</a:t>
            </a:r>
            <a:endParaRPr lang="en-US" sz="1800" b="1" dirty="0">
              <a:solidFill>
                <a:schemeClr val="tx1"/>
              </a:solidFill>
              <a:latin typeface="Calibri" panose="020F0502020204030204" pitchFamily="34" charset="0"/>
              <a:cs typeface="Arvo"/>
            </a:endParaRPr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990600" y="304800"/>
            <a:ext cx="6781800" cy="92204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6A658"/>
                </a:solidFill>
                <a:latin typeface="Arvo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4000" b="1" dirty="0" smtClean="0">
                <a:solidFill>
                  <a:srgbClr val="0070C0"/>
                </a:solidFill>
                <a:latin typeface="Calibri" panose="020F0502020204030204" pitchFamily="34" charset="0"/>
                <a:cs typeface="Arvo"/>
              </a:rPr>
              <a:t>What is DevOps?</a:t>
            </a:r>
          </a:p>
          <a:p>
            <a:pPr>
              <a:lnSpc>
                <a:spcPct val="150000"/>
              </a:lnSpc>
            </a:pPr>
            <a:r>
              <a:rPr lang="en-US" b="1" i="1" dirty="0" smtClean="0">
                <a:solidFill>
                  <a:schemeClr val="tx1"/>
                </a:solidFill>
                <a:latin typeface="Calibri" panose="020F0502020204030204" pitchFamily="34" charset="0"/>
                <a:cs typeface="Arvo"/>
              </a:rPr>
              <a:t>Take 2 of 3:</a:t>
            </a:r>
            <a:endParaRPr lang="en-US" b="1" i="1" dirty="0">
              <a:solidFill>
                <a:schemeClr val="tx1"/>
              </a:solidFill>
              <a:latin typeface="Calibri" panose="020F0502020204030204" pitchFamily="34" charset="0"/>
              <a:cs typeface="Arvo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06751" y="914400"/>
            <a:ext cx="777524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2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6" descr="data:image/jpeg;base64,/9j/4AAQSkZJRgABAQAAAQABAAD/2wCEAAkGBhQGEBQREhEWERUVExYVFRURFRAYFxcVFxcWFRQVFxUXHCYgGB0jHBQVHzsgIzMpLiwtFSAxNTAqNTIsLSkBCQoKDgwOGQ8PGjUlHyQwLCosKS0pLyksLDAsLCwsLiksLCwsLCwpLCwvNC8tLCwsLC0sNCwsLCwsLCwpLCwpLP/AABEIAMIBAwMBIgACEQEDEQH/xAAcAAEAAgMBAQEAAAAAAAAAAAAABgcDBQgEAgH/xABDEAACAQMABgYGBggFBQAAAAAAAQIDBBEFBgcSITETQVFhcYEUInKRobEVFjJCgqIjUmKSssLR0hdDRFTBU2ODk/D/xAAZAQEAAwEBAAAAAAAAAAAAAAAAAQMEBQL/xAApEQEAAgICAQIFBAMAAAAAAAAAAQIDEQQSIRMxIkFRYaEkQnGBFCMz/9oADAMBAAIRAxEAPwC8QAAAAAAAAAAAAAAAAAAAAAAAAAAAAAAAAAAAAAAAAAAAAAAAAAAAAAAAAAAAAAAAAAAAAAAAAAAAAAAAAAAAAAAAAAAAAAAAAAAAAAAAAAAAAAAAAAAAAAAAAAAAAAAAAAAAAAAAAAAAAAAAAAAAAAAAAAAAAAAAAAAAAAAAAAAAAAAAAAAAAAAACktqG0G6sdIToW1xKlClGMWobvGbSnJttdW8l5F2SkoJt8Eufgcn6c0j9L3Nau/82rOflKTa+GDVxqRa0zLNybzWsRDcf4k6R/3tX8n9p+raZpJf62p7qf8AabfZNqTS1tq1pXCcqVKMVuqTjvTm3jLXHCUXw70WJpDYto+6i1TjUoS6pQqSlh+zPKf/ANxL75MVZ6zH4UUpktG4n8qttdrGkrWSfpW+uuNSnRafc8RT9zRbuz7aNDXSMoSiqVxBZlBNuMo8t+DfHGWsp8srmULrJoKerV1VtqjUpU5Y3lylFpSjJLqymuHUbPZveSstK2jj96qqb74zTg/nnyJyYqWruEY8tq21LpkEf1p15ttT1D0iUt6abjCnHek0ub6kl4tEOuNvdtH7FrWl7TpR+TkYa4r28xDbbJWviZWiCqqO32jL7VnVXszpy+eCY6sbQbPWx7tGo41MZ6Kqt2eOvC5Sx+y2LYr18zBXLS3iJSQGm1s1mhqlayuakJTScYqMMZbk8Li+CXeQGO36lnjZ1MdbVSGceGOIrjtaNxBbJWs6mVrgwWN5HSNKFWDzGpCM4v8AZklJfBmcrWAK/wBbNsFDVq4lbxoyuJQ4TcZRjGMv1ctPLXX2cu0+dVNrP1suYW9OynFvLlJ1ItQgucn6vgvFos9K+t68K/VpvW3r2m6z1dBQo06E+jnUcpOSUW9yKSxxT5uS/dK9+vV9/up/k/obLalf+maQcOqlThDzfry/jXuNLqtof6eu6VB53ZSzPHPcinKXHq4LHmdDFStccTaPuwZb2tkmKz9npWvd8v8AVT90P7T6htAvoPPpUvONJ/BxLMqbMrGccdFKPeqlTPxeCuNeNUPqpVhuyc6dRNwcsbyccZi8cHzTzw5imTFedRH4L0y0jcz+Uv1O2mPSVSNC6UYyk8QqR4Jy6oyj1N9q4dyLCOad7c4rg1xT70X/AF9YKeibSncXEt1OEM4TbcpRTwkub5+4z8jDFZjr82jj5ZtE9vk24IFX2v28PsUa0vHo4/zM88dsdNvjazS7pwfwwU/4+T6LfXx/VYoIroXaRaaYkob0qM28JVkkm+pKabXvwSortWazqYWVtFvMS0eumm5aAsqlWDSn6sYZSfrSaWcPnhZfkVT/AIi3/wDuX/67f+wlu2K+3KVCin9qcqjXdFbq+M37itbC0d/Vp0lzqTjBfiaj/wAnQ4+OvTdoYORkt31WVwW8ri5oaPnO4qqdaSVXo+iScZUq1WOVuYTTjBZWDwaL0/eV6tCE3Lc9JcpzcFidCt0it6eccN1xnl/9uPaTylTVKKiuCSSXguCPow94+jb0n6gAK1gAAI9tA0n9EaMuqmcPonCPtVMU4/GZzEXjt30l6PZ0aCfGrW3n7NOOX+acCjjo8auqbc/kzu2l97D7JW+jZVFzqV5t+EcQS+Df4iZaY1gt9AQc7itCkks+s/WfswXGT7kcrUridD7MpRzz3ZSWfcfE5OTy3l9r/qRbjdrTMymvI61iIhudctYPrRfVrlRcYzaUE+ahGKjHPe0s+Zu9kOhnpTSlOeMwoKVWT6s4cYLx3pJ/hZptXNSrvWmSVCi91vjVmnGnHxm1x8Fl9xfmqmq9DZ7aSTmuW/XrTxHLS+EVyS7+1k5ckUr1j39nnFSb27SiW03Z/ea3X1OdGMOijQjDfqTSSlvzclhZl1rqNTb7Aq0vt3lOPbuU5y+com405t2oWsnG1oSr44b9SXRwfelhya8cEfq7err7tvQj7Tqv+ZFdfW6xEeFtvR3Mz5eLW3ZBV1Yt53MbiFeEMOa3JQkotqOUstPi1wIJa3MrOcalOThOElKMovDjJcU0yY6x7WLvWW2nb1KdGEKm7vOnGon6slJJOU31xRCoQdRpLm3heL4I04+2vjZsnXfwOhdaZPWfV6VWS9adpTuGuyUVGrLHuZzydWUNEKlZRtfuq3VHy3Nw5VqU3Rbi+cW0/FcGU8afeF3Jj2l0fsrv/T9E2zzlwjKk/wDxylGP5VEz7QdbVqhZyqJrpZ+pRi+ubX2muyK4+5dZFNhWk16FcUpNLoq2+2+CUJwXFvq405Fc7Q9bnrfeSqJvoYZhRX7CfGeO2T4+GF1FUYu2WY+S2cvXFE/NGqtV1pOUm5Nttt8W2+Lbfbk6C2T6n/Vmz6apHFaulOeecKfOEO7g9597x1FZ7J9TvrLd9LUjmhbtSlnlOfOnDv5bz7ljrLw1rv8A6MsriouDVKSXtS9WPxkj3yL7mMcK8FNRN5UXpq++k7mtW/XqzkvBt7vwwS/ZDaqpdVaj5wo4X45LL90fiQPkfcKjpPMW4vtTafvRsvTtTrDJS/W3aXSFe4jax3pyjCK5uTSXvZT+0nWmnrBVp06L3oUt71+qUpYzu9yUVx6yHzqOpzbfi2/mejR2i6ulpblGlKq/2FnHi+S8ynHx4xz2mV2TkTkjrEPnR1jLSdWFGCzKpNRXm+L8EsvyLe1/1braat6FG3ipKFRN70oxwlBxi+Pj1dp8ai6hLV39PWalXawkuMaafNJ9cnyb8l3tPbULfRMnTpRdxNcHuNKCfZv8c+SZVkyTfJHpxvS2mOKUn1PG0attj9ea9evTg+yKnL48DJd7HqtKLdO5hUkllRlTlDL7M7zwY6u2Kv8Adt6UfalUf9DBV2t3VWLSp0VlNZUajx38Znv9Q8fp0IawXZs10rPStjHpG5OnOVLefNxiouOfBSS8iky7tm9l6Fo6k+uo5VH+KTx+VRJ5euiOLvugG1O+9L0g4dVKnCHm/Xf8a9xg2a2Hp2kabxlU4yqPyW7H800aTTl99JXNar+vVnJezl7vwwT/AGO2GFcV2uuNNPw9eXzger/68Ovs80+PNv7rKABynUAAAAAFDbcdJ+l6QhRT4UaMU/aqNzf5dwiWqGhvrBfW9u1mM6i38fqR9ap+WLPvXjSH0lpK7qN/584r2YPo4/CKJlsJ0R6Td1rlrKpUtyL/AG6j/thL946n/PF/Tm675f7Wgtn2j1/oaH7iPVa6oWVk04WdCLXJqjSyvxYybcHN7W+rodY+j8jHd4Lh4FQbedOTg6FnFtRcXWqJfe9bdpp9yxJ+OC4Cn9u2r9SrKjeRi5QjB0qjSb3PWcoSl2J70lntx2luDXeNq8++k6V9qNoKGsmkKFtUbUJyk5Y4NxhCU3FPqzu4z3nR2jtWrXRMVGjbUqaX6sI5fjJrMn3s5asryej6katKThODUoyjzTXWicWG0jTGnpKjQm6k2v8AKoUt7Ha3u4iu/gas+O158T4ZcOStY1MeW428aSg6ltawxmEZVZqOOG9iME8d0ZPzIRqDo76U0na08ZXTRm/Zp/pH/AeDWK3rWV1Vhcz36ykulbnvveaTacutrKXkTjYXo30q+qV2sxpUWk+pTqNJce3dUz1r08Tz5vlXscva92H0bpK7p4wunnJeE30i+EjqEoPbfo/0TSSqLlWoQl+KDdN/CMDNxZ1bTTyY3XaG6O07V0XRuKNN7sbiMYVHxzuxbeF45afc2eWys56RqQpU4uU5yUYxXXJvCMJcOxLU3dT0jVjzzC3T7OU6nnxivxdxsyWilZsx46zeYqsPVDVqGqdpTt4YbS3qkl9+o/ty/wCF3JGg2t3/AKPZwpJ8atVZ9mCcn8dwnJUm16+6W6pUs8KdLe85yefhCJhwRN8sTP8ALbnnrjmI/hBC8NDai2ttb0o1LanOahHflKKbc2sy4+OSptUNG/S99Qp810ilL2YevL+HHmX+aOXeY1WFHFpE7mWppapWdF5VpR86cH80bOlRjQW7GKil1RSS9yPsGCbTPu3RER7IntL0vLRVi1B7sqs1Tyuai03PHlFrzKXpQ6SSjyy0vDLwXRtL0NPS9l+ji5SpTVTdSbbjhxlhdbxLPkUqdLia6eHO5W+/lfmhtULbQkFGFGLklxqTjGU5Prbk+XguBptp95DR9g6aUVKtOMEkknhNTk/dFL8RBLLaDfxUaUKu++EY5pwnN9i5Zk/HJ4daqd3CcJ3sn0k4OUYzlHMYZx9lcIZeeC7DxTBaLxN5e7Z6zSYrDTRi5vC5vgvF8i+NL1Fq7oyeOHRW25H2t1Qj8WintTrH6Tv7eGMrpFKXsw9d5/dx5llbWLv0ewUf+pWhF+CUp/yI9cj4r1q84PhpayncF37OLD0HR1Lhh1N6q/xP1fyqJSVCk7mUYR4uUlFY7ZPC+LOjrO2VnThTXKEIxXhFJL5Ecy3wxCeJXzMswAOc6AAAAAA8s9FUajcnRptt5bcINt9reDPSoRt1iMVFdkUkvcj7A2aAAAPmcFUTTSaaw0+KafNNH0ANDW1CsK8nKVjQy3l4pxWX4I2mj9FUdEx3KFGFGPPdpQjFN9rUVxPUCZtM+8oiIh46uhqFduUqFKTby3KnTbb7W2uJnt7WFot2EIwXZCKivcjKBs0HP22LWaGnr1UqeHC2Uqe8vvTbTqYfYmlHxTLP2pa3PVSy/RvFas3Tpv8AV4ZnPxS5d7RzpFdI8Li28JLi2382bONj/fLJyb/shu9TNWJa23kLeOVH7VWS+7TWN5+L4Jd7R07aWsbGnGnTiowhFRjFclFLCXuIlsw1M+qVpmpHFetiVXtivuU/JPj3t9xMirPk721HtC3Bj6V8+4Yq1rC4+1CMvain8zKDOvYqVrCh9mEY+zFL5GUAAAABq7zVe10hLeqW1Kcnzk4Ry/FrmbQExMx7ImIn3eGw0HQ0Vxo0KdJ8swhFN+LSyzPXsad08zpwm8YzKMW8dmWjOBufc1Hsw0LKna/YpxhnnuRis+5GSpSVVYklJdjSfzPoEbSwxs4QeVCK8Ix/oZgAAAAAAAAAAAAAAAAAAAAAAD4q0Y11iUVJdkkn8zFHR1KDUlSgmuKahDKfc8HoAAAAAAAAAAAAAAAAAAAAAAAAAAAAAAAAAAAAAAAAAAAAAAAAAAAAAAAAAAAAAAAAAAAAAAAAAAAAAAAAAAAAAAAAAAAAAAAAAAAAAAAAAAAAAAAAAAAAAAAAAAAAAAAAAAAAAAAAAAAAAAAAAAAAAAAAAAAAAAAAAAAAAAAAAAAAAAAAAAAAAAAAAAAAAAAAAAAAAAAAAAAAAAAAAH//2Q=="/>
          <p:cNvSpPr>
            <a:spLocks noChangeAspect="1" noChangeArrowheads="1"/>
          </p:cNvSpPr>
          <p:nvPr/>
        </p:nvSpPr>
        <p:spPr bwMode="auto">
          <a:xfrm>
            <a:off x="1259681" y="748903"/>
            <a:ext cx="228600" cy="228601"/>
          </a:xfrm>
          <a:prstGeom prst="rect">
            <a:avLst/>
          </a:prstGeom>
          <a:noFill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latin typeface="Calibri" panose="020F0502020204030204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990600" y="685800"/>
            <a:ext cx="7848600" cy="92204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6A658"/>
                </a:solidFill>
                <a:latin typeface="Arvo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4000" b="1" dirty="0" smtClean="0">
                <a:solidFill>
                  <a:srgbClr val="0070C0"/>
                </a:solidFill>
                <a:latin typeface="Calibri" panose="020F0502020204030204" pitchFamily="34" charset="0"/>
                <a:cs typeface="Arvo"/>
              </a:rPr>
              <a:t>What is DevOps?</a:t>
            </a:r>
          </a:p>
          <a:p>
            <a:pPr>
              <a:lnSpc>
                <a:spcPct val="150000"/>
              </a:lnSpc>
            </a:pPr>
            <a:r>
              <a:rPr lang="en-US" b="1" i="1" dirty="0" smtClean="0">
                <a:solidFill>
                  <a:schemeClr val="tx1"/>
                </a:solidFill>
                <a:latin typeface="Calibri" panose="020F0502020204030204" pitchFamily="34" charset="0"/>
                <a:cs typeface="Arvo"/>
              </a:rPr>
              <a:t>Take 3 of 3: 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Arvo"/>
              </a:rPr>
              <a:t>“From the ah-ha to the </a:t>
            </a:r>
            <a:r>
              <a:rPr lang="en-US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Arvo"/>
              </a:rPr>
              <a:t>ka-ching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Arvo"/>
              </a:rPr>
              <a:t>”</a:t>
            </a:r>
          </a:p>
          <a:p>
            <a:pPr>
              <a:lnSpc>
                <a:spcPct val="150000"/>
              </a:lnSpc>
            </a:pPr>
            <a:endParaRPr lang="en-US" b="1" i="1" dirty="0">
              <a:solidFill>
                <a:schemeClr val="tx1"/>
              </a:solidFill>
              <a:latin typeface="Calibri" panose="020F0502020204030204" pitchFamily="34" charset="0"/>
              <a:cs typeface="Arvo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06751" y="914400"/>
            <a:ext cx="777524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2"/>
          <p:cNvSpPr txBox="1">
            <a:spLocks/>
          </p:cNvSpPr>
          <p:nvPr/>
        </p:nvSpPr>
        <p:spPr>
          <a:xfrm>
            <a:off x="914400" y="1371600"/>
            <a:ext cx="7620000" cy="68580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6A658"/>
                </a:solidFill>
                <a:latin typeface="Arvo"/>
                <a:ea typeface="+mj-ea"/>
                <a:cs typeface="+mj-cs"/>
              </a:defRPr>
            </a:lvl1pPr>
          </a:lstStyle>
          <a:p>
            <a:endParaRPr lang="en-US" sz="28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Arvo"/>
            </a:endParaRPr>
          </a:p>
        </p:txBody>
      </p:sp>
      <p:pic>
        <p:nvPicPr>
          <p:cNvPr id="11" name="Picture 2" descr="http://uwyoming.org/wp-content/uploads/2014/03/Light-bulb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82233"/>
            <a:ext cx="1905000" cy="27155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://www.cthomesllc.com/wp-content/uploads/2013/11/100-Dollar-Bills-Arranged-like-Play-Cards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763" y="2659353"/>
            <a:ext cx="3430837" cy="22771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>
            <a:off x="2590800" y="3721723"/>
            <a:ext cx="3429000" cy="0"/>
          </a:xfrm>
          <a:prstGeom prst="straightConnector1">
            <a:avLst/>
          </a:prstGeom>
          <a:ln w="187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2"/>
          <p:cNvSpPr txBox="1">
            <a:spLocks/>
          </p:cNvSpPr>
          <p:nvPr/>
        </p:nvSpPr>
        <p:spPr>
          <a:xfrm>
            <a:off x="914400" y="5173953"/>
            <a:ext cx="7620000" cy="92204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6A658"/>
                </a:solidFill>
                <a:latin typeface="Arvo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chemeClr val="tx1"/>
                </a:solidFill>
                <a:latin typeface="Calibri" panose="020F0502020204030204" pitchFamily="34" charset="0"/>
                <a:cs typeface="Arvo"/>
              </a:rPr>
              <a:t>DevOps is not about IT problems: DevOps is about business problems.</a:t>
            </a:r>
            <a:endParaRPr lang="en-US" sz="2800" b="1" dirty="0">
              <a:solidFill>
                <a:schemeClr val="tx1"/>
              </a:solidFill>
              <a:latin typeface="Calibri" panose="020F0502020204030204" pitchFamily="34" charset="0"/>
              <a:cs typeface="Arvo"/>
            </a:endParaRPr>
          </a:p>
        </p:txBody>
      </p:sp>
      <p:sp>
        <p:nvSpPr>
          <p:cNvPr id="16" name="Title 2"/>
          <p:cNvSpPr txBox="1">
            <a:spLocks/>
          </p:cNvSpPr>
          <p:nvPr/>
        </p:nvSpPr>
        <p:spPr>
          <a:xfrm>
            <a:off x="381000" y="1973553"/>
            <a:ext cx="2876159" cy="37335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6A658"/>
                </a:solidFill>
                <a:latin typeface="Arvo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Arvo"/>
              </a:rPr>
              <a:t>Concept / ideation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Arvo"/>
            </a:endParaRPr>
          </a:p>
        </p:txBody>
      </p:sp>
      <p:sp>
        <p:nvSpPr>
          <p:cNvPr id="17" name="Title 2"/>
          <p:cNvSpPr txBox="1">
            <a:spLocks/>
          </p:cNvSpPr>
          <p:nvPr/>
        </p:nvSpPr>
        <p:spPr>
          <a:xfrm>
            <a:off x="5429641" y="2286000"/>
            <a:ext cx="2876159" cy="37335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6A658"/>
                </a:solidFill>
                <a:latin typeface="Arvo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Arvo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384462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6" descr="data:image/jpeg;base64,/9j/4AAQSkZJRgABAQAAAQABAAD/2wCEAAkGBhQGEBQREhEWERUVExYVFRURFRAYFxcVFxcWFRQVFxUXHCYgGB0jHBQVHzsgIzMpLiwtFSAxNTAqNTIsLSkBCQoKDgwOGQ8PGjUlHyQwLCosKS0pLyksLDAsLCwsLiksLCwsLCwpLCwvNC8tLCwsLC0sNCwsLCwsLCwpLCwpLP/AABEIAMIBAwMBIgACEQEDEQH/xAAcAAEAAgMBAQEAAAAAAAAAAAAABgcDBQgEAgH/xABDEAACAQMABgYGBggFBQAAAAAAAQIDBBEFBgcSITETQVFhcYEUInKRobEVFjJCgqIjUmKSssLR0hdDRFTBU2ODk/D/xAAZAQEAAwEBAAAAAAAAAAAAAAAAAQMEBQL/xAApEQEAAgICAQIFBAMAAAAAAAAAAQIDEQQSIRMxIkFRYaEkQnGBFCMz/9oADAMBAAIRAxEAPwC8QAAAAAAAAAAAAAAAAAAAAAAAAAAAAAAAAAAAAAAAAAAAAAAAAAAAAAAAAAAAAAAAAAAAAAAAAAAAAAAAAAAAAAAAAAAAAAAAAAAAAAAAAAAAAAAAAAAAAAAAAAAAAAAAAAAAAAAAAAAAAAAAAAAAAAAAAAAAAAAAAAAAAAAAAAAAAAAAAAAAAAAACktqG0G6sdIToW1xKlClGMWobvGbSnJttdW8l5F2SkoJt8Eufgcn6c0j9L3Nau/82rOflKTa+GDVxqRa0zLNybzWsRDcf4k6R/3tX8n9p+raZpJf62p7qf8AabfZNqTS1tq1pXCcqVKMVuqTjvTm3jLXHCUXw70WJpDYto+6i1TjUoS6pQqSlh+zPKf/ANxL75MVZ6zH4UUpktG4n8qttdrGkrWSfpW+uuNSnRafc8RT9zRbuz7aNDXSMoSiqVxBZlBNuMo8t+DfHGWsp8srmULrJoKerV1VtqjUpU5Y3lylFpSjJLqymuHUbPZveSstK2jj96qqb74zTg/nnyJyYqWruEY8tq21LpkEf1p15ttT1D0iUt6abjCnHek0ub6kl4tEOuNvdtH7FrWl7TpR+TkYa4r28xDbbJWviZWiCqqO32jL7VnVXszpy+eCY6sbQbPWx7tGo41MZ6Kqt2eOvC5Sx+y2LYr18zBXLS3iJSQGm1s1mhqlayuakJTScYqMMZbk8Li+CXeQGO36lnjZ1MdbVSGceGOIrjtaNxBbJWs6mVrgwWN5HSNKFWDzGpCM4v8AZklJfBmcrWAK/wBbNsFDVq4lbxoyuJQ4TcZRjGMv1ctPLXX2cu0+dVNrP1suYW9OynFvLlJ1ItQgucn6vgvFos9K+t68K/VpvW3r2m6z1dBQo06E+jnUcpOSUW9yKSxxT5uS/dK9+vV9/up/k/obLalf+maQcOqlThDzfry/jXuNLqtof6eu6VB53ZSzPHPcinKXHq4LHmdDFStccTaPuwZb2tkmKz9npWvd8v8AVT90P7T6htAvoPPpUvONJ/BxLMqbMrGccdFKPeqlTPxeCuNeNUPqpVhuyc6dRNwcsbyccZi8cHzTzw5imTFedRH4L0y0jcz+Uv1O2mPSVSNC6UYyk8QqR4Jy6oyj1N9q4dyLCOad7c4rg1xT70X/AF9YKeibSncXEt1OEM4TbcpRTwkub5+4z8jDFZjr82jj5ZtE9vk24IFX2v28PsUa0vHo4/zM88dsdNvjazS7pwfwwU/4+T6LfXx/VYoIroXaRaaYkob0qM28JVkkm+pKabXvwSortWazqYWVtFvMS0eumm5aAsqlWDSn6sYZSfrSaWcPnhZfkVT/AIi3/wDuX/67f+wlu2K+3KVCin9qcqjXdFbq+M37itbC0d/Vp0lzqTjBfiaj/wAnQ4+OvTdoYORkt31WVwW8ri5oaPnO4qqdaSVXo+iScZUq1WOVuYTTjBZWDwaL0/eV6tCE3Lc9JcpzcFidCt0it6eccN1xnl/9uPaTylTVKKiuCSSXguCPow94+jb0n6gAK1gAAI9tA0n9EaMuqmcPonCPtVMU4/GZzEXjt30l6PZ0aCfGrW3n7NOOX+acCjjo8auqbc/kzu2l97D7JW+jZVFzqV5t+EcQS+Df4iZaY1gt9AQc7itCkks+s/WfswXGT7kcrUridD7MpRzz3ZSWfcfE5OTy3l9r/qRbjdrTMymvI61iIhudctYPrRfVrlRcYzaUE+ahGKjHPe0s+Zu9kOhnpTSlOeMwoKVWT6s4cYLx3pJ/hZptXNSrvWmSVCi91vjVmnGnHxm1x8Fl9xfmqmq9DZ7aSTmuW/XrTxHLS+EVyS7+1k5ckUr1j39nnFSb27SiW03Z/ea3X1OdGMOijQjDfqTSSlvzclhZl1rqNTb7Aq0vt3lOPbuU5y+com405t2oWsnG1oSr44b9SXRwfelhya8cEfq7err7tvQj7Tqv+ZFdfW6xEeFtvR3Mz5eLW3ZBV1Yt53MbiFeEMOa3JQkotqOUstPi1wIJa3MrOcalOThOElKMovDjJcU0yY6x7WLvWW2nb1KdGEKm7vOnGon6slJJOU31xRCoQdRpLm3heL4I04+2vjZsnXfwOhdaZPWfV6VWS9adpTuGuyUVGrLHuZzydWUNEKlZRtfuq3VHy3Nw5VqU3Rbi+cW0/FcGU8afeF3Jj2l0fsrv/T9E2zzlwjKk/wDxylGP5VEz7QdbVqhZyqJrpZ+pRi+ubX2muyK4+5dZFNhWk16FcUpNLoq2+2+CUJwXFvq405Fc7Q9bnrfeSqJvoYZhRX7CfGeO2T4+GF1FUYu2WY+S2cvXFE/NGqtV1pOUm5Nttt8W2+Lbfbk6C2T6n/Vmz6apHFaulOeecKfOEO7g9597x1FZ7J9TvrLd9LUjmhbtSlnlOfOnDv5bz7ljrLw1rv8A6MsriouDVKSXtS9WPxkj3yL7mMcK8FNRN5UXpq++k7mtW/XqzkvBt7vwwS/ZDaqpdVaj5wo4X45LL90fiQPkfcKjpPMW4vtTafvRsvTtTrDJS/W3aXSFe4jax3pyjCK5uTSXvZT+0nWmnrBVp06L3oUt71+qUpYzu9yUVx6yHzqOpzbfi2/mejR2i6ulpblGlKq/2FnHi+S8ynHx4xz2mV2TkTkjrEPnR1jLSdWFGCzKpNRXm+L8EsvyLe1/1braat6FG3ipKFRN70oxwlBxi+Pj1dp8ai6hLV39PWalXawkuMaafNJ9cnyb8l3tPbULfRMnTpRdxNcHuNKCfZv8c+SZVkyTfJHpxvS2mOKUn1PG0attj9ea9evTg+yKnL48DJd7HqtKLdO5hUkllRlTlDL7M7zwY6u2Kv8Adt6UfalUf9DBV2t3VWLSp0VlNZUajx38Znv9Q8fp0IawXZs10rPStjHpG5OnOVLefNxiouOfBSS8iky7tm9l6Fo6k+uo5VH+KTx+VRJ5euiOLvugG1O+9L0g4dVKnCHm/Xf8a9xg2a2Hp2kabxlU4yqPyW7H800aTTl99JXNar+vVnJezl7vwwT/AGO2GFcV2uuNNPw9eXzger/68Ovs80+PNv7rKABynUAAAAAFDbcdJ+l6QhRT4UaMU/aqNzf5dwiWqGhvrBfW9u1mM6i38fqR9ap+WLPvXjSH0lpK7qN/584r2YPo4/CKJlsJ0R6Td1rlrKpUtyL/AG6j/thL946n/PF/Tm675f7Wgtn2j1/oaH7iPVa6oWVk04WdCLXJqjSyvxYybcHN7W+rodY+j8jHd4Lh4FQbedOTg6FnFtRcXWqJfe9bdpp9yxJ+OC4Cn9u2r9SrKjeRi5QjB0qjSb3PWcoSl2J70lntx2luDXeNq8++k6V9qNoKGsmkKFtUbUJyk5Y4NxhCU3FPqzu4z3nR2jtWrXRMVGjbUqaX6sI5fjJrMn3s5asryej6katKThODUoyjzTXWicWG0jTGnpKjQm6k2v8AKoUt7Ha3u4iu/gas+O158T4ZcOStY1MeW428aSg6ltawxmEZVZqOOG9iME8d0ZPzIRqDo76U0na08ZXTRm/Zp/pH/AeDWK3rWV1Vhcz36ykulbnvveaTacutrKXkTjYXo30q+qV2sxpUWk+pTqNJce3dUz1r08Tz5vlXscva92H0bpK7p4wunnJeE30i+EjqEoPbfo/0TSSqLlWoQl+KDdN/CMDNxZ1bTTyY3XaG6O07V0XRuKNN7sbiMYVHxzuxbeF45afc2eWys56RqQpU4uU5yUYxXXJvCMJcOxLU3dT0jVjzzC3T7OU6nnxivxdxsyWilZsx46zeYqsPVDVqGqdpTt4YbS3qkl9+o/ty/wCF3JGg2t3/AKPZwpJ8atVZ9mCcn8dwnJUm16+6W6pUs8KdLe85yefhCJhwRN8sTP8ALbnnrjmI/hBC8NDai2ttb0o1LanOahHflKKbc2sy4+OSptUNG/S99Qp810ilL2YevL+HHmX+aOXeY1WFHFpE7mWppapWdF5VpR86cH80bOlRjQW7GKil1RSS9yPsGCbTPu3RER7IntL0vLRVi1B7sqs1Tyuai03PHlFrzKXpQ6SSjyy0vDLwXRtL0NPS9l+ji5SpTVTdSbbjhxlhdbxLPkUqdLia6eHO5W+/lfmhtULbQkFGFGLklxqTjGU5Prbk+XguBptp95DR9g6aUVKtOMEkknhNTk/dFL8RBLLaDfxUaUKu++EY5pwnN9i5Zk/HJ4daqd3CcJ3sn0k4OUYzlHMYZx9lcIZeeC7DxTBaLxN5e7Z6zSYrDTRi5vC5vgvF8i+NL1Fq7oyeOHRW25H2t1Qj8WintTrH6Tv7eGMrpFKXsw9d5/dx5llbWLv0ewUf+pWhF+CUp/yI9cj4r1q84PhpayncF37OLD0HR1Lhh1N6q/xP1fyqJSVCk7mUYR4uUlFY7ZPC+LOjrO2VnThTXKEIxXhFJL5Ecy3wxCeJXzMswAOc6AAAAAA8s9FUajcnRptt5bcINt9reDPSoRt1iMVFdkUkvcj7A2aAAAPmcFUTTSaaw0+KafNNH0ANDW1CsK8nKVjQy3l4pxWX4I2mj9FUdEx3KFGFGPPdpQjFN9rUVxPUCZtM+8oiIh46uhqFduUqFKTby3KnTbb7W2uJnt7WFot2EIwXZCKivcjKBs0HP22LWaGnr1UqeHC2Uqe8vvTbTqYfYmlHxTLP2pa3PVSy/RvFas3Tpv8AV4ZnPxS5d7RzpFdI8Li28JLi2382bONj/fLJyb/shu9TNWJa23kLeOVH7VWS+7TWN5+L4Jd7R07aWsbGnGnTiowhFRjFclFLCXuIlsw1M+qVpmpHFetiVXtivuU/JPj3t9xMirPk721HtC3Bj6V8+4Yq1rC4+1CMvain8zKDOvYqVrCh9mEY+zFL5GUAAAABq7zVe10hLeqW1Kcnzk4Ry/FrmbQExMx7ImIn3eGw0HQ0Vxo0KdJ8swhFN+LSyzPXsad08zpwm8YzKMW8dmWjOBufc1Hsw0LKna/YpxhnnuRis+5GSpSVVYklJdjSfzPoEbSwxs4QeVCK8Ix/oZgAAAAAAAAAAAAAAAAAAAAAAD4q0Y11iUVJdkkn8zFHR1KDUlSgmuKahDKfc8HoAAAAAAAAAAAAAAAAAAAAAAAAAAAAAAAAAAAAAAAAAAAAAAAAAAAAAAAAAAAAAAAAAAAAAAAAAAAAAAAAAAAAAAAAAAAAAAAAAAAAAAAAAAAAAAAAAAAAAAAAAAAAAAAAAAAAAAAAAAAAAAAAAAAAAAAAAAAAAAAAAAAAAAAAAAAAAAAAAAAAAAAAAAAAAAAAAAAAAAAAAAAAAAAAAH//2Q=="/>
          <p:cNvSpPr>
            <a:spLocks noChangeAspect="1" noChangeArrowheads="1"/>
          </p:cNvSpPr>
          <p:nvPr/>
        </p:nvSpPr>
        <p:spPr bwMode="auto">
          <a:xfrm>
            <a:off x="1259681" y="748903"/>
            <a:ext cx="228600" cy="228601"/>
          </a:xfrm>
          <a:prstGeom prst="rect">
            <a:avLst/>
          </a:prstGeom>
          <a:noFill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latin typeface="Calibri" panose="020F0502020204030204" pitchFamily="34" charset="0"/>
            </a:endParaRPr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1996839"/>
              </p:ext>
            </p:extLst>
          </p:nvPr>
        </p:nvGraphicFramePr>
        <p:xfrm>
          <a:off x="279710" y="956365"/>
          <a:ext cx="8607972" cy="5215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1448"/>
                <a:gridCol w="5996524"/>
              </a:tblGrid>
              <a:tr h="616657">
                <a:tc>
                  <a:txBody>
                    <a:bodyPr/>
                    <a:lstStyle/>
                    <a:p>
                      <a:r>
                        <a:rPr lang="en-GB" sz="1700" b="1" kern="1200" dirty="0" smtClean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Attribute</a:t>
                      </a:r>
                      <a:endParaRPr lang="en-US" sz="17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anose="020F0502020204030204" pitchFamily="34" charset="0"/>
                        </a:rPr>
                        <a:t>Key Elements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45991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High-trust, high-</a:t>
                      </a:r>
                      <a:r>
                        <a:rPr lang="en-GB" sz="1700" b="1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performance culture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b="1" dirty="0" smtClean="0">
                        <a:latin typeface="Calibri" panose="020F050202020403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dirty="0" smtClean="0">
                          <a:latin typeface="Calibri" panose="020F0502020204030204" pitchFamily="34" charset="0"/>
                        </a:rPr>
                        <a:t>IT capabilities = strategic</a:t>
                      </a:r>
                      <a:r>
                        <a:rPr lang="en-US" sz="1700" b="1" baseline="0" dirty="0" smtClean="0">
                          <a:latin typeface="Calibri" panose="020F0502020204030204" pitchFamily="34" charset="0"/>
                        </a:rPr>
                        <a:t> assets, not cost centers</a:t>
                      </a:r>
                      <a:endParaRPr lang="en-GB" sz="1700" b="1" kern="1200" dirty="0" smtClean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700" b="1" kern="1200" dirty="0" smtClean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Highly automated processes; mature deployment pipeline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700" b="1" kern="1200" dirty="0" smtClean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Continuous delivery of software</a:t>
                      </a:r>
                      <a:r>
                        <a:rPr lang="en-GB" sz="1700" b="1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and IT value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b="1" baseline="0" dirty="0" smtClean="0">
                        <a:latin typeface="Calibri" panose="020F050202020403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baseline="0" dirty="0" smtClean="0">
                          <a:latin typeface="Calibri" panose="020F0502020204030204" pitchFamily="34" charset="0"/>
                        </a:rPr>
                        <a:t>Commitment to continuous learning </a:t>
                      </a:r>
                      <a:br>
                        <a:rPr lang="en-US" sz="1700" b="1" baseline="0" dirty="0" smtClean="0">
                          <a:latin typeface="Calibri" panose="020F0502020204030204" pitchFamily="34" charset="0"/>
                        </a:rPr>
                      </a:br>
                      <a:r>
                        <a:rPr lang="en-US" sz="1700" b="1" baseline="0" dirty="0" smtClean="0">
                          <a:latin typeface="Calibri" panose="020F0502020204030204" pitchFamily="34" charset="0"/>
                        </a:rPr>
                        <a:t>&amp; improvement</a:t>
                      </a:r>
                      <a:endParaRPr lang="en-US" sz="17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Unified mission;</a:t>
                      </a:r>
                      <a:r>
                        <a:rPr lang="en-US" sz="170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aligned incentives across departments and teams; little fear/failure/blame, high quality of work life</a:t>
                      </a:r>
                      <a:endParaRPr lang="en-US" sz="1700" kern="120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endParaRPr lang="en-US" sz="1700" dirty="0" smtClean="0">
                        <a:latin typeface="Calibri" panose="020F050202020403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>
                          <a:latin typeface="Calibri" panose="020F0502020204030204" pitchFamily="34" charset="0"/>
                        </a:rPr>
                        <a:t>Projects,</a:t>
                      </a:r>
                      <a:r>
                        <a:rPr lang="en-US" sz="1700" baseline="0" dirty="0" smtClean="0">
                          <a:latin typeface="Calibri" panose="020F0502020204030204" pitchFamily="34" charset="0"/>
                        </a:rPr>
                        <a:t> features and work flow through fast cycles times, systems are “anti-fragile,” IT processes &amp; capabilities are aligned with overarching organizational needs</a:t>
                      </a:r>
                      <a:endParaRPr lang="en-US" sz="1700" dirty="0" smtClean="0">
                        <a:latin typeface="Calibri" panose="020F0502020204030204" pitchFamily="34" charset="0"/>
                      </a:endParaRPr>
                    </a:p>
                    <a:p>
                      <a:endParaRPr lang="en-US" sz="1700" dirty="0" smtClean="0">
                        <a:latin typeface="Calibri" panose="020F0502020204030204" pitchFamily="34" charset="0"/>
                      </a:endParaRPr>
                    </a:p>
                    <a:p>
                      <a:r>
                        <a:rPr lang="en-US" sz="1700" dirty="0" smtClean="0">
                          <a:latin typeface="Calibri" panose="020F0502020204030204" pitchFamily="34" charset="0"/>
                        </a:rPr>
                        <a:t>Technical phases</a:t>
                      </a:r>
                      <a:r>
                        <a:rPr lang="en-US" sz="1700" baseline="0" dirty="0" smtClean="0">
                          <a:latin typeface="Calibri" panose="020F0502020204030204" pitchFamily="34" charset="0"/>
                        </a:rPr>
                        <a:t> of projects supported by common tools and automation processes, collaboration replaces handoffs, codebase/IT infrastructure is agile and functional by default</a:t>
                      </a:r>
                      <a:endParaRPr lang="en-US" sz="1700" dirty="0" smtClean="0">
                        <a:latin typeface="Calibri" panose="020F0502020204030204" pitchFamily="34" charset="0"/>
                      </a:endParaRPr>
                    </a:p>
                    <a:p>
                      <a:endParaRPr lang="en-US" sz="1700" dirty="0" smtClean="0">
                        <a:latin typeface="Calibri" panose="020F0502020204030204" pitchFamily="34" charset="0"/>
                      </a:endParaRPr>
                    </a:p>
                    <a:p>
                      <a:r>
                        <a:rPr lang="en-US" sz="1700" dirty="0" smtClean="0">
                          <a:latin typeface="Calibri" panose="020F0502020204030204" pitchFamily="34" charset="0"/>
                        </a:rPr>
                        <a:t>Features, projects</a:t>
                      </a:r>
                      <a:r>
                        <a:rPr lang="en-US" sz="1700" baseline="0" dirty="0" smtClean="0">
                          <a:latin typeface="Calibri" panose="020F0502020204030204" pitchFamily="34" charset="0"/>
                        </a:rPr>
                        <a:t> and IT work follow a regular, iterative flow. Cycle time is short, workflow favors small frequent changes</a:t>
                      </a:r>
                      <a:endParaRPr lang="en-US" sz="1700" dirty="0" smtClean="0">
                        <a:latin typeface="Calibri" panose="020F0502020204030204" pitchFamily="34" charset="0"/>
                      </a:endParaRPr>
                    </a:p>
                    <a:p>
                      <a:endParaRPr lang="en-US" sz="1700" dirty="0" smtClean="0">
                        <a:latin typeface="Calibri" panose="020F0502020204030204" pitchFamily="34" charset="0"/>
                      </a:endParaRPr>
                    </a:p>
                    <a:p>
                      <a:r>
                        <a:rPr lang="en-US" sz="1700" dirty="0" smtClean="0">
                          <a:latin typeface="Calibri" panose="020F0502020204030204" pitchFamily="34" charset="0"/>
                        </a:rPr>
                        <a:t>Disciplined feedback loops</a:t>
                      </a:r>
                      <a:r>
                        <a:rPr lang="en-US" sz="1700" baseline="0" dirty="0" smtClean="0">
                          <a:latin typeface="Calibri" panose="020F0502020204030204" pitchFamily="34" charset="0"/>
                        </a:rPr>
                        <a:t> quickly travel back upstream for inclusion. Tools for monitoring, measurement and alerting implemented &amp; effective. Shared knowledge repositories.</a:t>
                      </a:r>
                      <a:endParaRPr lang="en-US" sz="1700" dirty="0" smtClean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itle 2"/>
          <p:cNvSpPr txBox="1">
            <a:spLocks/>
          </p:cNvSpPr>
          <p:nvPr/>
        </p:nvSpPr>
        <p:spPr>
          <a:xfrm>
            <a:off x="762000" y="0"/>
            <a:ext cx="7696200" cy="92204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6A658"/>
                </a:solidFill>
                <a:latin typeface="Arvo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4000" b="1" dirty="0" smtClean="0">
                <a:solidFill>
                  <a:srgbClr val="0070C0"/>
                </a:solidFill>
                <a:latin typeface="Calibri" panose="020F0502020204030204" pitchFamily="34" charset="0"/>
                <a:cs typeface="Arvo"/>
              </a:rPr>
              <a:t>What is DevOps?</a:t>
            </a:r>
            <a:endParaRPr lang="en-US" b="1" i="1" dirty="0">
              <a:solidFill>
                <a:schemeClr val="tx1"/>
              </a:solidFill>
              <a:latin typeface="Calibri" panose="020F0502020204030204" pitchFamily="34" charset="0"/>
              <a:cs typeface="Arvo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06751" y="914400"/>
            <a:ext cx="777524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64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2" descr="http://www.code-conf.com/cph14/images/speakers/model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65" y="533400"/>
            <a:ext cx="8374135" cy="566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838200"/>
          </a:xfrm>
        </p:spPr>
        <p:txBody>
          <a:bodyPr/>
          <a:lstStyle/>
          <a:p>
            <a:r>
              <a:rPr lang="en-US" sz="3200" dirty="0" smtClean="0">
                <a:solidFill>
                  <a:srgbClr val="0070C0"/>
                </a:solidFill>
                <a:latin typeface="Calibri" panose="020F0502020204030204" pitchFamily="34" charset="0"/>
              </a:rPr>
              <a:t>Continuous Delivery Maturity Matrix</a:t>
            </a:r>
            <a:endParaRPr lang="en-US" sz="3200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8" name="AutoShape 6" descr="data:image/jpeg;base64,/9j/4AAQSkZJRgABAQAAAQABAAD/2wCEAAkGBhQGEBQREhEWERUVExYVFRURFRAYFxcVFxcWFRQVFxUXHCYgGB0jHBQVHzsgIzMpLiwtFSAxNTAqNTIsLSkBCQoKDgwOGQ8PGjUlHyQwLCosKS0pLyksLDAsLCwsLiksLCwsLCwpLCwvNC8tLCwsLC0sNCwsLCwsLCwpLCwpLP/AABEIAMIBAwMBIgACEQEDEQH/xAAcAAEAAgMBAQEAAAAAAAAAAAAABgcDBQgEAgH/xABDEAACAQMABgYGBggFBQAAAAAAAQIDBBEFBgcSITETQVFhcYEUInKRobEVFjJCgqIjUmKSssLR0hdDRFTBU2ODk/D/xAAZAQEAAwEBAAAAAAAAAAAAAAAAAQMEBQL/xAApEQEAAgICAQIFBAMAAAAAAAAAAQIDEQQSIRMxIkFRYaEkQnGBFCMz/9oADAMBAAIRAxEAPwC8QAAAAAAAAAAAAAAAAAAAAAAAAAAAAAAAAAAAAAAAAAAAAAAAAAAAAAAAAAAAAAAAAAAAAAAAAAAAAAAAAAAAAAAAAAAAAAAAAAAAAAAAAAAAAAAAAAAAAAAAAAAAAAAAAAAAAAAAAAAAAAAAAAAAAAAAAAAAAAAAAAAAAAAAAAAAAAAAAAAAAAAACktqG0G6sdIToW1xKlClGMWobvGbSnJttdW8l5F2SkoJt8Eufgcn6c0j9L3Nau/82rOflKTa+GDVxqRa0zLNybzWsRDcf4k6R/3tX8n9p+raZpJf62p7qf8AabfZNqTS1tq1pXCcqVKMVuqTjvTm3jLXHCUXw70WJpDYto+6i1TjUoS6pQqSlh+zPKf/ANxL75MVZ6zH4UUpktG4n8qttdrGkrWSfpW+uuNSnRafc8RT9zRbuz7aNDXSMoSiqVxBZlBNuMo8t+DfHGWsp8srmULrJoKerV1VtqjUpU5Y3lylFpSjJLqymuHUbPZveSstK2jj96qqb74zTg/nnyJyYqWruEY8tq21LpkEf1p15ttT1D0iUt6abjCnHek0ub6kl4tEOuNvdtH7FrWl7TpR+TkYa4r28xDbbJWviZWiCqqO32jL7VnVXszpy+eCY6sbQbPWx7tGo41MZ6Kqt2eOvC5Sx+y2LYr18zBXLS3iJSQGm1s1mhqlayuakJTScYqMMZbk8Li+CXeQGO36lnjZ1MdbVSGceGOIrjtaNxBbJWs6mVrgwWN5HSNKFWDzGpCM4v8AZklJfBmcrWAK/wBbNsFDVq4lbxoyuJQ4TcZRjGMv1ctPLXX2cu0+dVNrP1suYW9OynFvLlJ1ItQgucn6vgvFos9K+t68K/VpvW3r2m6z1dBQo06E+jnUcpOSUW9yKSxxT5uS/dK9+vV9/up/k/obLalf+maQcOqlThDzfry/jXuNLqtof6eu6VB53ZSzPHPcinKXHq4LHmdDFStccTaPuwZb2tkmKz9npWvd8v8AVT90P7T6htAvoPPpUvONJ/BxLMqbMrGccdFKPeqlTPxeCuNeNUPqpVhuyc6dRNwcsbyccZi8cHzTzw5imTFedRH4L0y0jcz+Uv1O2mPSVSNC6UYyk8QqR4Jy6oyj1N9q4dyLCOad7c4rg1xT70X/AF9YKeibSncXEt1OEM4TbcpRTwkub5+4z8jDFZjr82jj5ZtE9vk24IFX2v28PsUa0vHo4/zM88dsdNvjazS7pwfwwU/4+T6LfXx/VYoIroXaRaaYkob0qM28JVkkm+pKabXvwSortWazqYWVtFvMS0eumm5aAsqlWDSn6sYZSfrSaWcPnhZfkVT/AIi3/wDuX/67f+wlu2K+3KVCin9qcqjXdFbq+M37itbC0d/Vp0lzqTjBfiaj/wAnQ4+OvTdoYORkt31WVwW8ri5oaPnO4qqdaSVXo+iScZUq1WOVuYTTjBZWDwaL0/eV6tCE3Lc9JcpzcFidCt0it6eccN1xnl/9uPaTylTVKKiuCSSXguCPow94+jb0n6gAK1gAAI9tA0n9EaMuqmcPonCPtVMU4/GZzEXjt30l6PZ0aCfGrW3n7NOOX+acCjjo8auqbc/kzu2l97D7JW+jZVFzqV5t+EcQS+Df4iZaY1gt9AQc7itCkks+s/WfswXGT7kcrUridD7MpRzz3ZSWfcfE5OTy3l9r/qRbjdrTMymvI61iIhudctYPrRfVrlRcYzaUE+ahGKjHPe0s+Zu9kOhnpTSlOeMwoKVWT6s4cYLx3pJ/hZptXNSrvWmSVCi91vjVmnGnHxm1x8Fl9xfmqmq9DZ7aSTmuW/XrTxHLS+EVyS7+1k5ckUr1j39nnFSb27SiW03Z/ea3X1OdGMOijQjDfqTSSlvzclhZl1rqNTb7Aq0vt3lOPbuU5y+com405t2oWsnG1oSr44b9SXRwfelhya8cEfq7err7tvQj7Tqv+ZFdfW6xEeFtvR3Mz5eLW3ZBV1Yt53MbiFeEMOa3JQkotqOUstPi1wIJa3MrOcalOThOElKMovDjJcU0yY6x7WLvWW2nb1KdGEKm7vOnGon6slJJOU31xRCoQdRpLm3heL4I04+2vjZsnXfwOhdaZPWfV6VWS9adpTuGuyUVGrLHuZzydWUNEKlZRtfuq3VHy3Nw5VqU3Rbi+cW0/FcGU8afeF3Jj2l0fsrv/T9E2zzlwjKk/wDxylGP5VEz7QdbVqhZyqJrpZ+pRi+ubX2muyK4+5dZFNhWk16FcUpNLoq2+2+CUJwXFvq405Fc7Q9bnrfeSqJvoYZhRX7CfGeO2T4+GF1FUYu2WY+S2cvXFE/NGqtV1pOUm5Nttt8W2+Lbfbk6C2T6n/Vmz6apHFaulOeecKfOEO7g9597x1FZ7J9TvrLd9LUjmhbtSlnlOfOnDv5bz7ljrLw1rv8A6MsriouDVKSXtS9WPxkj3yL7mMcK8FNRN5UXpq++k7mtW/XqzkvBt7vwwS/ZDaqpdVaj5wo4X45LL90fiQPkfcKjpPMW4vtTafvRsvTtTrDJS/W3aXSFe4jax3pyjCK5uTSXvZT+0nWmnrBVp06L3oUt71+qUpYzu9yUVx6yHzqOpzbfi2/mejR2i6ulpblGlKq/2FnHi+S8ynHx4xz2mV2TkTkjrEPnR1jLSdWFGCzKpNRXm+L8EsvyLe1/1braat6FG3ipKFRN70oxwlBxi+Pj1dp8ai6hLV39PWalXawkuMaafNJ9cnyb8l3tPbULfRMnTpRdxNcHuNKCfZv8c+SZVkyTfJHpxvS2mOKUn1PG0attj9ea9evTg+yKnL48DJd7HqtKLdO5hUkllRlTlDL7M7zwY6u2Kv8Adt6UfalUf9DBV2t3VWLSp0VlNZUajx38Znv9Q8fp0IawXZs10rPStjHpG5OnOVLefNxiouOfBSS8iky7tm9l6Fo6k+uo5VH+KTx+VRJ5euiOLvugG1O+9L0g4dVKnCHm/Xf8a9xg2a2Hp2kabxlU4yqPyW7H800aTTl99JXNar+vVnJezl7vwwT/AGO2GFcV2uuNNPw9eXzger/68Ovs80+PNv7rKABynUAAAAAFDbcdJ+l6QhRT4UaMU/aqNzf5dwiWqGhvrBfW9u1mM6i38fqR9ap+WLPvXjSH0lpK7qN/584r2YPo4/CKJlsJ0R6Td1rlrKpUtyL/AG6j/thL946n/PF/Tm675f7Wgtn2j1/oaH7iPVa6oWVk04WdCLXJqjSyvxYybcHN7W+rodY+j8jHd4Lh4FQbedOTg6FnFtRcXWqJfe9bdpp9yxJ+OC4Cn9u2r9SrKjeRi5QjB0qjSb3PWcoSl2J70lntx2luDXeNq8++k6V9qNoKGsmkKFtUbUJyk5Y4NxhCU3FPqzu4z3nR2jtWrXRMVGjbUqaX6sI5fjJrMn3s5asryej6katKThODUoyjzTXWicWG0jTGnpKjQm6k2v8AKoUt7Ha3u4iu/gas+O158T4ZcOStY1MeW428aSg6ltawxmEZVZqOOG9iME8d0ZPzIRqDo76U0na08ZXTRm/Zp/pH/AeDWK3rWV1Vhcz36ykulbnvveaTacutrKXkTjYXo30q+qV2sxpUWk+pTqNJce3dUz1r08Tz5vlXscva92H0bpK7p4wunnJeE30i+EjqEoPbfo/0TSSqLlWoQl+KDdN/CMDNxZ1bTTyY3XaG6O07V0XRuKNN7sbiMYVHxzuxbeF45afc2eWys56RqQpU4uU5yUYxXXJvCMJcOxLU3dT0jVjzzC3T7OU6nnxivxdxsyWilZsx46zeYqsPVDVqGqdpTt4YbS3qkl9+o/ty/wCF3JGg2t3/AKPZwpJ8atVZ9mCcn8dwnJUm16+6W6pUs8KdLe85yefhCJhwRN8sTP8ALbnnrjmI/hBC8NDai2ttb0o1LanOahHflKKbc2sy4+OSptUNG/S99Qp810ilL2YevL+HHmX+aOXeY1WFHFpE7mWppapWdF5VpR86cH80bOlRjQW7GKil1RSS9yPsGCbTPu3RER7IntL0vLRVi1B7sqs1Tyuai03PHlFrzKXpQ6SSjyy0vDLwXRtL0NPS9l+ji5SpTVTdSbbjhxlhdbxLPkUqdLia6eHO5W+/lfmhtULbQkFGFGLklxqTjGU5Prbk+XguBptp95DR9g6aUVKtOMEkknhNTk/dFL8RBLLaDfxUaUKu++EY5pwnN9i5Zk/HJ4daqd3CcJ3sn0k4OUYzlHMYZx9lcIZeeC7DxTBaLxN5e7Z6zSYrDTRi5vC5vgvF8i+NL1Fq7oyeOHRW25H2t1Qj8WintTrH6Tv7eGMrpFKXsw9d5/dx5llbWLv0ewUf+pWhF+CUp/yI9cj4r1q84PhpayncF37OLD0HR1Lhh1N6q/xP1fyqJSVCk7mUYR4uUlFY7ZPC+LOjrO2VnThTXKEIxXhFJL5Ecy3wxCeJXzMswAOc6AAAAAA8s9FUajcnRptt5bcINt9reDPSoRt1iMVFdkUkvcj7A2aAAAPmcFUTTSaaw0+KafNNH0ANDW1CsK8nKVjQy3l4pxWX4I2mj9FUdEx3KFGFGPPdpQjFN9rUVxPUCZtM+8oiIh46uhqFduUqFKTby3KnTbb7W2uJnt7WFot2EIwXZCKivcjKBs0HP22LWaGnr1UqeHC2Uqe8vvTbTqYfYmlHxTLP2pa3PVSy/RvFas3Tpv8AV4ZnPxS5d7RzpFdI8Li28JLi2382bONj/fLJyb/shu9TNWJa23kLeOVH7VWS+7TWN5+L4Jd7R07aWsbGnGnTiowhFRjFclFLCXuIlsw1M+qVpmpHFetiVXtivuU/JPj3t9xMirPk721HtC3Bj6V8+4Yq1rC4+1CMvain8zKDOvYqVrCh9mEY+zFL5GUAAAABq7zVe10hLeqW1Kcnzk4Ry/FrmbQExMx7ImIn3eGw0HQ0Vxo0KdJ8swhFN+LSyzPXsad08zpwm8YzKMW8dmWjOBufc1Hsw0LKna/YpxhnnuRis+5GSpSVVYklJdjSfzPoEbSwxs4QeVCK8Ix/oZgAAAAAAAAAAAAAAAAAAAAAAD4q0Y11iUVJdkkn8zFHR1KDUlSgmuKahDKfc8HoAAAAAAAAAAAAAAAAAAAAAAAAAAAAAAAAAAAAAAAAAAAAAAAAAAAAAAAAAAAAAAAAAAAAAAAAAAAAAAAAAAAAAAAAAAAAAAAAAAAAAAAAAAAAAAAAAAAAAAAAAAAAAAAAAAAAAAAAAAAAAAAAAAAAAAAAAAAAAAAAAAAAAAAAAAAAAAAAAAAAAAAAAAAAAAAAAAAAAAAAAAAAAAAAAH//2Q=="/>
          <p:cNvSpPr>
            <a:spLocks noChangeAspect="1" noChangeArrowheads="1"/>
          </p:cNvSpPr>
          <p:nvPr/>
        </p:nvSpPr>
        <p:spPr bwMode="auto">
          <a:xfrm>
            <a:off x="1259681" y="748903"/>
            <a:ext cx="228600" cy="228601"/>
          </a:xfrm>
          <a:prstGeom prst="rect">
            <a:avLst/>
          </a:prstGeom>
          <a:noFill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6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3200" dirty="0" smtClean="0">
                <a:solidFill>
                  <a:srgbClr val="0070C0"/>
                </a:solidFill>
                <a:latin typeface="Calibri" panose="020F0502020204030204" pitchFamily="34" charset="0"/>
              </a:rPr>
              <a:t>How can we get more specific about applying DevOps principles for our own work?</a:t>
            </a:r>
            <a:endParaRPr lang="en-US" sz="3200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8229600" cy="3962400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latin typeface="Calibri" panose="020F0502020204030204" pitchFamily="34" charset="0"/>
              </a:rPr>
              <a:t>Common goals of an enterprise DevOps practice</a:t>
            </a:r>
          </a:p>
          <a:p>
            <a:r>
              <a:rPr lang="en-US" sz="2800" dirty="0" smtClean="0">
                <a:latin typeface="Calibri" panose="020F0502020204030204" pitchFamily="34" charset="0"/>
              </a:rPr>
              <a:t>Increased deployment frequency</a:t>
            </a:r>
          </a:p>
          <a:p>
            <a:r>
              <a:rPr lang="en-US" sz="2800" dirty="0" smtClean="0">
                <a:latin typeface="Calibri" panose="020F0502020204030204" pitchFamily="34" charset="0"/>
              </a:rPr>
              <a:t>Reduced lead time for changes</a:t>
            </a:r>
          </a:p>
          <a:p>
            <a:r>
              <a:rPr lang="en-US" sz="2800" dirty="0" smtClean="0">
                <a:latin typeface="Calibri" panose="020F0502020204030204" pitchFamily="34" charset="0"/>
              </a:rPr>
              <a:t>Faster recovery when problems occur</a:t>
            </a:r>
          </a:p>
          <a:p>
            <a:r>
              <a:rPr lang="en-US" sz="2800" dirty="0" smtClean="0">
                <a:latin typeface="Calibri" panose="020F0502020204030204" pitchFamily="34" charset="0"/>
              </a:rPr>
              <a:t>More robust and better integrated security</a:t>
            </a:r>
          </a:p>
          <a:p>
            <a:r>
              <a:rPr lang="en-US" sz="2800" dirty="0" smtClean="0">
                <a:latin typeface="Calibri" panose="020F0502020204030204" pitchFamily="34" charset="0"/>
              </a:rPr>
              <a:t>A “shift left” in quality – quality of code, testing, architecture, “</a:t>
            </a:r>
            <a:r>
              <a:rPr lang="en-US" sz="2800" dirty="0" err="1" smtClean="0">
                <a:latin typeface="Calibri" panose="020F0502020204030204" pitchFamily="34" charset="0"/>
              </a:rPr>
              <a:t>deployability</a:t>
            </a:r>
            <a:r>
              <a:rPr lang="en-US" sz="2800" dirty="0" smtClean="0">
                <a:latin typeface="Calibri" panose="020F0502020204030204" pitchFamily="34" charset="0"/>
              </a:rPr>
              <a:t>” and culture</a:t>
            </a:r>
          </a:p>
          <a:p>
            <a:r>
              <a:rPr lang="en-US" sz="2800" dirty="0" smtClean="0">
                <a:latin typeface="Calibri" panose="020F0502020204030204" pitchFamily="34" charset="0"/>
              </a:rPr>
              <a:t>Fast feedback loops and effective communication between teams and departments</a:t>
            </a:r>
          </a:p>
          <a:p>
            <a:endParaRPr lang="en-US" sz="28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800" dirty="0">
              <a:latin typeface="Calibri" panose="020F05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371600"/>
            <a:ext cx="80772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1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6" descr="data:image/jpeg;base64,/9j/4AAQSkZJRgABAQAAAQABAAD/2wCEAAkGBhQGEBQREhEWERUVExYVFRURFRAYFxcVFxcWFRQVFxUXHCYgGB0jHBQVHzsgIzMpLiwtFSAxNTAqNTIsLSkBCQoKDgwOGQ8PGjUlHyQwLCosKS0pLyksLDAsLCwsLiksLCwsLCwpLCwvNC8tLCwsLC0sNCwsLCwsLCwpLCwpLP/AABEIAMIBAwMBIgACEQEDEQH/xAAcAAEAAgMBAQEAAAAAAAAAAAAABgcDBQgEAgH/xABDEAACAQMABgYGBggFBQAAAAAAAQIDBBEFBgcSITETQVFhcYEUInKRobEVFjJCgqIjUmKSssLR0hdDRFTBU2ODk/D/xAAZAQEAAwEBAAAAAAAAAAAAAAAAAQMEBQL/xAApEQEAAgICAQIFBAMAAAAAAAAAAQIDEQQSIRMxIkFRYaEkQnGBFCMz/9oADAMBAAIRAxEAPwC8QAAAAAAAAAAAAAAAAAAAAAAAAAAAAAAAAAAAAAAAAAAAAAAAAAAAAAAAAAAAAAAAAAAAAAAAAAAAAAAAAAAAAAAAAAAAAAAAAAAAAAAAAAAAAAAAAAAAAAAAAAAAAAAAAAAAAAAAAAAAAAAAAAAAAAAAAAAAAAAAAAAAAAAAAAAAAAAAAAAAAAAACktqG0G6sdIToW1xKlClGMWobvGbSnJttdW8l5F2SkoJt8Eufgcn6c0j9L3Nau/82rOflKTa+GDVxqRa0zLNybzWsRDcf4k6R/3tX8n9p+raZpJf62p7qf8AabfZNqTS1tq1pXCcqVKMVuqTjvTm3jLXHCUXw70WJpDYto+6i1TjUoS6pQqSlh+zPKf/ANxL75MVZ6zH4UUpktG4n8qttdrGkrWSfpW+uuNSnRafc8RT9zRbuz7aNDXSMoSiqVxBZlBNuMo8t+DfHGWsp8srmULrJoKerV1VtqjUpU5Y3lylFpSjJLqymuHUbPZveSstK2jj96qqb74zTg/nnyJyYqWruEY8tq21LpkEf1p15ttT1D0iUt6abjCnHek0ub6kl4tEOuNvdtH7FrWl7TpR+TkYa4r28xDbbJWviZWiCqqO32jL7VnVXszpy+eCY6sbQbPWx7tGo41MZ6Kqt2eOvC5Sx+y2LYr18zBXLS3iJSQGm1s1mhqlayuakJTScYqMMZbk8Li+CXeQGO36lnjZ1MdbVSGceGOIrjtaNxBbJWs6mVrgwWN5HSNKFWDzGpCM4v8AZklJfBmcrWAK/wBbNsFDVq4lbxoyuJQ4TcZRjGMv1ctPLXX2cu0+dVNrP1suYW9OynFvLlJ1ItQgucn6vgvFos9K+t68K/VpvW3r2m6z1dBQo06E+jnUcpOSUW9yKSxxT5uS/dK9+vV9/up/k/obLalf+maQcOqlThDzfry/jXuNLqtof6eu6VB53ZSzPHPcinKXHq4LHmdDFStccTaPuwZb2tkmKz9npWvd8v8AVT90P7T6htAvoPPpUvONJ/BxLMqbMrGccdFKPeqlTPxeCuNeNUPqpVhuyc6dRNwcsbyccZi8cHzTzw5imTFedRH4L0y0jcz+Uv1O2mPSVSNC6UYyk8QqR4Jy6oyj1N9q4dyLCOad7c4rg1xT70X/AF9YKeibSncXEt1OEM4TbcpRTwkub5+4z8jDFZjr82jj5ZtE9vk24IFX2v28PsUa0vHo4/zM88dsdNvjazS7pwfwwU/4+T6LfXx/VYoIroXaRaaYkob0qM28JVkkm+pKabXvwSortWazqYWVtFvMS0eumm5aAsqlWDSn6sYZSfrSaWcPnhZfkVT/AIi3/wDuX/67f+wlu2K+3KVCin9qcqjXdFbq+M37itbC0d/Vp0lzqTjBfiaj/wAnQ4+OvTdoYORkt31WVwW8ri5oaPnO4qqdaSVXo+iScZUq1WOVuYTTjBZWDwaL0/eV6tCE3Lc9JcpzcFidCt0it6eccN1xnl/9uPaTylTVKKiuCSSXguCPow94+jb0n6gAK1gAAI9tA0n9EaMuqmcPonCPtVMU4/GZzEXjt30l6PZ0aCfGrW3n7NOOX+acCjjo8auqbc/kzu2l97D7JW+jZVFzqV5t+EcQS+Df4iZaY1gt9AQc7itCkks+s/WfswXGT7kcrUridD7MpRzz3ZSWfcfE5OTy3l9r/qRbjdrTMymvI61iIhudctYPrRfVrlRcYzaUE+ahGKjHPe0s+Zu9kOhnpTSlOeMwoKVWT6s4cYLx3pJ/hZptXNSrvWmSVCi91vjVmnGnHxm1x8Fl9xfmqmq9DZ7aSTmuW/XrTxHLS+EVyS7+1k5ckUr1j39nnFSb27SiW03Z/ea3X1OdGMOijQjDfqTSSlvzclhZl1rqNTb7Aq0vt3lOPbuU5y+com405t2oWsnG1oSr44b9SXRwfelhya8cEfq7err7tvQj7Tqv+ZFdfW6xEeFtvR3Mz5eLW3ZBV1Yt53MbiFeEMOa3JQkotqOUstPi1wIJa3MrOcalOThOElKMovDjJcU0yY6x7WLvWW2nb1KdGEKm7vOnGon6slJJOU31xRCoQdRpLm3heL4I04+2vjZsnXfwOhdaZPWfV6VWS9adpTuGuyUVGrLHuZzydWUNEKlZRtfuq3VHy3Nw5VqU3Rbi+cW0/FcGU8afeF3Jj2l0fsrv/T9E2zzlwjKk/wDxylGP5VEz7QdbVqhZyqJrpZ+pRi+ubX2muyK4+5dZFNhWk16FcUpNLoq2+2+CUJwXFvq405Fc7Q9bnrfeSqJvoYZhRX7CfGeO2T4+GF1FUYu2WY+S2cvXFE/NGqtV1pOUm5Nttt8W2+Lbfbk6C2T6n/Vmz6apHFaulOeecKfOEO7g9597x1FZ7J9TvrLd9LUjmhbtSlnlOfOnDv5bz7ljrLw1rv8A6MsriouDVKSXtS9WPxkj3yL7mMcK8FNRN5UXpq++k7mtW/XqzkvBt7vwwS/ZDaqpdVaj5wo4X45LL90fiQPkfcKjpPMW4vtTafvRsvTtTrDJS/W3aXSFe4jax3pyjCK5uTSXvZT+0nWmnrBVp06L3oUt71+qUpYzu9yUVx6yHzqOpzbfi2/mejR2i6ulpblGlKq/2FnHi+S8ynHx4xz2mV2TkTkjrEPnR1jLSdWFGCzKpNRXm+L8EsvyLe1/1braat6FG3ipKFRN70oxwlBxi+Pj1dp8ai6hLV39PWalXawkuMaafNJ9cnyb8l3tPbULfRMnTpRdxNcHuNKCfZv8c+SZVkyTfJHpxvS2mOKUn1PG0attj9ea9evTg+yKnL48DJd7HqtKLdO5hUkllRlTlDL7M7zwY6u2Kv8Adt6UfalUf9DBV2t3VWLSp0VlNZUajx38Znv9Q8fp0IawXZs10rPStjHpG5OnOVLefNxiouOfBSS8iky7tm9l6Fo6k+uo5VH+KTx+VRJ5euiOLvugG1O+9L0g4dVKnCHm/Xf8a9xg2a2Hp2kabxlU4yqPyW7H800aTTl99JXNar+vVnJezl7vwwT/AGO2GFcV2uuNNPw9eXzger/68Ovs80+PNv7rKABynUAAAAAFDbcdJ+l6QhRT4UaMU/aqNzf5dwiWqGhvrBfW9u1mM6i38fqR9ap+WLPvXjSH0lpK7qN/584r2YPo4/CKJlsJ0R6Td1rlrKpUtyL/AG6j/thL946n/PF/Tm675f7Wgtn2j1/oaH7iPVa6oWVk04WdCLXJqjSyvxYybcHN7W+rodY+j8jHd4Lh4FQbedOTg6FnFtRcXWqJfe9bdpp9yxJ+OC4Cn9u2r9SrKjeRi5QjB0qjSb3PWcoSl2J70lntx2luDXeNq8++k6V9qNoKGsmkKFtUbUJyk5Y4NxhCU3FPqzu4z3nR2jtWrXRMVGjbUqaX6sI5fjJrMn3s5asryej6katKThODUoyjzTXWicWG0jTGnpKjQm6k2v8AKoUt7Ha3u4iu/gas+O158T4ZcOStY1MeW428aSg6ltawxmEZVZqOOG9iME8d0ZPzIRqDo76U0na08ZXTRm/Zp/pH/AeDWK3rWV1Vhcz36ykulbnvveaTacutrKXkTjYXo30q+qV2sxpUWk+pTqNJce3dUz1r08Tz5vlXscva92H0bpK7p4wunnJeE30i+EjqEoPbfo/0TSSqLlWoQl+KDdN/CMDNxZ1bTTyY3XaG6O07V0XRuKNN7sbiMYVHxzuxbeF45afc2eWys56RqQpU4uU5yUYxXXJvCMJcOxLU3dT0jVjzzC3T7OU6nnxivxdxsyWilZsx46zeYqsPVDVqGqdpTt4YbS3qkl9+o/ty/wCF3JGg2t3/AKPZwpJ8atVZ9mCcn8dwnJUm16+6W6pUs8KdLe85yefhCJhwRN8sTP8ALbnnrjmI/hBC8NDai2ttb0o1LanOahHflKKbc2sy4+OSptUNG/S99Qp810ilL2YevL+HHmX+aOXeY1WFHFpE7mWppapWdF5VpR86cH80bOlRjQW7GKil1RSS9yPsGCbTPu3RER7IntL0vLRVi1B7sqs1Tyuai03PHlFrzKXpQ6SSjyy0vDLwXRtL0NPS9l+ji5SpTVTdSbbjhxlhdbxLPkUqdLia6eHO5W+/lfmhtULbQkFGFGLklxqTjGU5Prbk+XguBptp95DR9g6aUVKtOMEkknhNTk/dFL8RBLLaDfxUaUKu++EY5pwnN9i5Zk/HJ4daqd3CcJ3sn0k4OUYzlHMYZx9lcIZeeC7DxTBaLxN5e7Z6zSYrDTRi5vC5vgvF8i+NL1Fq7oyeOHRW25H2t1Qj8WintTrH6Tv7eGMrpFKXsw9d5/dx5llbWLv0ewUf+pWhF+CUp/yI9cj4r1q84PhpayncF37OLD0HR1Lhh1N6q/xP1fyqJSVCk7mUYR4uUlFY7ZPC+LOjrO2VnThTXKEIxXhFJL5Ecy3wxCeJXzMswAOc6AAAAAA8s9FUajcnRptt5bcINt9reDPSoRt1iMVFdkUkvcj7A2aAAAPmcFUTTSaaw0+KafNNH0ANDW1CsK8nKVjQy3l4pxWX4I2mj9FUdEx3KFGFGPPdpQjFN9rUVxPUCZtM+8oiIh46uhqFduUqFKTby3KnTbb7W2uJnt7WFot2EIwXZCKivcjKBs0HP22LWaGnr1UqeHC2Uqe8vvTbTqYfYmlHxTLP2pa3PVSy/RvFas3Tpv8AV4ZnPxS5d7RzpFdI8Li28JLi2382bONj/fLJyb/shu9TNWJa23kLeOVH7VWS+7TWN5+L4Jd7R07aWsbGnGnTiowhFRjFclFLCXuIlsw1M+qVpmpHFetiVXtivuU/JPj3t9xMirPk721HtC3Bj6V8+4Yq1rC4+1CMvain8zKDOvYqVrCh9mEY+zFL5GUAAAABq7zVe10hLeqW1Kcnzk4Ry/FrmbQExMx7ImIn3eGw0HQ0Vxo0KdJ8swhFN+LSyzPXsad08zpwm8YzKMW8dmWjOBufc1Hsw0LKna/YpxhnnuRis+5GSpSVVYklJdjSfzPoEbSwxs4QeVCK8Ix/oZgAAAAAAAAAAAAAAAAAAAAAAD4q0Y11iUVJdkkn8zFHR1KDUlSgmuKahDKfc8HoAAAAAAAAAAAAAAAAAAAAAAAAAAAAAAAAAAAAAAAAAAAAAAAAAAAAAAAAAAAAAAAAAAAAAAAAAAAAAAAAAAAAAAAAAAAAAAAAAAAAAAAAAAAAAAAAAAAAAAAAAAAAAAAAAAAAAAAAAAAAAAAAAAAAAAAAAAAAAAAAAAAAAAAAAAAAAAAAAAAAAAAAAAAAAAAAAAAAAAAAAAAAAAAAAH//2Q=="/>
          <p:cNvSpPr>
            <a:spLocks noChangeAspect="1" noChangeArrowheads="1"/>
          </p:cNvSpPr>
          <p:nvPr/>
        </p:nvSpPr>
        <p:spPr bwMode="auto">
          <a:xfrm>
            <a:off x="1259681" y="748903"/>
            <a:ext cx="228600" cy="228601"/>
          </a:xfrm>
          <a:prstGeom prst="rect">
            <a:avLst/>
          </a:prstGeom>
          <a:noFill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latin typeface="Calibri" panose="020F0502020204030204" pitchFamily="34" charset="0"/>
            </a:endParaRP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-76200" y="1828800"/>
            <a:ext cx="9296400" cy="236220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6A658"/>
                </a:solidFill>
                <a:latin typeface="Arvo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 smtClean="0">
                <a:solidFill>
                  <a:srgbClr val="0070C0"/>
                </a:solidFill>
                <a:latin typeface="Calibri" panose="020F0502020204030204" pitchFamily="34" charset="0"/>
                <a:cs typeface="Arvo"/>
              </a:rPr>
              <a:t>Obvious (and important) implications for project managers…</a:t>
            </a:r>
            <a:endParaRPr lang="en-US" sz="4400" b="1" dirty="0">
              <a:solidFill>
                <a:srgbClr val="0070C0"/>
              </a:solidFill>
              <a:latin typeface="Calibri" panose="020F0502020204030204" pitchFamily="34" charset="0"/>
              <a:cs typeface="Arvo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06751" y="3886200"/>
            <a:ext cx="777524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10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6" descr="data:image/jpeg;base64,/9j/4AAQSkZJRgABAQAAAQABAAD/2wCEAAkGBhQGEBQREhEWERUVExYVFRURFRAYFxcVFxcWFRQVFxUXHCYgGB0jHBQVHzsgIzMpLiwtFSAxNTAqNTIsLSkBCQoKDgwOGQ8PGjUlHyQwLCosKS0pLyksLDAsLCwsLiksLCwsLCwpLCwvNC8tLCwsLC0sNCwsLCwsLCwpLCwpLP/AABEIAMIBAwMBIgACEQEDEQH/xAAcAAEAAgMBAQEAAAAAAAAAAAAABgcDBQgEAgH/xABDEAACAQMABgYGBggFBQAAAAAAAQIDBBEFBgcSITETQVFhcYEUInKRobEVFjJCgqIjUmKSssLR0hdDRFTBU2ODk/D/xAAZAQEAAwEBAAAAAAAAAAAAAAAAAQMEBQL/xAApEQEAAgICAQIFBAMAAAAAAAAAAQIDEQQSIRMxIkFRYaEkQnGBFCMz/9oADAMBAAIRAxEAPwC8QAAAAAAAAAAAAAAAAAAAAAAAAAAAAAAAAAAAAAAAAAAAAAAAAAAAAAAAAAAAAAAAAAAAAAAAAAAAAAAAAAAAAAAAAAAAAAAAAAAAAAAAAAAAAAAAAAAAAAAAAAAAAAAAAAAAAAAAAAAAAAAAAAAAAAAAAAAAAAAAAAAAAAAAAAAAAAAAAAAAAAAACktqG0G6sdIToW1xKlClGMWobvGbSnJttdW8l5F2SkoJt8Eufgcn6c0j9L3Nau/82rOflKTa+GDVxqRa0zLNybzWsRDcf4k6R/3tX8n9p+raZpJf62p7qf8AabfZNqTS1tq1pXCcqVKMVuqTjvTm3jLXHCUXw70WJpDYto+6i1TjUoS6pQqSlh+zPKf/ANxL75MVZ6zH4UUpktG4n8qttdrGkrWSfpW+uuNSnRafc8RT9zRbuz7aNDXSMoSiqVxBZlBNuMo8t+DfHGWsp8srmULrJoKerV1VtqjUpU5Y3lylFpSjJLqymuHUbPZveSstK2jj96qqb74zTg/nnyJyYqWruEY8tq21LpkEf1p15ttT1D0iUt6abjCnHek0ub6kl4tEOuNvdtH7FrWl7TpR+TkYa4r28xDbbJWviZWiCqqO32jL7VnVXszpy+eCY6sbQbPWx7tGo41MZ6Kqt2eOvC5Sx+y2LYr18zBXLS3iJSQGm1s1mhqlayuakJTScYqMMZbk8Li+CXeQGO36lnjZ1MdbVSGceGOIrjtaNxBbJWs6mVrgwWN5HSNKFWDzGpCM4v8AZklJfBmcrWAK/wBbNsFDVq4lbxoyuJQ4TcZRjGMv1ctPLXX2cu0+dVNrP1suYW9OynFvLlJ1ItQgucn6vgvFos9K+t68K/VpvW3r2m6z1dBQo06E+jnUcpOSUW9yKSxxT5uS/dK9+vV9/up/k/obLalf+maQcOqlThDzfry/jXuNLqtof6eu6VB53ZSzPHPcinKXHq4LHmdDFStccTaPuwZb2tkmKz9npWvd8v8AVT90P7T6htAvoPPpUvONJ/BxLMqbMrGccdFKPeqlTPxeCuNeNUPqpVhuyc6dRNwcsbyccZi8cHzTzw5imTFedRH4L0y0jcz+Uv1O2mPSVSNC6UYyk8QqR4Jy6oyj1N9q4dyLCOad7c4rg1xT70X/AF9YKeibSncXEt1OEM4TbcpRTwkub5+4z8jDFZjr82jj5ZtE9vk24IFX2v28PsUa0vHo4/zM88dsdNvjazS7pwfwwU/4+T6LfXx/VYoIroXaRaaYkob0qM28JVkkm+pKabXvwSortWazqYWVtFvMS0eumm5aAsqlWDSn6sYZSfrSaWcPnhZfkVT/AIi3/wDuX/67f+wlu2K+3KVCin9qcqjXdFbq+M37itbC0d/Vp0lzqTjBfiaj/wAnQ4+OvTdoYORkt31WVwW8ri5oaPnO4qqdaSVXo+iScZUq1WOVuYTTjBZWDwaL0/eV6tCE3Lc9JcpzcFidCt0it6eccN1xnl/9uPaTylTVKKiuCSSXguCPow94+jb0n6gAK1gAAI9tA0n9EaMuqmcPonCPtVMU4/GZzEXjt30l6PZ0aCfGrW3n7NOOX+acCjjo8auqbc/kzu2l97D7JW+jZVFzqV5t+EcQS+Df4iZaY1gt9AQc7itCkks+s/WfswXGT7kcrUridD7MpRzz3ZSWfcfE5OTy3l9r/qRbjdrTMymvI61iIhudctYPrRfVrlRcYzaUE+ahGKjHPe0s+Zu9kOhnpTSlOeMwoKVWT6s4cYLx3pJ/hZptXNSrvWmSVCi91vjVmnGnHxm1x8Fl9xfmqmq9DZ7aSTmuW/XrTxHLS+EVyS7+1k5ckUr1j39nnFSb27SiW03Z/ea3X1OdGMOijQjDfqTSSlvzclhZl1rqNTb7Aq0vt3lOPbuU5y+com405t2oWsnG1oSr44b9SXRwfelhya8cEfq7err7tvQj7Tqv+ZFdfW6xEeFtvR3Mz5eLW3ZBV1Yt53MbiFeEMOa3JQkotqOUstPi1wIJa3MrOcalOThOElKMovDjJcU0yY6x7WLvWW2nb1KdGEKm7vOnGon6slJJOU31xRCoQdRpLm3heL4I04+2vjZsnXfwOhdaZPWfV6VWS9adpTuGuyUVGrLHuZzydWUNEKlZRtfuq3VHy3Nw5VqU3Rbi+cW0/FcGU8afeF3Jj2l0fsrv/T9E2zzlwjKk/wDxylGP5VEz7QdbVqhZyqJrpZ+pRi+ubX2muyK4+5dZFNhWk16FcUpNLoq2+2+CUJwXFvq405Fc7Q9bnrfeSqJvoYZhRX7CfGeO2T4+GF1FUYu2WY+S2cvXFE/NGqtV1pOUm5Nttt8W2+Lbfbk6C2T6n/Vmz6apHFaulOeecKfOEO7g9597x1FZ7J9TvrLd9LUjmhbtSlnlOfOnDv5bz7ljrLw1rv8A6MsriouDVKSXtS9WPxkj3yL7mMcK8FNRN5UXpq++k7mtW/XqzkvBt7vwwS/ZDaqpdVaj5wo4X45LL90fiQPkfcKjpPMW4vtTafvRsvTtTrDJS/W3aXSFe4jax3pyjCK5uTSXvZT+0nWmnrBVp06L3oUt71+qUpYzu9yUVx6yHzqOpzbfi2/mejR2i6ulpblGlKq/2FnHi+S8ynHx4xz2mV2TkTkjrEPnR1jLSdWFGCzKpNRXm+L8EsvyLe1/1braat6FG3ipKFRN70oxwlBxi+Pj1dp8ai6hLV39PWalXawkuMaafNJ9cnyb8l3tPbULfRMnTpRdxNcHuNKCfZv8c+SZVkyTfJHpxvS2mOKUn1PG0attj9ea9evTg+yKnL48DJd7HqtKLdO5hUkllRlTlDL7M7zwY6u2Kv8Adt6UfalUf9DBV2t3VWLSp0VlNZUajx38Znv9Q8fp0IawXZs10rPStjHpG5OnOVLefNxiouOfBSS8iky7tm9l6Fo6k+uo5VH+KTx+VRJ5euiOLvugG1O+9L0g4dVKnCHm/Xf8a9xg2a2Hp2kabxlU4yqPyW7H800aTTl99JXNar+vVnJezl7vwwT/AGO2GFcV2uuNNPw9eXzger/68Ovs80+PNv7rKABynUAAAAAFDbcdJ+l6QhRT4UaMU/aqNzf5dwiWqGhvrBfW9u1mM6i38fqR9ap+WLPvXjSH0lpK7qN/584r2YPo4/CKJlsJ0R6Td1rlrKpUtyL/AG6j/thL946n/PF/Tm675f7Wgtn2j1/oaH7iPVa6oWVk04WdCLXJqjSyvxYybcHN7W+rodY+j8jHd4Lh4FQbedOTg6FnFtRcXWqJfe9bdpp9yxJ+OC4Cn9u2r9SrKjeRi5QjB0qjSb3PWcoSl2J70lntx2luDXeNq8++k6V9qNoKGsmkKFtUbUJyk5Y4NxhCU3FPqzu4z3nR2jtWrXRMVGjbUqaX6sI5fjJrMn3s5asryej6katKThODUoyjzTXWicWG0jTGnpKjQm6k2v8AKoUt7Ha3u4iu/gas+O158T4ZcOStY1MeW428aSg6ltawxmEZVZqOOG9iME8d0ZPzIRqDo76U0na08ZXTRm/Zp/pH/AeDWK3rWV1Vhcz36ykulbnvveaTacutrKXkTjYXo30q+qV2sxpUWk+pTqNJce3dUz1r08Tz5vlXscva92H0bpK7p4wunnJeE30i+EjqEoPbfo/0TSSqLlWoQl+KDdN/CMDNxZ1bTTyY3XaG6O07V0XRuKNN7sbiMYVHxzuxbeF45afc2eWys56RqQpU4uU5yUYxXXJvCMJcOxLU3dT0jVjzzC3T7OU6nnxivxdxsyWilZsx46zeYqsPVDVqGqdpTt4YbS3qkl9+o/ty/wCF3JGg2t3/AKPZwpJ8atVZ9mCcn8dwnJUm16+6W6pUs8KdLe85yefhCJhwRN8sTP8ALbnnrjmI/hBC8NDai2ttb0o1LanOahHflKKbc2sy4+OSptUNG/S99Qp810ilL2YevL+HHmX+aOXeY1WFHFpE7mWppapWdF5VpR86cH80bOlRjQW7GKil1RSS9yPsGCbTPu3RER7IntL0vLRVi1B7sqs1Tyuai03PHlFrzKXpQ6SSjyy0vDLwXRtL0NPS9l+ji5SpTVTdSbbjhxlhdbxLPkUqdLia6eHO5W+/lfmhtULbQkFGFGLklxqTjGU5Prbk+XguBptp95DR9g6aUVKtOMEkknhNTk/dFL8RBLLaDfxUaUKu++EY5pwnN9i5Zk/HJ4daqd3CcJ3sn0k4OUYzlHMYZx9lcIZeeC7DxTBaLxN5e7Z6zSYrDTRi5vC5vgvF8i+NL1Fq7oyeOHRW25H2t1Qj8WintTrH6Tv7eGMrpFKXsw9d5/dx5llbWLv0ewUf+pWhF+CUp/yI9cj4r1q84PhpayncF37OLD0HR1Lhh1N6q/xP1fyqJSVCk7mUYR4uUlFY7ZPC+LOjrO2VnThTXKEIxXhFJL5Ecy3wxCeJXzMswAOc6AAAAAA8s9FUajcnRptt5bcINt9reDPSoRt1iMVFdkUkvcj7A2aAAAPmcFUTTSaaw0+KafNNH0ANDW1CsK8nKVjQy3l4pxWX4I2mj9FUdEx3KFGFGPPdpQjFN9rUVxPUCZtM+8oiIh46uhqFduUqFKTby3KnTbb7W2uJnt7WFot2EIwXZCKivcjKBs0HP22LWaGnr1UqeHC2Uqe8vvTbTqYfYmlHxTLP2pa3PVSy/RvFas3Tpv8AV4ZnPxS5d7RzpFdI8Li28JLi2382bONj/fLJyb/shu9TNWJa23kLeOVH7VWS+7TWN5+L4Jd7R07aWsbGnGnTiowhFRjFclFLCXuIlsw1M+qVpmpHFetiVXtivuU/JPj3t9xMirPk721HtC3Bj6V8+4Yq1rC4+1CMvain8zKDOvYqVrCh9mEY+zFL5GUAAAABq7zVe10hLeqW1Kcnzk4Ry/FrmbQExMx7ImIn3eGw0HQ0Vxo0KdJ8swhFN+LSyzPXsad08zpwm8YzKMW8dmWjOBufc1Hsw0LKna/YpxhnnuRis+5GSpSVVYklJdjSfzPoEbSwxs4QeVCK8Ix/oZgAAAAAAAAAAAAAAAAAAAAAAD4q0Y11iUVJdkkn8zFHR1KDUlSgmuKahDKfc8HoAAAAAAAAAAAAAAAAAAAAAAAAAAAAAAAAAAAAAAAAAAAAAAAAAAAAAAAAAAAAAAAAAAAAAAAAAAAAAAAAAAAAAAAAAAAAAAAAAAAAAAAAAAAAAAAAAAAAAAAAAAAAAAAAAAAAAAAAAAAAAAAAAAAAAAAAAAAAAAAAAAAAAAAAAAAAAAAAAAAAAAAAAAAAAAAAAAAAAAAAAAAAAAAAAH//2Q=="/>
          <p:cNvSpPr>
            <a:spLocks noChangeAspect="1" noChangeArrowheads="1"/>
          </p:cNvSpPr>
          <p:nvPr/>
        </p:nvSpPr>
        <p:spPr bwMode="auto">
          <a:xfrm>
            <a:off x="1259681" y="748903"/>
            <a:ext cx="228600" cy="228601"/>
          </a:xfrm>
          <a:prstGeom prst="rect">
            <a:avLst/>
          </a:prstGeom>
          <a:noFill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latin typeface="Calibri" panose="020F0502020204030204" pitchFamily="34" charset="0"/>
            </a:endParaRPr>
          </a:p>
        </p:txBody>
      </p:sp>
      <p:pic>
        <p:nvPicPr>
          <p:cNvPr id="1026" name="Picture 2" descr="http://1.bp.blogspot.com/-TP3kXytnBY8/TXG6iMpd_xI/AAAAAAAAAtc/dzGx5ArcWRA/s1600/plano%2Bcoyo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90600"/>
            <a:ext cx="7620000" cy="51435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2"/>
          <p:cNvSpPr txBox="1">
            <a:spLocks/>
          </p:cNvSpPr>
          <p:nvPr/>
        </p:nvSpPr>
        <p:spPr>
          <a:xfrm>
            <a:off x="990600" y="0"/>
            <a:ext cx="6781800" cy="92204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6A658"/>
                </a:solidFill>
                <a:latin typeface="Arvo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0070C0"/>
                </a:solidFill>
                <a:latin typeface="Calibri" panose="020F0502020204030204" pitchFamily="34" charset="0"/>
                <a:cs typeface="Arvo"/>
              </a:rPr>
              <a:t>Plan-driven corporate behavior</a:t>
            </a:r>
            <a:endParaRPr lang="en-US" sz="4000" b="1" dirty="0">
              <a:solidFill>
                <a:srgbClr val="0070C0"/>
              </a:solidFill>
              <a:latin typeface="Calibri" panose="020F0502020204030204" pitchFamily="34" charset="0"/>
              <a:cs typeface="Arvo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57200" y="837372"/>
            <a:ext cx="777524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99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6" descr="data:image/jpeg;base64,/9j/4AAQSkZJRgABAQAAAQABAAD/2wCEAAkGBhQGEBQREhEWERUVExYVFRURFRAYFxcVFxcWFRQVFxUXHCYgGB0jHBQVHzsgIzMpLiwtFSAxNTAqNTIsLSkBCQoKDgwOGQ8PGjUlHyQwLCosKS0pLyksLDAsLCwsLiksLCwsLCwpLCwvNC8tLCwsLC0sNCwsLCwsLCwpLCwpLP/AABEIAMIBAwMBIgACEQEDEQH/xAAcAAEAAgMBAQEAAAAAAAAAAAAABgcDBQgEAgH/xABDEAACAQMABgYGBggFBQAAAAAAAQIDBBEFBgcSITETQVFhcYEUInKRobEVFjJCgqIjUmKSssLR0hdDRFTBU2ODk/D/xAAZAQEAAwEBAAAAAAAAAAAAAAAAAQMEBQL/xAApEQEAAgICAQIFBAMAAAAAAAAAAQIDEQQSIRMxIkFRYaEkQnGBFCMz/9oADAMBAAIRAxEAPwC8QAAAAAAAAAAAAAAAAAAAAAAAAAAAAAAAAAAAAAAAAAAAAAAAAAAAAAAAAAAAAAAAAAAAAAAAAAAAAAAAAAAAAAAAAAAAAAAAAAAAAAAAAAAAAAAAAAAAAAAAAAAAAAAAAAAAAAAAAAAAAAAAAAAAAAAAAAAAAAAAAAAAAAAAAAAAAAAAAAAAAAAACktqG0G6sdIToW1xKlClGMWobvGbSnJttdW8l5F2SkoJt8Eufgcn6c0j9L3Nau/82rOflKTa+GDVxqRa0zLNybzWsRDcf4k6R/3tX8n9p+raZpJf62p7qf8AabfZNqTS1tq1pXCcqVKMVuqTjvTm3jLXHCUXw70WJpDYto+6i1TjUoS6pQqSlh+zPKf/ANxL75MVZ6zH4UUpktG4n8qttdrGkrWSfpW+uuNSnRafc8RT9zRbuz7aNDXSMoSiqVxBZlBNuMo8t+DfHGWsp8srmULrJoKerV1VtqjUpU5Y3lylFpSjJLqymuHUbPZveSstK2jj96qqb74zTg/nnyJyYqWruEY8tq21LpkEf1p15ttT1D0iUt6abjCnHek0ub6kl4tEOuNvdtH7FrWl7TpR+TkYa4r28xDbbJWviZWiCqqO32jL7VnVXszpy+eCY6sbQbPWx7tGo41MZ6Kqt2eOvC5Sx+y2LYr18zBXLS3iJSQGm1s1mhqlayuakJTScYqMMZbk8Li+CXeQGO36lnjZ1MdbVSGceGOIrjtaNxBbJWs6mVrgwWN5HSNKFWDzGpCM4v8AZklJfBmcrWAK/wBbNsFDVq4lbxoyuJQ4TcZRjGMv1ctPLXX2cu0+dVNrP1suYW9OynFvLlJ1ItQgucn6vgvFos9K+t68K/VpvW3r2m6z1dBQo06E+jnUcpOSUW9yKSxxT5uS/dK9+vV9/up/k/obLalf+maQcOqlThDzfry/jXuNLqtof6eu6VB53ZSzPHPcinKXHq4LHmdDFStccTaPuwZb2tkmKz9npWvd8v8AVT90P7T6htAvoPPpUvONJ/BxLMqbMrGccdFKPeqlTPxeCuNeNUPqpVhuyc6dRNwcsbyccZi8cHzTzw5imTFedRH4L0y0jcz+Uv1O2mPSVSNC6UYyk8QqR4Jy6oyj1N9q4dyLCOad7c4rg1xT70X/AF9YKeibSncXEt1OEM4TbcpRTwkub5+4z8jDFZjr82jj5ZtE9vk24IFX2v28PsUa0vHo4/zM88dsdNvjazS7pwfwwU/4+T6LfXx/VYoIroXaRaaYkob0qM28JVkkm+pKabXvwSortWazqYWVtFvMS0eumm5aAsqlWDSn6sYZSfrSaWcPnhZfkVT/AIi3/wDuX/67f+wlu2K+3KVCin9qcqjXdFbq+M37itbC0d/Vp0lzqTjBfiaj/wAnQ4+OvTdoYORkt31WVwW8ri5oaPnO4qqdaSVXo+iScZUq1WOVuYTTjBZWDwaL0/eV6tCE3Lc9JcpzcFidCt0it6eccN1xnl/9uPaTylTVKKiuCSSXguCPow94+jb0n6gAK1gAAI9tA0n9EaMuqmcPonCPtVMU4/GZzEXjt30l6PZ0aCfGrW3n7NOOX+acCjjo8auqbc/kzu2l97D7JW+jZVFzqV5t+EcQS+Df4iZaY1gt9AQc7itCkks+s/WfswXGT7kcrUridD7MpRzz3ZSWfcfE5OTy3l9r/qRbjdrTMymvI61iIhudctYPrRfVrlRcYzaUE+ahGKjHPe0s+Zu9kOhnpTSlOeMwoKVWT6s4cYLx3pJ/hZptXNSrvWmSVCi91vjVmnGnHxm1x8Fl9xfmqmq9DZ7aSTmuW/XrTxHLS+EVyS7+1k5ckUr1j39nnFSb27SiW03Z/ea3X1OdGMOijQjDfqTSSlvzclhZl1rqNTb7Aq0vt3lOPbuU5y+com405t2oWsnG1oSr44b9SXRwfelhya8cEfq7err7tvQj7Tqv+ZFdfW6xEeFtvR3Mz5eLW3ZBV1Yt53MbiFeEMOa3JQkotqOUstPi1wIJa3MrOcalOThOElKMovDjJcU0yY6x7WLvWW2nb1KdGEKm7vOnGon6slJJOU31xRCoQdRpLm3heL4I04+2vjZsnXfwOhdaZPWfV6VWS9adpTuGuyUVGrLHuZzydWUNEKlZRtfuq3VHy3Nw5VqU3Rbi+cW0/FcGU8afeF3Jj2l0fsrv/T9E2zzlwjKk/wDxylGP5VEz7QdbVqhZyqJrpZ+pRi+ubX2muyK4+5dZFNhWk16FcUpNLoq2+2+CUJwXFvq405Fc7Q9bnrfeSqJvoYZhRX7CfGeO2T4+GF1FUYu2WY+S2cvXFE/NGqtV1pOUm5Nttt8W2+Lbfbk6C2T6n/Vmz6apHFaulOeecKfOEO7g9597x1FZ7J9TvrLd9LUjmhbtSlnlOfOnDv5bz7ljrLw1rv8A6MsriouDVKSXtS9WPxkj3yL7mMcK8FNRN5UXpq++k7mtW/XqzkvBt7vwwS/ZDaqpdVaj5wo4X45LL90fiQPkfcKjpPMW4vtTafvRsvTtTrDJS/W3aXSFe4jax3pyjCK5uTSXvZT+0nWmnrBVp06L3oUt71+qUpYzu9yUVx6yHzqOpzbfi2/mejR2i6ulpblGlKq/2FnHi+S8ynHx4xz2mV2TkTkjrEPnR1jLSdWFGCzKpNRXm+L8EsvyLe1/1braat6FG3ipKFRN70oxwlBxi+Pj1dp8ai6hLV39PWalXawkuMaafNJ9cnyb8l3tPbULfRMnTpRdxNcHuNKCfZv8c+SZVkyTfJHpxvS2mOKUn1PG0attj9ea9evTg+yKnL48DJd7HqtKLdO5hUkllRlTlDL7M7zwY6u2Kv8Adt6UfalUf9DBV2t3VWLSp0VlNZUajx38Znv9Q8fp0IawXZs10rPStjHpG5OnOVLefNxiouOfBSS8iky7tm9l6Fo6k+uo5VH+KTx+VRJ5euiOLvugG1O+9L0g4dVKnCHm/Xf8a9xg2a2Hp2kabxlU4yqPyW7H800aTTl99JXNar+vVnJezl7vwwT/AGO2GFcV2uuNNPw9eXzger/68Ovs80+PNv7rKABynUAAAAAFDbcdJ+l6QhRT4UaMU/aqNzf5dwiWqGhvrBfW9u1mM6i38fqR9ap+WLPvXjSH0lpK7qN/584r2YPo4/CKJlsJ0R6Td1rlrKpUtyL/AG6j/thL946n/PF/Tm675f7Wgtn2j1/oaH7iPVa6oWVk04WdCLXJqjSyvxYybcHN7W+rodY+j8jHd4Lh4FQbedOTg6FnFtRcXWqJfe9bdpp9yxJ+OC4Cn9u2r9SrKjeRi5QjB0qjSb3PWcoSl2J70lntx2luDXeNq8++k6V9qNoKGsmkKFtUbUJyk5Y4NxhCU3FPqzu4z3nR2jtWrXRMVGjbUqaX6sI5fjJrMn3s5asryej6katKThODUoyjzTXWicWG0jTGnpKjQm6k2v8AKoUt7Ha3u4iu/gas+O158T4ZcOStY1MeW428aSg6ltawxmEZVZqOOG9iME8d0ZPzIRqDo76U0na08ZXTRm/Zp/pH/AeDWK3rWV1Vhcz36ykulbnvveaTacutrKXkTjYXo30q+qV2sxpUWk+pTqNJce3dUz1r08Tz5vlXscva92H0bpK7p4wunnJeE30i+EjqEoPbfo/0TSSqLlWoQl+KDdN/CMDNxZ1bTTyY3XaG6O07V0XRuKNN7sbiMYVHxzuxbeF45afc2eWys56RqQpU4uU5yUYxXXJvCMJcOxLU3dT0jVjzzC3T7OU6nnxivxdxsyWilZsx46zeYqsPVDVqGqdpTt4YbS3qkl9+o/ty/wCF3JGg2t3/AKPZwpJ8atVZ9mCcn8dwnJUm16+6W6pUs8KdLe85yefhCJhwRN8sTP8ALbnnrjmI/hBC8NDai2ttb0o1LanOahHflKKbc2sy4+OSptUNG/S99Qp810ilL2YevL+HHmX+aOXeY1WFHFpE7mWppapWdF5VpR86cH80bOlRjQW7GKil1RSS9yPsGCbTPu3RER7IntL0vLRVi1B7sqs1Tyuai03PHlFrzKXpQ6SSjyy0vDLwXRtL0NPS9l+ji5SpTVTdSbbjhxlhdbxLPkUqdLia6eHO5W+/lfmhtULbQkFGFGLklxqTjGU5Prbk+XguBptp95DR9g6aUVKtOMEkknhNTk/dFL8RBLLaDfxUaUKu++EY5pwnN9i5Zk/HJ4daqd3CcJ3sn0k4OUYzlHMYZx9lcIZeeC7DxTBaLxN5e7Z6zSYrDTRi5vC5vgvF8i+NL1Fq7oyeOHRW25H2t1Qj8WintTrH6Tv7eGMrpFKXsw9d5/dx5llbWLv0ewUf+pWhF+CUp/yI9cj4r1q84PhpayncF37OLD0HR1Lhh1N6q/xP1fyqJSVCk7mUYR4uUlFY7ZPC+LOjrO2VnThTXKEIxXhFJL5Ecy3wxCeJXzMswAOc6AAAAAA8s9FUajcnRptt5bcINt9reDPSoRt1iMVFdkUkvcj7A2aAAAPmcFUTTSaaw0+KafNNH0ANDW1CsK8nKVjQy3l4pxWX4I2mj9FUdEx3KFGFGPPdpQjFN9rUVxPUCZtM+8oiIh46uhqFduUqFKTby3KnTbb7W2uJnt7WFot2EIwXZCKivcjKBs0HP22LWaGnr1UqeHC2Uqe8vvTbTqYfYmlHxTLP2pa3PVSy/RvFas3Tpv8AV4ZnPxS5d7RzpFdI8Li28JLi2382bONj/fLJyb/shu9TNWJa23kLeOVH7VWS+7TWN5+L4Jd7R07aWsbGnGnTiowhFRjFclFLCXuIlsw1M+qVpmpHFetiVXtivuU/JPj3t9xMirPk721HtC3Bj6V8+4Yq1rC4+1CMvain8zKDOvYqVrCh9mEY+zFL5GUAAAABq7zVe10hLeqW1Kcnzk4Ry/FrmbQExMx7ImIn3eGw0HQ0Vxo0KdJ8swhFN+LSyzPXsad08zpwm8YzKMW8dmWjOBufc1Hsw0LKna/YpxhnnuRis+5GSpSVVYklJdjSfzPoEbSwxs4QeVCK8Ix/oZgAAAAAAAAAAAAAAAAAAAAAAD4q0Y11iUVJdkkn8zFHR1KDUlSgmuKahDKfc8HoAAAAAAAAAAAAAAAAAAAAAAAAAAAAAAAAAAAAAAAAAAAAAAAAAAAAAAAAAAAAAAAAAAAAAAAAAAAAAAAAAAAAAAAAAAAAAAAAAAAAAAAAAAAAAAAAAAAAAAAAAAAAAAAAAAAAAAAAAAAAAAAAAAAAAAAAAAAAAAAAAAAAAAAAAAAAAAAAAAAAAAAAAAAAAAAAAAAAAAAAAAAAAAAAAH//2Q=="/>
          <p:cNvSpPr>
            <a:spLocks noChangeAspect="1" noChangeArrowheads="1"/>
          </p:cNvSpPr>
          <p:nvPr/>
        </p:nvSpPr>
        <p:spPr bwMode="auto">
          <a:xfrm>
            <a:off x="1259681" y="748903"/>
            <a:ext cx="228600" cy="228601"/>
          </a:xfrm>
          <a:prstGeom prst="rect">
            <a:avLst/>
          </a:prstGeom>
          <a:noFill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latin typeface="Calibri" panose="020F0502020204030204" pitchFamily="34" charset="0"/>
            </a:endParaRP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990600" y="0"/>
            <a:ext cx="6781800" cy="92204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6A658"/>
                </a:solidFill>
                <a:latin typeface="Arvo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rgbClr val="0070C0"/>
                </a:solidFill>
                <a:latin typeface="Calibri" panose="020F0502020204030204" pitchFamily="34" charset="0"/>
                <a:cs typeface="Arvo"/>
              </a:rPr>
              <a:t>Equalizing Requirements</a:t>
            </a:r>
            <a:endParaRPr lang="en-US" sz="4000" b="1" dirty="0">
              <a:solidFill>
                <a:srgbClr val="0070C0"/>
              </a:solidFill>
              <a:latin typeface="Calibri" panose="020F0502020204030204" pitchFamily="34" charset="0"/>
              <a:cs typeface="Arvo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57200" y="837372"/>
            <a:ext cx="777524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 descr="http://www.stellman-greene.com/blog/wp-content/uploads/2009/10/jeez.-lad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43000"/>
            <a:ext cx="7631378" cy="4800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80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6" descr="data:image/jpeg;base64,/9j/4AAQSkZJRgABAQAAAQABAAD/2wCEAAkGBhQGEBQREhEWERUVExYVFRURFRAYFxcVFxcWFRQVFxUXHCYgGB0jHBQVHzsgIzMpLiwtFSAxNTAqNTIsLSkBCQoKDgwOGQ8PGjUlHyQwLCosKS0pLyksLDAsLCwsLiksLCwsLCwpLCwvNC8tLCwsLC0sNCwsLCwsLCwpLCwpLP/AABEIAMIBAwMBIgACEQEDEQH/xAAcAAEAAgMBAQEAAAAAAAAAAAAABgcDBQgEAgH/xABDEAACAQMABgYGBggFBQAAAAAAAQIDBBEFBgcSITETQVFhcYEUInKRobEVFjJCgqIjUmKSssLR0hdDRFTBU2ODk/D/xAAZAQEAAwEBAAAAAAAAAAAAAAAAAQMEBQL/xAApEQEAAgICAQIFBAMAAAAAAAAAAQIDEQQSIRMxIkFRYaEkQnGBFCMz/9oADAMBAAIRAxEAPwC8QAAAAAAAAAAAAAAAAAAAAAAAAAAAAAAAAAAAAAAAAAAAAAAAAAAAAAAAAAAAAAAAAAAAAAAAAAAAAAAAAAAAAAAAAAAAAAAAAAAAAAAAAAAAAAAAAAAAAAAAAAAAAAAAAAAAAAAAAAAAAAAAAAAAAAAAAAAAAAAAAAAAAAAAAAAAAAAAAAAAAAAACktqG0G6sdIToW1xKlClGMWobvGbSnJttdW8l5F2SkoJt8Eufgcn6c0j9L3Nau/82rOflKTa+GDVxqRa0zLNybzWsRDcf4k6R/3tX8n9p+raZpJf62p7qf8AabfZNqTS1tq1pXCcqVKMVuqTjvTm3jLXHCUXw70WJpDYto+6i1TjUoS6pQqSlh+zPKf/ANxL75MVZ6zH4UUpktG4n8qttdrGkrWSfpW+uuNSnRafc8RT9zRbuz7aNDXSMoSiqVxBZlBNuMo8t+DfHGWsp8srmULrJoKerV1VtqjUpU5Y3lylFpSjJLqymuHUbPZveSstK2jj96qqb74zTg/nnyJyYqWruEY8tq21LpkEf1p15ttT1D0iUt6abjCnHek0ub6kl4tEOuNvdtH7FrWl7TpR+TkYa4r28xDbbJWviZWiCqqO32jL7VnVXszpy+eCY6sbQbPWx7tGo41MZ6Kqt2eOvC5Sx+y2LYr18zBXLS3iJSQGm1s1mhqlayuakJTScYqMMZbk8Li+CXeQGO36lnjZ1MdbVSGceGOIrjtaNxBbJWs6mVrgwWN5HSNKFWDzGpCM4v8AZklJfBmcrWAK/wBbNsFDVq4lbxoyuJQ4TcZRjGMv1ctPLXX2cu0+dVNrP1suYW9OynFvLlJ1ItQgucn6vgvFos9K+t68K/VpvW3r2m6z1dBQo06E+jnUcpOSUW9yKSxxT5uS/dK9+vV9/up/k/obLalf+maQcOqlThDzfry/jXuNLqtof6eu6VB53ZSzPHPcinKXHq4LHmdDFStccTaPuwZb2tkmKz9npWvd8v8AVT90P7T6htAvoPPpUvONJ/BxLMqbMrGccdFKPeqlTPxeCuNeNUPqpVhuyc6dRNwcsbyccZi8cHzTzw5imTFedRH4L0y0jcz+Uv1O2mPSVSNC6UYyk8QqR4Jy6oyj1N9q4dyLCOad7c4rg1xT70X/AF9YKeibSncXEt1OEM4TbcpRTwkub5+4z8jDFZjr82jj5ZtE9vk24IFX2v28PsUa0vHo4/zM88dsdNvjazS7pwfwwU/4+T6LfXx/VYoIroXaRaaYkob0qM28JVkkm+pKabXvwSortWazqYWVtFvMS0eumm5aAsqlWDSn6sYZSfrSaWcPnhZfkVT/AIi3/wDuX/67f+wlu2K+3KVCin9qcqjXdFbq+M37itbC0d/Vp0lzqTjBfiaj/wAnQ4+OvTdoYORkt31WVwW8ri5oaPnO4qqdaSVXo+iScZUq1WOVuYTTjBZWDwaL0/eV6tCE3Lc9JcpzcFidCt0it6eccN1xnl/9uPaTylTVKKiuCSSXguCPow94+jb0n6gAK1gAAI9tA0n9EaMuqmcPonCPtVMU4/GZzEXjt30l6PZ0aCfGrW3n7NOOX+acCjjo8auqbc/kzu2l97D7JW+jZVFzqV5t+EcQS+Df4iZaY1gt9AQc7itCkks+s/WfswXGT7kcrUridD7MpRzz3ZSWfcfE5OTy3l9r/qRbjdrTMymvI61iIhudctYPrRfVrlRcYzaUE+ahGKjHPe0s+Zu9kOhnpTSlOeMwoKVWT6s4cYLx3pJ/hZptXNSrvWmSVCi91vjVmnGnHxm1x8Fl9xfmqmq9DZ7aSTmuW/XrTxHLS+EVyS7+1k5ckUr1j39nnFSb27SiW03Z/ea3X1OdGMOijQjDfqTSSlvzclhZl1rqNTb7Aq0vt3lOPbuU5y+com405t2oWsnG1oSr44b9SXRwfelhya8cEfq7err7tvQj7Tqv+ZFdfW6xEeFtvR3Mz5eLW3ZBV1Yt53MbiFeEMOa3JQkotqOUstPi1wIJa3MrOcalOThOElKMovDjJcU0yY6x7WLvWW2nb1KdGEKm7vOnGon6slJJOU31xRCoQdRpLm3heL4I04+2vjZsnXfwOhdaZPWfV6VWS9adpTuGuyUVGrLHuZzydWUNEKlZRtfuq3VHy3Nw5VqU3Rbi+cW0/FcGU8afeF3Jj2l0fsrv/T9E2zzlwjKk/wDxylGP5VEz7QdbVqhZyqJrpZ+pRi+ubX2muyK4+5dZFNhWk16FcUpNLoq2+2+CUJwXFvq405Fc7Q9bnrfeSqJvoYZhRX7CfGeO2T4+GF1FUYu2WY+S2cvXFE/NGqtV1pOUm5Nttt8W2+Lbfbk6C2T6n/Vmz6apHFaulOeecKfOEO7g9597x1FZ7J9TvrLd9LUjmhbtSlnlOfOnDv5bz7ljrLw1rv8A6MsriouDVKSXtS9WPxkj3yL7mMcK8FNRN5UXpq++k7mtW/XqzkvBt7vwwS/ZDaqpdVaj5wo4X45LL90fiQPkfcKjpPMW4vtTafvRsvTtTrDJS/W3aXSFe4jax3pyjCK5uTSXvZT+0nWmnrBVp06L3oUt71+qUpYzu9yUVx6yHzqOpzbfi2/mejR2i6ulpblGlKq/2FnHi+S8ynHx4xz2mV2TkTkjrEPnR1jLSdWFGCzKpNRXm+L8EsvyLe1/1braat6FG3ipKFRN70oxwlBxi+Pj1dp8ai6hLV39PWalXawkuMaafNJ9cnyb8l3tPbULfRMnTpRdxNcHuNKCfZv8c+SZVkyTfJHpxvS2mOKUn1PG0attj9ea9evTg+yKnL48DJd7HqtKLdO5hUkllRlTlDL7M7zwY6u2Kv8Adt6UfalUf9DBV2t3VWLSp0VlNZUajx38Znv9Q8fp0IawXZs10rPStjHpG5OnOVLefNxiouOfBSS8iky7tm9l6Fo6k+uo5VH+KTx+VRJ5euiOLvugG1O+9L0g4dVKnCHm/Xf8a9xg2a2Hp2kabxlU4yqPyW7H800aTTl99JXNar+vVnJezl7vwwT/AGO2GFcV2uuNNPw9eXzger/68Ovs80+PNv7rKABynUAAAAAFDbcdJ+l6QhRT4UaMU/aqNzf5dwiWqGhvrBfW9u1mM6i38fqR9ap+WLPvXjSH0lpK7qN/584r2YPo4/CKJlsJ0R6Td1rlrKpUtyL/AG6j/thL946n/PF/Tm675f7Wgtn2j1/oaH7iPVa6oWVk04WdCLXJqjSyvxYybcHN7W+rodY+j8jHd4Lh4FQbedOTg6FnFtRcXWqJfe9bdpp9yxJ+OC4Cn9u2r9SrKjeRi5QjB0qjSb3PWcoSl2J70lntx2luDXeNq8++k6V9qNoKGsmkKFtUbUJyk5Y4NxhCU3FPqzu4z3nR2jtWrXRMVGjbUqaX6sI5fjJrMn3s5asryej6katKThODUoyjzTXWicWG0jTGnpKjQm6k2v8AKoUt7Ha3u4iu/gas+O158T4ZcOStY1MeW428aSg6ltawxmEZVZqOOG9iME8d0ZPzIRqDo76U0na08ZXTRm/Zp/pH/AeDWK3rWV1Vhcz36ykulbnvveaTacutrKXkTjYXo30q+qV2sxpUWk+pTqNJce3dUz1r08Tz5vlXscva92H0bpK7p4wunnJeE30i+EjqEoPbfo/0TSSqLlWoQl+KDdN/CMDNxZ1bTTyY3XaG6O07V0XRuKNN7sbiMYVHxzuxbeF45afc2eWys56RqQpU4uU5yUYxXXJvCMJcOxLU3dT0jVjzzC3T7OU6nnxivxdxsyWilZsx46zeYqsPVDVqGqdpTt4YbS3qkl9+o/ty/wCF3JGg2t3/AKPZwpJ8atVZ9mCcn8dwnJUm16+6W6pUs8KdLe85yefhCJhwRN8sTP8ALbnnrjmI/hBC8NDai2ttb0o1LanOahHflKKbc2sy4+OSptUNG/S99Qp810ilL2YevL+HHmX+aOXeY1WFHFpE7mWppapWdF5VpR86cH80bOlRjQW7GKil1RSS9yPsGCbTPu3RER7IntL0vLRVi1B7sqs1Tyuai03PHlFrzKXpQ6SSjyy0vDLwXRtL0NPS9l+ji5SpTVTdSbbjhxlhdbxLPkUqdLia6eHO5W+/lfmhtULbQkFGFGLklxqTjGU5Prbk+XguBptp95DR9g6aUVKtOMEkknhNTk/dFL8RBLLaDfxUaUKu++EY5pwnN9i5Zk/HJ4daqd3CcJ3sn0k4OUYzlHMYZx9lcIZeeC7DxTBaLxN5e7Z6zSYrDTRi5vC5vgvF8i+NL1Fq7oyeOHRW25H2t1Qj8WintTrH6Tv7eGMrpFKXsw9d5/dx5llbWLv0ewUf+pWhF+CUp/yI9cj4r1q84PhpayncF37OLD0HR1Lhh1N6q/xP1fyqJSVCk7mUYR4uUlFY7ZPC+LOjrO2VnThTXKEIxXhFJL5Ecy3wxCeJXzMswAOc6AAAAAA8s9FUajcnRptt5bcINt9reDPSoRt1iMVFdkUkvcj7A2aAAAPmcFUTTSaaw0+KafNNH0ANDW1CsK8nKVjQy3l4pxWX4I2mj9FUdEx3KFGFGPPdpQjFN9rUVxPUCZtM+8oiIh46uhqFduUqFKTby3KnTbb7W2uJnt7WFot2EIwXZCKivcjKBs0HP22LWaGnr1UqeHC2Uqe8vvTbTqYfYmlHxTLP2pa3PVSy/RvFas3Tpv8AV4ZnPxS5d7RzpFdI8Li28JLi2382bONj/fLJyb/shu9TNWJa23kLeOVH7VWS+7TWN5+L4Jd7R07aWsbGnGnTiowhFRjFclFLCXuIlsw1M+qVpmpHFetiVXtivuU/JPj3t9xMirPk721HtC3Bj6V8+4Yq1rC4+1CMvain8zKDOvYqVrCh9mEY+zFL5GUAAAABq7zVe10hLeqW1Kcnzk4Ry/FrmbQExMx7ImIn3eGw0HQ0Vxo0KdJ8swhFN+LSyzPXsad08zpwm8YzKMW8dmWjOBufc1Hsw0LKna/YpxhnnuRis+5GSpSVVYklJdjSfzPoEbSwxs4QeVCK8Ix/oZgAAAAAAAAAAAAAAAAAAAAAAD4q0Y11iUVJdkkn8zFHR1KDUlSgmuKahDKfc8HoAAAAAAAAAAAAAAAAAAAAAAAAAAAAAAAAAAAAAAAAAAAAAAAAAAAAAAAAAAAAAAAAAAAAAAAAAAAAAAAAAAAAAAAAAAAAAAAAAAAAAAAAAAAAAAAAAAAAAAAAAAAAAAAAAAAAAAAAAAAAAAAAAAAAAAAAAAAAAAAAAAAAAAAAAAAAAAAAAAAAAAAAAAAAAAAAAAAAAAAAAAAAAAAAAH//2Q=="/>
          <p:cNvSpPr>
            <a:spLocks noChangeAspect="1" noChangeArrowheads="1"/>
          </p:cNvSpPr>
          <p:nvPr/>
        </p:nvSpPr>
        <p:spPr bwMode="auto">
          <a:xfrm>
            <a:off x="1259681" y="748903"/>
            <a:ext cx="228600" cy="228601"/>
          </a:xfrm>
          <a:prstGeom prst="rect">
            <a:avLst/>
          </a:prstGeom>
          <a:noFill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latin typeface="Calibri" panose="020F0502020204030204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579438"/>
            <a:ext cx="8229600" cy="1143000"/>
          </a:xfrm>
        </p:spPr>
        <p:txBody>
          <a:bodyPr/>
          <a:lstStyle/>
          <a:p>
            <a:pPr algn="l"/>
            <a:r>
              <a:rPr lang="en-US" sz="4000" dirty="0"/>
              <a:t>O</a:t>
            </a:r>
            <a:r>
              <a:rPr lang="en-US" sz="4000" dirty="0" smtClean="0">
                <a:solidFill>
                  <a:srgbClr val="0070C0"/>
                </a:solidFill>
                <a:latin typeface="Calibri" panose="020F0502020204030204" pitchFamily="34" charset="0"/>
              </a:rPr>
              <a:t>ne of the most important tools of DevOps: </a:t>
            </a:r>
            <a:r>
              <a:rPr lang="en-US" sz="40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Failure</a:t>
            </a:r>
            <a:endParaRPr lang="en-US" sz="40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57200" y="1920876"/>
            <a:ext cx="80772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4648202" y="2209800"/>
            <a:ext cx="3886198" cy="2436717"/>
            <a:chOff x="609602" y="490514"/>
            <a:chExt cx="8153398" cy="5112330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2" y="1219200"/>
              <a:ext cx="6217935" cy="4383644"/>
            </a:xfrm>
            <a:prstGeom prst="roundRect">
              <a:avLst>
                <a:gd name="adj" fmla="val 6081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8800" y="490514"/>
              <a:ext cx="3124200" cy="1457372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609600" y="2057400"/>
            <a:ext cx="7620000" cy="368776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G</a:t>
            </a:r>
            <a:r>
              <a:rPr lang="en-US" sz="2400" b="1" dirty="0" smtClean="0">
                <a:latin typeface="Calibri" panose="020F0502020204030204" pitchFamily="34" charset="0"/>
              </a:rPr>
              <a:t>etting from:			    To: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b="1" dirty="0"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b="1" dirty="0" smtClean="0"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b="1" dirty="0"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b="1" dirty="0" smtClean="0"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b="1" dirty="0"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b="1" dirty="0" smtClean="0"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b="1" dirty="0"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b="1" dirty="0" smtClean="0"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latin typeface="Calibri" panose="020F0502020204030204" pitchFamily="34" charset="0"/>
              </a:rPr>
              <a:t>Failure is not a cause for blame, it is a vehicle for change, learning, and improvement. 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pic>
        <p:nvPicPr>
          <p:cNvPr id="22" name="Picture 2" descr="http://imageslgmr.lazygamer.netdna-cdn.com/2014/05/blame.jp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44762"/>
            <a:ext cx="3429000" cy="20718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626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6" descr="data:image/jpeg;base64,/9j/4AAQSkZJRgABAQAAAQABAAD/2wCEAAkGBhQGEBQREhEWERUVExYVFRURFRAYFxcVFxcWFRQVFxUXHCYgGB0jHBQVHzsgIzMpLiwtFSAxNTAqNTIsLSkBCQoKDgwOGQ8PGjUlHyQwLCosKS0pLyksLDAsLCwsLiksLCwsLCwpLCwvNC8tLCwsLC0sNCwsLCwsLCwpLCwpLP/AABEIAMIBAwMBIgACEQEDEQH/xAAcAAEAAgMBAQEAAAAAAAAAAAAABgcDBQgEAgH/xABDEAACAQMABgYGBggFBQAAAAAAAQIDBBEFBgcSITETQVFhcYEUInKRobEVFjJCgqIjUmKSssLR0hdDRFTBU2ODk/D/xAAZAQEAAwEBAAAAAAAAAAAAAAAAAQMEBQL/xAApEQEAAgICAQIFBAMAAAAAAAAAAQIDEQQSIRMxIkFRYaEkQnGBFCMz/9oADAMBAAIRAxEAPwC8QAAAAAAAAAAAAAAAAAAAAAAAAAAAAAAAAAAAAAAAAAAAAAAAAAAAAAAAAAAAAAAAAAAAAAAAAAAAAAAAAAAAAAAAAAAAAAAAAAAAAAAAAAAAAAAAAAAAAAAAAAAAAAAAAAAAAAAAAAAAAAAAAAAAAAAAAAAAAAAAAAAAAAAAAAAAAAAAAAAAAAAACktqG0G6sdIToW1xKlClGMWobvGbSnJttdW8l5F2SkoJt8Eufgcn6c0j9L3Nau/82rOflKTa+GDVxqRa0zLNybzWsRDcf4k6R/3tX8n9p+raZpJf62p7qf8AabfZNqTS1tq1pXCcqVKMVuqTjvTm3jLXHCUXw70WJpDYto+6i1TjUoS6pQqSlh+zPKf/ANxL75MVZ6zH4UUpktG4n8qttdrGkrWSfpW+uuNSnRafc8RT9zRbuz7aNDXSMoSiqVxBZlBNuMo8t+DfHGWsp8srmULrJoKerV1VtqjUpU5Y3lylFpSjJLqymuHUbPZveSstK2jj96qqb74zTg/nnyJyYqWruEY8tq21LpkEf1p15ttT1D0iUt6abjCnHek0ub6kl4tEOuNvdtH7FrWl7TpR+TkYa4r28xDbbJWviZWiCqqO32jL7VnVXszpy+eCY6sbQbPWx7tGo41MZ6Kqt2eOvC5Sx+y2LYr18zBXLS3iJSQGm1s1mhqlayuakJTScYqMMZbk8Li+CXeQGO36lnjZ1MdbVSGceGOIrjtaNxBbJWs6mVrgwWN5HSNKFWDzGpCM4v8AZklJfBmcrWAK/wBbNsFDVq4lbxoyuJQ4TcZRjGMv1ctPLXX2cu0+dVNrP1suYW9OynFvLlJ1ItQgucn6vgvFos9K+t68K/VpvW3r2m6z1dBQo06E+jnUcpOSUW9yKSxxT5uS/dK9+vV9/up/k/obLalf+maQcOqlThDzfry/jXuNLqtof6eu6VB53ZSzPHPcinKXHq4LHmdDFStccTaPuwZb2tkmKz9npWvd8v8AVT90P7T6htAvoPPpUvONJ/BxLMqbMrGccdFKPeqlTPxeCuNeNUPqpVhuyc6dRNwcsbyccZi8cHzTzw5imTFedRH4L0y0jcz+Uv1O2mPSVSNC6UYyk8QqR4Jy6oyj1N9q4dyLCOad7c4rg1xT70X/AF9YKeibSncXEt1OEM4TbcpRTwkub5+4z8jDFZjr82jj5ZtE9vk24IFX2v28PsUa0vHo4/zM88dsdNvjazS7pwfwwU/4+T6LfXx/VYoIroXaRaaYkob0qM28JVkkm+pKabXvwSortWazqYWVtFvMS0eumm5aAsqlWDSn6sYZSfrSaWcPnhZfkVT/AIi3/wDuX/67f+wlu2K+3KVCin9qcqjXdFbq+M37itbC0d/Vp0lzqTjBfiaj/wAnQ4+OvTdoYORkt31WVwW8ri5oaPnO4qqdaSVXo+iScZUq1WOVuYTTjBZWDwaL0/eV6tCE3Lc9JcpzcFidCt0it6eccN1xnl/9uPaTylTVKKiuCSSXguCPow94+jb0n6gAK1gAAI9tA0n9EaMuqmcPonCPtVMU4/GZzEXjt30l6PZ0aCfGrW3n7NOOX+acCjjo8auqbc/kzu2l97D7JW+jZVFzqV5t+EcQS+Df4iZaY1gt9AQc7itCkks+s/WfswXGT7kcrUridD7MpRzz3ZSWfcfE5OTy3l9r/qRbjdrTMymvI61iIhudctYPrRfVrlRcYzaUE+ahGKjHPe0s+Zu9kOhnpTSlOeMwoKVWT6s4cYLx3pJ/hZptXNSrvWmSVCi91vjVmnGnHxm1x8Fl9xfmqmq9DZ7aSTmuW/XrTxHLS+EVyS7+1k5ckUr1j39nnFSb27SiW03Z/ea3X1OdGMOijQjDfqTSSlvzclhZl1rqNTb7Aq0vt3lOPbuU5y+com405t2oWsnG1oSr44b9SXRwfelhya8cEfq7err7tvQj7Tqv+ZFdfW6xEeFtvR3Mz5eLW3ZBV1Yt53MbiFeEMOa3JQkotqOUstPi1wIJa3MrOcalOThOElKMovDjJcU0yY6x7WLvWW2nb1KdGEKm7vOnGon6slJJOU31xRCoQdRpLm3heL4I04+2vjZsnXfwOhdaZPWfV6VWS9adpTuGuyUVGrLHuZzydWUNEKlZRtfuq3VHy3Nw5VqU3Rbi+cW0/FcGU8afeF3Jj2l0fsrv/T9E2zzlwjKk/wDxylGP5VEz7QdbVqhZyqJrpZ+pRi+ubX2muyK4+5dZFNhWk16FcUpNLoq2+2+CUJwXFvq405Fc7Q9bnrfeSqJvoYZhRX7CfGeO2T4+GF1FUYu2WY+S2cvXFE/NGqtV1pOUm5Nttt8W2+Lbfbk6C2T6n/Vmz6apHFaulOeecKfOEO7g9597x1FZ7J9TvrLd9LUjmhbtSlnlOfOnDv5bz7ljrLw1rv8A6MsriouDVKSXtS9WPxkj3yL7mMcK8FNRN5UXpq++k7mtW/XqzkvBt7vwwS/ZDaqpdVaj5wo4X45LL90fiQPkfcKjpPMW4vtTafvRsvTtTrDJS/W3aXSFe4jax3pyjCK5uTSXvZT+0nWmnrBVp06L3oUt71+qUpYzu9yUVx6yHzqOpzbfi2/mejR2i6ulpblGlKq/2FnHi+S8ynHx4xz2mV2TkTkjrEPnR1jLSdWFGCzKpNRXm+L8EsvyLe1/1braat6FG3ipKFRN70oxwlBxi+Pj1dp8ai6hLV39PWalXawkuMaafNJ9cnyb8l3tPbULfRMnTpRdxNcHuNKCfZv8c+SZVkyTfJHpxvS2mOKUn1PG0attj9ea9evTg+yKnL48DJd7HqtKLdO5hUkllRlTlDL7M7zwY6u2Kv8Adt6UfalUf9DBV2t3VWLSp0VlNZUajx38Znv9Q8fp0IawXZs10rPStjHpG5OnOVLefNxiouOfBSS8iky7tm9l6Fo6k+uo5VH+KTx+VRJ5euiOLvugG1O+9L0g4dVKnCHm/Xf8a9xg2a2Hp2kabxlU4yqPyW7H800aTTl99JXNar+vVnJezl7vwwT/AGO2GFcV2uuNNPw9eXzger/68Ovs80+PNv7rKABynUAAAAAFDbcdJ+l6QhRT4UaMU/aqNzf5dwiWqGhvrBfW9u1mM6i38fqR9ap+WLPvXjSH0lpK7qN/584r2YPo4/CKJlsJ0R6Td1rlrKpUtyL/AG6j/thL946n/PF/Tm675f7Wgtn2j1/oaH7iPVa6oWVk04WdCLXJqjSyvxYybcHN7W+rodY+j8jHd4Lh4FQbedOTg6FnFtRcXWqJfe9bdpp9yxJ+OC4Cn9u2r9SrKjeRi5QjB0qjSb3PWcoSl2J70lntx2luDXeNq8++k6V9qNoKGsmkKFtUbUJyk5Y4NxhCU3FPqzu4z3nR2jtWrXRMVGjbUqaX6sI5fjJrMn3s5asryej6katKThODUoyjzTXWicWG0jTGnpKjQm6k2v8AKoUt7Ha3u4iu/gas+O158T4ZcOStY1MeW428aSg6ltawxmEZVZqOOG9iME8d0ZPzIRqDo76U0na08ZXTRm/Zp/pH/AeDWK3rWV1Vhcz36ykulbnvveaTacutrKXkTjYXo30q+qV2sxpUWk+pTqNJce3dUz1r08Tz5vlXscva92H0bpK7p4wunnJeE30i+EjqEoPbfo/0TSSqLlWoQl+KDdN/CMDNxZ1bTTyY3XaG6O07V0XRuKNN7sbiMYVHxzuxbeF45afc2eWys56RqQpU4uU5yUYxXXJvCMJcOxLU3dT0jVjzzC3T7OU6nnxivxdxsyWilZsx46zeYqsPVDVqGqdpTt4YbS3qkl9+o/ty/wCF3JGg2t3/AKPZwpJ8atVZ9mCcn8dwnJUm16+6W6pUs8KdLe85yefhCJhwRN8sTP8ALbnnrjmI/hBC8NDai2ttb0o1LanOahHflKKbc2sy4+OSptUNG/S99Qp810ilL2YevL+HHmX+aOXeY1WFHFpE7mWppapWdF5VpR86cH80bOlRjQW7GKil1RSS9yPsGCbTPu3RER7IntL0vLRVi1B7sqs1Tyuai03PHlFrzKXpQ6SSjyy0vDLwXRtL0NPS9l+ji5SpTVTdSbbjhxlhdbxLPkUqdLia6eHO5W+/lfmhtULbQkFGFGLklxqTjGU5Prbk+XguBptp95DR9g6aUVKtOMEkknhNTk/dFL8RBLLaDfxUaUKu++EY5pwnN9i5Zk/HJ4daqd3CcJ3sn0k4OUYzlHMYZx9lcIZeeC7DxTBaLxN5e7Z6zSYrDTRi5vC5vgvF8i+NL1Fq7oyeOHRW25H2t1Qj8WintTrH6Tv7eGMrpFKXsw9d5/dx5llbWLv0ewUf+pWhF+CUp/yI9cj4r1q84PhpayncF37OLD0HR1Lhh1N6q/xP1fyqJSVCk7mUYR4uUlFY7ZPC+LOjrO2VnThTXKEIxXhFJL5Ecy3wxCeJXzMswAOc6AAAAAA8s9FUajcnRptt5bcINt9reDPSoRt1iMVFdkUkvcj7A2aAAAPmcFUTTSaaw0+KafNNH0ANDW1CsK8nKVjQy3l4pxWX4I2mj9FUdEx3KFGFGPPdpQjFN9rUVxPUCZtM+8oiIh46uhqFduUqFKTby3KnTbb7W2uJnt7WFot2EIwXZCKivcjKBs0HP22LWaGnr1UqeHC2Uqe8vvTbTqYfYmlHxTLP2pa3PVSy/RvFas3Tpv8AV4ZnPxS5d7RzpFdI8Li28JLi2382bONj/fLJyb/shu9TNWJa23kLeOVH7VWS+7TWN5+L4Jd7R07aWsbGnGnTiowhFRjFclFLCXuIlsw1M+qVpmpHFetiVXtivuU/JPj3t9xMirPk721HtC3Bj6V8+4Yq1rC4+1CMvain8zKDOvYqVrCh9mEY+zFL5GUAAAABq7zVe10hLeqW1Kcnzk4Ry/FrmbQExMx7ImIn3eGw0HQ0Vxo0KdJ8swhFN+LSyzPXsad08zpwm8YzKMW8dmWjOBufc1Hsw0LKna/YpxhnnuRis+5GSpSVVYklJdjSfzPoEbSwxs4QeVCK8Ix/oZgAAAAAAAAAAAAAAAAAAAAAAD4q0Y11iUVJdkkn8zFHR1KDUlSgmuKahDKfc8HoAAAAAAAAAAAAAAAAAAAAAAAAAAAAAAAAAAAAAAAAAAAAAAAAAAAAAAAAAAAAAAAAAAAAAAAAAAAAAAAAAAAAAAAAAAAAAAAAAAAAAAAAAAAAAAAAAAAAAAAAAAAAAAAAAAAAAAAAAAAAAAAAAAAAAAAAAAAAAAAAAAAAAAAAAAAAAAAAAAAAAAAAAAAAAAAAAAAAAAAAAAAAAAAAAH//2Q=="/>
          <p:cNvSpPr>
            <a:spLocks noChangeAspect="1" noChangeArrowheads="1"/>
          </p:cNvSpPr>
          <p:nvPr/>
        </p:nvSpPr>
        <p:spPr bwMode="auto">
          <a:xfrm>
            <a:off x="1259681" y="748903"/>
            <a:ext cx="228600" cy="228601"/>
          </a:xfrm>
          <a:prstGeom prst="rect">
            <a:avLst/>
          </a:prstGeom>
          <a:noFill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latin typeface="Calibri" panose="020F0502020204030204" pitchFamily="34" charset="0"/>
            </a:endParaRP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990600" y="0"/>
            <a:ext cx="6781800" cy="92204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6A658"/>
                </a:solidFill>
                <a:latin typeface="Arvo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rgbClr val="0070C0"/>
                </a:solidFill>
                <a:latin typeface="Calibri" panose="020F0502020204030204" pitchFamily="34" charset="0"/>
                <a:cs typeface="Arvo"/>
              </a:rPr>
              <a:t>The “Agile Triangle”</a:t>
            </a:r>
            <a:endParaRPr lang="en-US" sz="4000" b="1" dirty="0">
              <a:solidFill>
                <a:srgbClr val="0070C0"/>
              </a:solidFill>
              <a:latin typeface="Calibri" panose="020F0502020204030204" pitchFamily="34" charset="0"/>
              <a:cs typeface="Arvo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06751" y="990600"/>
            <a:ext cx="777524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2" name="Picture 4" descr="http://static.squarespace.com/static/54613a7ee4b039195eefeabe/546297a1e4b00a8b1aed5bdb/546297a2e4b00a8b1aed5c32/1284591508000/agiletriangle-1.png?format=origin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1295400"/>
            <a:ext cx="7315199" cy="42567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838200" y="5709265"/>
            <a:ext cx="7543800" cy="46102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6A658"/>
                </a:solidFill>
                <a:latin typeface="Arvo"/>
                <a:ea typeface="+mj-ea"/>
                <a:cs typeface="+mj-cs"/>
              </a:defRPr>
            </a:lvl1pPr>
          </a:lstStyle>
          <a:p>
            <a:pPr algn="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Arvo"/>
              </a:rPr>
              <a:t>Source: Jim Highsmith, </a:t>
            </a:r>
            <a:r>
              <a:rPr lang="en-US" sz="1600" b="1" i="1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Arvo"/>
              </a:rPr>
              <a:t>Agile </a:t>
            </a:r>
            <a:r>
              <a:rPr lang="en-US" sz="1600" b="1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Arvo"/>
              </a:rPr>
              <a:t>Project Management </a:t>
            </a:r>
            <a:r>
              <a:rPr lang="en-US" sz="1600" b="1" i="1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Arvo"/>
              </a:rPr>
              <a:t>(2nd </a:t>
            </a:r>
            <a:r>
              <a:rPr lang="en-US" sz="1600" b="1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Arvo"/>
              </a:rPr>
              <a:t>Edition</a:t>
            </a:r>
            <a:r>
              <a:rPr lang="en-US" sz="1600" b="1" i="1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Arvo"/>
              </a:rPr>
              <a:t>)</a:t>
            </a:r>
            <a:endParaRPr lang="en-US" sz="1600" b="1" i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Arvo"/>
            </a:endParaRPr>
          </a:p>
        </p:txBody>
      </p:sp>
    </p:spTree>
    <p:extLst>
      <p:ext uri="{BB962C8B-B14F-4D97-AF65-F5344CB8AC3E}">
        <p14:creationId xmlns:p14="http://schemas.microsoft.com/office/powerpoint/2010/main" val="187665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6" descr="data:image/jpeg;base64,/9j/4AAQSkZJRgABAQAAAQABAAD/2wCEAAkGBhQGEBQREhEWERUVExYVFRURFRAYFxcVFxcWFRQVFxUXHCYgGB0jHBQVHzsgIzMpLiwtFSAxNTAqNTIsLSkBCQoKDgwOGQ8PGjUlHyQwLCosKS0pLyksLDAsLCwsLiksLCwsLCwpLCwvNC8tLCwsLC0sNCwsLCwsLCwpLCwpLP/AABEIAMIBAwMBIgACEQEDEQH/xAAcAAEAAgMBAQEAAAAAAAAAAAAABgcDBQgEAgH/xABDEAACAQMABgYGBggFBQAAAAAAAQIDBBEFBgcSITETQVFhcYEUInKRobEVFjJCgqIjUmKSssLR0hdDRFTBU2ODk/D/xAAZAQEAAwEBAAAAAAAAAAAAAAAAAQMEBQL/xAApEQEAAgICAQIFBAMAAAAAAAAAAQIDEQQSIRMxIkFRYaEkQnGBFCMz/9oADAMBAAIRAxEAPwC8QAAAAAAAAAAAAAAAAAAAAAAAAAAAAAAAAAAAAAAAAAAAAAAAAAAAAAAAAAAAAAAAAAAAAAAAAAAAAAAAAAAAAAAAAAAAAAAAAAAAAAAAAAAAAAAAAAAAAAAAAAAAAAAAAAAAAAAAAAAAAAAAAAAAAAAAAAAAAAAAAAAAAAAAAAAAAAAAAAAAAAAACktqG0G6sdIToW1xKlClGMWobvGbSnJttdW8l5F2SkoJt8Eufgcn6c0j9L3Nau/82rOflKTa+GDVxqRa0zLNybzWsRDcf4k6R/3tX8n9p+raZpJf62p7qf8AabfZNqTS1tq1pXCcqVKMVuqTjvTm3jLXHCUXw70WJpDYto+6i1TjUoS6pQqSlh+zPKf/ANxL75MVZ6zH4UUpktG4n8qttdrGkrWSfpW+uuNSnRafc8RT9zRbuz7aNDXSMoSiqVxBZlBNuMo8t+DfHGWsp8srmULrJoKerV1VtqjUpU5Y3lylFpSjJLqymuHUbPZveSstK2jj96qqb74zTg/nnyJyYqWruEY8tq21LpkEf1p15ttT1D0iUt6abjCnHek0ub6kl4tEOuNvdtH7FrWl7TpR+TkYa4r28xDbbJWviZWiCqqO32jL7VnVXszpy+eCY6sbQbPWx7tGo41MZ6Kqt2eOvC5Sx+y2LYr18zBXLS3iJSQGm1s1mhqlayuakJTScYqMMZbk8Li+CXeQGO36lnjZ1MdbVSGceGOIrjtaNxBbJWs6mVrgwWN5HSNKFWDzGpCM4v8AZklJfBmcrWAK/wBbNsFDVq4lbxoyuJQ4TcZRjGMv1ctPLXX2cu0+dVNrP1suYW9OynFvLlJ1ItQgucn6vgvFos9K+t68K/VpvW3r2m6z1dBQo06E+jnUcpOSUW9yKSxxT5uS/dK9+vV9/up/k/obLalf+maQcOqlThDzfry/jXuNLqtof6eu6VB53ZSzPHPcinKXHq4LHmdDFStccTaPuwZb2tkmKz9npWvd8v8AVT90P7T6htAvoPPpUvONJ/BxLMqbMrGccdFKPeqlTPxeCuNeNUPqpVhuyc6dRNwcsbyccZi8cHzTzw5imTFedRH4L0y0jcz+Uv1O2mPSVSNC6UYyk8QqR4Jy6oyj1N9q4dyLCOad7c4rg1xT70X/AF9YKeibSncXEt1OEM4TbcpRTwkub5+4z8jDFZjr82jj5ZtE9vk24IFX2v28PsUa0vHo4/zM88dsdNvjazS7pwfwwU/4+T6LfXx/VYoIroXaRaaYkob0qM28JVkkm+pKabXvwSortWazqYWVtFvMS0eumm5aAsqlWDSn6sYZSfrSaWcPnhZfkVT/AIi3/wDuX/67f+wlu2K+3KVCin9qcqjXdFbq+M37itbC0d/Vp0lzqTjBfiaj/wAnQ4+OvTdoYORkt31WVwW8ri5oaPnO4qqdaSVXo+iScZUq1WOVuYTTjBZWDwaL0/eV6tCE3Lc9JcpzcFidCt0it6eccN1xnl/9uPaTylTVKKiuCSSXguCPow94+jb0n6gAK1gAAI9tA0n9EaMuqmcPonCPtVMU4/GZzEXjt30l6PZ0aCfGrW3n7NOOX+acCjjo8auqbc/kzu2l97D7JW+jZVFzqV5t+EcQS+Df4iZaY1gt9AQc7itCkks+s/WfswXGT7kcrUridD7MpRzz3ZSWfcfE5OTy3l9r/qRbjdrTMymvI61iIhudctYPrRfVrlRcYzaUE+ahGKjHPe0s+Zu9kOhnpTSlOeMwoKVWT6s4cYLx3pJ/hZptXNSrvWmSVCi91vjVmnGnHxm1x8Fl9xfmqmq9DZ7aSTmuW/XrTxHLS+EVyS7+1k5ckUr1j39nnFSb27SiW03Z/ea3X1OdGMOijQjDfqTSSlvzclhZl1rqNTb7Aq0vt3lOPbuU5y+com405t2oWsnG1oSr44b9SXRwfelhya8cEfq7err7tvQj7Tqv+ZFdfW6xEeFtvR3Mz5eLW3ZBV1Yt53MbiFeEMOa3JQkotqOUstPi1wIJa3MrOcalOThOElKMovDjJcU0yY6x7WLvWW2nb1KdGEKm7vOnGon6slJJOU31xRCoQdRpLm3heL4I04+2vjZsnXfwOhdaZPWfV6VWS9adpTuGuyUVGrLHuZzydWUNEKlZRtfuq3VHy3Nw5VqU3Rbi+cW0/FcGU8afeF3Jj2l0fsrv/T9E2zzlwjKk/wDxylGP5VEz7QdbVqhZyqJrpZ+pRi+ubX2muyK4+5dZFNhWk16FcUpNLoq2+2+CUJwXFvq405Fc7Q9bnrfeSqJvoYZhRX7CfGeO2T4+GF1FUYu2WY+S2cvXFE/NGqtV1pOUm5Nttt8W2+Lbfbk6C2T6n/Vmz6apHFaulOeecKfOEO7g9597x1FZ7J9TvrLd9LUjmhbtSlnlOfOnDv5bz7ljrLw1rv8A6MsriouDVKSXtS9WPxkj3yL7mMcK8FNRN5UXpq++k7mtW/XqzkvBt7vwwS/ZDaqpdVaj5wo4X45LL90fiQPkfcKjpPMW4vtTafvRsvTtTrDJS/W3aXSFe4jax3pyjCK5uTSXvZT+0nWmnrBVp06L3oUt71+qUpYzu9yUVx6yHzqOpzbfi2/mejR2i6ulpblGlKq/2FnHi+S8ynHx4xz2mV2TkTkjrEPnR1jLSdWFGCzKpNRXm+L8EsvyLe1/1braat6FG3ipKFRN70oxwlBxi+Pj1dp8ai6hLV39PWalXawkuMaafNJ9cnyb8l3tPbULfRMnTpRdxNcHuNKCfZv8c+SZVkyTfJHpxvS2mOKUn1PG0attj9ea9evTg+yKnL48DJd7HqtKLdO5hUkllRlTlDL7M7zwY6u2Kv8Adt6UfalUf9DBV2t3VWLSp0VlNZUajx38Znv9Q8fp0IawXZs10rPStjHpG5OnOVLefNxiouOfBSS8iky7tm9l6Fo6k+uo5VH+KTx+VRJ5euiOLvugG1O+9L0g4dVKnCHm/Xf8a9xg2a2Hp2kabxlU4yqPyW7H800aTTl99JXNar+vVnJezl7vwwT/AGO2GFcV2uuNNPw9eXzger/68Ovs80+PNv7rKABynUAAAAAFDbcdJ+l6QhRT4UaMU/aqNzf5dwiWqGhvrBfW9u1mM6i38fqR9ap+WLPvXjSH0lpK7qN/584r2YPo4/CKJlsJ0R6Td1rlrKpUtyL/AG6j/thL946n/PF/Tm675f7Wgtn2j1/oaH7iPVa6oWVk04WdCLXJqjSyvxYybcHN7W+rodY+j8jHd4Lh4FQbedOTg6FnFtRcXWqJfe9bdpp9yxJ+OC4Cn9u2r9SrKjeRi5QjB0qjSb3PWcoSl2J70lntx2luDXeNq8++k6V9qNoKGsmkKFtUbUJyk5Y4NxhCU3FPqzu4z3nR2jtWrXRMVGjbUqaX6sI5fjJrMn3s5asryej6katKThODUoyjzTXWicWG0jTGnpKjQm6k2v8AKoUt7Ha3u4iu/gas+O158T4ZcOStY1MeW428aSg6ltawxmEZVZqOOG9iME8d0ZPzIRqDo76U0na08ZXTRm/Zp/pH/AeDWK3rWV1Vhcz36ykulbnvveaTacutrKXkTjYXo30q+qV2sxpUWk+pTqNJce3dUz1r08Tz5vlXscva92H0bpK7p4wunnJeE30i+EjqEoPbfo/0TSSqLlWoQl+KDdN/CMDNxZ1bTTyY3XaG6O07V0XRuKNN7sbiMYVHxzuxbeF45afc2eWys56RqQpU4uU5yUYxXXJvCMJcOxLU3dT0jVjzzC3T7OU6nnxivxdxsyWilZsx46zeYqsPVDVqGqdpTt4YbS3qkl9+o/ty/wCF3JGg2t3/AKPZwpJ8atVZ9mCcn8dwnJUm16+6W6pUs8KdLe85yefhCJhwRN8sTP8ALbnnrjmI/hBC8NDai2ttb0o1LanOahHflKKbc2sy4+OSptUNG/S99Qp810ilL2YevL+HHmX+aOXeY1WFHFpE7mWppapWdF5VpR86cH80bOlRjQW7GKil1RSS9yPsGCbTPu3RER7IntL0vLRVi1B7sqs1Tyuai03PHlFrzKXpQ6SSjyy0vDLwXRtL0NPS9l+ji5SpTVTdSbbjhxlhdbxLPkUqdLia6eHO5W+/lfmhtULbQkFGFGLklxqTjGU5Prbk+XguBptp95DR9g6aUVKtOMEkknhNTk/dFL8RBLLaDfxUaUKu++EY5pwnN9i5Zk/HJ4daqd3CcJ3sn0k4OUYzlHMYZx9lcIZeeC7DxTBaLxN5e7Z6zSYrDTRi5vC5vgvF8i+NL1Fq7oyeOHRW25H2t1Qj8WintTrH6Tv7eGMrpFKXsw9d5/dx5llbWLv0ewUf+pWhF+CUp/yI9cj4r1q84PhpayncF37OLD0HR1Lhh1N6q/xP1fyqJSVCk7mUYR4uUlFY7ZPC+LOjrO2VnThTXKEIxXhFJL5Ecy3wxCeJXzMswAOc6AAAAAA8s9FUajcnRptt5bcINt9reDPSoRt1iMVFdkUkvcj7A2aAAAPmcFUTTSaaw0+KafNNH0ANDW1CsK8nKVjQy3l4pxWX4I2mj9FUdEx3KFGFGPPdpQjFN9rUVxPUCZtM+8oiIh46uhqFduUqFKTby3KnTbb7W2uJnt7WFot2EIwXZCKivcjKBs0HP22LWaGnr1UqeHC2Uqe8vvTbTqYfYmlHxTLP2pa3PVSy/RvFas3Tpv8AV4ZnPxS5d7RzpFdI8Li28JLi2382bONj/fLJyb/shu9TNWJa23kLeOVH7VWS+7TWN5+L4Jd7R07aWsbGnGnTiowhFRjFclFLCXuIlsw1M+qVpmpHFetiVXtivuU/JPj3t9xMirPk721HtC3Bj6V8+4Yq1rC4+1CMvain8zKDOvYqVrCh9mEY+zFL5GUAAAABq7zVe10hLeqW1Kcnzk4Ry/FrmbQExMx7ImIn3eGw0HQ0Vxo0KdJ8swhFN+LSyzPXsad08zpwm8YzKMW8dmWjOBufc1Hsw0LKna/YpxhnnuRis+5GSpSVVYklJdjSfzPoEbSwxs4QeVCK8Ix/oZgAAAAAAAAAAAAAAAAAAAAAAD4q0Y11iUVJdkkn8zFHR1KDUlSgmuKahDKfc8HoAAAAAAAAAAAAAAAAAAAAAAAAAAAAAAAAAAAAAAAAAAAAAAAAAAAAAAAAAAAAAAAAAAAAAAAAAAAAAAAAAAAAAAAAAAAAAAAAAAAAAAAAAAAAAAAAAAAAAAAAAAAAAAAAAAAAAAAAAAAAAAAAAAAAAAAAAAAAAAAAAAAAAAAAAAAAAAAAAAAAAAAAAAAAAAAAAAAAAAAAAAAAAAAAAH//2Q=="/>
          <p:cNvSpPr>
            <a:spLocks noChangeAspect="1" noChangeArrowheads="1"/>
          </p:cNvSpPr>
          <p:nvPr/>
        </p:nvSpPr>
        <p:spPr bwMode="auto">
          <a:xfrm>
            <a:off x="1259681" y="748903"/>
            <a:ext cx="228600" cy="228601"/>
          </a:xfrm>
          <a:prstGeom prst="rect">
            <a:avLst/>
          </a:prstGeom>
          <a:noFill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latin typeface="Calibri" panose="020F0502020204030204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990600" y="609600"/>
            <a:ext cx="6781800" cy="92204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6A658"/>
                </a:solidFill>
                <a:latin typeface="Arvo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0070C0"/>
                </a:solidFill>
                <a:latin typeface="Calibri" panose="020F0502020204030204" pitchFamily="34" charset="0"/>
                <a:cs typeface="Arvo"/>
              </a:rPr>
              <a:t>Some assumptions for our time together:</a:t>
            </a:r>
            <a:endParaRPr lang="en-US" sz="4000" b="1" dirty="0">
              <a:solidFill>
                <a:srgbClr val="0070C0"/>
              </a:solidFill>
              <a:latin typeface="Calibri" panose="020F0502020204030204" pitchFamily="34" charset="0"/>
              <a:cs typeface="Arvo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85800" y="1905000"/>
            <a:ext cx="8001000" cy="39624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 i="0">
                <a:solidFill>
                  <a:schemeClr val="tx1"/>
                </a:solidFill>
                <a:latin typeface="Myriad Pro"/>
                <a:ea typeface="ＭＳ Ｐゴシック" charset="0"/>
                <a:cs typeface="Myriad Pro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 i="0">
                <a:solidFill>
                  <a:schemeClr val="tx1"/>
                </a:solidFill>
                <a:latin typeface="Myriad Pro"/>
                <a:ea typeface="Arial" charset="0"/>
                <a:cs typeface="Myriad Pro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 i="0">
                <a:solidFill>
                  <a:schemeClr val="tx1"/>
                </a:solidFill>
                <a:latin typeface="Myriad Pro"/>
                <a:ea typeface="Arial" charset="0"/>
                <a:cs typeface="Myriad Pro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 i="0">
                <a:solidFill>
                  <a:schemeClr val="tx1"/>
                </a:solidFill>
                <a:latin typeface="Myriad Pro"/>
                <a:ea typeface="Arial" charset="0"/>
                <a:cs typeface="Myriad Pro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 i="0">
                <a:solidFill>
                  <a:schemeClr val="tx1"/>
                </a:solidFill>
                <a:latin typeface="Myriad Pro"/>
                <a:ea typeface="Arial" charset="0"/>
                <a:cs typeface="Myriad Pro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800" b="1" dirty="0" smtClean="0">
                <a:latin typeface="Calibri" panose="020F0502020204030204" pitchFamily="34" charset="0"/>
              </a:rPr>
              <a:t>DevOps practices are most powerful when applied to contexts of software delivery and IT change management </a:t>
            </a:r>
          </a:p>
          <a:p>
            <a:r>
              <a:rPr lang="en-US" sz="2800" b="1" dirty="0" smtClean="0">
                <a:latin typeface="Calibri" panose="020F0502020204030204" pitchFamily="34" charset="0"/>
              </a:rPr>
              <a:t>DevOps, by definition, is never a “one-size-fits-all” remedy</a:t>
            </a:r>
          </a:p>
          <a:p>
            <a:r>
              <a:rPr lang="en-US" sz="2800" b="1" dirty="0" smtClean="0">
                <a:latin typeface="Calibri" panose="020F0502020204030204" pitchFamily="34" charset="0"/>
              </a:rPr>
              <a:t>DevOps is about drilling down on your own organization’s specific problems and challenges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57200" y="1760247"/>
            <a:ext cx="777524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53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 descr="http://intellyx.com/wp-content/uploads/2014/05/AAR-with-shadow1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96969"/>
            <a:ext cx="2305473" cy="292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6" descr="data:image/jpeg;base64,/9j/4AAQSkZJRgABAQAAAQABAAD/2wCEAAkGBhQGEBQREhEWERUVExYVFRURFRAYFxcVFxcWFRQVFxUXHCYgGB0jHBQVHzsgIzMpLiwtFSAxNTAqNTIsLSkBCQoKDgwOGQ8PGjUlHyQwLCosKS0pLyksLDAsLCwsLiksLCwsLCwpLCwvNC8tLCwsLC0sNCwsLCwsLCwpLCwpLP/AABEIAMIBAwMBIgACEQEDEQH/xAAcAAEAAgMBAQEAAAAAAAAAAAAABgcDBQgEAgH/xABDEAACAQMABgYGBggFBQAAAAAAAQIDBBEFBgcSITETQVFhcYEUInKRobEVFjJCgqIjUmKSssLR0hdDRFTBU2ODk/D/xAAZAQEAAwEBAAAAAAAAAAAAAAAAAQMEBQL/xAApEQEAAgICAQIFBAMAAAAAAAAAAQIDEQQSIRMxIkFRYaEkQnGBFCMz/9oADAMBAAIRAxEAPwC8QAAAAAAAAAAAAAAAAAAAAAAAAAAAAAAAAAAAAAAAAAAAAAAAAAAAAAAAAAAAAAAAAAAAAAAAAAAAAAAAAAAAAAAAAAAAAAAAAAAAAAAAAAAAAAAAAAAAAAAAAAAAAAAAAAAAAAAAAAAAAAAAAAAAAAAAAAAAAAAAAAAAAAAAAAAAAAAAAAAAAAAACktqG0G6sdIToW1xKlClGMWobvGbSnJttdW8l5F2SkoJt8Eufgcn6c0j9L3Nau/82rOflKTa+GDVxqRa0zLNybzWsRDcf4k6R/3tX8n9p+raZpJf62p7qf8AabfZNqTS1tq1pXCcqVKMVuqTjvTm3jLXHCUXw70WJpDYto+6i1TjUoS6pQqSlh+zPKf/ANxL75MVZ6zH4UUpktG4n8qttdrGkrWSfpW+uuNSnRafc8RT9zRbuz7aNDXSMoSiqVxBZlBNuMo8t+DfHGWsp8srmULrJoKerV1VtqjUpU5Y3lylFpSjJLqymuHUbPZveSstK2jj96qqb74zTg/nnyJyYqWruEY8tq21LpkEf1p15ttT1D0iUt6abjCnHek0ub6kl4tEOuNvdtH7FrWl7TpR+TkYa4r28xDbbJWviZWiCqqO32jL7VnVXszpy+eCY6sbQbPWx7tGo41MZ6Kqt2eOvC5Sx+y2LYr18zBXLS3iJSQGm1s1mhqlayuakJTScYqMMZbk8Li+CXeQGO36lnjZ1MdbVSGceGOIrjtaNxBbJWs6mVrgwWN5HSNKFWDzGpCM4v8AZklJfBmcrWAK/wBbNsFDVq4lbxoyuJQ4TcZRjGMv1ctPLXX2cu0+dVNrP1suYW9OynFvLlJ1ItQgucn6vgvFos9K+t68K/VpvW3r2m6z1dBQo06E+jnUcpOSUW9yKSxxT5uS/dK9+vV9/up/k/obLalf+maQcOqlThDzfry/jXuNLqtof6eu6VB53ZSzPHPcinKXHq4LHmdDFStccTaPuwZb2tkmKz9npWvd8v8AVT90P7T6htAvoPPpUvONJ/BxLMqbMrGccdFKPeqlTPxeCuNeNUPqpVhuyc6dRNwcsbyccZi8cHzTzw5imTFedRH4L0y0jcz+Uv1O2mPSVSNC6UYyk8QqR4Jy6oyj1N9q4dyLCOad7c4rg1xT70X/AF9YKeibSncXEt1OEM4TbcpRTwkub5+4z8jDFZjr82jj5ZtE9vk24IFX2v28PsUa0vHo4/zM88dsdNvjazS7pwfwwU/4+T6LfXx/VYoIroXaRaaYkob0qM28JVkkm+pKabXvwSortWazqYWVtFvMS0eumm5aAsqlWDSn6sYZSfrSaWcPnhZfkVT/AIi3/wDuX/67f+wlu2K+3KVCin9qcqjXdFbq+M37itbC0d/Vp0lzqTjBfiaj/wAnQ4+OvTdoYORkt31WVwW8ri5oaPnO4qqdaSVXo+iScZUq1WOVuYTTjBZWDwaL0/eV6tCE3Lc9JcpzcFidCt0it6eccN1xnl/9uPaTylTVKKiuCSSXguCPow94+jb0n6gAK1gAAI9tA0n9EaMuqmcPonCPtVMU4/GZzEXjt30l6PZ0aCfGrW3n7NOOX+acCjjo8auqbc/kzu2l97D7JW+jZVFzqV5t+EcQS+Df4iZaY1gt9AQc7itCkks+s/WfswXGT7kcrUridD7MpRzz3ZSWfcfE5OTy3l9r/qRbjdrTMymvI61iIhudctYPrRfVrlRcYzaUE+ahGKjHPe0s+Zu9kOhnpTSlOeMwoKVWT6s4cYLx3pJ/hZptXNSrvWmSVCi91vjVmnGnHxm1x8Fl9xfmqmq9DZ7aSTmuW/XrTxHLS+EVyS7+1k5ckUr1j39nnFSb27SiW03Z/ea3X1OdGMOijQjDfqTSSlvzclhZl1rqNTb7Aq0vt3lOPbuU5y+com405t2oWsnG1oSr44b9SXRwfelhya8cEfq7err7tvQj7Tqv+ZFdfW6xEeFtvR3Mz5eLW3ZBV1Yt53MbiFeEMOa3JQkotqOUstPi1wIJa3MrOcalOThOElKMovDjJcU0yY6x7WLvWW2nb1KdGEKm7vOnGon6slJJOU31xRCoQdRpLm3heL4I04+2vjZsnXfwOhdaZPWfV6VWS9adpTuGuyUVGrLHuZzydWUNEKlZRtfuq3VHy3Nw5VqU3Rbi+cW0/FcGU8afeF3Jj2l0fsrv/T9E2zzlwjKk/wDxylGP5VEz7QdbVqhZyqJrpZ+pRi+ubX2muyK4+5dZFNhWk16FcUpNLoq2+2+CUJwXFvq405Fc7Q9bnrfeSqJvoYZhRX7CfGeO2T4+GF1FUYu2WY+S2cvXFE/NGqtV1pOUm5Nttt8W2+Lbfbk6C2T6n/Vmz6apHFaulOeecKfOEO7g9597x1FZ7J9TvrLd9LUjmhbtSlnlOfOnDv5bz7ljrLw1rv8A6MsriouDVKSXtS9WPxkj3yL7mMcK8FNRN5UXpq++k7mtW/XqzkvBt7vwwS/ZDaqpdVaj5wo4X45LL90fiQPkfcKjpPMW4vtTafvRsvTtTrDJS/W3aXSFe4jax3pyjCK5uTSXvZT+0nWmnrBVp06L3oUt71+qUpYzu9yUVx6yHzqOpzbfi2/mejR2i6ulpblGlKq/2FnHi+S8ynHx4xz2mV2TkTkjrEPnR1jLSdWFGCzKpNRXm+L8EsvyLe1/1braat6FG3ipKFRN70oxwlBxi+Pj1dp8ai6hLV39PWalXawkuMaafNJ9cnyb8l3tPbULfRMnTpRdxNcHuNKCfZv8c+SZVkyTfJHpxvS2mOKUn1PG0attj9ea9evTg+yKnL48DJd7HqtKLdO5hUkllRlTlDL7M7zwY6u2Kv8Adt6UfalUf9DBV2t3VWLSp0VlNZUajx38Znv9Q8fp0IawXZs10rPStjHpG5OnOVLefNxiouOfBSS8iky7tm9l6Fo6k+uo5VH+KTx+VRJ5euiOLvugG1O+9L0g4dVKnCHm/Xf8a9xg2a2Hp2kabxlU4yqPyW7H800aTTl99JXNar+vVnJezl7vwwT/AGO2GFcV2uuNNPw9eXzger/68Ovs80+PNv7rKABynUAAAAAFDbcdJ+l6QhRT4UaMU/aqNzf5dwiWqGhvrBfW9u1mM6i38fqR9ap+WLPvXjSH0lpK7qN/584r2YPo4/CKJlsJ0R6Td1rlrKpUtyL/AG6j/thL946n/PF/Tm675f7Wgtn2j1/oaH7iPVa6oWVk04WdCLXJqjSyvxYybcHN7W+rodY+j8jHd4Lh4FQbedOTg6FnFtRcXWqJfe9bdpp9yxJ+OC4Cn9u2r9SrKjeRi5QjB0qjSb3PWcoSl2J70lntx2luDXeNq8++k6V9qNoKGsmkKFtUbUJyk5Y4NxhCU3FPqzu4z3nR2jtWrXRMVGjbUqaX6sI5fjJrMn3s5asryej6katKThODUoyjzTXWicWG0jTGnpKjQm6k2v8AKoUt7Ha3u4iu/gas+O158T4ZcOStY1MeW428aSg6ltawxmEZVZqOOG9iME8d0ZPzIRqDo76U0na08ZXTRm/Zp/pH/AeDWK3rWV1Vhcz36ykulbnvveaTacutrKXkTjYXo30q+qV2sxpUWk+pTqNJce3dUz1r08Tz5vlXscva92H0bpK7p4wunnJeE30i+EjqEoPbfo/0TSSqLlWoQl+KDdN/CMDNxZ1bTTyY3XaG6O07V0XRuKNN7sbiMYVHxzuxbeF45afc2eWys56RqQpU4uU5yUYxXXJvCMJcOxLU3dT0jVjzzC3T7OU6nnxivxdxsyWilZsx46zeYqsPVDVqGqdpTt4YbS3qkl9+o/ty/wCF3JGg2t3/AKPZwpJ8atVZ9mCcn8dwnJUm16+6W6pUs8KdLe85yefhCJhwRN8sTP8ALbnnrjmI/hBC8NDai2ttb0o1LanOahHflKKbc2sy4+OSptUNG/S99Qp810ilL2YevL+HHmX+aOXeY1WFHFpE7mWppapWdF5VpR86cH80bOlRjQW7GKil1RSS9yPsGCbTPu3RER7IntL0vLRVi1B7sqs1Tyuai03PHlFrzKXpQ6SSjyy0vDLwXRtL0NPS9l+ji5SpTVTdSbbjhxlhdbxLPkUqdLia6eHO5W+/lfmhtULbQkFGFGLklxqTjGU5Prbk+XguBptp95DR9g6aUVKtOMEkknhNTk/dFL8RBLLaDfxUaUKu++EY5pwnN9i5Zk/HJ4daqd3CcJ3sn0k4OUYzlHMYZx9lcIZeeC7DxTBaLxN5e7Z6zSYrDTRi5vC5vgvF8i+NL1Fq7oyeOHRW25H2t1Qj8WintTrH6Tv7eGMrpFKXsw9d5/dx5llbWLv0ewUf+pWhF+CUp/yI9cj4r1q84PhpayncF37OLD0HR1Lhh1N6q/xP1fyqJSVCk7mUYR4uUlFY7ZPC+LOjrO2VnThTXKEIxXhFJL5Ecy3wxCeJXzMswAOc6AAAAAA8s9FUajcnRptt5bcINt9reDPSoRt1iMVFdkUkvcj7A2aAAAPmcFUTTSaaw0+KafNNH0ANDW1CsK8nKVjQy3l4pxWX4I2mj9FUdEx3KFGFGPPdpQjFN9rUVxPUCZtM+8oiIh46uhqFduUqFKTby3KnTbb7W2uJnt7WFot2EIwXZCKivcjKBs0HP22LWaGnr1UqeHC2Uqe8vvTbTqYfYmlHxTLP2pa3PVSy/RvFas3Tpv8AV4ZnPxS5d7RzpFdI8Li28JLi2382bONj/fLJyb/shu9TNWJa23kLeOVH7VWS+7TWN5+L4Jd7R07aWsbGnGnTiowhFRjFclFLCXuIlsw1M+qVpmpHFetiVXtivuU/JPj3t9xMirPk721HtC3Bj6V8+4Yq1rC4+1CMvain8zKDOvYqVrCh9mEY+zFL5GUAAAABq7zVe10hLeqW1Kcnzk4Ry/FrmbQExMx7ImIn3eGw0HQ0Vxo0KdJ8swhFN+LSyzPXsad08zpwm8YzKMW8dmWjOBufc1Hsw0LKna/YpxhnnuRis+5GSpSVVYklJdjSfzPoEbSwxs4QeVCK8Ix/oZgAAAAAAAAAAAAAAAAAAAAAAD4q0Y11iUVJdkkn8zFHR1KDUlSgmuKahDKfc8HoAAAAAAAAAAAAAAAAAAAAAAAAAAAAAAAAAAAAAAAAAAAAAAAAAAAAAAAAAAAAAAAAAAAAAAAAAAAAAAAAAAAAAAAAAAAAAAAAAAAAAAAAAAAAAAAAAAAAAAAAAAAAAAAAAAAAAAAAAAAAAAAAAAAAAAAAAAAAAAAAAAAAAAAAAAAAAAAAAAAAAAAAAAAAAAAAAAAAAAAAAAAAAAAAAH//2Q=="/>
          <p:cNvSpPr>
            <a:spLocks noChangeAspect="1" noChangeArrowheads="1"/>
          </p:cNvSpPr>
          <p:nvPr/>
        </p:nvSpPr>
        <p:spPr bwMode="auto">
          <a:xfrm>
            <a:off x="1259681" y="748903"/>
            <a:ext cx="228600" cy="228601"/>
          </a:xfrm>
          <a:prstGeom prst="rect">
            <a:avLst/>
          </a:prstGeom>
          <a:noFill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latin typeface="Calibri" panose="020F0502020204030204" pitchFamily="34" charset="0"/>
            </a:endParaRP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990600" y="0"/>
            <a:ext cx="6781800" cy="92204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6A658"/>
                </a:solidFill>
                <a:latin typeface="Arvo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rgbClr val="0070C0"/>
                </a:solidFill>
                <a:latin typeface="Calibri" panose="020F0502020204030204" pitchFamily="34" charset="0"/>
                <a:cs typeface="Arvo"/>
              </a:rPr>
              <a:t>Jason Bloomberg, </a:t>
            </a:r>
            <a:r>
              <a:rPr lang="en-US" sz="4000" b="1" dirty="0" err="1" smtClean="0">
                <a:solidFill>
                  <a:srgbClr val="0070C0"/>
                </a:solidFill>
                <a:latin typeface="Calibri" panose="020F0502020204030204" pitchFamily="34" charset="0"/>
                <a:cs typeface="Arvo"/>
              </a:rPr>
              <a:t>Intellyx</a:t>
            </a:r>
            <a:endParaRPr lang="en-US" sz="4000" b="1" dirty="0">
              <a:solidFill>
                <a:srgbClr val="0070C0"/>
              </a:solidFill>
              <a:latin typeface="Calibri" panose="020F0502020204030204" pitchFamily="34" charset="0"/>
              <a:cs typeface="Arvo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57200" y="837372"/>
            <a:ext cx="777524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6" name="Picture 2" descr="http://intellyx.com/wp-content/uploads/2014/05/522545_305427052884603_1206140747_n-300x22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429" y="1447800"/>
            <a:ext cx="5275382" cy="3886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5696635"/>
            <a:ext cx="9144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http://insights.wired.com/profiles/blogs/the-devops-drumbeat-rethinking-the-iron-triangle#axzz42wCYG2EG</a:t>
            </a:r>
          </a:p>
        </p:txBody>
      </p:sp>
    </p:spTree>
    <p:extLst>
      <p:ext uri="{BB962C8B-B14F-4D97-AF65-F5344CB8AC3E}">
        <p14:creationId xmlns:p14="http://schemas.microsoft.com/office/powerpoint/2010/main" val="116444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6" descr="data:image/jpeg;base64,/9j/4AAQSkZJRgABAQAAAQABAAD/2wCEAAkGBhQGEBQREhEWERUVExYVFRURFRAYFxcVFxcWFRQVFxUXHCYgGB0jHBQVHzsgIzMpLiwtFSAxNTAqNTIsLSkBCQoKDgwOGQ8PGjUlHyQwLCosKS0pLyksLDAsLCwsLiksLCwsLCwpLCwvNC8tLCwsLC0sNCwsLCwsLCwpLCwpLP/AABEIAMIBAwMBIgACEQEDEQH/xAAcAAEAAgMBAQEAAAAAAAAAAAAABgcDBQgEAgH/xABDEAACAQMABgYGBggFBQAAAAAAAQIDBBEFBgcSITETQVFhcYEUInKRobEVFjJCgqIjUmKSssLR0hdDRFTBU2ODk/D/xAAZAQEAAwEBAAAAAAAAAAAAAAAAAQMEBQL/xAApEQEAAgICAQIFBAMAAAAAAAAAAQIDEQQSIRMxIkFRYaEkQnGBFCMz/9oADAMBAAIRAxEAPwC8QAAAAAAAAAAAAAAAAAAAAAAAAAAAAAAAAAAAAAAAAAAAAAAAAAAAAAAAAAAAAAAAAAAAAAAAAAAAAAAAAAAAAAAAAAAAAAAAAAAAAAAAAAAAAAAAAAAAAAAAAAAAAAAAAAAAAAAAAAAAAAAAAAAAAAAAAAAAAAAAAAAAAAAAAAAAAAAAAAAAAAAACktqG0G6sdIToW1xKlClGMWobvGbSnJttdW8l5F2SkoJt8Eufgcn6c0j9L3Nau/82rOflKTa+GDVxqRa0zLNybzWsRDcf4k6R/3tX8n9p+raZpJf62p7qf8AabfZNqTS1tq1pXCcqVKMVuqTjvTm3jLXHCUXw70WJpDYto+6i1TjUoS6pQqSlh+zPKf/ANxL75MVZ6zH4UUpktG4n8qttdrGkrWSfpW+uuNSnRafc8RT9zRbuz7aNDXSMoSiqVxBZlBNuMo8t+DfHGWsp8srmULrJoKerV1VtqjUpU5Y3lylFpSjJLqymuHUbPZveSstK2jj96qqb74zTg/nnyJyYqWruEY8tq21LpkEf1p15ttT1D0iUt6abjCnHek0ub6kl4tEOuNvdtH7FrWl7TpR+TkYa4r28xDbbJWviZWiCqqO32jL7VnVXszpy+eCY6sbQbPWx7tGo41MZ6Kqt2eOvC5Sx+y2LYr18zBXLS3iJSQGm1s1mhqlayuakJTScYqMMZbk8Li+CXeQGO36lnjZ1MdbVSGceGOIrjtaNxBbJWs6mVrgwWN5HSNKFWDzGpCM4v8AZklJfBmcrWAK/wBbNsFDVq4lbxoyuJQ4TcZRjGMv1ctPLXX2cu0+dVNrP1suYW9OynFvLlJ1ItQgucn6vgvFos9K+t68K/VpvW3r2m6z1dBQo06E+jnUcpOSUW9yKSxxT5uS/dK9+vV9/up/k/obLalf+maQcOqlThDzfry/jXuNLqtof6eu6VB53ZSzPHPcinKXHq4LHmdDFStccTaPuwZb2tkmKz9npWvd8v8AVT90P7T6htAvoPPpUvONJ/BxLMqbMrGccdFKPeqlTPxeCuNeNUPqpVhuyc6dRNwcsbyccZi8cHzTzw5imTFedRH4L0y0jcz+Uv1O2mPSVSNC6UYyk8QqR4Jy6oyj1N9q4dyLCOad7c4rg1xT70X/AF9YKeibSncXEt1OEM4TbcpRTwkub5+4z8jDFZjr82jj5ZtE9vk24IFX2v28PsUa0vHo4/zM88dsdNvjazS7pwfwwU/4+T6LfXx/VYoIroXaRaaYkob0qM28JVkkm+pKabXvwSortWazqYWVtFvMS0eumm5aAsqlWDSn6sYZSfrSaWcPnhZfkVT/AIi3/wDuX/67f+wlu2K+3KVCin9qcqjXdFbq+M37itbC0d/Vp0lzqTjBfiaj/wAnQ4+OvTdoYORkt31WVwW8ri5oaPnO4qqdaSVXo+iScZUq1WOVuYTTjBZWDwaL0/eV6tCE3Lc9JcpzcFidCt0it6eccN1xnl/9uPaTylTVKKiuCSSXguCPow94+jb0n6gAK1gAAI9tA0n9EaMuqmcPonCPtVMU4/GZzEXjt30l6PZ0aCfGrW3n7NOOX+acCjjo8auqbc/kzu2l97D7JW+jZVFzqV5t+EcQS+Df4iZaY1gt9AQc7itCkks+s/WfswXGT7kcrUridD7MpRzz3ZSWfcfE5OTy3l9r/qRbjdrTMymvI61iIhudctYPrRfVrlRcYzaUE+ahGKjHPe0s+Zu9kOhnpTSlOeMwoKVWT6s4cYLx3pJ/hZptXNSrvWmSVCi91vjVmnGnHxm1x8Fl9xfmqmq9DZ7aSTmuW/XrTxHLS+EVyS7+1k5ckUr1j39nnFSb27SiW03Z/ea3X1OdGMOijQjDfqTSSlvzclhZl1rqNTb7Aq0vt3lOPbuU5y+com405t2oWsnG1oSr44b9SXRwfelhya8cEfq7err7tvQj7Tqv+ZFdfW6xEeFtvR3Mz5eLW3ZBV1Yt53MbiFeEMOa3JQkotqOUstPi1wIJa3MrOcalOThOElKMovDjJcU0yY6x7WLvWW2nb1KdGEKm7vOnGon6slJJOU31xRCoQdRpLm3heL4I04+2vjZsnXfwOhdaZPWfV6VWS9adpTuGuyUVGrLHuZzydWUNEKlZRtfuq3VHy3Nw5VqU3Rbi+cW0/FcGU8afeF3Jj2l0fsrv/T9E2zzlwjKk/wDxylGP5VEz7QdbVqhZyqJrpZ+pRi+ubX2muyK4+5dZFNhWk16FcUpNLoq2+2+CUJwXFvq405Fc7Q9bnrfeSqJvoYZhRX7CfGeO2T4+GF1FUYu2WY+S2cvXFE/NGqtV1pOUm5Nttt8W2+Lbfbk6C2T6n/Vmz6apHFaulOeecKfOEO7g9597x1FZ7J9TvrLd9LUjmhbtSlnlOfOnDv5bz7ljrLw1rv8A6MsriouDVKSXtS9WPxkj3yL7mMcK8FNRN5UXpq++k7mtW/XqzkvBt7vwwS/ZDaqpdVaj5wo4X45LL90fiQPkfcKjpPMW4vtTafvRsvTtTrDJS/W3aXSFe4jax3pyjCK5uTSXvZT+0nWmnrBVp06L3oUt71+qUpYzu9yUVx6yHzqOpzbfi2/mejR2i6ulpblGlKq/2FnHi+S8ynHx4xz2mV2TkTkjrEPnR1jLSdWFGCzKpNRXm+L8EsvyLe1/1braat6FG3ipKFRN70oxwlBxi+Pj1dp8ai6hLV39PWalXawkuMaafNJ9cnyb8l3tPbULfRMnTpRdxNcHuNKCfZv8c+SZVkyTfJHpxvS2mOKUn1PG0attj9ea9evTg+yKnL48DJd7HqtKLdO5hUkllRlTlDL7M7zwY6u2Kv8Adt6UfalUf9DBV2t3VWLSp0VlNZUajx38Znv9Q8fp0IawXZs10rPStjHpG5OnOVLefNxiouOfBSS8iky7tm9l6Fo6k+uo5VH+KTx+VRJ5euiOLvugG1O+9L0g4dVKnCHm/Xf8a9xg2a2Hp2kabxlU4yqPyW7H800aTTl99JXNar+vVnJezl7vwwT/AGO2GFcV2uuNNPw9eXzger/68Ovs80+PNv7rKABynUAAAAAFDbcdJ+l6QhRT4UaMU/aqNzf5dwiWqGhvrBfW9u1mM6i38fqR9ap+WLPvXjSH0lpK7qN/584r2YPo4/CKJlsJ0R6Td1rlrKpUtyL/AG6j/thL946n/PF/Tm675f7Wgtn2j1/oaH7iPVa6oWVk04WdCLXJqjSyvxYybcHN7W+rodY+j8jHd4Lh4FQbedOTg6FnFtRcXWqJfe9bdpp9yxJ+OC4Cn9u2r9SrKjeRi5QjB0qjSb3PWcoSl2J70lntx2luDXeNq8++k6V9qNoKGsmkKFtUbUJyk5Y4NxhCU3FPqzu4z3nR2jtWrXRMVGjbUqaX6sI5fjJrMn3s5asryej6katKThODUoyjzTXWicWG0jTGnpKjQm6k2v8AKoUt7Ha3u4iu/gas+O158T4ZcOStY1MeW428aSg6ltawxmEZVZqOOG9iME8d0ZPzIRqDo76U0na08ZXTRm/Zp/pH/AeDWK3rWV1Vhcz36ykulbnvveaTacutrKXkTjYXo30q+qV2sxpUWk+pTqNJce3dUz1r08Tz5vlXscva92H0bpK7p4wunnJeE30i+EjqEoPbfo/0TSSqLlWoQl+KDdN/CMDNxZ1bTTyY3XaG6O07V0XRuKNN7sbiMYVHxzuxbeF45afc2eWys56RqQpU4uU5yUYxXXJvCMJcOxLU3dT0jVjzzC3T7OU6nnxivxdxsyWilZsx46zeYqsPVDVqGqdpTt4YbS3qkl9+o/ty/wCF3JGg2t3/AKPZwpJ8atVZ9mCcn8dwnJUm16+6W6pUs8KdLe85yefhCJhwRN8sTP8ALbnnrjmI/hBC8NDai2ttb0o1LanOahHflKKbc2sy4+OSptUNG/S99Qp810ilL2YevL+HHmX+aOXeY1WFHFpE7mWppapWdF5VpR86cH80bOlRjQW7GKil1RSS9yPsGCbTPu3RER7IntL0vLRVi1B7sqs1Tyuai03PHlFrzKXpQ6SSjyy0vDLwXRtL0NPS9l+ji5SpTVTdSbbjhxlhdbxLPkUqdLia6eHO5W+/lfmhtULbQkFGFGLklxqTjGU5Prbk+XguBptp95DR9g6aUVKtOMEkknhNTk/dFL8RBLLaDfxUaUKu++EY5pwnN9i5Zk/HJ4daqd3CcJ3sn0k4OUYzlHMYZx9lcIZeeC7DxTBaLxN5e7Z6zSYrDTRi5vC5vgvF8i+NL1Fq7oyeOHRW25H2t1Qj8WintTrH6Tv7eGMrpFKXsw9d5/dx5llbWLv0ewUf+pWhF+CUp/yI9cj4r1q84PhpayncF37OLD0HR1Lhh1N6q/xP1fyqJSVCk7mUYR4uUlFY7ZPC+LOjrO2VnThTXKEIxXhFJL5Ecy3wxCeJXzMswAOc6AAAAAA8s9FUajcnRptt5bcINt9reDPSoRt1iMVFdkUkvcj7A2aAAAPmcFUTTSaaw0+KafNNH0ANDW1CsK8nKVjQy3l4pxWX4I2mj9FUdEx3KFGFGPPdpQjFN9rUVxPUCZtM+8oiIh46uhqFduUqFKTby3KnTbb7W2uJnt7WFot2EIwXZCKivcjKBs0HP22LWaGnr1UqeHC2Uqe8vvTbTqYfYmlHxTLP2pa3PVSy/RvFas3Tpv8AV4ZnPxS5d7RzpFdI8Li28JLi2382bONj/fLJyb/shu9TNWJa23kLeOVH7VWS+7TWN5+L4Jd7R07aWsbGnGnTiowhFRjFclFLCXuIlsw1M+qVpmpHFetiVXtivuU/JPj3t9xMirPk721HtC3Bj6V8+4Yq1rC4+1CMvain8zKDOvYqVrCh9mEY+zFL5GUAAAABq7zVe10hLeqW1Kcnzk4Ry/FrmbQExMx7ImIn3eGw0HQ0Vxo0KdJ8swhFN+LSyzPXsad08zpwm8YzKMW8dmWjOBufc1Hsw0LKna/YpxhnnuRis+5GSpSVVYklJdjSfzPoEbSwxs4QeVCK8Ix/oZgAAAAAAAAAAAAAAAAAAAAAAD4q0Y11iUVJdkkn8zFHR1KDUlSgmuKahDKfc8HoAAAAAAAAAAAAAAAAAAAAAAAAAAAAAAAAAAAAAAAAAAAAAAAAAAAAAAAAAAAAAAAAAAAAAAAAAAAAAAAAAAAAAAAAAAAAAAAAAAAAAAAAAAAAAAAAAAAAAAAAAAAAAAAAAAAAAAAAAAAAAAAAAAAAAAAAAAAAAAAAAAAAAAAAAAAAAAAAAAAAAAAAAAAAAAAAAAAAAAAAAAAAAAAAAH//2Q=="/>
          <p:cNvSpPr>
            <a:spLocks noChangeAspect="1" noChangeArrowheads="1"/>
          </p:cNvSpPr>
          <p:nvPr/>
        </p:nvSpPr>
        <p:spPr bwMode="auto">
          <a:xfrm>
            <a:off x="1259681" y="748903"/>
            <a:ext cx="228600" cy="228601"/>
          </a:xfrm>
          <a:prstGeom prst="rect">
            <a:avLst/>
          </a:prstGeom>
          <a:noFill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latin typeface="Calibri" panose="020F0502020204030204" pitchFamily="34" charset="0"/>
            </a:endParaRP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1066800" y="144753"/>
            <a:ext cx="6781800" cy="92204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6A658"/>
                </a:solidFill>
                <a:latin typeface="Arvo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rgbClr val="0070C0"/>
                </a:solidFill>
                <a:latin typeface="Calibri" panose="020F0502020204030204" pitchFamily="34" charset="0"/>
                <a:cs typeface="Arvo"/>
              </a:rPr>
              <a:t>Jason Bloomberg’s Agile Architecture “Quality Star”</a:t>
            </a:r>
            <a:endParaRPr lang="en-US" sz="4000" b="1" dirty="0">
              <a:solidFill>
                <a:srgbClr val="0070C0"/>
              </a:solidFill>
              <a:latin typeface="Calibri" panose="020F0502020204030204" pitchFamily="34" charset="0"/>
              <a:cs typeface="Arvo"/>
            </a:endParaRPr>
          </a:p>
        </p:txBody>
      </p:sp>
      <p:pic>
        <p:nvPicPr>
          <p:cNvPr id="7170" name="Picture 2" descr="http://devopsdigest.com/sites/default/files/images/Intellyx_2015_10_2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52600"/>
            <a:ext cx="6445576" cy="43307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606751" y="1447800"/>
            <a:ext cx="777524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08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6" descr="data:image/jpeg;base64,/9j/4AAQSkZJRgABAQAAAQABAAD/2wCEAAkGBhQGEBQREhEWERUVExYVFRURFRAYFxcVFxcWFRQVFxUXHCYgGB0jHBQVHzsgIzMpLiwtFSAxNTAqNTIsLSkBCQoKDgwOGQ8PGjUlHyQwLCosKS0pLyksLDAsLCwsLiksLCwsLCwpLCwvNC8tLCwsLC0sNCwsLCwsLCwpLCwpLP/AABEIAMIBAwMBIgACEQEDEQH/xAAcAAEAAgMBAQEAAAAAAAAAAAAABgcDBQgEAgH/xABDEAACAQMABgYGBggFBQAAAAAAAQIDBBEFBgcSITETQVFhcYEUInKRobEVFjJCgqIjUmKSssLR0hdDRFTBU2ODk/D/xAAZAQEAAwEBAAAAAAAAAAAAAAAAAQMEBQL/xAApEQEAAgICAQIFBAMAAAAAAAAAAQIDEQQSIRMxIkFRYaEkQnGBFCMz/9oADAMBAAIRAxEAPwC8QAAAAAAAAAAAAAAAAAAAAAAAAAAAAAAAAAAAAAAAAAAAAAAAAAAAAAAAAAAAAAAAAAAAAAAAAAAAAAAAAAAAAAAAAAAAAAAAAAAAAAAAAAAAAAAAAAAAAAAAAAAAAAAAAAAAAAAAAAAAAAAAAAAAAAAAAAAAAAAAAAAAAAAAAAAAAAAAAAAAAAAACktqG0G6sdIToW1xKlClGMWobvGbSnJttdW8l5F2SkoJt8Eufgcn6c0j9L3Nau/82rOflKTa+GDVxqRa0zLNybzWsRDcf4k6R/3tX8n9p+raZpJf62p7qf8AabfZNqTS1tq1pXCcqVKMVuqTjvTm3jLXHCUXw70WJpDYto+6i1TjUoS6pQqSlh+zPKf/ANxL75MVZ6zH4UUpktG4n8qttdrGkrWSfpW+uuNSnRafc8RT9zRbuz7aNDXSMoSiqVxBZlBNuMo8t+DfHGWsp8srmULrJoKerV1VtqjUpU5Y3lylFpSjJLqymuHUbPZveSstK2jj96qqb74zTg/nnyJyYqWruEY8tq21LpkEf1p15ttT1D0iUt6abjCnHek0ub6kl4tEOuNvdtH7FrWl7TpR+TkYa4r28xDbbJWviZWiCqqO32jL7VnVXszpy+eCY6sbQbPWx7tGo41MZ6Kqt2eOvC5Sx+y2LYr18zBXLS3iJSQGm1s1mhqlayuakJTScYqMMZbk8Li+CXeQGO36lnjZ1MdbVSGceGOIrjtaNxBbJWs6mVrgwWN5HSNKFWDzGpCM4v8AZklJfBmcrWAK/wBbNsFDVq4lbxoyuJQ4TcZRjGMv1ctPLXX2cu0+dVNrP1suYW9OynFvLlJ1ItQgucn6vgvFos9K+t68K/VpvW3r2m6z1dBQo06E+jnUcpOSUW9yKSxxT5uS/dK9+vV9/up/k/obLalf+maQcOqlThDzfry/jXuNLqtof6eu6VB53ZSzPHPcinKXHq4LHmdDFStccTaPuwZb2tkmKz9npWvd8v8AVT90P7T6htAvoPPpUvONJ/BxLMqbMrGccdFKPeqlTPxeCuNeNUPqpVhuyc6dRNwcsbyccZi8cHzTzw5imTFedRH4L0y0jcz+Uv1O2mPSVSNC6UYyk8QqR4Jy6oyj1N9q4dyLCOad7c4rg1xT70X/AF9YKeibSncXEt1OEM4TbcpRTwkub5+4z8jDFZjr82jj5ZtE9vk24IFX2v28PsUa0vHo4/zM88dsdNvjazS7pwfwwU/4+T6LfXx/VYoIroXaRaaYkob0qM28JVkkm+pKabXvwSortWazqYWVtFvMS0eumm5aAsqlWDSn6sYZSfrSaWcPnhZfkVT/AIi3/wDuX/67f+wlu2K+3KVCin9qcqjXdFbq+M37itbC0d/Vp0lzqTjBfiaj/wAnQ4+OvTdoYORkt31WVwW8ri5oaPnO4qqdaSVXo+iScZUq1WOVuYTTjBZWDwaL0/eV6tCE3Lc9JcpzcFidCt0it6eccN1xnl/9uPaTylTVKKiuCSSXguCPow94+jb0n6gAK1gAAI9tA0n9EaMuqmcPonCPtVMU4/GZzEXjt30l6PZ0aCfGrW3n7NOOX+acCjjo8auqbc/kzu2l97D7JW+jZVFzqV5t+EcQS+Df4iZaY1gt9AQc7itCkks+s/WfswXGT7kcrUridD7MpRzz3ZSWfcfE5OTy3l9r/qRbjdrTMymvI61iIhudctYPrRfVrlRcYzaUE+ahGKjHPe0s+Zu9kOhnpTSlOeMwoKVWT6s4cYLx3pJ/hZptXNSrvWmSVCi91vjVmnGnHxm1x8Fl9xfmqmq9DZ7aSTmuW/XrTxHLS+EVyS7+1k5ckUr1j39nnFSb27SiW03Z/ea3X1OdGMOijQjDfqTSSlvzclhZl1rqNTb7Aq0vt3lOPbuU5y+com405t2oWsnG1oSr44b9SXRwfelhya8cEfq7err7tvQj7Tqv+ZFdfW6xEeFtvR3Mz5eLW3ZBV1Yt53MbiFeEMOa3JQkotqOUstPi1wIJa3MrOcalOThOElKMovDjJcU0yY6x7WLvWW2nb1KdGEKm7vOnGon6slJJOU31xRCoQdRpLm3heL4I04+2vjZsnXfwOhdaZPWfV6VWS9adpTuGuyUVGrLHuZzydWUNEKlZRtfuq3VHy3Nw5VqU3Rbi+cW0/FcGU8afeF3Jj2l0fsrv/T9E2zzlwjKk/wDxylGP5VEz7QdbVqhZyqJrpZ+pRi+ubX2muyK4+5dZFNhWk16FcUpNLoq2+2+CUJwXFvq405Fc7Q9bnrfeSqJvoYZhRX7CfGeO2T4+GF1FUYu2WY+S2cvXFE/NGqtV1pOUm5Nttt8W2+Lbfbk6C2T6n/Vmz6apHFaulOeecKfOEO7g9597x1FZ7J9TvrLd9LUjmhbtSlnlOfOnDv5bz7ljrLw1rv8A6MsriouDVKSXtS9WPxkj3yL7mMcK8FNRN5UXpq++k7mtW/XqzkvBt7vwwS/ZDaqpdVaj5wo4X45LL90fiQPkfcKjpPMW4vtTafvRsvTtTrDJS/W3aXSFe4jax3pyjCK5uTSXvZT+0nWmnrBVp06L3oUt71+qUpYzu9yUVx6yHzqOpzbfi2/mejR2i6ulpblGlKq/2FnHi+S8ynHx4xz2mV2TkTkjrEPnR1jLSdWFGCzKpNRXm+L8EsvyLe1/1braat6FG3ipKFRN70oxwlBxi+Pj1dp8ai6hLV39PWalXawkuMaafNJ9cnyb8l3tPbULfRMnTpRdxNcHuNKCfZv8c+SZVkyTfJHpxvS2mOKUn1PG0attj9ea9evTg+yKnL48DJd7HqtKLdO5hUkllRlTlDL7M7zwY6u2Kv8Adt6UfalUf9DBV2t3VWLSp0VlNZUajx38Znv9Q8fp0IawXZs10rPStjHpG5OnOVLefNxiouOfBSS8iky7tm9l6Fo6k+uo5VH+KTx+VRJ5euiOLvugG1O+9L0g4dVKnCHm/Xf8a9xg2a2Hp2kabxlU4yqPyW7H800aTTl99JXNar+vVnJezl7vwwT/AGO2GFcV2uuNNPw9eXzger/68Ovs80+PNv7rKABynUAAAAAFDbcdJ+l6QhRT4UaMU/aqNzf5dwiWqGhvrBfW9u1mM6i38fqR9ap+WLPvXjSH0lpK7qN/584r2YPo4/CKJlsJ0R6Td1rlrKpUtyL/AG6j/thL946n/PF/Tm675f7Wgtn2j1/oaH7iPVa6oWVk04WdCLXJqjSyvxYybcHN7W+rodY+j8jHd4Lh4FQbedOTg6FnFtRcXWqJfe9bdpp9yxJ+OC4Cn9u2r9SrKjeRi5QjB0qjSb3PWcoSl2J70lntx2luDXeNq8++k6V9qNoKGsmkKFtUbUJyk5Y4NxhCU3FPqzu4z3nR2jtWrXRMVGjbUqaX6sI5fjJrMn3s5asryej6katKThODUoyjzTXWicWG0jTGnpKjQm6k2v8AKoUt7Ha3u4iu/gas+O158T4ZcOStY1MeW428aSg6ltawxmEZVZqOOG9iME8d0ZPzIRqDo76U0na08ZXTRm/Zp/pH/AeDWK3rWV1Vhcz36ykulbnvveaTacutrKXkTjYXo30q+qV2sxpUWk+pTqNJce3dUz1r08Tz5vlXscva92H0bpK7p4wunnJeE30i+EjqEoPbfo/0TSSqLlWoQl+KDdN/CMDNxZ1bTTyY3XaG6O07V0XRuKNN7sbiMYVHxzuxbeF45afc2eWys56RqQpU4uU5yUYxXXJvCMJcOxLU3dT0jVjzzC3T7OU6nnxivxdxsyWilZsx46zeYqsPVDVqGqdpTt4YbS3qkl9+o/ty/wCF3JGg2t3/AKPZwpJ8atVZ9mCcn8dwnJUm16+6W6pUs8KdLe85yefhCJhwRN8sTP8ALbnnrjmI/hBC8NDai2ttb0o1LanOahHflKKbc2sy4+OSptUNG/S99Qp810ilL2YevL+HHmX+aOXeY1WFHFpE7mWppapWdF5VpR86cH80bOlRjQW7GKil1RSS9yPsGCbTPu3RER7IntL0vLRVi1B7sqs1Tyuai03PHlFrzKXpQ6SSjyy0vDLwXRtL0NPS9l+ji5SpTVTdSbbjhxlhdbxLPkUqdLia6eHO5W+/lfmhtULbQkFGFGLklxqTjGU5Prbk+XguBptp95DR9g6aUVKtOMEkknhNTk/dFL8RBLLaDfxUaUKu++EY5pwnN9i5Zk/HJ4daqd3CcJ3sn0k4OUYzlHMYZx9lcIZeeC7DxTBaLxN5e7Z6zSYrDTRi5vC5vgvF8i+NL1Fq7oyeOHRW25H2t1Qj8WintTrH6Tv7eGMrpFKXsw9d5/dx5llbWLv0ewUf+pWhF+CUp/yI9cj4r1q84PhpayncF37OLD0HR1Lhh1N6q/xP1fyqJSVCk7mUYR4uUlFY7ZPC+LOjrO2VnThTXKEIxXhFJL5Ecy3wxCeJXzMswAOc6AAAAAA8s9FUajcnRptt5bcINt9reDPSoRt1iMVFdkUkvcj7A2aAAAPmcFUTTSaaw0+KafNNH0ANDW1CsK8nKVjQy3l4pxWX4I2mj9FUdEx3KFGFGPPdpQjFN9rUVxPUCZtM+8oiIh46uhqFduUqFKTby3KnTbb7W2uJnt7WFot2EIwXZCKivcjKBs0HP22LWaGnr1UqeHC2Uqe8vvTbTqYfYmlHxTLP2pa3PVSy/RvFas3Tpv8AV4ZnPxS5d7RzpFdI8Li28JLi2382bONj/fLJyb/shu9TNWJa23kLeOVH7VWS+7TWN5+L4Jd7R07aWsbGnGnTiowhFRjFclFLCXuIlsw1M+qVpmpHFetiVXtivuU/JPj3t9xMirPk721HtC3Bj6V8+4Yq1rC4+1CMvain8zKDOvYqVrCh9mEY+zFL5GUAAAABq7zVe10hLeqW1Kcnzk4Ry/FrmbQExMx7ImIn3eGw0HQ0Vxo0KdJ8swhFN+LSyzPXsad08zpwm8YzKMW8dmWjOBufc1Hsw0LKna/YpxhnnuRis+5GSpSVVYklJdjSfzPoEbSwxs4QeVCK8Ix/oZgAAAAAAAAAAAAAAAAAAAAAAD4q0Y11iUVJdkkn8zFHR1KDUlSgmuKahDKfc8HoAAAAAAAAAAAAAAAAAAAAAAAAAAAAAAAAAAAAAAAAAAAAAAAAAAAAAAAAAAAAAAAAAAAAAAAAAAAAAAAAAAAAAAAAAAAAAAAAAAAAAAAAAAAAAAAAAAAAAAAAAAAAAAAAAAAAAAAAAAAAAAAAAAAAAAAAAAAAAAAAAAAAAAAAAAAAAAAAAAAAAAAAAAAAAAAAAAAAAAAAAAAAAAAAAH//2Q=="/>
          <p:cNvSpPr>
            <a:spLocks noChangeAspect="1" noChangeArrowheads="1"/>
          </p:cNvSpPr>
          <p:nvPr/>
        </p:nvSpPr>
        <p:spPr bwMode="auto">
          <a:xfrm>
            <a:off x="1259681" y="748903"/>
            <a:ext cx="228600" cy="228601"/>
          </a:xfrm>
          <a:prstGeom prst="rect">
            <a:avLst/>
          </a:prstGeom>
          <a:noFill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latin typeface="Calibri" panose="020F0502020204030204" pitchFamily="34" charset="0"/>
            </a:endParaRP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1066800" y="144753"/>
            <a:ext cx="6781800" cy="92204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6A658"/>
                </a:solidFill>
                <a:latin typeface="Arvo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rgbClr val="0070C0"/>
                </a:solidFill>
                <a:latin typeface="Calibri" panose="020F0502020204030204" pitchFamily="34" charset="0"/>
                <a:cs typeface="Arvo"/>
              </a:rPr>
              <a:t>Jason Bloomberg’s Agile Architecture “Quality Star”</a:t>
            </a:r>
            <a:endParaRPr lang="en-US" sz="4000" b="1" dirty="0">
              <a:solidFill>
                <a:srgbClr val="0070C0"/>
              </a:solidFill>
              <a:latin typeface="Calibri" panose="020F0502020204030204" pitchFamily="34" charset="0"/>
              <a:cs typeface="Arvo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95400" y="1787561"/>
            <a:ext cx="6400800" cy="4340214"/>
            <a:chOff x="914400" y="1219200"/>
            <a:chExt cx="7239000" cy="4908575"/>
          </a:xfrm>
        </p:grpSpPr>
        <p:pic>
          <p:nvPicPr>
            <p:cNvPr id="10242" name="Picture 2" descr="Extending AA Star to DevOps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1219200"/>
              <a:ext cx="7239000" cy="49085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6324600" y="1447800"/>
              <a:ext cx="16764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Connector 8"/>
          <p:cNvCxnSpPr/>
          <p:nvPr/>
        </p:nvCxnSpPr>
        <p:spPr>
          <a:xfrm>
            <a:off x="606751" y="1447800"/>
            <a:ext cx="777524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07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6" descr="data:image/jpeg;base64,/9j/4AAQSkZJRgABAQAAAQABAAD/2wCEAAkGBhQGEBQREhEWERUVExYVFRURFRAYFxcVFxcWFRQVFxUXHCYgGB0jHBQVHzsgIzMpLiwtFSAxNTAqNTIsLSkBCQoKDgwOGQ8PGjUlHyQwLCosKS0pLyksLDAsLCwsLiksLCwsLCwpLCwvNC8tLCwsLC0sNCwsLCwsLCwpLCwpLP/AABEIAMIBAwMBIgACEQEDEQH/xAAcAAEAAgMBAQEAAAAAAAAAAAAABgcDBQgEAgH/xABDEAACAQMABgYGBggFBQAAAAAAAQIDBBEFBgcSITETQVFhcYEUInKRobEVFjJCgqIjUmKSssLR0hdDRFTBU2ODk/D/xAAZAQEAAwEBAAAAAAAAAAAAAAAAAQMEBQL/xAApEQEAAgICAQIFBAMAAAAAAAAAAQIDEQQSIRMxIkFRYaEkQnGBFCMz/9oADAMBAAIRAxEAPwC8QAAAAAAAAAAAAAAAAAAAAAAAAAAAAAAAAAAAAAAAAAAAAAAAAAAAAAAAAAAAAAAAAAAAAAAAAAAAAAAAAAAAAAAAAAAAAAAAAAAAAAAAAAAAAAAAAAAAAAAAAAAAAAAAAAAAAAAAAAAAAAAAAAAAAAAAAAAAAAAAAAAAAAAAAAAAAAAAAAAAAAAACktqG0G6sdIToW1xKlClGMWobvGbSnJttdW8l5F2SkoJt8Eufgcn6c0j9L3Nau/82rOflKTa+GDVxqRa0zLNybzWsRDcf4k6R/3tX8n9p+raZpJf62p7qf8AabfZNqTS1tq1pXCcqVKMVuqTjvTm3jLXHCUXw70WJpDYto+6i1TjUoS6pQqSlh+zPKf/ANxL75MVZ6zH4UUpktG4n8qttdrGkrWSfpW+uuNSnRafc8RT9zRbuz7aNDXSMoSiqVxBZlBNuMo8t+DfHGWsp8srmULrJoKerV1VtqjUpU5Y3lylFpSjJLqymuHUbPZveSstK2jj96qqb74zTg/nnyJyYqWruEY8tq21LpkEf1p15ttT1D0iUt6abjCnHek0ub6kl4tEOuNvdtH7FrWl7TpR+TkYa4r28xDbbJWviZWiCqqO32jL7VnVXszpy+eCY6sbQbPWx7tGo41MZ6Kqt2eOvC5Sx+y2LYr18zBXLS3iJSQGm1s1mhqlayuakJTScYqMMZbk8Li+CXeQGO36lnjZ1MdbVSGceGOIrjtaNxBbJWs6mVrgwWN5HSNKFWDzGpCM4v8AZklJfBmcrWAK/wBbNsFDVq4lbxoyuJQ4TcZRjGMv1ctPLXX2cu0+dVNrP1suYW9OynFvLlJ1ItQgucn6vgvFos9K+t68K/VpvW3r2m6z1dBQo06E+jnUcpOSUW9yKSxxT5uS/dK9+vV9/up/k/obLalf+maQcOqlThDzfry/jXuNLqtof6eu6VB53ZSzPHPcinKXHq4LHmdDFStccTaPuwZb2tkmKz9npWvd8v8AVT90P7T6htAvoPPpUvONJ/BxLMqbMrGccdFKPeqlTPxeCuNeNUPqpVhuyc6dRNwcsbyccZi8cHzTzw5imTFedRH4L0y0jcz+Uv1O2mPSVSNC6UYyk8QqR4Jy6oyj1N9q4dyLCOad7c4rg1xT70X/AF9YKeibSncXEt1OEM4TbcpRTwkub5+4z8jDFZjr82jj5ZtE9vk24IFX2v28PsUa0vHo4/zM88dsdNvjazS7pwfwwU/4+T6LfXx/VYoIroXaRaaYkob0qM28JVkkm+pKabXvwSortWazqYWVtFvMS0eumm5aAsqlWDSn6sYZSfrSaWcPnhZfkVT/AIi3/wDuX/67f+wlu2K+3KVCin9qcqjXdFbq+M37itbC0d/Vp0lzqTjBfiaj/wAnQ4+OvTdoYORkt31WVwW8ri5oaPnO4qqdaSVXo+iScZUq1WOVuYTTjBZWDwaL0/eV6tCE3Lc9JcpzcFidCt0it6eccN1xnl/9uPaTylTVKKiuCSSXguCPow94+jb0n6gAK1gAAI9tA0n9EaMuqmcPonCPtVMU4/GZzEXjt30l6PZ0aCfGrW3n7NOOX+acCjjo8auqbc/kzu2l97D7JW+jZVFzqV5t+EcQS+Df4iZaY1gt9AQc7itCkks+s/WfswXGT7kcrUridD7MpRzz3ZSWfcfE5OTy3l9r/qRbjdrTMymvI61iIhudctYPrRfVrlRcYzaUE+ahGKjHPe0s+Zu9kOhnpTSlOeMwoKVWT6s4cYLx3pJ/hZptXNSrvWmSVCi91vjVmnGnHxm1x8Fl9xfmqmq9DZ7aSTmuW/XrTxHLS+EVyS7+1k5ckUr1j39nnFSb27SiW03Z/ea3X1OdGMOijQjDfqTSSlvzclhZl1rqNTb7Aq0vt3lOPbuU5y+com405t2oWsnG1oSr44b9SXRwfelhya8cEfq7err7tvQj7Tqv+ZFdfW6xEeFtvR3Mz5eLW3ZBV1Yt53MbiFeEMOa3JQkotqOUstPi1wIJa3MrOcalOThOElKMovDjJcU0yY6x7WLvWW2nb1KdGEKm7vOnGon6slJJOU31xRCoQdRpLm3heL4I04+2vjZsnXfwOhdaZPWfV6VWS9adpTuGuyUVGrLHuZzydWUNEKlZRtfuq3VHy3Nw5VqU3Rbi+cW0/FcGU8afeF3Jj2l0fsrv/T9E2zzlwjKk/wDxylGP5VEz7QdbVqhZyqJrpZ+pRi+ubX2muyK4+5dZFNhWk16FcUpNLoq2+2+CUJwXFvq405Fc7Q9bnrfeSqJvoYZhRX7CfGeO2T4+GF1FUYu2WY+S2cvXFE/NGqtV1pOUm5Nttt8W2+Lbfbk6C2T6n/Vmz6apHFaulOeecKfOEO7g9597x1FZ7J9TvrLd9LUjmhbtSlnlOfOnDv5bz7ljrLw1rv8A6MsriouDVKSXtS9WPxkj3yL7mMcK8FNRN5UXpq++k7mtW/XqzkvBt7vwwS/ZDaqpdVaj5wo4X45LL90fiQPkfcKjpPMW4vtTafvRsvTtTrDJS/W3aXSFe4jax3pyjCK5uTSXvZT+0nWmnrBVp06L3oUt71+qUpYzu9yUVx6yHzqOpzbfi2/mejR2i6ulpblGlKq/2FnHi+S8ynHx4xz2mV2TkTkjrEPnR1jLSdWFGCzKpNRXm+L8EsvyLe1/1braat6FG3ipKFRN70oxwlBxi+Pj1dp8ai6hLV39PWalXawkuMaafNJ9cnyb8l3tPbULfRMnTpRdxNcHuNKCfZv8c+SZVkyTfJHpxvS2mOKUn1PG0attj9ea9evTg+yKnL48DJd7HqtKLdO5hUkllRlTlDL7M7zwY6u2Kv8Adt6UfalUf9DBV2t3VWLSp0VlNZUajx38Znv9Q8fp0IawXZs10rPStjHpG5OnOVLefNxiouOfBSS8iky7tm9l6Fo6k+uo5VH+KTx+VRJ5euiOLvugG1O+9L0g4dVKnCHm/Xf8a9xg2a2Hp2kabxlU4yqPyW7H800aTTl99JXNar+vVnJezl7vwwT/AGO2GFcV2uuNNPw9eXzger/68Ovs80+PNv7rKABynUAAAAAFDbcdJ+l6QhRT4UaMU/aqNzf5dwiWqGhvrBfW9u1mM6i38fqR9ap+WLPvXjSH0lpK7qN/584r2YPo4/CKJlsJ0R6Td1rlrKpUtyL/AG6j/thL946n/PF/Tm675f7Wgtn2j1/oaH7iPVa6oWVk04WdCLXJqjSyvxYybcHN7W+rodY+j8jHd4Lh4FQbedOTg6FnFtRcXWqJfe9bdpp9yxJ+OC4Cn9u2r9SrKjeRi5QjB0qjSb3PWcoSl2J70lntx2luDXeNq8++k6V9qNoKGsmkKFtUbUJyk5Y4NxhCU3FPqzu4z3nR2jtWrXRMVGjbUqaX6sI5fjJrMn3s5asryej6katKThODUoyjzTXWicWG0jTGnpKjQm6k2v8AKoUt7Ha3u4iu/gas+O158T4ZcOStY1MeW428aSg6ltawxmEZVZqOOG9iME8d0ZPzIRqDo76U0na08ZXTRm/Zp/pH/AeDWK3rWV1Vhcz36ykulbnvveaTacutrKXkTjYXo30q+qV2sxpUWk+pTqNJce3dUz1r08Tz5vlXscva92H0bpK7p4wunnJeE30i+EjqEoPbfo/0TSSqLlWoQl+KDdN/CMDNxZ1bTTyY3XaG6O07V0XRuKNN7sbiMYVHxzuxbeF45afc2eWys56RqQpU4uU5yUYxXXJvCMJcOxLU3dT0jVjzzC3T7OU6nnxivxdxsyWilZsx46zeYqsPVDVqGqdpTt4YbS3qkl9+o/ty/wCF3JGg2t3/AKPZwpJ8atVZ9mCcn8dwnJUm16+6W6pUs8KdLe85yefhCJhwRN8sTP8ALbnnrjmI/hBC8NDai2ttb0o1LanOahHflKKbc2sy4+OSptUNG/S99Qp810ilL2YevL+HHmX+aOXeY1WFHFpE7mWppapWdF5VpR86cH80bOlRjQW7GKil1RSS9yPsGCbTPu3RER7IntL0vLRVi1B7sqs1Tyuai03PHlFrzKXpQ6SSjyy0vDLwXRtL0NPS9l+ji5SpTVTdSbbjhxlhdbxLPkUqdLia6eHO5W+/lfmhtULbQkFGFGLklxqTjGU5Prbk+XguBptp95DR9g6aUVKtOMEkknhNTk/dFL8RBLLaDfxUaUKu++EY5pwnN9i5Zk/HJ4daqd3CcJ3sn0k4OUYzlHMYZx9lcIZeeC7DxTBaLxN5e7Z6zSYrDTRi5vC5vgvF8i+NL1Fq7oyeOHRW25H2t1Qj8WintTrH6Tv7eGMrpFKXsw9d5/dx5llbWLv0ewUf+pWhF+CUp/yI9cj4r1q84PhpayncF37OLD0HR1Lhh1N6q/xP1fyqJSVCk7mUYR4uUlFY7ZPC+LOjrO2VnThTXKEIxXhFJL5Ecy3wxCeJXzMswAOc6AAAAAA8s9FUajcnRptt5bcINt9reDPSoRt1iMVFdkUkvcj7A2aAAAPmcFUTTSaaw0+KafNNH0ANDW1CsK8nKVjQy3l4pxWX4I2mj9FUdEx3KFGFGPPdpQjFN9rUVxPUCZtM+8oiIh46uhqFduUqFKTby3KnTbb7W2uJnt7WFot2EIwXZCKivcjKBs0HP22LWaGnr1UqeHC2Uqe8vvTbTqYfYmlHxTLP2pa3PVSy/RvFas3Tpv8AV4ZnPxS5d7RzpFdI8Li28JLi2382bONj/fLJyb/shu9TNWJa23kLeOVH7VWS+7TWN5+L4Jd7R07aWsbGnGnTiowhFRjFclFLCXuIlsw1M+qVpmpHFetiVXtivuU/JPj3t9xMirPk721HtC3Bj6V8+4Yq1rC4+1CMvain8zKDOvYqVrCh9mEY+zFL5GUAAAABq7zVe10hLeqW1Kcnzk4Ry/FrmbQExMx7ImIn3eGw0HQ0Vxo0KdJ8swhFN+LSyzPXsad08zpwm8YzKMW8dmWjOBufc1Hsw0LKna/YpxhnnuRis+5GSpSVVYklJdjSfzPoEbSwxs4QeVCK8Ix/oZgAAAAAAAAAAAAAAAAAAAAAAD4q0Y11iUVJdkkn8zFHR1KDUlSgmuKahDKfc8HoAAAAAAAAAAAAAAAAAAAAAAAAAAAAAAAAAAAAAAAAAAAAAAAAAAAAAAAAAAAAAAAAAAAAAAAAAAAAAAAAAAAAAAAAAAAAAAAAAAAAAAAAAAAAAAAAAAAAAAAAAAAAAAAAAAAAAAAAAAAAAAAAAAAAAAAAAAAAAAAAAAAAAAAAAAAAAAAAAAAAAAAAAAAAAAAAAAAAAAAAAAAAAAAAAH//2Q=="/>
          <p:cNvSpPr>
            <a:spLocks noChangeAspect="1" noChangeArrowheads="1"/>
          </p:cNvSpPr>
          <p:nvPr/>
        </p:nvSpPr>
        <p:spPr bwMode="auto">
          <a:xfrm>
            <a:off x="1259681" y="748903"/>
            <a:ext cx="228600" cy="228601"/>
          </a:xfrm>
          <a:prstGeom prst="rect">
            <a:avLst/>
          </a:prstGeom>
          <a:noFill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latin typeface="Calibri" panose="020F0502020204030204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990600" y="297153"/>
            <a:ext cx="6781800" cy="92204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6A658"/>
                </a:solidFill>
                <a:latin typeface="Arvo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0070C0"/>
                </a:solidFill>
                <a:latin typeface="Calibri" panose="020F0502020204030204" pitchFamily="34" charset="0"/>
                <a:cs typeface="Arvo"/>
              </a:rPr>
              <a:t>To sum up:</a:t>
            </a:r>
            <a:endParaRPr lang="en-US" sz="4000" b="1" dirty="0">
              <a:solidFill>
                <a:srgbClr val="0070C0"/>
              </a:solidFill>
              <a:latin typeface="Calibri" panose="020F0502020204030204" pitchFamily="34" charset="0"/>
              <a:cs typeface="Arvo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838200" y="1676400"/>
            <a:ext cx="7848600" cy="44196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 i="0">
                <a:solidFill>
                  <a:schemeClr val="tx1"/>
                </a:solidFill>
                <a:latin typeface="Myriad Pro"/>
                <a:ea typeface="ＭＳ Ｐゴシック" charset="0"/>
                <a:cs typeface="Myriad Pro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 i="0">
                <a:solidFill>
                  <a:schemeClr val="tx1"/>
                </a:solidFill>
                <a:latin typeface="Myriad Pro"/>
                <a:ea typeface="Arial" charset="0"/>
                <a:cs typeface="Myriad Pro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 i="0">
                <a:solidFill>
                  <a:schemeClr val="tx1"/>
                </a:solidFill>
                <a:latin typeface="Myriad Pro"/>
                <a:ea typeface="Arial" charset="0"/>
                <a:cs typeface="Myriad Pro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 i="0">
                <a:solidFill>
                  <a:schemeClr val="tx1"/>
                </a:solidFill>
                <a:latin typeface="Myriad Pro"/>
                <a:ea typeface="Arial" charset="0"/>
                <a:cs typeface="Myriad Pro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 i="0">
                <a:solidFill>
                  <a:schemeClr val="tx1"/>
                </a:solidFill>
                <a:latin typeface="Myriad Pro"/>
                <a:ea typeface="Arial" charset="0"/>
                <a:cs typeface="Myriad Pro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400" b="1" dirty="0" smtClean="0">
                <a:latin typeface="Calibri" panose="020F0502020204030204" pitchFamily="34" charset="0"/>
              </a:rPr>
              <a:t>Stakeholders are oriented around teams and projects</a:t>
            </a:r>
          </a:p>
          <a:p>
            <a:r>
              <a:rPr lang="en-US" sz="2400" b="1" dirty="0" smtClean="0">
                <a:latin typeface="Calibri" panose="020F0502020204030204" pitchFamily="34" charset="0"/>
              </a:rPr>
              <a:t>Quality is tied to value – and </a:t>
            </a:r>
            <a:r>
              <a:rPr lang="en-US" sz="2400" b="1" dirty="0">
                <a:latin typeface="Calibri" panose="020F0502020204030204" pitchFamily="34" charset="0"/>
              </a:rPr>
              <a:t>is everyone’s responsibility, from requirements and code creation to deployment</a:t>
            </a:r>
          </a:p>
          <a:p>
            <a:r>
              <a:rPr lang="en-US" sz="2400" b="1" dirty="0" smtClean="0">
                <a:latin typeface="Calibri" panose="020F0502020204030204" pitchFamily="34" charset="0"/>
              </a:rPr>
              <a:t>Technical non-functional requirements (and technical debt) receive equal priority to functional requirements</a:t>
            </a:r>
          </a:p>
          <a:p>
            <a:r>
              <a:rPr lang="en-US" sz="2400" b="1" dirty="0" smtClean="0">
                <a:latin typeface="Calibri" panose="020F0502020204030204" pitchFamily="34" charset="0"/>
              </a:rPr>
              <a:t>Deliver often, deliver early, learn and adapt. Roll planning into your continuous processes</a:t>
            </a:r>
          </a:p>
          <a:p>
            <a:r>
              <a:rPr lang="en-US" sz="2400" b="1" dirty="0" smtClean="0">
                <a:latin typeface="Calibri" panose="020F0502020204030204" pitchFamily="34" charset="0"/>
              </a:rPr>
              <a:t>Testing and QA is not a separate function: it is a key enabler of continuous delivery</a:t>
            </a:r>
          </a:p>
          <a:p>
            <a:r>
              <a:rPr lang="en-US" sz="2400" b="1" dirty="0" smtClean="0">
                <a:latin typeface="Calibri" panose="020F0502020204030204" pitchFamily="34" charset="0"/>
              </a:rPr>
              <a:t>Expect failure and plan for the contingency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57200" y="1524000"/>
            <a:ext cx="777524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69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6" descr="data:image/jpeg;base64,/9j/4AAQSkZJRgABAQAAAQABAAD/2wCEAAkGBhQGEBQREhEWERUVExYVFRURFRAYFxcVFxcWFRQVFxUXHCYgGB0jHBQVHzsgIzMpLiwtFSAxNTAqNTIsLSkBCQoKDgwOGQ8PGjUlHyQwLCosKS0pLyksLDAsLCwsLiksLCwsLCwpLCwvNC8tLCwsLC0sNCwsLCwsLCwpLCwpLP/AABEIAMIBAwMBIgACEQEDEQH/xAAcAAEAAgMBAQEAAAAAAAAAAAAABgcDBQgEAgH/xABDEAACAQMABgYGBggFBQAAAAAAAQIDBBEFBgcSITETQVFhcYEUInKRobEVFjJCgqIjUmKSssLR0hdDRFTBU2ODk/D/xAAZAQEAAwEBAAAAAAAAAAAAAAAAAQMEBQL/xAApEQEAAgICAQIFBAMAAAAAAAAAAQIDEQQSIRMxIkFRYaEkQnGBFCMz/9oADAMBAAIRAxEAPwC8QAAAAAAAAAAAAAAAAAAAAAAAAAAAAAAAAAAAAAAAAAAAAAAAAAAAAAAAAAAAAAAAAAAAAAAAAAAAAAAAAAAAAAAAAAAAAAAAAAAAAAAAAAAAAAAAAAAAAAAAAAAAAAAAAAAAAAAAAAAAAAAAAAAAAAAAAAAAAAAAAAAAAAAAAAAAAAAAAAAAAAAACktqG0G6sdIToW1xKlClGMWobvGbSnJttdW8l5F2SkoJt8Eufgcn6c0j9L3Nau/82rOflKTa+GDVxqRa0zLNybzWsRDcf4k6R/3tX8n9p+raZpJf62p7qf8AabfZNqTS1tq1pXCcqVKMVuqTjvTm3jLXHCUXw70WJpDYto+6i1TjUoS6pQqSlh+zPKf/ANxL75MVZ6zH4UUpktG4n8qttdrGkrWSfpW+uuNSnRafc8RT9zRbuz7aNDXSMoSiqVxBZlBNuMo8t+DfHGWsp8srmULrJoKerV1VtqjUpU5Y3lylFpSjJLqymuHUbPZveSstK2jj96qqb74zTg/nnyJyYqWruEY8tq21LpkEf1p15ttT1D0iUt6abjCnHek0ub6kl4tEOuNvdtH7FrWl7TpR+TkYa4r28xDbbJWviZWiCqqO32jL7VnVXszpy+eCY6sbQbPWx7tGo41MZ6Kqt2eOvC5Sx+y2LYr18zBXLS3iJSQGm1s1mhqlayuakJTScYqMMZbk8Li+CXeQGO36lnjZ1MdbVSGceGOIrjtaNxBbJWs6mVrgwWN5HSNKFWDzGpCM4v8AZklJfBmcrWAK/wBbNsFDVq4lbxoyuJQ4TcZRjGMv1ctPLXX2cu0+dVNrP1suYW9OynFvLlJ1ItQgucn6vgvFos9K+t68K/VpvW3r2m6z1dBQo06E+jnUcpOSUW9yKSxxT5uS/dK9+vV9/up/k/obLalf+maQcOqlThDzfry/jXuNLqtof6eu6VB53ZSzPHPcinKXHq4LHmdDFStccTaPuwZb2tkmKz9npWvd8v8AVT90P7T6htAvoPPpUvONJ/BxLMqbMrGccdFKPeqlTPxeCuNeNUPqpVhuyc6dRNwcsbyccZi8cHzTzw5imTFedRH4L0y0jcz+Uv1O2mPSVSNC6UYyk8QqR4Jy6oyj1N9q4dyLCOad7c4rg1xT70X/AF9YKeibSncXEt1OEM4TbcpRTwkub5+4z8jDFZjr82jj5ZtE9vk24IFX2v28PsUa0vHo4/zM88dsdNvjazS7pwfwwU/4+T6LfXx/VYoIroXaRaaYkob0qM28JVkkm+pKabXvwSortWazqYWVtFvMS0eumm5aAsqlWDSn6sYZSfrSaWcPnhZfkVT/AIi3/wDuX/67f+wlu2K+3KVCin9qcqjXdFbq+M37itbC0d/Vp0lzqTjBfiaj/wAnQ4+OvTdoYORkt31WVwW8ri5oaPnO4qqdaSVXo+iScZUq1WOVuYTTjBZWDwaL0/eV6tCE3Lc9JcpzcFidCt0it6eccN1xnl/9uPaTylTVKKiuCSSXguCPow94+jb0n6gAK1gAAI9tA0n9EaMuqmcPonCPtVMU4/GZzEXjt30l6PZ0aCfGrW3n7NOOX+acCjjo8auqbc/kzu2l97D7JW+jZVFzqV5t+EcQS+Df4iZaY1gt9AQc7itCkks+s/WfswXGT7kcrUridD7MpRzz3ZSWfcfE5OTy3l9r/qRbjdrTMymvI61iIhudctYPrRfVrlRcYzaUE+ahGKjHPe0s+Zu9kOhnpTSlOeMwoKVWT6s4cYLx3pJ/hZptXNSrvWmSVCi91vjVmnGnHxm1x8Fl9xfmqmq9DZ7aSTmuW/XrTxHLS+EVyS7+1k5ckUr1j39nnFSb27SiW03Z/ea3X1OdGMOijQjDfqTSSlvzclhZl1rqNTb7Aq0vt3lOPbuU5y+com405t2oWsnG1oSr44b9SXRwfelhya8cEfq7err7tvQj7Tqv+ZFdfW6xEeFtvR3Mz5eLW3ZBV1Yt53MbiFeEMOa3JQkotqOUstPi1wIJa3MrOcalOThOElKMovDjJcU0yY6x7WLvWW2nb1KdGEKm7vOnGon6slJJOU31xRCoQdRpLm3heL4I04+2vjZsnXfwOhdaZPWfV6VWS9adpTuGuyUVGrLHuZzydWUNEKlZRtfuq3VHy3Nw5VqU3Rbi+cW0/FcGU8afeF3Jj2l0fsrv/T9E2zzlwjKk/wDxylGP5VEz7QdbVqhZyqJrpZ+pRi+ubX2muyK4+5dZFNhWk16FcUpNLoq2+2+CUJwXFvq405Fc7Q9bnrfeSqJvoYZhRX7CfGeO2T4+GF1FUYu2WY+S2cvXFE/NGqtV1pOUm5Nttt8W2+Lbfbk6C2T6n/Vmz6apHFaulOeecKfOEO7g9597x1FZ7J9TvrLd9LUjmhbtSlnlOfOnDv5bz7ljrLw1rv8A6MsriouDVKSXtS9WPxkj3yL7mMcK8FNRN5UXpq++k7mtW/XqzkvBt7vwwS/ZDaqpdVaj5wo4X45LL90fiQPkfcKjpPMW4vtTafvRsvTtTrDJS/W3aXSFe4jax3pyjCK5uTSXvZT+0nWmnrBVp06L3oUt71+qUpYzu9yUVx6yHzqOpzbfi2/mejR2i6ulpblGlKq/2FnHi+S8ynHx4xz2mV2TkTkjrEPnR1jLSdWFGCzKpNRXm+L8EsvyLe1/1braat6FG3ipKFRN70oxwlBxi+Pj1dp8ai6hLV39PWalXawkuMaafNJ9cnyb8l3tPbULfRMnTpRdxNcHuNKCfZv8c+SZVkyTfJHpxvS2mOKUn1PG0attj9ea9evTg+yKnL48DJd7HqtKLdO5hUkllRlTlDL7M7zwY6u2Kv8Adt6UfalUf9DBV2t3VWLSp0VlNZUajx38Znv9Q8fp0IawXZs10rPStjHpG5OnOVLefNxiouOfBSS8iky7tm9l6Fo6k+uo5VH+KTx+VRJ5euiOLvugG1O+9L0g4dVKnCHm/Xf8a9xg2a2Hp2kabxlU4yqPyW7H800aTTl99JXNar+vVnJezl7vwwT/AGO2GFcV2uuNNPw9eXzger/68Ovs80+PNv7rKABynUAAAAAFDbcdJ+l6QhRT4UaMU/aqNzf5dwiWqGhvrBfW9u1mM6i38fqR9ap+WLPvXjSH0lpK7qN/584r2YPo4/CKJlsJ0R6Td1rlrKpUtyL/AG6j/thL946n/PF/Tm675f7Wgtn2j1/oaH7iPVa6oWVk04WdCLXJqjSyvxYybcHN7W+rodY+j8jHd4Lh4FQbedOTg6FnFtRcXWqJfe9bdpp9yxJ+OC4Cn9u2r9SrKjeRi5QjB0qjSb3PWcoSl2J70lntx2luDXeNq8++k6V9qNoKGsmkKFtUbUJyk5Y4NxhCU3FPqzu4z3nR2jtWrXRMVGjbUqaX6sI5fjJrMn3s5asryej6katKThODUoyjzTXWicWG0jTGnpKjQm6k2v8AKoUt7Ha3u4iu/gas+O158T4ZcOStY1MeW428aSg6ltawxmEZVZqOOG9iME8d0ZPzIRqDo76U0na08ZXTRm/Zp/pH/AeDWK3rWV1Vhcz36ykulbnvveaTacutrKXkTjYXo30q+qV2sxpUWk+pTqNJce3dUz1r08Tz5vlXscva92H0bpK7p4wunnJeE30i+EjqEoPbfo/0TSSqLlWoQl+KDdN/CMDNxZ1bTTyY3XaG6O07V0XRuKNN7sbiMYVHxzuxbeF45afc2eWys56RqQpU4uU5yUYxXXJvCMJcOxLU3dT0jVjzzC3T7OU6nnxivxdxsyWilZsx46zeYqsPVDVqGqdpTt4YbS3qkl9+o/ty/wCF3JGg2t3/AKPZwpJ8atVZ9mCcn8dwnJUm16+6W6pUs8KdLe85yefhCJhwRN8sTP8ALbnnrjmI/hBC8NDai2ttb0o1LanOahHflKKbc2sy4+OSptUNG/S99Qp810ilL2YevL+HHmX+aOXeY1WFHFpE7mWppapWdF5VpR86cH80bOlRjQW7GKil1RSS9yPsGCbTPu3RER7IntL0vLRVi1B7sqs1Tyuai03PHlFrzKXpQ6SSjyy0vDLwXRtL0NPS9l+ji5SpTVTdSbbjhxlhdbxLPkUqdLia6eHO5W+/lfmhtULbQkFGFGLklxqTjGU5Prbk+XguBptp95DR9g6aUVKtOMEkknhNTk/dFL8RBLLaDfxUaUKu++EY5pwnN9i5Zk/HJ4daqd3CcJ3sn0k4OUYzlHMYZx9lcIZeeC7DxTBaLxN5e7Z6zSYrDTRi5vC5vgvF8i+NL1Fq7oyeOHRW25H2t1Qj8WintTrH6Tv7eGMrpFKXsw9d5/dx5llbWLv0ewUf+pWhF+CUp/yI9cj4r1q84PhpayncF37OLD0HR1Lhh1N6q/xP1fyqJSVCk7mUYR4uUlFY7ZPC+LOjrO2VnThTXKEIxXhFJL5Ecy3wxCeJXzMswAOc6AAAAAA8s9FUajcnRptt5bcINt9reDPSoRt1iMVFdkUkvcj7A2aAAAPmcFUTTSaaw0+KafNNH0ANDW1CsK8nKVjQy3l4pxWX4I2mj9FUdEx3KFGFGPPdpQjFN9rUVxPUCZtM+8oiIh46uhqFduUqFKTby3KnTbb7W2uJnt7WFot2EIwXZCKivcjKBs0HP22LWaGnr1UqeHC2Uqe8vvTbTqYfYmlHxTLP2pa3PVSy/RvFas3Tpv8AV4ZnPxS5d7RzpFdI8Li28JLi2382bONj/fLJyb/shu9TNWJa23kLeOVH7VWS+7TWN5+L4Jd7R07aWsbGnGnTiowhFRjFclFLCXuIlsw1M+qVpmpHFetiVXtivuU/JPj3t9xMirPk721HtC3Bj6V8+4Yq1rC4+1CMvain8zKDOvYqVrCh9mEY+zFL5GUAAAABq7zVe10hLeqW1Kcnzk4Ry/FrmbQExMx7ImIn3eGw0HQ0Vxo0KdJ8swhFN+LSyzPXsad08zpwm8YzKMW8dmWjOBufc1Hsw0LKna/YpxhnnuRis+5GSpSVVYklJdjSfzPoEbSwxs4QeVCK8Ix/oZgAAAAAAAAAAAAAAAAAAAAAAD4q0Y11iUVJdkkn8zFHR1KDUlSgmuKahDKfc8HoAAAAAAAAAAAAAAAAAAAAAAAAAAAAAAAAAAAAAAAAAAAAAAAAAAAAAAAAAAAAAAAAAAAAAAAAAAAAAAAAAAAAAAAAAAAAAAAAAAAAAAAAAAAAAAAAAAAAAAAAAAAAAAAAAAAAAAAAAAAAAAAAAAAAAAAAAAAAAAAAAAAAAAAAAAAAAAAAAAAAAAAAAAAAAAAAAAAAAAAAAAAAAAAAAH//2Q=="/>
          <p:cNvSpPr>
            <a:spLocks noChangeAspect="1" noChangeArrowheads="1"/>
          </p:cNvSpPr>
          <p:nvPr/>
        </p:nvSpPr>
        <p:spPr bwMode="auto">
          <a:xfrm>
            <a:off x="1259681" y="748903"/>
            <a:ext cx="228600" cy="228601"/>
          </a:xfrm>
          <a:prstGeom prst="rect">
            <a:avLst/>
          </a:prstGeom>
          <a:noFill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latin typeface="Calibri" panose="020F0502020204030204" pitchFamily="34" charset="0"/>
            </a:endParaRP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1219200" y="68553"/>
            <a:ext cx="6781800" cy="92204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6A658"/>
                </a:solidFill>
                <a:latin typeface="Arvo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rgbClr val="0070C0"/>
                </a:solidFill>
                <a:latin typeface="Calibri" panose="020F0502020204030204" pitchFamily="34" charset="0"/>
                <a:cs typeface="Arvo"/>
              </a:rPr>
              <a:t>People, teams, technology, processes and value</a:t>
            </a:r>
            <a:endParaRPr lang="en-US" sz="4000" b="1" dirty="0">
              <a:solidFill>
                <a:srgbClr val="0070C0"/>
              </a:solidFill>
              <a:latin typeface="Calibri" panose="020F0502020204030204" pitchFamily="34" charset="0"/>
              <a:cs typeface="Arvo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06751" y="1143000"/>
            <a:ext cx="777524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682" name="Picture 2" descr="http://ccilearning.com/wp-content/uploads/2016/01/startup-photos1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49" y="3786717"/>
            <a:ext cx="3390900" cy="22591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jeff.ecchi.ca/blog/wp-content/uploads/2010-11-08-12.30.37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04544"/>
            <a:ext cx="5791199" cy="22006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pic>
        <p:nvPicPr>
          <p:cNvPr id="71684" name="Picture 4" descr="https://upload.wikimedia.org/wikipedia/commons/e/eb/Professional_System_Administrator.jp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49" y="2034117"/>
            <a:ext cx="3389312" cy="4519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31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95000">
                <a:srgbClr val="283916"/>
              </a:gs>
              <a:gs pos="53000">
                <a:schemeClr val="tx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71600" y="3442216"/>
            <a:ext cx="6324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Thank you!</a:t>
            </a:r>
            <a:endParaRPr lang="en-US" sz="72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45" b="2637"/>
          <a:stretch/>
        </p:blipFill>
        <p:spPr>
          <a:xfrm>
            <a:off x="-1562100" y="-685800"/>
            <a:ext cx="12344400" cy="5749674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685800" y="4648200"/>
            <a:ext cx="777524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6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60" name="Picture 4" descr="http://twimgs.com/informationweek/1089/89H5GeneKim.jp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18" r="-27686" b="-27685"/>
          <a:stretch/>
        </p:blipFill>
        <p:spPr bwMode="auto">
          <a:xfrm>
            <a:off x="5486400" y="2119312"/>
            <a:ext cx="1987167" cy="1766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2"/>
          <p:cNvSpPr txBox="1">
            <a:spLocks/>
          </p:cNvSpPr>
          <p:nvPr/>
        </p:nvSpPr>
        <p:spPr>
          <a:xfrm>
            <a:off x="1" y="601953"/>
            <a:ext cx="9113002" cy="92204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6A658"/>
                </a:solidFill>
                <a:latin typeface="Arvo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smtClean="0">
                <a:solidFill>
                  <a:srgbClr val="0070C0"/>
                </a:solidFill>
                <a:latin typeface="Calibri" panose="020F0502020204030204" pitchFamily="34" charset="0"/>
                <a:cs typeface="Arvo"/>
              </a:rPr>
              <a:t>2013: </a:t>
            </a:r>
            <a:r>
              <a:rPr lang="en-US" sz="3600" b="1" i="1" dirty="0" smtClean="0">
                <a:solidFill>
                  <a:srgbClr val="0070C0"/>
                </a:solidFill>
                <a:latin typeface="Calibri" panose="020F0502020204030204" pitchFamily="34" charset="0"/>
                <a:cs typeface="Arvo"/>
              </a:rPr>
              <a:t>The Phoenix Project: </a:t>
            </a:r>
          </a:p>
          <a:p>
            <a:pPr algn="ctr"/>
            <a:r>
              <a:rPr lang="en-US" sz="2800" b="1" i="1" dirty="0" smtClean="0">
                <a:solidFill>
                  <a:srgbClr val="0070C0"/>
                </a:solidFill>
                <a:latin typeface="Calibri" panose="020F0502020204030204" pitchFamily="34" charset="0"/>
                <a:cs typeface="Arvo"/>
              </a:rPr>
              <a:t>A Novel About IT, DevOps, and Helping Your Business Win</a:t>
            </a:r>
            <a:endParaRPr lang="en-US" sz="2800" b="1" dirty="0">
              <a:solidFill>
                <a:srgbClr val="0070C0"/>
              </a:solidFill>
              <a:latin typeface="Calibri" panose="020F0502020204030204" pitchFamily="34" charset="0"/>
              <a:cs typeface="Arvo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57200" y="1828800"/>
            <a:ext cx="777524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2"/>
          <p:cNvSpPr txBox="1">
            <a:spLocks/>
          </p:cNvSpPr>
          <p:nvPr/>
        </p:nvSpPr>
        <p:spPr>
          <a:xfrm>
            <a:off x="5486400" y="3505200"/>
            <a:ext cx="1634735" cy="38340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6A658"/>
                </a:solidFill>
                <a:latin typeface="Arvo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Arvo"/>
              </a:rPr>
              <a:t>Gene Kim</a:t>
            </a:r>
            <a:endParaRPr lang="en-US" sz="1800" b="1" dirty="0">
              <a:solidFill>
                <a:schemeClr val="tx1"/>
              </a:solidFill>
              <a:latin typeface="Calibri" panose="020F0502020204030204" pitchFamily="34" charset="0"/>
              <a:cs typeface="Arvo"/>
            </a:endParaRPr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5562600" y="5562600"/>
            <a:ext cx="1634735" cy="38340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6A658"/>
                </a:solidFill>
                <a:latin typeface="Arvo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Arvo"/>
              </a:rPr>
              <a:t>George Spafford</a:t>
            </a:r>
            <a:endParaRPr lang="en-US" sz="1800" b="1" dirty="0">
              <a:solidFill>
                <a:schemeClr val="tx1"/>
              </a:solidFill>
              <a:latin typeface="Calibri" panose="020F0502020204030204" pitchFamily="34" charset="0"/>
              <a:cs typeface="Arvo"/>
            </a:endParaRPr>
          </a:p>
        </p:txBody>
      </p:sp>
      <p:pic>
        <p:nvPicPr>
          <p:cNvPr id="70658" name="Picture 2" descr="http://ecx.images-amazon.com/images/I/914-sUgELZL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272" y="2078737"/>
            <a:ext cx="2786330" cy="39041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662" name="Picture 6" descr="http://itrevolution.com/wp-content/uploads/2012/03/spafford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962400"/>
            <a:ext cx="1395319" cy="1395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664" name="Picture 8" descr="https://flowchainsensei.files.wordpress.com/2012/05/kevinbehr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348" y="3352800"/>
            <a:ext cx="1285842" cy="127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2"/>
          <p:cNvSpPr txBox="1">
            <a:spLocks/>
          </p:cNvSpPr>
          <p:nvPr/>
        </p:nvSpPr>
        <p:spPr>
          <a:xfrm>
            <a:off x="7239000" y="4660059"/>
            <a:ext cx="1634735" cy="38340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6A658"/>
                </a:solidFill>
                <a:latin typeface="Arvo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Arvo"/>
              </a:rPr>
              <a:t>Kevin Behr</a:t>
            </a:r>
            <a:endParaRPr lang="en-US" sz="1800" b="1" dirty="0">
              <a:solidFill>
                <a:schemeClr val="tx1"/>
              </a:solidFill>
              <a:latin typeface="Calibri" panose="020F0502020204030204" pitchFamily="34" charset="0"/>
              <a:cs typeface="Arvo"/>
            </a:endParaRPr>
          </a:p>
        </p:txBody>
      </p:sp>
    </p:spTree>
    <p:extLst>
      <p:ext uri="{BB962C8B-B14F-4D97-AF65-F5344CB8AC3E}">
        <p14:creationId xmlns:p14="http://schemas.microsoft.com/office/powerpoint/2010/main" val="147321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6" descr="data:image/jpeg;base64,/9j/4AAQSkZJRgABAQAAAQABAAD/2wCEAAkGBhQGEBQREhEWERUVExYVFRURFRAYFxcVFxcWFRQVFxUXHCYgGB0jHBQVHzsgIzMpLiwtFSAxNTAqNTIsLSkBCQoKDgwOGQ8PGjUlHyQwLCosKS0pLyksLDAsLCwsLiksLCwsLCwpLCwvNC8tLCwsLC0sNCwsLCwsLCwpLCwpLP/AABEIAMIBAwMBIgACEQEDEQH/xAAcAAEAAgMBAQEAAAAAAAAAAAAABgcDBQgEAgH/xABDEAACAQMABgYGBggFBQAAAAAAAQIDBBEFBgcSITETQVFhcYEUInKRobEVFjJCgqIjUmKSssLR0hdDRFTBU2ODk/D/xAAZAQEAAwEBAAAAAAAAAAAAAAAAAQMEBQL/xAApEQEAAgICAQIFBAMAAAAAAAAAAQIDEQQSIRMxIkFRYaEkQnGBFCMz/9oADAMBAAIRAxEAPwC8QAAAAAAAAAAAAAAAAAAAAAAAAAAAAAAAAAAAAAAAAAAAAAAAAAAAAAAAAAAAAAAAAAAAAAAAAAAAAAAAAAAAAAAAAAAAAAAAAAAAAAAAAAAAAAAAAAAAAAAAAAAAAAAAAAAAAAAAAAAAAAAAAAAAAAAAAAAAAAAAAAAAAAAAAAAAAAAAAAAAAAAACktqG0G6sdIToW1xKlClGMWobvGbSnJttdW8l5F2SkoJt8Eufgcn6c0j9L3Nau/82rOflKTa+GDVxqRa0zLNybzWsRDcf4k6R/3tX8n9p+raZpJf62p7qf8AabfZNqTS1tq1pXCcqVKMVuqTjvTm3jLXHCUXw70WJpDYto+6i1TjUoS6pQqSlh+zPKf/ANxL75MVZ6zH4UUpktG4n8qttdrGkrWSfpW+uuNSnRafc8RT9zRbuz7aNDXSMoSiqVxBZlBNuMo8t+DfHGWsp8srmULrJoKerV1VtqjUpU5Y3lylFpSjJLqymuHUbPZveSstK2jj96qqb74zTg/nnyJyYqWruEY8tq21LpkEf1p15ttT1D0iUt6abjCnHek0ub6kl4tEOuNvdtH7FrWl7TpR+TkYa4r28xDbbJWviZWiCqqO32jL7VnVXszpy+eCY6sbQbPWx7tGo41MZ6Kqt2eOvC5Sx+y2LYr18zBXLS3iJSQGm1s1mhqlayuakJTScYqMMZbk8Li+CXeQGO36lnjZ1MdbVSGceGOIrjtaNxBbJWs6mVrgwWN5HSNKFWDzGpCM4v8AZklJfBmcrWAK/wBbNsFDVq4lbxoyuJQ4TcZRjGMv1ctPLXX2cu0+dVNrP1suYW9OynFvLlJ1ItQgucn6vgvFos9K+t68K/VpvW3r2m6z1dBQo06E+jnUcpOSUW9yKSxxT5uS/dK9+vV9/up/k/obLalf+maQcOqlThDzfry/jXuNLqtof6eu6VB53ZSzPHPcinKXHq4LHmdDFStccTaPuwZb2tkmKz9npWvd8v8AVT90P7T6htAvoPPpUvONJ/BxLMqbMrGccdFKPeqlTPxeCuNeNUPqpVhuyc6dRNwcsbyccZi8cHzTzw5imTFedRH4L0y0jcz+Uv1O2mPSVSNC6UYyk8QqR4Jy6oyj1N9q4dyLCOad7c4rg1xT70X/AF9YKeibSncXEt1OEM4TbcpRTwkub5+4z8jDFZjr82jj5ZtE9vk24IFX2v28PsUa0vHo4/zM88dsdNvjazS7pwfwwU/4+T6LfXx/VYoIroXaRaaYkob0qM28JVkkm+pKabXvwSortWazqYWVtFvMS0eumm5aAsqlWDSn6sYZSfrSaWcPnhZfkVT/AIi3/wDuX/67f+wlu2K+3KVCin9qcqjXdFbq+M37itbC0d/Vp0lzqTjBfiaj/wAnQ4+OvTdoYORkt31WVwW8ri5oaPnO4qqdaSVXo+iScZUq1WOVuYTTjBZWDwaL0/eV6tCE3Lc9JcpzcFidCt0it6eccN1xnl/9uPaTylTVKKiuCSSXguCPow94+jb0n6gAK1gAAI9tA0n9EaMuqmcPonCPtVMU4/GZzEXjt30l6PZ0aCfGrW3n7NOOX+acCjjo8auqbc/kzu2l97D7JW+jZVFzqV5t+EcQS+Df4iZaY1gt9AQc7itCkks+s/WfswXGT7kcrUridD7MpRzz3ZSWfcfE5OTy3l9r/qRbjdrTMymvI61iIhudctYPrRfVrlRcYzaUE+ahGKjHPe0s+Zu9kOhnpTSlOeMwoKVWT6s4cYLx3pJ/hZptXNSrvWmSVCi91vjVmnGnHxm1x8Fl9xfmqmq9DZ7aSTmuW/XrTxHLS+EVyS7+1k5ckUr1j39nnFSb27SiW03Z/ea3X1OdGMOijQjDfqTSSlvzclhZl1rqNTb7Aq0vt3lOPbuU5y+com405t2oWsnG1oSr44b9SXRwfelhya8cEfq7err7tvQj7Tqv+ZFdfW6xEeFtvR3Mz5eLW3ZBV1Yt53MbiFeEMOa3JQkotqOUstPi1wIJa3MrOcalOThOElKMovDjJcU0yY6x7WLvWW2nb1KdGEKm7vOnGon6slJJOU31xRCoQdRpLm3heL4I04+2vjZsnXfwOhdaZPWfV6VWS9adpTuGuyUVGrLHuZzydWUNEKlZRtfuq3VHy3Nw5VqU3Rbi+cW0/FcGU8afeF3Jj2l0fsrv/T9E2zzlwjKk/wDxylGP5VEz7QdbVqhZyqJrpZ+pRi+ubX2muyK4+5dZFNhWk16FcUpNLoq2+2+CUJwXFvq405Fc7Q9bnrfeSqJvoYZhRX7CfGeO2T4+GF1FUYu2WY+S2cvXFE/NGqtV1pOUm5Nttt8W2+Lbfbk6C2T6n/Vmz6apHFaulOeecKfOEO7g9597x1FZ7J9TvrLd9LUjmhbtSlnlOfOnDv5bz7ljrLw1rv8A6MsriouDVKSXtS9WPxkj3yL7mMcK8FNRN5UXpq++k7mtW/XqzkvBt7vwwS/ZDaqpdVaj5wo4X45LL90fiQPkfcKjpPMW4vtTafvRsvTtTrDJS/W3aXSFe4jax3pyjCK5uTSXvZT+0nWmnrBVp06L3oUt71+qUpYzu9yUVx6yHzqOpzbfi2/mejR2i6ulpblGlKq/2FnHi+S8ynHx4xz2mV2TkTkjrEPnR1jLSdWFGCzKpNRXm+L8EsvyLe1/1braat6FG3ipKFRN70oxwlBxi+Pj1dp8ai6hLV39PWalXawkuMaafNJ9cnyb8l3tPbULfRMnTpRdxNcHuNKCfZv8c+SZVkyTfJHpxvS2mOKUn1PG0attj9ea9evTg+yKnL48DJd7HqtKLdO5hUkllRlTlDL7M7zwY6u2Kv8Adt6UfalUf9DBV2t3VWLSp0VlNZUajx38Znv9Q8fp0IawXZs10rPStjHpG5OnOVLefNxiouOfBSS8iky7tm9l6Fo6k+uo5VH+KTx+VRJ5euiOLvugG1O+9L0g4dVKnCHm/Xf8a9xg2a2Hp2kabxlU4yqPyW7H800aTTl99JXNar+vVnJezl7vwwT/AGO2GFcV2uuNNPw9eXzger/68Ovs80+PNv7rKABynUAAAAAFDbcdJ+l6QhRT4UaMU/aqNzf5dwiWqGhvrBfW9u1mM6i38fqR9ap+WLPvXjSH0lpK7qN/584r2YPo4/CKJlsJ0R6Td1rlrKpUtyL/AG6j/thL946n/PF/Tm675f7Wgtn2j1/oaH7iPVa6oWVk04WdCLXJqjSyvxYybcHN7W+rodY+j8jHd4Lh4FQbedOTg6FnFtRcXWqJfe9bdpp9yxJ+OC4Cn9u2r9SrKjeRi5QjB0qjSb3PWcoSl2J70lntx2luDXeNq8++k6V9qNoKGsmkKFtUbUJyk5Y4NxhCU3FPqzu4z3nR2jtWrXRMVGjbUqaX6sI5fjJrMn3s5asryej6katKThODUoyjzTXWicWG0jTGnpKjQm6k2v8AKoUt7Ha3u4iu/gas+O158T4ZcOStY1MeW428aSg6ltawxmEZVZqOOG9iME8d0ZPzIRqDo76U0na08ZXTRm/Zp/pH/AeDWK3rWV1Vhcz36ykulbnvveaTacutrKXkTjYXo30q+qV2sxpUWk+pTqNJce3dUz1r08Tz5vlXscva92H0bpK7p4wunnJeE30i+EjqEoPbfo/0TSSqLlWoQl+KDdN/CMDNxZ1bTTyY3XaG6O07V0XRuKNN7sbiMYVHxzuxbeF45afc2eWys56RqQpU4uU5yUYxXXJvCMJcOxLU3dT0jVjzzC3T7OU6nnxivxdxsyWilZsx46zeYqsPVDVqGqdpTt4YbS3qkl9+o/ty/wCF3JGg2t3/AKPZwpJ8atVZ9mCcn8dwnJUm16+6W6pUs8KdLe85yefhCJhwRN8sTP8ALbnnrjmI/hBC8NDai2ttb0o1LanOahHflKKbc2sy4+OSptUNG/S99Qp810ilL2YevL+HHmX+aOXeY1WFHFpE7mWppapWdF5VpR86cH80bOlRjQW7GKil1RSS9yPsGCbTPu3RER7IntL0vLRVi1B7sqs1Tyuai03PHlFrzKXpQ6SSjyy0vDLwXRtL0NPS9l+ji5SpTVTdSbbjhxlhdbxLPkUqdLia6eHO5W+/lfmhtULbQkFGFGLklxqTjGU5Prbk+XguBptp95DR9g6aUVKtOMEkknhNTk/dFL8RBLLaDfxUaUKu++EY5pwnN9i5Zk/HJ4daqd3CcJ3sn0k4OUYzlHMYZx9lcIZeeC7DxTBaLxN5e7Z6zSYrDTRi5vC5vgvF8i+NL1Fq7oyeOHRW25H2t1Qj8WintTrH6Tv7eGMrpFKXsw9d5/dx5llbWLv0ewUf+pWhF+CUp/yI9cj4r1q84PhpayncF37OLD0HR1Lhh1N6q/xP1fyqJSVCk7mUYR4uUlFY7ZPC+LOjrO2VnThTXKEIxXhFJL5Ecy3wxCeJXzMswAOc6AAAAAA8s9FUajcnRptt5bcINt9reDPSoRt1iMVFdkUkvcj7A2aAAAPmcFUTTSaaw0+KafNNH0ANDW1CsK8nKVjQy3l4pxWX4I2mj9FUdEx3KFGFGPPdpQjFN9rUVxPUCZtM+8oiIh46uhqFduUqFKTby3KnTbb7W2uJnt7WFot2EIwXZCKivcjKBs0HP22LWaGnr1UqeHC2Uqe8vvTbTqYfYmlHxTLP2pa3PVSy/RvFas3Tpv8AV4ZnPxS5d7RzpFdI8Li28JLi2382bONj/fLJyb/shu9TNWJa23kLeOVH7VWS+7TWN5+L4Jd7R07aWsbGnGnTiowhFRjFclFLCXuIlsw1M+qVpmpHFetiVXtivuU/JPj3t9xMirPk721HtC3Bj6V8+4Yq1rC4+1CMvain8zKDOvYqVrCh9mEY+zFL5GUAAAABq7zVe10hLeqW1Kcnzk4Ry/FrmbQExMx7ImIn3eGw0HQ0Vxo0KdJ8swhFN+LSyzPXsad08zpwm8YzKMW8dmWjOBufc1Hsw0LKna/YpxhnnuRis+5GSpSVVYklJdjSfzPoEbSwxs4QeVCK8Ix/oZgAAAAAAAAAAAAAAAAAAAAAAD4q0Y11iUVJdkkn8zFHR1KDUlSgmuKahDKfc8HoAAAAAAAAAAAAAAAAAAAAAAAAAAAAAAAAAAAAAAAAAAAAAAAAAAAAAAAAAAAAAAAAAAAAAAAAAAAAAAAAAAAAAAAAAAAAAAAAAAAAAAAAAAAAAAAAAAAAAAAAAAAAAAAAAAAAAAAAAAAAAAAAAAAAAAAAAAAAAAAAAAAAAAAAAAAAAAAAAAAAAAAAAAAAAAAAAAAAAAAAAAAAAAAAAH//2Q=="/>
          <p:cNvSpPr>
            <a:spLocks noChangeAspect="1" noChangeArrowheads="1"/>
          </p:cNvSpPr>
          <p:nvPr/>
        </p:nvSpPr>
        <p:spPr bwMode="auto">
          <a:xfrm>
            <a:off x="1259681" y="748903"/>
            <a:ext cx="228600" cy="228601"/>
          </a:xfrm>
          <a:prstGeom prst="rect">
            <a:avLst/>
          </a:prstGeom>
          <a:noFill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latin typeface="Calibri" panose="020F050202020403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l"/>
            <a:r>
              <a:rPr lang="en-US" sz="3200" dirty="0" smtClean="0"/>
              <a:t>2015 Puppet “State of DevOps” Report </a:t>
            </a:r>
            <a:r>
              <a:rPr lang="en-US" sz="3200" dirty="0" smtClean="0">
                <a:solidFill>
                  <a:srgbClr val="0070C0"/>
                </a:solidFill>
                <a:latin typeface="Calibri" panose="020F0502020204030204" pitchFamily="34" charset="0"/>
              </a:rPr>
              <a:t>executive summary:</a:t>
            </a:r>
            <a:endParaRPr lang="en-US" sz="3200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646238"/>
            <a:ext cx="8610600" cy="422116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High-performing IT </a:t>
            </a:r>
            <a:r>
              <a:rPr lang="en-US" sz="240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organizations: 1)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deploy 30x more frequently </a:t>
            </a:r>
            <a:r>
              <a:rPr lang="en-US" sz="240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2) have 200x shorter lead times 3) have 60x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fewer failures and recover 168x faster.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latin typeface="Calibri" panose="020F0502020204030204" pitchFamily="34" charset="0"/>
              </a:rPr>
              <a:t>Lean </a:t>
            </a:r>
            <a:r>
              <a:rPr lang="en-US" sz="2400" dirty="0">
                <a:latin typeface="Calibri" panose="020F0502020204030204" pitchFamily="34" charset="0"/>
              </a:rPr>
              <a:t>management and continuous delivery practices </a:t>
            </a:r>
            <a:r>
              <a:rPr lang="en-US" sz="2400" dirty="0" smtClean="0">
                <a:latin typeface="Calibri" panose="020F0502020204030204" pitchFamily="34" charset="0"/>
              </a:rPr>
              <a:t>create </a:t>
            </a:r>
            <a:r>
              <a:rPr lang="en-US" sz="2400" dirty="0">
                <a:latin typeface="Calibri" panose="020F0502020204030204" pitchFamily="34" charset="0"/>
              </a:rPr>
              <a:t>conditions </a:t>
            </a:r>
            <a:r>
              <a:rPr lang="en-US" sz="2400" dirty="0" smtClean="0">
                <a:latin typeface="Calibri" panose="020F0502020204030204" pitchFamily="34" charset="0"/>
              </a:rPr>
              <a:t>to deliver </a:t>
            </a:r>
            <a:r>
              <a:rPr lang="en-US" sz="2400" dirty="0">
                <a:latin typeface="Calibri" panose="020F0502020204030204" pitchFamily="34" charset="0"/>
              </a:rPr>
              <a:t>value faster, sustainably.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latin typeface="Calibri" panose="020F0502020204030204" pitchFamily="34" charset="0"/>
              </a:rPr>
              <a:t>High </a:t>
            </a:r>
            <a:r>
              <a:rPr lang="en-US" sz="2400" dirty="0">
                <a:latin typeface="Calibri" panose="020F0502020204030204" pitchFamily="34" charset="0"/>
              </a:rPr>
              <a:t>performance is achievable whether your </a:t>
            </a:r>
            <a:r>
              <a:rPr lang="en-US" sz="2400" dirty="0" smtClean="0">
                <a:latin typeface="Calibri" panose="020F0502020204030204" pitchFamily="34" charset="0"/>
              </a:rPr>
              <a:t>applications are </a:t>
            </a:r>
            <a:r>
              <a:rPr lang="en-US" sz="2400" dirty="0">
                <a:latin typeface="Calibri" panose="020F0502020204030204" pitchFamily="34" charset="0"/>
              </a:rPr>
              <a:t>greenfield</a:t>
            </a:r>
            <a:r>
              <a:rPr lang="en-US" sz="2400" dirty="0" smtClean="0">
                <a:latin typeface="Calibri" panose="020F0502020204030204" pitchFamily="34" charset="0"/>
              </a:rPr>
              <a:t>, brownfield </a:t>
            </a:r>
            <a:r>
              <a:rPr lang="en-US" sz="2400" dirty="0">
                <a:latin typeface="Calibri" panose="020F0502020204030204" pitchFamily="34" charset="0"/>
              </a:rPr>
              <a:t>or legacy.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latin typeface="Calibri" panose="020F0502020204030204" pitchFamily="34" charset="0"/>
              </a:rPr>
              <a:t>IT </a:t>
            </a:r>
            <a:r>
              <a:rPr lang="en-US" sz="2400" dirty="0">
                <a:latin typeface="Calibri" panose="020F0502020204030204" pitchFamily="34" charset="0"/>
              </a:rPr>
              <a:t>managers play a critical role in any DevOps transformation.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latin typeface="Calibri" panose="020F0502020204030204" pitchFamily="34" charset="0"/>
              </a:rPr>
              <a:t>Diversity </a:t>
            </a:r>
            <a:r>
              <a:rPr lang="en-US" sz="2400" dirty="0">
                <a:latin typeface="Calibri" panose="020F0502020204030204" pitchFamily="34" charset="0"/>
              </a:rPr>
              <a:t>matters.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latin typeface="Calibri" panose="020F0502020204030204" pitchFamily="34" charset="0"/>
              </a:rPr>
              <a:t>Deployment pain is a key indicator of IT </a:t>
            </a:r>
            <a:r>
              <a:rPr lang="en-US" sz="2400" dirty="0">
                <a:latin typeface="Calibri" panose="020F0502020204030204" pitchFamily="34" charset="0"/>
              </a:rPr>
              <a:t>performance.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latin typeface="Calibri" panose="020F0502020204030204" pitchFamily="34" charset="0"/>
              </a:rPr>
              <a:t>Burnout </a:t>
            </a:r>
            <a:r>
              <a:rPr lang="en-US" sz="2400" dirty="0">
                <a:latin typeface="Calibri" panose="020F0502020204030204" pitchFamily="34" charset="0"/>
              </a:rPr>
              <a:t>can be prevented, and DevOps can help.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57200" y="1447800"/>
            <a:ext cx="80772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64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6" descr="data:image/jpeg;base64,/9j/4AAQSkZJRgABAQAAAQABAAD/2wCEAAkGBhQGEBQREhEWERUVExYVFRURFRAYFxcVFxcWFRQVFxUXHCYgGB0jHBQVHzsgIzMpLiwtFSAxNTAqNTIsLSkBCQoKDgwOGQ8PGjUlHyQwLCosKS0pLyksLDAsLCwsLiksLCwsLCwpLCwvNC8tLCwsLC0sNCwsLCwsLCwpLCwpLP/AABEIAMIBAwMBIgACEQEDEQH/xAAcAAEAAgMBAQEAAAAAAAAAAAAABgcDBQgEAgH/xABDEAACAQMABgYGBggFBQAAAAAAAQIDBBEFBgcSITETQVFhcYEUInKRobEVFjJCgqIjUmKSssLR0hdDRFTBU2ODk/D/xAAZAQEAAwEBAAAAAAAAAAAAAAAAAQMEBQL/xAApEQEAAgICAQIFBAMAAAAAAAAAAQIDEQQSIRMxIkFRYaEkQnGBFCMz/9oADAMBAAIRAxEAPwC8QAAAAAAAAAAAAAAAAAAAAAAAAAAAAAAAAAAAAAAAAAAAAAAAAAAAAAAAAAAAAAAAAAAAAAAAAAAAAAAAAAAAAAAAAAAAAAAAAAAAAAAAAAAAAAAAAAAAAAAAAAAAAAAAAAAAAAAAAAAAAAAAAAAAAAAAAAAAAAAAAAAAAAAAAAAAAAAAAAAAAAAACktqG0G6sdIToW1xKlClGMWobvGbSnJttdW8l5F2SkoJt8Eufgcn6c0j9L3Nau/82rOflKTa+GDVxqRa0zLNybzWsRDcf4k6R/3tX8n9p+raZpJf62p7qf8AabfZNqTS1tq1pXCcqVKMVuqTjvTm3jLXHCUXw70WJpDYto+6i1TjUoS6pQqSlh+zPKf/ANxL75MVZ6zH4UUpktG4n8qttdrGkrWSfpW+uuNSnRafc8RT9zRbuz7aNDXSMoSiqVxBZlBNuMo8t+DfHGWsp8srmULrJoKerV1VtqjUpU5Y3lylFpSjJLqymuHUbPZveSstK2jj96qqb74zTg/nnyJyYqWruEY8tq21LpkEf1p15ttT1D0iUt6abjCnHek0ub6kl4tEOuNvdtH7FrWl7TpR+TkYa4r28xDbbJWviZWiCqqO32jL7VnVXszpy+eCY6sbQbPWx7tGo41MZ6Kqt2eOvC5Sx+y2LYr18zBXLS3iJSQGm1s1mhqlayuakJTScYqMMZbk8Li+CXeQGO36lnjZ1MdbVSGceGOIrjtaNxBbJWs6mVrgwWN5HSNKFWDzGpCM4v8AZklJfBmcrWAK/wBbNsFDVq4lbxoyuJQ4TcZRjGMv1ctPLXX2cu0+dVNrP1suYW9OynFvLlJ1ItQgucn6vgvFos9K+t68K/VpvW3r2m6z1dBQo06E+jnUcpOSUW9yKSxxT5uS/dK9+vV9/up/k/obLalf+maQcOqlThDzfry/jXuNLqtof6eu6VB53ZSzPHPcinKXHq4LHmdDFStccTaPuwZb2tkmKz9npWvd8v8AVT90P7T6htAvoPPpUvONJ/BxLMqbMrGccdFKPeqlTPxeCuNeNUPqpVhuyc6dRNwcsbyccZi8cHzTzw5imTFedRH4L0y0jcz+Uv1O2mPSVSNC6UYyk8QqR4Jy6oyj1N9q4dyLCOad7c4rg1xT70X/AF9YKeibSncXEt1OEM4TbcpRTwkub5+4z8jDFZjr82jj5ZtE9vk24IFX2v28PsUa0vHo4/zM88dsdNvjazS7pwfwwU/4+T6LfXx/VYoIroXaRaaYkob0qM28JVkkm+pKabXvwSortWazqYWVtFvMS0eumm5aAsqlWDSn6sYZSfrSaWcPnhZfkVT/AIi3/wDuX/67f+wlu2K+3KVCin9qcqjXdFbq+M37itbC0d/Vp0lzqTjBfiaj/wAnQ4+OvTdoYORkt31WVwW8ri5oaPnO4qqdaSVXo+iScZUq1WOVuYTTjBZWDwaL0/eV6tCE3Lc9JcpzcFidCt0it6eccN1xnl/9uPaTylTVKKiuCSSXguCPow94+jb0n6gAK1gAAI9tA0n9EaMuqmcPonCPtVMU4/GZzEXjt30l6PZ0aCfGrW3n7NOOX+acCjjo8auqbc/kzu2l97D7JW+jZVFzqV5t+EcQS+Df4iZaY1gt9AQc7itCkks+s/WfswXGT7kcrUridD7MpRzz3ZSWfcfE5OTy3l9r/qRbjdrTMymvI61iIhudctYPrRfVrlRcYzaUE+ahGKjHPe0s+Zu9kOhnpTSlOeMwoKVWT6s4cYLx3pJ/hZptXNSrvWmSVCi91vjVmnGnHxm1x8Fl9xfmqmq9DZ7aSTmuW/XrTxHLS+EVyS7+1k5ckUr1j39nnFSb27SiW03Z/ea3X1OdGMOijQjDfqTSSlvzclhZl1rqNTb7Aq0vt3lOPbuU5y+com405t2oWsnG1oSr44b9SXRwfelhya8cEfq7err7tvQj7Tqv+ZFdfW6xEeFtvR3Mz5eLW3ZBV1Yt53MbiFeEMOa3JQkotqOUstPi1wIJa3MrOcalOThOElKMovDjJcU0yY6x7WLvWW2nb1KdGEKm7vOnGon6slJJOU31xRCoQdRpLm3heL4I04+2vjZsnXfwOhdaZPWfV6VWS9adpTuGuyUVGrLHuZzydWUNEKlZRtfuq3VHy3Nw5VqU3Rbi+cW0/FcGU8afeF3Jj2l0fsrv/T9E2zzlwjKk/wDxylGP5VEz7QdbVqhZyqJrpZ+pRi+ubX2muyK4+5dZFNhWk16FcUpNLoq2+2+CUJwXFvq405Fc7Q9bnrfeSqJvoYZhRX7CfGeO2T4+GF1FUYu2WY+S2cvXFE/NGqtV1pOUm5Nttt8W2+Lbfbk6C2T6n/Vmz6apHFaulOeecKfOEO7g9597x1FZ7J9TvrLd9LUjmhbtSlnlOfOnDv5bz7ljrLw1rv8A6MsriouDVKSXtS9WPxkj3yL7mMcK8FNRN5UXpq++k7mtW/XqzkvBt7vwwS/ZDaqpdVaj5wo4X45LL90fiQPkfcKjpPMW4vtTafvRsvTtTrDJS/W3aXSFe4jax3pyjCK5uTSXvZT+0nWmnrBVp06L3oUt71+qUpYzu9yUVx6yHzqOpzbfi2/mejR2i6ulpblGlKq/2FnHi+S8ynHx4xz2mV2TkTkjrEPnR1jLSdWFGCzKpNRXm+L8EsvyLe1/1braat6FG3ipKFRN70oxwlBxi+Pj1dp8ai6hLV39PWalXawkuMaafNJ9cnyb8l3tPbULfRMnTpRdxNcHuNKCfZv8c+SZVkyTfJHpxvS2mOKUn1PG0attj9ea9evTg+yKnL48DJd7HqtKLdO5hUkllRlTlDL7M7zwY6u2Kv8Adt6UfalUf9DBV2t3VWLSp0VlNZUajx38Znv9Q8fp0IawXZs10rPStjHpG5OnOVLefNxiouOfBSS8iky7tm9l6Fo6k+uo5VH+KTx+VRJ5euiOLvugG1O+9L0g4dVKnCHm/Xf8a9xg2a2Hp2kabxlU4yqPyW7H800aTTl99JXNar+vVnJezl7vwwT/AGO2GFcV2uuNNPw9eXzger/68Ovs80+PNv7rKABynUAAAAAFDbcdJ+l6QhRT4UaMU/aqNzf5dwiWqGhvrBfW9u1mM6i38fqR9ap+WLPvXjSH0lpK7qN/584r2YPo4/CKJlsJ0R6Td1rlrKpUtyL/AG6j/thL946n/PF/Tm675f7Wgtn2j1/oaH7iPVa6oWVk04WdCLXJqjSyvxYybcHN7W+rodY+j8jHd4Lh4FQbedOTg6FnFtRcXWqJfe9bdpp9yxJ+OC4Cn9u2r9SrKjeRi5QjB0qjSb3PWcoSl2J70lntx2luDXeNq8++k6V9qNoKGsmkKFtUbUJyk5Y4NxhCU3FPqzu4z3nR2jtWrXRMVGjbUqaX6sI5fjJrMn3s5asryej6katKThODUoyjzTXWicWG0jTGnpKjQm6k2v8AKoUt7Ha3u4iu/gas+O158T4ZcOStY1MeW428aSg6ltawxmEZVZqOOG9iME8d0ZPzIRqDo76U0na08ZXTRm/Zp/pH/AeDWK3rWV1Vhcz36ykulbnvveaTacutrKXkTjYXo30q+qV2sxpUWk+pTqNJce3dUz1r08Tz5vlXscva92H0bpK7p4wunnJeE30i+EjqEoPbfo/0TSSqLlWoQl+KDdN/CMDNxZ1bTTyY3XaG6O07V0XRuKNN7sbiMYVHxzuxbeF45afc2eWys56RqQpU4uU5yUYxXXJvCMJcOxLU3dT0jVjzzC3T7OU6nnxivxdxsyWilZsx46zeYqsPVDVqGqdpTt4YbS3qkl9+o/ty/wCF3JGg2t3/AKPZwpJ8atVZ9mCcn8dwnJUm16+6W6pUs8KdLe85yefhCJhwRN8sTP8ALbnnrjmI/hBC8NDai2ttb0o1LanOahHflKKbc2sy4+OSptUNG/S99Qp810ilL2YevL+HHmX+aOXeY1WFHFpE7mWppapWdF5VpR86cH80bOlRjQW7GKil1RSS9yPsGCbTPu3RER7IntL0vLRVi1B7sqs1Tyuai03PHlFrzKXpQ6SSjyy0vDLwXRtL0NPS9l+ji5SpTVTdSbbjhxlhdbxLPkUqdLia6eHO5W+/lfmhtULbQkFGFGLklxqTjGU5Prbk+XguBptp95DR9g6aUVKtOMEkknhNTk/dFL8RBLLaDfxUaUKu++EY5pwnN9i5Zk/HJ4daqd3CcJ3sn0k4OUYzlHMYZx9lcIZeeC7DxTBaLxN5e7Z6zSYrDTRi5vC5vgvF8i+NL1Fq7oyeOHRW25H2t1Qj8WintTrH6Tv7eGMrpFKXsw9d5/dx5llbWLv0ewUf+pWhF+CUp/yI9cj4r1q84PhpayncF37OLD0HR1Lhh1N6q/xP1fyqJSVCk7mUYR4uUlFY7ZPC+LOjrO2VnThTXKEIxXhFJL5Ecy3wxCeJXzMswAOc6AAAAAA8s9FUajcnRptt5bcINt9reDPSoRt1iMVFdkUkvcj7A2aAAAPmcFUTTSaaw0+KafNNH0ANDW1CsK8nKVjQy3l4pxWX4I2mj9FUdEx3KFGFGPPdpQjFN9rUVxPUCZtM+8oiIh46uhqFduUqFKTby3KnTbb7W2uJnt7WFot2EIwXZCKivcjKBs0HP22LWaGnr1UqeHC2Uqe8vvTbTqYfYmlHxTLP2pa3PVSy/RvFas3Tpv8AV4ZnPxS5d7RzpFdI8Li28JLi2382bONj/fLJyb/shu9TNWJa23kLeOVH7VWS+7TWN5+L4Jd7R07aWsbGnGnTiowhFRjFclFLCXuIlsw1M+qVpmpHFetiVXtivuU/JPj3t9xMirPk721HtC3Bj6V8+4Yq1rC4+1CMvain8zKDOvYqVrCh9mEY+zFL5GUAAAABq7zVe10hLeqW1Kcnzk4Ry/FrmbQExMx7ImIn3eGw0HQ0Vxo0KdJ8swhFN+LSyzPXsad08zpwm8YzKMW8dmWjOBufc1Hsw0LKna/YpxhnnuRis+5GSpSVVYklJdjSfzPoEbSwxs4QeVCK8Ix/oZgAAAAAAAAAAAAAAAAAAAAAAD4q0Y11iUVJdkkn8zFHR1KDUlSgmuKahDKfc8HoAAAAAAAAAAAAAAAAAAAAAAAAAAAAAAAAAAAAAAAAAAAAAAAAAAAAAAAAAAAAAAAAAAAAAAAAAAAAAAAAAAAAAAAAAAAAAAAAAAAAAAAAAAAAAAAAAAAAAAAAAAAAAAAAAAAAAAAAAAAAAAAAAAAAAAAAAAAAAAAAAAAAAAAAAAAAAAAAAAAAAAAAAAAAAAAAAAAAAAAAAAAAAAAAAH//2Q=="/>
          <p:cNvSpPr>
            <a:spLocks noChangeAspect="1" noChangeArrowheads="1"/>
          </p:cNvSpPr>
          <p:nvPr/>
        </p:nvSpPr>
        <p:spPr bwMode="auto">
          <a:xfrm>
            <a:off x="1259681" y="748903"/>
            <a:ext cx="228600" cy="228601"/>
          </a:xfrm>
          <a:prstGeom prst="rect">
            <a:avLst/>
          </a:prstGeom>
          <a:noFill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latin typeface="Calibri" panose="020F0502020204030204" pitchFamily="34" charset="0"/>
            </a:endParaRPr>
          </a:p>
        </p:txBody>
      </p:sp>
      <p:pic>
        <p:nvPicPr>
          <p:cNvPr id="1026" name="Picture 2" descr="https://media.licdn.com/mpr/mpr/shrinknp_800_800/AAEAAQAAAAAAAAIRAAAAJDc3MDliMWQxLTVlODUtNGI5ZS05NzM4LTU0NmE0M2Q4NDBmMQ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9248"/>
            <a:ext cx="7534275" cy="59139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37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utoShape 6" descr="data:image/jpeg;base64,/9j/4AAQSkZJRgABAQAAAQABAAD/2wCEAAkGBhQGEBQREhEWERUVExYVFRURFRAYFxcVFxcWFRQVFxUXHCYgGB0jHBQVHzsgIzMpLiwtFSAxNTAqNTIsLSkBCQoKDgwOGQ8PGjUlHyQwLCosKS0pLyksLDAsLCwsLiksLCwsLCwpLCwvNC8tLCwsLC0sNCwsLCwsLCwpLCwpLP/AABEIAMIBAwMBIgACEQEDEQH/xAAcAAEAAgMBAQEAAAAAAAAAAAAABgcDBQgEAgH/xABDEAACAQMABgYGBggFBQAAAAAAAQIDBBEFBgcSITETQVFhcYEUInKRobEVFjJCgqIjUmKSssLR0hdDRFTBU2ODk/D/xAAZAQEAAwEBAAAAAAAAAAAAAAAAAQMEBQL/xAApEQEAAgICAQIFBAMAAAAAAAAAAQIDEQQSIRMxIkFRYaEkQnGBFCMz/9oADAMBAAIRAxEAPwC8QAAAAAAAAAAAAAAAAAAAAAAAAAAAAAAAAAAAAAAAAAAAAAAAAAAAAAAAAAAAAAAAAAAAAAAAAAAAAAAAAAAAAAAAAAAAAAAAAAAAAAAAAAAAAAAAAAAAAAAAAAAAAAAAAAAAAAAAAAAAAAAAAAAAAAAAAAAAAAAAAAAAAAAAAAAAAAAAAAAAAAAACktqG0G6sdIToW1xKlClGMWobvGbSnJttdW8l5F2SkoJt8Eufgcn6c0j9L3Nau/82rOflKTa+GDVxqRa0zLNybzWsRDcf4k6R/3tX8n9p+raZpJf62p7qf8AabfZNqTS1tq1pXCcqVKMVuqTjvTm3jLXHCUXw70WJpDYto+6i1TjUoS6pQqSlh+zPKf/ANxL75MVZ6zH4UUpktG4n8qttdrGkrWSfpW+uuNSnRafc8RT9zRbuz7aNDXSMoSiqVxBZlBNuMo8t+DfHGWsp8srmULrJoKerV1VtqjUpU5Y3lylFpSjJLqymuHUbPZveSstK2jj96qqb74zTg/nnyJyYqWruEY8tq21LpkEf1p15ttT1D0iUt6abjCnHek0ub6kl4tEOuNvdtH7FrWl7TpR+TkYa4r28xDbbJWviZWiCqqO32jL7VnVXszpy+eCY6sbQbPWx7tGo41MZ6Kqt2eOvC5Sx+y2LYr18zBXLS3iJSQGm1s1mhqlayuakJTScYqMMZbk8Li+CXeQGO36lnjZ1MdbVSGceGOIrjtaNxBbJWs6mVrgwWN5HSNKFWDzGpCM4v8AZklJfBmcrWAK/wBbNsFDVq4lbxoyuJQ4TcZRjGMv1ctPLXX2cu0+dVNrP1suYW9OynFvLlJ1ItQgucn6vgvFos9K+t68K/VpvW3r2m6z1dBQo06E+jnUcpOSUW9yKSxxT5uS/dK9+vV9/up/k/obLalf+maQcOqlThDzfry/jXuNLqtof6eu6VB53ZSzPHPcinKXHq4LHmdDFStccTaPuwZb2tkmKz9npWvd8v8AVT90P7T6htAvoPPpUvONJ/BxLMqbMrGccdFKPeqlTPxeCuNeNUPqpVhuyc6dRNwcsbyccZi8cHzTzw5imTFedRH4L0y0jcz+Uv1O2mPSVSNC6UYyk8QqR4Jy6oyj1N9q4dyLCOad7c4rg1xT70X/AF9YKeibSncXEt1OEM4TbcpRTwkub5+4z8jDFZjr82jj5ZtE9vk24IFX2v28PsUa0vHo4/zM88dsdNvjazS7pwfwwU/4+T6LfXx/VYoIroXaRaaYkob0qM28JVkkm+pKabXvwSortWazqYWVtFvMS0eumm5aAsqlWDSn6sYZSfrSaWcPnhZfkVT/AIi3/wDuX/67f+wlu2K+3KVCin9qcqjXdFbq+M37itbC0d/Vp0lzqTjBfiaj/wAnQ4+OvTdoYORkt31WVwW8ri5oaPnO4qqdaSVXo+iScZUq1WOVuYTTjBZWDwaL0/eV6tCE3Lc9JcpzcFidCt0it6eccN1xnl/9uPaTylTVKKiuCSSXguCPow94+jb0n6gAK1gAAI9tA0n9EaMuqmcPonCPtVMU4/GZzEXjt30l6PZ0aCfGrW3n7NOOX+acCjjo8auqbc/kzu2l97D7JW+jZVFzqV5t+EcQS+Df4iZaY1gt9AQc7itCkks+s/WfswXGT7kcrUridD7MpRzz3ZSWfcfE5OTy3l9r/qRbjdrTMymvI61iIhudctYPrRfVrlRcYzaUE+ahGKjHPe0s+Zu9kOhnpTSlOeMwoKVWT6s4cYLx3pJ/hZptXNSrvWmSVCi91vjVmnGnHxm1x8Fl9xfmqmq9DZ7aSTmuW/XrTxHLS+EVyS7+1k5ckUr1j39nnFSb27SiW03Z/ea3X1OdGMOijQjDfqTSSlvzclhZl1rqNTb7Aq0vt3lOPbuU5y+com405t2oWsnG1oSr44b9SXRwfelhya8cEfq7err7tvQj7Tqv+ZFdfW6xEeFtvR3Mz5eLW3ZBV1Yt53MbiFeEMOa3JQkotqOUstPi1wIJa3MrOcalOThOElKMovDjJcU0yY6x7WLvWW2nb1KdGEKm7vOnGon6slJJOU31xRCoQdRpLm3heL4I04+2vjZsnXfwOhdaZPWfV6VWS9adpTuGuyUVGrLHuZzydWUNEKlZRtfuq3VHy3Nw5VqU3Rbi+cW0/FcGU8afeF3Jj2l0fsrv/T9E2zzlwjKk/wDxylGP5VEz7QdbVqhZyqJrpZ+pRi+ubX2muyK4+5dZFNhWk16FcUpNLoq2+2+CUJwXFvq405Fc7Q9bnrfeSqJvoYZhRX7CfGeO2T4+GF1FUYu2WY+S2cvXFE/NGqtV1pOUm5Nttt8W2+Lbfbk6C2T6n/Vmz6apHFaulOeecKfOEO7g9597x1FZ7J9TvrLd9LUjmhbtSlnlOfOnDv5bz7ljrLw1rv8A6MsriouDVKSXtS9WPxkj3yL7mMcK8FNRN5UXpq++k7mtW/XqzkvBt7vwwS/ZDaqpdVaj5wo4X45LL90fiQPkfcKjpPMW4vtTafvRsvTtTrDJS/W3aXSFe4jax3pyjCK5uTSXvZT+0nWmnrBVp06L3oUt71+qUpYzu9yUVx6yHzqOpzbfi2/mejR2i6ulpblGlKq/2FnHi+S8ynHx4xz2mV2TkTkjrEPnR1jLSdWFGCzKpNRXm+L8EsvyLe1/1braat6FG3ipKFRN70oxwlBxi+Pj1dp8ai6hLV39PWalXawkuMaafNJ9cnyb8l3tPbULfRMnTpRdxNcHuNKCfZv8c+SZVkyTfJHpxvS2mOKUn1PG0attj9ea9evTg+yKnL48DJd7HqtKLdO5hUkllRlTlDL7M7zwY6u2Kv8Adt6UfalUf9DBV2t3VWLSp0VlNZUajx38Znv9Q8fp0IawXZs10rPStjHpG5OnOVLefNxiouOfBSS8iky7tm9l6Fo6k+uo5VH+KTx+VRJ5euiOLvugG1O+9L0g4dVKnCHm/Xf8a9xg2a2Hp2kabxlU4yqPyW7H800aTTl99JXNar+vVnJezl7vwwT/AGO2GFcV2uuNNPw9eXzger/68Ovs80+PNv7rKABynUAAAAAFDbcdJ+l6QhRT4UaMU/aqNzf5dwiWqGhvrBfW9u1mM6i38fqR9ap+WLPvXjSH0lpK7qN/584r2YPo4/CKJlsJ0R6Td1rlrKpUtyL/AG6j/thL946n/PF/Tm675f7Wgtn2j1/oaH7iPVa6oWVk04WdCLXJqjSyvxYybcHN7W+rodY+j8jHd4Lh4FQbedOTg6FnFtRcXWqJfe9bdpp9yxJ+OC4Cn9u2r9SrKjeRi5QjB0qjSb3PWcoSl2J70lntx2luDXeNq8++k6V9qNoKGsmkKFtUbUJyk5Y4NxhCU3FPqzu4z3nR2jtWrXRMVGjbUqaX6sI5fjJrMn3s5asryej6katKThODUoyjzTXWicWG0jTGnpKjQm6k2v8AKoUt7Ha3u4iu/gas+O158T4ZcOStY1MeW428aSg6ltawxmEZVZqOOG9iME8d0ZPzIRqDo76U0na08ZXTRm/Zp/pH/AeDWK3rWV1Vhcz36ykulbnvveaTacutrKXkTjYXo30q+qV2sxpUWk+pTqNJce3dUz1r08Tz5vlXscva92H0bpK7p4wunnJeE30i+EjqEoPbfo/0TSSqLlWoQl+KDdN/CMDNxZ1bTTyY3XaG6O07V0XRuKNN7sbiMYVHxzuxbeF45afc2eWys56RqQpU4uU5yUYxXXJvCMJcOxLU3dT0jVjzzC3T7OU6nnxivxdxsyWilZsx46zeYqsPVDVqGqdpTt4YbS3qkl9+o/ty/wCF3JGg2t3/AKPZwpJ8atVZ9mCcn8dwnJUm16+6W6pUs8KdLe85yefhCJhwRN8sTP8ALbnnrjmI/hBC8NDai2ttb0o1LanOahHflKKbc2sy4+OSptUNG/S99Qp810ilL2YevL+HHmX+aOXeY1WFHFpE7mWppapWdF5VpR86cH80bOlRjQW7GKil1RSS9yPsGCbTPu3RER7IntL0vLRVi1B7sqs1Tyuai03PHlFrzKXpQ6SSjyy0vDLwXRtL0NPS9l+ji5SpTVTdSbbjhxlhdbxLPkUqdLia6eHO5W+/lfmhtULbQkFGFGLklxqTjGU5Prbk+XguBptp95DR9g6aUVKtOMEkknhNTk/dFL8RBLLaDfxUaUKu++EY5pwnN9i5Zk/HJ4daqd3CcJ3sn0k4OUYzlHMYZx9lcIZeeC7DxTBaLxN5e7Z6zSYrDTRi5vC5vgvF8i+NL1Fq7oyeOHRW25H2t1Qj8WintTrH6Tv7eGMrpFKXsw9d5/dx5llbWLv0ewUf+pWhF+CUp/yI9cj4r1q84PhpayncF37OLD0HR1Lhh1N6q/xP1fyqJSVCk7mUYR4uUlFY7ZPC+LOjrO2VnThTXKEIxXhFJL5Ecy3wxCeJXzMswAOc6AAAAAA8s9FUajcnRptt5bcINt9reDPSoRt1iMVFdkUkvcj7A2aAAAPmcFUTTSaaw0+KafNNH0ANDW1CsK8nKVjQy3l4pxWX4I2mj9FUdEx3KFGFGPPdpQjFN9rUVxPUCZtM+8oiIh46uhqFduUqFKTby3KnTbb7W2uJnt7WFot2EIwXZCKivcjKBs0HP22LWaGnr1UqeHC2Uqe8vvTbTqYfYmlHxTLP2pa3PVSy/RvFas3Tpv8AV4ZnPxS5d7RzpFdI8Li28JLi2382bONj/fLJyb/shu9TNWJa23kLeOVH7VWS+7TWN5+L4Jd7R07aWsbGnGnTiowhFRjFclFLCXuIlsw1M+qVpmpHFetiVXtivuU/JPj3t9xMirPk721HtC3Bj6V8+4Yq1rC4+1CMvain8zKDOvYqVrCh9mEY+zFL5GUAAAABq7zVe10hLeqW1Kcnzk4Ry/FrmbQExMx7ImIn3eGw0HQ0Vxo0KdJ8swhFN+LSyzPXsad08zpwm8YzKMW8dmWjOBufc1Hsw0LKna/YpxhnnuRis+5GSpSVVYklJdjSfzPoEbSwxs4QeVCK8Ix/oZgAAAAAAAAAAAAAAAAAAAAAAD4q0Y11iUVJdkkn8zFHR1KDUlSgmuKahDKfc8HoAAAAAAAAAAAAAAAAAAAAAAAAAAAAAAAAAAAAAAAAAAAAAAAAAAAAAAAAAAAAAAAAAAAAAAAAAAAAAAAAAAAAAAAAAAAAAAAAAAAAAAAAAAAAAAAAAAAAAAAAAAAAAAAAAAAAAAAAAAAAAAAAAAAAAAAAAAAAAAAAAAAAAAAAAAAAAAAAAAAAAAAAAAAAAAAAAAAAAAAAAAAAAAAAAH//2Q=="/>
          <p:cNvSpPr>
            <a:spLocks noChangeAspect="1" noChangeArrowheads="1"/>
          </p:cNvSpPr>
          <p:nvPr/>
        </p:nvSpPr>
        <p:spPr bwMode="auto">
          <a:xfrm>
            <a:off x="1259681" y="748903"/>
            <a:ext cx="228600" cy="228601"/>
          </a:xfrm>
          <a:prstGeom prst="rect">
            <a:avLst/>
          </a:prstGeom>
          <a:noFill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latin typeface="Calibri" panose="020F0502020204030204" pitchFamily="34" charset="0"/>
            </a:endParaRPr>
          </a:p>
        </p:txBody>
      </p:sp>
      <p:pic>
        <p:nvPicPr>
          <p:cNvPr id="53250" name="Picture 2" descr="http://1.bp.blogspot.com/-QyXBAmACTNg/U8JiKuf_axI/AAAAAAAAKs4/fHNM3bklmB4/s1600/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46" t="9711" r="12346"/>
          <a:stretch/>
        </p:blipFill>
        <p:spPr bwMode="auto">
          <a:xfrm>
            <a:off x="-13973" y="980364"/>
            <a:ext cx="8853173" cy="5572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192340" y="228600"/>
            <a:ext cx="8646860" cy="92204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6A658"/>
                </a:solidFill>
                <a:latin typeface="Arvo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rgbClr val="0070C0"/>
                </a:solidFill>
                <a:latin typeface="Calibri" panose="020F0502020204030204" pitchFamily="34" charset="0"/>
                <a:cs typeface="Arvo"/>
              </a:rPr>
              <a:t>Today’s enterprise IT looks like this.</a:t>
            </a:r>
            <a:endParaRPr lang="en-US" sz="4000" b="1" dirty="0">
              <a:solidFill>
                <a:srgbClr val="0070C0"/>
              </a:solidFill>
              <a:latin typeface="Calibri" panose="020F0502020204030204" pitchFamily="34" charset="0"/>
              <a:cs typeface="Arvo"/>
            </a:endParaRPr>
          </a:p>
        </p:txBody>
      </p:sp>
    </p:spTree>
    <p:extLst>
      <p:ext uri="{BB962C8B-B14F-4D97-AF65-F5344CB8AC3E}">
        <p14:creationId xmlns:p14="http://schemas.microsoft.com/office/powerpoint/2010/main" val="297241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6" descr="data:image/jpeg;base64,/9j/4AAQSkZJRgABAQAAAQABAAD/2wCEAAkGBhQGEBQREhEWERUVExYVFRURFRAYFxcVFxcWFRQVFxUXHCYgGB0jHBQVHzsgIzMpLiwtFSAxNTAqNTIsLSkBCQoKDgwOGQ8PGjUlHyQwLCosKS0pLyksLDAsLCwsLiksLCwsLCwpLCwvNC8tLCwsLC0sNCwsLCwsLCwpLCwpLP/AABEIAMIBAwMBIgACEQEDEQH/xAAcAAEAAgMBAQEAAAAAAAAAAAAABgcDBQgEAgH/xABDEAACAQMABgYGBggFBQAAAAAAAQIDBBEFBgcSITETQVFhcYEUInKRobEVFjJCgqIjUmKSssLR0hdDRFTBU2ODk/D/xAAZAQEAAwEBAAAAAAAAAAAAAAAAAQMEBQL/xAApEQEAAgICAQIFBAMAAAAAAAAAAQIDEQQSIRMxIkFRYaEkQnGBFCMz/9oADAMBAAIRAxEAPwC8QAAAAAAAAAAAAAAAAAAAAAAAAAAAAAAAAAAAAAAAAAAAAAAAAAAAAAAAAAAAAAAAAAAAAAAAAAAAAAAAAAAAAAAAAAAAAAAAAAAAAAAAAAAAAAAAAAAAAAAAAAAAAAAAAAAAAAAAAAAAAAAAAAAAAAAAAAAAAAAAAAAAAAAAAAAAAAAAAAAAAAAACktqG0G6sdIToW1xKlClGMWobvGbSnJttdW8l5F2SkoJt8Eufgcn6c0j9L3Nau/82rOflKTa+GDVxqRa0zLNybzWsRDcf4k6R/3tX8n9p+raZpJf62p7qf8AabfZNqTS1tq1pXCcqVKMVuqTjvTm3jLXHCUXw70WJpDYto+6i1TjUoS6pQqSlh+zPKf/ANxL75MVZ6zH4UUpktG4n8qttdrGkrWSfpW+uuNSnRafc8RT9zRbuz7aNDXSMoSiqVxBZlBNuMo8t+DfHGWsp8srmULrJoKerV1VtqjUpU5Y3lylFpSjJLqymuHUbPZveSstK2jj96qqb74zTg/nnyJyYqWruEY8tq21LpkEf1p15ttT1D0iUt6abjCnHek0ub6kl4tEOuNvdtH7FrWl7TpR+TkYa4r28xDbbJWviZWiCqqO32jL7VnVXszpy+eCY6sbQbPWx7tGo41MZ6Kqt2eOvC5Sx+y2LYr18zBXLS3iJSQGm1s1mhqlayuakJTScYqMMZbk8Li+CXeQGO36lnjZ1MdbVSGceGOIrjtaNxBbJWs6mVrgwWN5HSNKFWDzGpCM4v8AZklJfBmcrWAK/wBbNsFDVq4lbxoyuJQ4TcZRjGMv1ctPLXX2cu0+dVNrP1suYW9OynFvLlJ1ItQgucn6vgvFos9K+t68K/VpvW3r2m6z1dBQo06E+jnUcpOSUW9yKSxxT5uS/dK9+vV9/up/k/obLalf+maQcOqlThDzfry/jXuNLqtof6eu6VB53ZSzPHPcinKXHq4LHmdDFStccTaPuwZb2tkmKz9npWvd8v8AVT90P7T6htAvoPPpUvONJ/BxLMqbMrGccdFKPeqlTPxeCuNeNUPqpVhuyc6dRNwcsbyccZi8cHzTzw5imTFedRH4L0y0jcz+Uv1O2mPSVSNC6UYyk8QqR4Jy6oyj1N9q4dyLCOad7c4rg1xT70X/AF9YKeibSncXEt1OEM4TbcpRTwkub5+4z8jDFZjr82jj5ZtE9vk24IFX2v28PsUa0vHo4/zM88dsdNvjazS7pwfwwU/4+T6LfXx/VYoIroXaRaaYkob0qM28JVkkm+pKabXvwSortWazqYWVtFvMS0eumm5aAsqlWDSn6sYZSfrSaWcPnhZfkVT/AIi3/wDuX/67f+wlu2K+3KVCin9qcqjXdFbq+M37itbC0d/Vp0lzqTjBfiaj/wAnQ4+OvTdoYORkt31WVwW8ri5oaPnO4qqdaSVXo+iScZUq1WOVuYTTjBZWDwaL0/eV6tCE3Lc9JcpzcFidCt0it6eccN1xnl/9uPaTylTVKKiuCSSXguCPow94+jb0n6gAK1gAAI9tA0n9EaMuqmcPonCPtVMU4/GZzEXjt30l6PZ0aCfGrW3n7NOOX+acCjjo8auqbc/kzu2l97D7JW+jZVFzqV5t+EcQS+Df4iZaY1gt9AQc7itCkks+s/WfswXGT7kcrUridD7MpRzz3ZSWfcfE5OTy3l9r/qRbjdrTMymvI61iIhudctYPrRfVrlRcYzaUE+ahGKjHPe0s+Zu9kOhnpTSlOeMwoKVWT6s4cYLx3pJ/hZptXNSrvWmSVCi91vjVmnGnHxm1x8Fl9xfmqmq9DZ7aSTmuW/XrTxHLS+EVyS7+1k5ckUr1j39nnFSb27SiW03Z/ea3X1OdGMOijQjDfqTSSlvzclhZl1rqNTb7Aq0vt3lOPbuU5y+com405t2oWsnG1oSr44b9SXRwfelhya8cEfq7err7tvQj7Tqv+ZFdfW6xEeFtvR3Mz5eLW3ZBV1Yt53MbiFeEMOa3JQkotqOUstPi1wIJa3MrOcalOThOElKMovDjJcU0yY6x7WLvWW2nb1KdGEKm7vOnGon6slJJOU31xRCoQdRpLm3heL4I04+2vjZsnXfwOhdaZPWfV6VWS9adpTuGuyUVGrLHuZzydWUNEKlZRtfuq3VHy3Nw5VqU3Rbi+cW0/FcGU8afeF3Jj2l0fsrv/T9E2zzlwjKk/wDxylGP5VEz7QdbVqhZyqJrpZ+pRi+ubX2muyK4+5dZFNhWk16FcUpNLoq2+2+CUJwXFvq405Fc7Q9bnrfeSqJvoYZhRX7CfGeO2T4+GF1FUYu2WY+S2cvXFE/NGqtV1pOUm5Nttt8W2+Lbfbk6C2T6n/Vmz6apHFaulOeecKfOEO7g9597x1FZ7J9TvrLd9LUjmhbtSlnlOfOnDv5bz7ljrLw1rv8A6MsriouDVKSXtS9WPxkj3yL7mMcK8FNRN5UXpq++k7mtW/XqzkvBt7vwwS/ZDaqpdVaj5wo4X45LL90fiQPkfcKjpPMW4vtTafvRsvTtTrDJS/W3aXSFe4jax3pyjCK5uTSXvZT+0nWmnrBVp06L3oUt71+qUpYzu9yUVx6yHzqOpzbfi2/mejR2i6ulpblGlKq/2FnHi+S8ynHx4xz2mV2TkTkjrEPnR1jLSdWFGCzKpNRXm+L8EsvyLe1/1braat6FG3ipKFRN70oxwlBxi+Pj1dp8ai6hLV39PWalXawkuMaafNJ9cnyb8l3tPbULfRMnTpRdxNcHuNKCfZv8c+SZVkyTfJHpxvS2mOKUn1PG0attj9ea9evTg+yKnL48DJd7HqtKLdO5hUkllRlTlDL7M7zwY6u2Kv8Adt6UfalUf9DBV2t3VWLSp0VlNZUajx38Znv9Q8fp0IawXZs10rPStjHpG5OnOVLefNxiouOfBSS8iky7tm9l6Fo6k+uo5VH+KTx+VRJ5euiOLvugG1O+9L0g4dVKnCHm/Xf8a9xg2a2Hp2kabxlU4yqPyW7H800aTTl99JXNar+vVnJezl7vwwT/AGO2GFcV2uuNNPw9eXzger/68Ovs80+PNv7rKABynUAAAAAFDbcdJ+l6QhRT4UaMU/aqNzf5dwiWqGhvrBfW9u1mM6i38fqR9ap+WLPvXjSH0lpK7qN/584r2YPo4/CKJlsJ0R6Td1rlrKpUtyL/AG6j/thL946n/PF/Tm675f7Wgtn2j1/oaH7iPVa6oWVk04WdCLXJqjSyvxYybcHN7W+rodY+j8jHd4Lh4FQbedOTg6FnFtRcXWqJfe9bdpp9yxJ+OC4Cn9u2r9SrKjeRi5QjB0qjSb3PWcoSl2J70lntx2luDXeNq8++k6V9qNoKGsmkKFtUbUJyk5Y4NxhCU3FPqzu4z3nR2jtWrXRMVGjbUqaX6sI5fjJrMn3s5asryej6katKThODUoyjzTXWicWG0jTGnpKjQm6k2v8AKoUt7Ha3u4iu/gas+O158T4ZcOStY1MeW428aSg6ltawxmEZVZqOOG9iME8d0ZPzIRqDo76U0na08ZXTRm/Zp/pH/AeDWK3rWV1Vhcz36ykulbnvveaTacutrKXkTjYXo30q+qV2sxpUWk+pTqNJce3dUz1r08Tz5vlXscva92H0bpK7p4wunnJeE30i+EjqEoPbfo/0TSSqLlWoQl+KDdN/CMDNxZ1bTTyY3XaG6O07V0XRuKNN7sbiMYVHxzuxbeF45afc2eWys56RqQpU4uU5yUYxXXJvCMJcOxLU3dT0jVjzzC3T7OU6nnxivxdxsyWilZsx46zeYqsPVDVqGqdpTt4YbS3qkl9+o/ty/wCF3JGg2t3/AKPZwpJ8atVZ9mCcn8dwnJUm16+6W6pUs8KdLe85yefhCJhwRN8sTP8ALbnnrjmI/hBC8NDai2ttb0o1LanOahHflKKbc2sy4+OSptUNG/S99Qp810ilL2YevL+HHmX+aOXeY1WFHFpE7mWppapWdF5VpR86cH80bOlRjQW7GKil1RSS9yPsGCbTPu3RER7IntL0vLRVi1B7sqs1Tyuai03PHlFrzKXpQ6SSjyy0vDLwXRtL0NPS9l+ji5SpTVTdSbbjhxlhdbxLPkUqdLia6eHO5W+/lfmhtULbQkFGFGLklxqTjGU5Prbk+XguBptp95DR9g6aUVKtOMEkknhNTk/dFL8RBLLaDfxUaUKu++EY5pwnN9i5Zk/HJ4daqd3CcJ3sn0k4OUYzlHMYZx9lcIZeeC7DxTBaLxN5e7Z6zSYrDTRi5vC5vgvF8i+NL1Fq7oyeOHRW25H2t1Qj8WintTrH6Tv7eGMrpFKXsw9d5/dx5llbWLv0ewUf+pWhF+CUp/yI9cj4r1q84PhpayncF37OLD0HR1Lhh1N6q/xP1fyqJSVCk7mUYR4uUlFY7ZPC+LOjrO2VnThTXKEIxXhFJL5Ecy3wxCeJXzMswAOc6AAAAAA8s9FUajcnRptt5bcINt9reDPSoRt1iMVFdkUkvcj7A2aAAAPmcFUTTSaaw0+KafNNH0ANDW1CsK8nKVjQy3l4pxWX4I2mj9FUdEx3KFGFGPPdpQjFN9rUVxPUCZtM+8oiIh46uhqFduUqFKTby3KnTbb7W2uJnt7WFot2EIwXZCKivcjKBs0HP22LWaGnr1UqeHC2Uqe8vvTbTqYfYmlHxTLP2pa3PVSy/RvFas3Tpv8AV4ZnPxS5d7RzpFdI8Li28JLi2382bONj/fLJyb/shu9TNWJa23kLeOVH7VWS+7TWN5+L4Jd7R07aWsbGnGnTiowhFRjFclFLCXuIlsw1M+qVpmpHFetiVXtivuU/JPj3t9xMirPk721HtC3Bj6V8+4Yq1rC4+1CMvain8zKDOvYqVrCh9mEY+zFL5GUAAAABq7zVe10hLeqW1Kcnzk4Ry/FrmbQExMx7ImIn3eGw0HQ0Vxo0KdJ8swhFN+LSyzPXsad08zpwm8YzKMW8dmWjOBufc1Hsw0LKna/YpxhnnuRis+5GSpSVVYklJdjSfzPoEbSwxs4QeVCK8Ix/oZgAAAAAAAAAAAAAAAAAAAAAAD4q0Y11iUVJdkkn8zFHR1KDUlSgmuKahDKfc8HoAAAAAAAAAAAAAAAAAAAAAAAAAAAAAAAAAAAAAAAAAAAAAAAAAAAAAAAAAAAAAAAAAAAAAAAAAAAAAAAAAAAAAAAAAAAAAAAAAAAAAAAAAAAAAAAAAAAAAAAAAAAAAAAAAAAAAAAAAAAAAAAAAAAAAAAAAAAAAAAAAAAAAAAAAAAAAAAAAAAAAAAAAAAAAAAAAAAAAAAAAAAAAAAAAH//2Q=="/>
          <p:cNvSpPr>
            <a:spLocks noChangeAspect="1" noChangeArrowheads="1"/>
          </p:cNvSpPr>
          <p:nvPr/>
        </p:nvSpPr>
        <p:spPr bwMode="auto">
          <a:xfrm>
            <a:off x="1259681" y="748903"/>
            <a:ext cx="228600" cy="228601"/>
          </a:xfrm>
          <a:prstGeom prst="rect">
            <a:avLst/>
          </a:prstGeom>
          <a:noFill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latin typeface="Calibri" panose="020F0502020204030204" pitchFamily="34" charset="0"/>
            </a:endParaRP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1" y="0"/>
            <a:ext cx="9113002" cy="92204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6A658"/>
                </a:solidFill>
                <a:latin typeface="Arvo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smtClean="0">
                <a:solidFill>
                  <a:srgbClr val="0070C0"/>
                </a:solidFill>
                <a:latin typeface="Calibri" panose="020F0502020204030204" pitchFamily="34" charset="0"/>
                <a:cs typeface="Arvo"/>
              </a:rPr>
              <a:t>A simplified look at the enterprise</a:t>
            </a:r>
            <a:endParaRPr lang="en-US" sz="3600" b="1" dirty="0">
              <a:solidFill>
                <a:srgbClr val="0070C0"/>
              </a:solidFill>
              <a:latin typeface="Calibri" panose="020F0502020204030204" pitchFamily="34" charset="0"/>
              <a:cs typeface="Arvo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57200" y="837372"/>
            <a:ext cx="777524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287447" y="2509110"/>
            <a:ext cx="2747283" cy="295379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3238942" y="1785851"/>
            <a:ext cx="2248087" cy="3677051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3" descr="C:\Users\cknotts\Desktop\ScreenHunter_49 Dec. 01 14.43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523" y="2306655"/>
            <a:ext cx="2716267" cy="302875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https://cdn3.iconfinder.com/data/icons/business-pack-3/512/1-512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656" y="5057981"/>
            <a:ext cx="417286" cy="417286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https://cdn3.iconfinder.com/data/icons/business-pack-3/512/1-512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328" y="2526569"/>
            <a:ext cx="432205" cy="43220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https://cdn3.iconfinder.com/data/icons/business-pack-3/512/1-512.png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4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942" y="4180286"/>
            <a:ext cx="554862" cy="55486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Group 57"/>
          <p:cNvGrpSpPr/>
          <p:nvPr/>
        </p:nvGrpSpPr>
        <p:grpSpPr>
          <a:xfrm>
            <a:off x="5715715" y="1593702"/>
            <a:ext cx="318043" cy="3869200"/>
            <a:chOff x="6888147" y="1533376"/>
            <a:chExt cx="375808" cy="4696608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pic>
          <p:nvPicPr>
            <p:cNvPr id="59" name="Picture 5" descr="http://www.randolfdimalanta.com/wp-content/uploads/2012/06/brickwall_texture.jpg"/>
            <p:cNvPicPr>
              <a:picLocks noChangeAspect="1" noChangeArrowheads="1"/>
            </p:cNvPicPr>
            <p:nvPr/>
          </p:nvPicPr>
          <p:blipFill rotWithShape="1"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76508"/>
            <a:stretch/>
          </p:blipFill>
          <p:spPr bwMode="auto">
            <a:xfrm>
              <a:off x="6898195" y="4673076"/>
              <a:ext cx="365760" cy="1556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5" descr="http://www.randolfdimalanta.com/wp-content/uploads/2012/06/brickwall_texture.jpg"/>
            <p:cNvPicPr>
              <a:picLocks noChangeAspect="1" noChangeArrowheads="1"/>
            </p:cNvPicPr>
            <p:nvPr/>
          </p:nvPicPr>
          <p:blipFill rotWithShape="1"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76508"/>
            <a:stretch/>
          </p:blipFill>
          <p:spPr bwMode="auto">
            <a:xfrm>
              <a:off x="6888147" y="3104571"/>
              <a:ext cx="365760" cy="1556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5" descr="http://www.randolfdimalanta.com/wp-content/uploads/2012/06/brickwall_texture.jpg"/>
            <p:cNvPicPr>
              <a:picLocks noChangeAspect="1" noChangeArrowheads="1"/>
            </p:cNvPicPr>
            <p:nvPr/>
          </p:nvPicPr>
          <p:blipFill rotWithShape="1"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76508"/>
            <a:stretch/>
          </p:blipFill>
          <p:spPr bwMode="auto">
            <a:xfrm>
              <a:off x="6888147" y="1533376"/>
              <a:ext cx="365760" cy="1556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Group 61"/>
          <p:cNvGrpSpPr/>
          <p:nvPr/>
        </p:nvGrpSpPr>
        <p:grpSpPr>
          <a:xfrm>
            <a:off x="707234" y="2992050"/>
            <a:ext cx="2048325" cy="2383505"/>
            <a:chOff x="1018470" y="2455421"/>
            <a:chExt cx="2420351" cy="2816409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pic>
          <p:nvPicPr>
            <p:cNvPr id="63" name="Picture 11" descr="http://www.profitplaybook.com/temp/wp-content/uploads/2013/08/building_icon.png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8470" y="2455421"/>
              <a:ext cx="2420351" cy="2816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Rectangle 63"/>
            <p:cNvSpPr/>
            <p:nvPr/>
          </p:nvSpPr>
          <p:spPr>
            <a:xfrm>
              <a:off x="1328959" y="3570700"/>
              <a:ext cx="1359308" cy="989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9" descr="https://cdn1.iconfinder.com/data/icons/user-experience/512/meeting-512.png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5764" y="3539200"/>
              <a:ext cx="1045153" cy="10451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6" name="Group 65"/>
          <p:cNvGrpSpPr/>
          <p:nvPr/>
        </p:nvGrpSpPr>
        <p:grpSpPr>
          <a:xfrm>
            <a:off x="4166810" y="4135963"/>
            <a:ext cx="1204745" cy="1174739"/>
            <a:chOff x="4560886" y="4363222"/>
            <a:chExt cx="1497014" cy="1459729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pic>
          <p:nvPicPr>
            <p:cNvPr id="67" name="Picture 13" descr="https://cdn2.iconfinder.com/data/icons/seo-accessibility-usability-2/256/Coding-512.png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0886" y="4991894"/>
              <a:ext cx="831057" cy="831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13" descr="https://cdn2.iconfinder.com/data/icons/seo-accessibility-usability-2/256/Coding-512.png"/>
            <p:cNvPicPr>
              <a:picLocks noChangeAspect="1" noChangeArrowheads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1528" y="4661479"/>
              <a:ext cx="660830" cy="6608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13" descr="https://cdn2.iconfinder.com/data/icons/seo-accessibility-usability-2/256/Coding-512.png"/>
            <p:cNvPicPr>
              <a:picLocks noChangeAspect="1" noChangeArrowheads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1370" y="4363222"/>
              <a:ext cx="546530" cy="546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0" name="Group 69"/>
          <p:cNvGrpSpPr/>
          <p:nvPr/>
        </p:nvGrpSpPr>
        <p:grpSpPr>
          <a:xfrm>
            <a:off x="3670335" y="3364123"/>
            <a:ext cx="1204745" cy="1174739"/>
            <a:chOff x="4560886" y="4363222"/>
            <a:chExt cx="1497014" cy="1459729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pic>
          <p:nvPicPr>
            <p:cNvPr id="71" name="Picture 13" descr="https://cdn2.iconfinder.com/data/icons/seo-accessibility-usability-2/256/Coding-512.png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0886" y="4991894"/>
              <a:ext cx="831057" cy="831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13" descr="https://cdn2.iconfinder.com/data/icons/seo-accessibility-usability-2/256/Coding-512.png"/>
            <p:cNvPicPr>
              <a:picLocks noChangeAspect="1" noChangeArrowheads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1528" y="4661479"/>
              <a:ext cx="660830" cy="6608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13" descr="https://cdn2.iconfinder.com/data/icons/seo-accessibility-usability-2/256/Coding-512.png"/>
            <p:cNvPicPr>
              <a:picLocks noChangeAspect="1" noChangeArrowheads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1370" y="4363222"/>
              <a:ext cx="546530" cy="546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4" name="Group 73"/>
          <p:cNvGrpSpPr/>
          <p:nvPr/>
        </p:nvGrpSpPr>
        <p:grpSpPr>
          <a:xfrm>
            <a:off x="3640437" y="2403386"/>
            <a:ext cx="1204745" cy="1174739"/>
            <a:chOff x="4560886" y="4363222"/>
            <a:chExt cx="1497014" cy="1459729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pic>
          <p:nvPicPr>
            <p:cNvPr id="75" name="Picture 13" descr="https://cdn2.iconfinder.com/data/icons/seo-accessibility-usability-2/256/Coding-512.png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0886" y="4991894"/>
              <a:ext cx="831057" cy="831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13" descr="https://cdn2.iconfinder.com/data/icons/seo-accessibility-usability-2/256/Coding-512.png"/>
            <p:cNvPicPr>
              <a:picLocks noChangeAspect="1" noChangeArrowheads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1528" y="4661479"/>
              <a:ext cx="660830" cy="6608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13" descr="https://cdn2.iconfinder.com/data/icons/seo-accessibility-usability-2/256/Coding-512.png"/>
            <p:cNvPicPr>
              <a:picLocks noChangeAspect="1" noChangeArrowheads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1370" y="4363222"/>
              <a:ext cx="546530" cy="546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8" name="Rectangle 77"/>
          <p:cNvSpPr/>
          <p:nvPr/>
        </p:nvSpPr>
        <p:spPr>
          <a:xfrm>
            <a:off x="287447" y="5556675"/>
            <a:ext cx="8658637" cy="3869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itle 3"/>
          <p:cNvSpPr txBox="1">
            <a:spLocks/>
          </p:cNvSpPr>
          <p:nvPr/>
        </p:nvSpPr>
        <p:spPr>
          <a:xfrm>
            <a:off x="482185" y="5621757"/>
            <a:ext cx="4546748" cy="27825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609588" rtl="0" eaLnBrk="1" latinLnBrk="0" hangingPunct="1">
              <a:spcBef>
                <a:spcPct val="0"/>
              </a:spcBef>
              <a:buNone/>
              <a:defRPr sz="2400" b="0" i="0" kern="1200">
                <a:solidFill>
                  <a:srgbClr val="FFFFFF"/>
                </a:solidFill>
                <a:latin typeface="Open Sans"/>
                <a:ea typeface="+mj-ea"/>
                <a:cs typeface="Open Sans"/>
              </a:defRPr>
            </a:lvl1pPr>
          </a:lstStyle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" panose="020B0604020202020204"/>
              </a:rPr>
              <a:t>S e c u r I t y,   G o v e r n a n c e</a:t>
            </a: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itle 3"/>
          <p:cNvSpPr txBox="1">
            <a:spLocks/>
          </p:cNvSpPr>
          <p:nvPr/>
        </p:nvSpPr>
        <p:spPr>
          <a:xfrm>
            <a:off x="4401131" y="5633102"/>
            <a:ext cx="4297752" cy="27825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609588" rtl="0" eaLnBrk="1" latinLnBrk="0" hangingPunct="1">
              <a:spcBef>
                <a:spcPct val="0"/>
              </a:spcBef>
              <a:buNone/>
              <a:defRPr sz="2400" b="0" i="0" kern="1200">
                <a:solidFill>
                  <a:srgbClr val="FFFFFF"/>
                </a:solidFill>
                <a:latin typeface="Open Sans"/>
                <a:ea typeface="+mj-ea"/>
                <a:cs typeface="Open Sans"/>
              </a:defRPr>
            </a:lvl1pPr>
          </a:lstStyle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" panose="020B0604020202020204"/>
              </a:rPr>
              <a:t>S e c u r I t y,  G o v e r n a n c e</a:t>
            </a: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itle 3"/>
          <p:cNvSpPr txBox="1">
            <a:spLocks/>
          </p:cNvSpPr>
          <p:nvPr/>
        </p:nvSpPr>
        <p:spPr>
          <a:xfrm>
            <a:off x="-28423" y="2620319"/>
            <a:ext cx="3106146" cy="2782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09588" rtl="0" eaLnBrk="1" latinLnBrk="0" hangingPunct="1">
              <a:spcBef>
                <a:spcPct val="0"/>
              </a:spcBef>
              <a:buNone/>
              <a:defRPr sz="2400" b="0" i="0" kern="1200">
                <a:solidFill>
                  <a:srgbClr val="FFFFFF"/>
                </a:solidFill>
                <a:latin typeface="Open Sans"/>
                <a:ea typeface="+mj-ea"/>
                <a:cs typeface="Open Sans"/>
              </a:defRPr>
            </a:lvl1pPr>
          </a:lstStyle>
          <a:p>
            <a:pPr algn="ctr"/>
            <a:r>
              <a:rPr lang="en-US" sz="1800" b="1" dirty="0" smtClean="0">
                <a:solidFill>
                  <a:schemeClr val="tx1"/>
                </a:solidFill>
                <a:latin typeface="Arial" panose="020B0604020202020204"/>
              </a:rPr>
              <a:t>Business Customer</a:t>
            </a:r>
            <a:endPara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2" name="Picture 5" descr="http://www.randolfdimalanta.com/wp-content/uploads/2012/06/brickwall_texture.jpg"/>
          <p:cNvPicPr>
            <a:picLocks noChangeAspect="1" noChangeArrowheads="1"/>
          </p:cNvPicPr>
          <p:nvPr/>
        </p:nvPicPr>
        <p:blipFill rotWithShape="1">
          <a:blip r:embed="rId16" cstate="email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6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r="76508"/>
          <a:stretch/>
        </p:blipFill>
        <p:spPr bwMode="auto">
          <a:xfrm rot="5400000">
            <a:off x="3768932" y="781175"/>
            <a:ext cx="309540" cy="133252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5" descr="http://www.randolfdimalanta.com/wp-content/uploads/2012/06/brickwall_texture.jpg"/>
          <p:cNvPicPr>
            <a:picLocks noChangeAspect="1" noChangeArrowheads="1"/>
          </p:cNvPicPr>
          <p:nvPr/>
        </p:nvPicPr>
        <p:blipFill rotWithShape="1">
          <a:blip r:embed="rId16" cstate="email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6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r="76508"/>
          <a:stretch/>
        </p:blipFill>
        <p:spPr bwMode="auto">
          <a:xfrm rot="5400000">
            <a:off x="5173959" y="783419"/>
            <a:ext cx="309540" cy="133252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5" descr="http://www.randolfdimalanta.com/wp-content/uploads/2012/06/brickwall_texture.jpg"/>
          <p:cNvPicPr>
            <a:picLocks noChangeAspect="1" noChangeArrowheads="1"/>
          </p:cNvPicPr>
          <p:nvPr/>
        </p:nvPicPr>
        <p:blipFill rotWithShape="1">
          <a:blip r:embed="rId16" cstate="email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6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r="76508"/>
          <a:stretch/>
        </p:blipFill>
        <p:spPr bwMode="auto">
          <a:xfrm rot="5400000">
            <a:off x="6506482" y="781175"/>
            <a:ext cx="309540" cy="133252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5" descr="http://www.randolfdimalanta.com/wp-content/uploads/2012/06/brickwall_texture.jpg"/>
          <p:cNvPicPr>
            <a:picLocks noChangeAspect="1" noChangeArrowheads="1"/>
          </p:cNvPicPr>
          <p:nvPr/>
        </p:nvPicPr>
        <p:blipFill rotWithShape="1">
          <a:blip r:embed="rId16" cstate="email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6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r="76508"/>
          <a:stretch/>
        </p:blipFill>
        <p:spPr bwMode="auto">
          <a:xfrm rot="5400000">
            <a:off x="7911509" y="783420"/>
            <a:ext cx="309540" cy="133252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itle 3"/>
          <p:cNvSpPr txBox="1">
            <a:spLocks/>
          </p:cNvSpPr>
          <p:nvPr/>
        </p:nvSpPr>
        <p:spPr>
          <a:xfrm>
            <a:off x="3408543" y="2035185"/>
            <a:ext cx="2229589" cy="2782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09588" rtl="0" eaLnBrk="1" latinLnBrk="0" hangingPunct="1">
              <a:spcBef>
                <a:spcPct val="0"/>
              </a:spcBef>
              <a:buNone/>
              <a:defRPr sz="2400" b="0" i="0" kern="1200">
                <a:solidFill>
                  <a:srgbClr val="FFFFFF"/>
                </a:solidFill>
                <a:latin typeface="Open Sans"/>
                <a:ea typeface="+mj-ea"/>
                <a:cs typeface="Open Sans"/>
              </a:defRPr>
            </a:lvl1pPr>
          </a:lstStyle>
          <a:p>
            <a:r>
              <a:rPr lang="en-US" sz="1600" b="1" dirty="0" smtClean="0">
                <a:solidFill>
                  <a:schemeClr val="tx1"/>
                </a:solidFill>
                <a:latin typeface="Arial" panose="020B0604020202020204"/>
              </a:rPr>
              <a:t>Application Development teams</a:t>
            </a: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itle 3"/>
          <p:cNvSpPr txBox="1">
            <a:spLocks/>
          </p:cNvSpPr>
          <p:nvPr/>
        </p:nvSpPr>
        <p:spPr>
          <a:xfrm>
            <a:off x="6219977" y="1902267"/>
            <a:ext cx="2847823" cy="4310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09588" rtl="0" eaLnBrk="1" latinLnBrk="0" hangingPunct="1">
              <a:spcBef>
                <a:spcPct val="0"/>
              </a:spcBef>
              <a:buNone/>
              <a:defRPr sz="2400" b="0" i="0" kern="1200">
                <a:solidFill>
                  <a:srgbClr val="FFFFFF"/>
                </a:solidFill>
                <a:latin typeface="Open Sans"/>
                <a:ea typeface="+mj-ea"/>
                <a:cs typeface="Open Sans"/>
              </a:defRPr>
            </a:lvl1pPr>
          </a:lstStyle>
          <a:p>
            <a:r>
              <a:rPr lang="en-US" sz="1600" b="1" dirty="0" smtClean="0">
                <a:solidFill>
                  <a:schemeClr val="tx1"/>
                </a:solidFill>
                <a:latin typeface="Arial" panose="020B0604020202020204"/>
              </a:rPr>
              <a:t>IT Operations, Production Environments, Support</a:t>
            </a: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itle 3"/>
          <p:cNvSpPr txBox="1">
            <a:spLocks/>
          </p:cNvSpPr>
          <p:nvPr/>
        </p:nvSpPr>
        <p:spPr>
          <a:xfrm>
            <a:off x="4542661" y="1326078"/>
            <a:ext cx="2668546" cy="2782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09588" rtl="0" eaLnBrk="1" latinLnBrk="0" hangingPunct="1">
              <a:spcBef>
                <a:spcPct val="0"/>
              </a:spcBef>
              <a:buNone/>
              <a:defRPr sz="2400" b="0" i="0" kern="1200">
                <a:solidFill>
                  <a:srgbClr val="FFFFFF"/>
                </a:solidFill>
                <a:latin typeface="Open Sans"/>
                <a:ea typeface="+mj-ea"/>
                <a:cs typeface="Open Sans"/>
              </a:defRPr>
            </a:lvl1pPr>
          </a:lstStyle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" panose="020B0604020202020204"/>
              </a:rPr>
              <a:t>Change Management</a:t>
            </a: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51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>
          <a:xfrm>
            <a:off x="1" y="0"/>
            <a:ext cx="9113002" cy="92204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6A658"/>
                </a:solidFill>
                <a:latin typeface="Arvo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smtClean="0">
                <a:solidFill>
                  <a:srgbClr val="0070C0"/>
                </a:solidFill>
                <a:latin typeface="Calibri" panose="020F0502020204030204" pitchFamily="34" charset="0"/>
                <a:cs typeface="Arvo"/>
              </a:rPr>
              <a:t>A simplified look at the enterprise</a:t>
            </a:r>
            <a:endParaRPr lang="en-US" sz="3600" b="1" dirty="0">
              <a:solidFill>
                <a:srgbClr val="0070C0"/>
              </a:solidFill>
              <a:latin typeface="Calibri" panose="020F0502020204030204" pitchFamily="34" charset="0"/>
              <a:cs typeface="Arvo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57200" y="837372"/>
            <a:ext cx="777524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52" y="1143000"/>
            <a:ext cx="8701548" cy="48169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184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SPE_IT_PowerPoin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ew-IT-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w-IT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-IT-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-IT-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-IT-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-IT-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-IT-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-IT-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-IT-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-IT-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-IT-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-IT-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-IT-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ASPE_IT_PowerPoint TEMPLATE</Template>
  <TotalTime>9979</TotalTime>
  <Words>1376</Words>
  <Application>Microsoft Office PowerPoint</Application>
  <PresentationFormat>On-screen Show (4:3)</PresentationFormat>
  <Paragraphs>174</Paragraphs>
  <Slides>35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ASPE_IT_PowerPoint TEMPLATE</vt:lpstr>
      <vt:lpstr>PowerPoint Presentation</vt:lpstr>
      <vt:lpstr>PowerPoint Presentation</vt:lpstr>
      <vt:lpstr>PowerPoint Presentation</vt:lpstr>
      <vt:lpstr>PowerPoint Presentation</vt:lpstr>
      <vt:lpstr>2015 Puppet “State of DevOps” Report executive summary: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DevOps Really?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Continuous Delivery Maturity Matrix</vt:lpstr>
      <vt:lpstr>How can we get more specific about applying DevOps principles for our own work?</vt:lpstr>
      <vt:lpstr>PowerPoint Presentation</vt:lpstr>
      <vt:lpstr>PowerPoint Presentation</vt:lpstr>
      <vt:lpstr>PowerPoint Presentation</vt:lpstr>
      <vt:lpstr>One of the most important tools of DevOps: Failure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Cothran</dc:creator>
  <cp:lastModifiedBy>Rob Knapp</cp:lastModifiedBy>
  <cp:revision>337</cp:revision>
  <cp:lastPrinted>2016-01-24T07:44:44Z</cp:lastPrinted>
  <dcterms:created xsi:type="dcterms:W3CDTF">2012-07-24T18:59:53Z</dcterms:created>
  <dcterms:modified xsi:type="dcterms:W3CDTF">2016-04-13T18:10:17Z</dcterms:modified>
</cp:coreProperties>
</file>