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Proxima Nova"/>
      <p:regular r:id="rId39"/>
      <p:bold r:id="rId40"/>
      <p:italic r:id="rId41"/>
      <p:boldItalic r:id="rId42"/>
    </p:embeddedFont>
    <p:embeddedFont>
      <p:font typeface="Proxima Nova Semibold"/>
      <p:regular r:id="rId43"/>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6.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8.xml"/><Relationship Id="rId44" Type="http://schemas.openxmlformats.org/officeDocument/2006/relationships/font" Target="fonts/ProximaNovaSemibold-bold.fntdata"/><Relationship Id="rId21" Type="http://schemas.openxmlformats.org/officeDocument/2006/relationships/slide" Target="slides/slide17.xml"/><Relationship Id="rId43" Type="http://schemas.openxmlformats.org/officeDocument/2006/relationships/font" Target="fonts/ProximaNovaSemibold-regular.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ProximaNova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roximaNova-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8c0ff4758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8c0ff4758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8c0ff4758_5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8c0ff4758_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8c0ff4758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8c0ff4758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8c0ff4758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8c0ff4758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8c0ff475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8c0ff475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8c0ff475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8c0ff475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8c0ff475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8c0ff475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8c0ff4758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8c0ff4758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8c0ff475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8c0ff475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8c0ff4758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8c0ff4758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8c0ff47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8c0ff47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8c0ff4758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8c0ff4758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8c0ff4758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8c0ff4758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8c0ff4758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8c0ff4758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8c0ff4758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8c0ff4758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8c0ff4758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8c0ff475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8c0ff4758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8c0ff4758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8c0ff4758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8c0ff4758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8c0ff4758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8c0ff4758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8c0ff4758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8c0ff4758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8c0ff4758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8c0ff4758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8c0ff4758_5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8c0ff4758_5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8c0ff4758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8c0ff4758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8c0ff475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8c0ff475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8c0ff4758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48c0ff4758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8c0ff4758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48c0ff4758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8c0ff4758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8c0ff4758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8c0ff475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8c0ff475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8c0ff475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8c0ff475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8c0ff475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8c0ff475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8c0ff4758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8c0ff4758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8c0ff4758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8c0ff4758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8c0ff475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8c0ff475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1533150"/>
            <a:ext cx="8520600" cy="7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LOAN MANAGEMENT SYSTEM</a:t>
            </a:r>
            <a:endParaRPr b="1" sz="3600"/>
          </a:p>
        </p:txBody>
      </p:sp>
      <p:sp>
        <p:nvSpPr>
          <p:cNvPr id="60" name="Google Shape;60;p13"/>
          <p:cNvSpPr txBox="1"/>
          <p:nvPr>
            <p:ph idx="1" type="subTitle"/>
          </p:nvPr>
        </p:nvSpPr>
        <p:spPr>
          <a:xfrm>
            <a:off x="484975" y="3674100"/>
            <a:ext cx="4763100" cy="7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Presented by: </a:t>
            </a:r>
            <a:r>
              <a:rPr lang="en" sz="1600"/>
              <a:t>Batch 9 (Team 3)</a:t>
            </a:r>
            <a:endParaRPr sz="1600"/>
          </a:p>
          <a:p>
            <a:pPr indent="0" lvl="0" marL="0" rtl="0" algn="l">
              <a:spcBef>
                <a:spcPts val="0"/>
              </a:spcBef>
              <a:spcAft>
                <a:spcPts val="0"/>
              </a:spcAft>
              <a:buNone/>
            </a:pPr>
            <a:r>
              <a:rPr lang="en" sz="1600"/>
              <a:t>Instructor: Shrivalli Maheshwaran</a:t>
            </a:r>
            <a:endParaRPr sz="1600"/>
          </a:p>
        </p:txBody>
      </p:sp>
      <p:sp>
        <p:nvSpPr>
          <p:cNvPr id="61" name="Google Shape;61;p13"/>
          <p:cNvSpPr txBox="1"/>
          <p:nvPr>
            <p:ph type="ctrTitle"/>
          </p:nvPr>
        </p:nvSpPr>
        <p:spPr>
          <a:xfrm>
            <a:off x="311700" y="1108375"/>
            <a:ext cx="8520600" cy="54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u="sng">
                <a:latin typeface="Proxima Nova Semibold"/>
                <a:ea typeface="Proxima Nova Semibold"/>
                <a:cs typeface="Proxima Nova Semibold"/>
                <a:sym typeface="Proxima Nova Semibold"/>
              </a:rPr>
              <a:t>Dot Net Full Stack Training Project</a:t>
            </a:r>
            <a:endParaRPr sz="1800" u="sng">
              <a:latin typeface="Proxima Nova Semibold"/>
              <a:ea typeface="Proxima Nova Semibold"/>
              <a:cs typeface="Proxima Nova Semibold"/>
              <a:sym typeface="Proxima Nova Semibold"/>
            </a:endParaRPr>
          </a:p>
        </p:txBody>
      </p:sp>
      <p:sp>
        <p:nvSpPr>
          <p:cNvPr id="62" name="Google Shape;62;p13"/>
          <p:cNvSpPr/>
          <p:nvPr/>
        </p:nvSpPr>
        <p:spPr>
          <a:xfrm>
            <a:off x="6690725" y="2571750"/>
            <a:ext cx="1818900" cy="18189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7433400" y="3575975"/>
            <a:ext cx="1281600" cy="1281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rot="5400000">
            <a:off x="6002850" y="2735200"/>
            <a:ext cx="1503900" cy="1357200"/>
          </a:xfrm>
          <a:prstGeom prst="triangle">
            <a:avLst>
              <a:gd fmla="val 50000"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Database Schema</a:t>
            </a:r>
            <a:endParaRPr b="1" sz="2500"/>
          </a:p>
        </p:txBody>
      </p:sp>
      <p:pic>
        <p:nvPicPr>
          <p:cNvPr id="122" name="Google Shape;122;p22"/>
          <p:cNvPicPr preferRelativeResize="0"/>
          <p:nvPr/>
        </p:nvPicPr>
        <p:blipFill>
          <a:blip r:embed="rId3">
            <a:alphaModFix/>
          </a:blip>
          <a:stretch>
            <a:fillRect/>
          </a:stretch>
        </p:blipFill>
        <p:spPr>
          <a:xfrm>
            <a:off x="1078388" y="1111450"/>
            <a:ext cx="6987232" cy="3820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Special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Special Features</a:t>
            </a:r>
            <a:endParaRPr b="1" sz="2500"/>
          </a:p>
        </p:txBody>
      </p:sp>
      <p:sp>
        <p:nvSpPr>
          <p:cNvPr id="133" name="Google Shape;133;p24"/>
          <p:cNvSpPr txBox="1"/>
          <p:nvPr>
            <p:ph idx="1" type="body"/>
          </p:nvPr>
        </p:nvSpPr>
        <p:spPr>
          <a:xfrm>
            <a:off x="311700" y="1367600"/>
            <a:ext cx="8520600" cy="2509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Appropriate </a:t>
            </a:r>
            <a:r>
              <a:rPr lang="en"/>
              <a:t>error</a:t>
            </a:r>
            <a:r>
              <a:rPr lang="en"/>
              <a:t> handling like validation error is shown in case employee enters date of birth &gt; date of joining</a:t>
            </a:r>
            <a:endParaRPr/>
          </a:p>
          <a:p>
            <a:pPr indent="-334327" lvl="0" marL="457200" rtl="0" algn="l">
              <a:spcBef>
                <a:spcPts val="0"/>
              </a:spcBef>
              <a:spcAft>
                <a:spcPts val="0"/>
              </a:spcAft>
              <a:buSzPct val="100000"/>
              <a:buChar char="●"/>
            </a:pPr>
            <a:r>
              <a:rPr lang="en"/>
              <a:t>User is shown appropriate status, e.g. when tables do not have any data, proper message is displayed instead of blank screen</a:t>
            </a:r>
            <a:endParaRPr/>
          </a:p>
          <a:p>
            <a:pPr indent="-334327" lvl="0" marL="457200" rtl="0" algn="l">
              <a:spcBef>
                <a:spcPts val="0"/>
              </a:spcBef>
              <a:spcAft>
                <a:spcPts val="0"/>
              </a:spcAft>
              <a:buSzPct val="100000"/>
              <a:buChar char="●"/>
            </a:pPr>
            <a:r>
              <a:rPr lang="en"/>
              <a:t>Data consistency has been taken care of, e.g. when deleting a loan card, associated items will be deleted as well</a:t>
            </a:r>
            <a:endParaRPr/>
          </a:p>
          <a:p>
            <a:pPr indent="-334327" lvl="0" marL="457200" rtl="0" algn="l">
              <a:spcBef>
                <a:spcPts val="0"/>
              </a:spcBef>
              <a:spcAft>
                <a:spcPts val="0"/>
              </a:spcAft>
              <a:buSzPct val="100000"/>
              <a:buChar char="●"/>
            </a:pPr>
            <a:r>
              <a:rPr lang="en"/>
              <a:t>Navbar has been added with user greeting on right side</a:t>
            </a:r>
            <a:endParaRPr/>
          </a:p>
          <a:p>
            <a:pPr indent="-334327" lvl="0" marL="457200" rtl="0" algn="l">
              <a:spcBef>
                <a:spcPts val="0"/>
              </a:spcBef>
              <a:spcAft>
                <a:spcPts val="0"/>
              </a:spcAft>
              <a:buSzPct val="100000"/>
              <a:buChar char="●"/>
            </a:pPr>
            <a:r>
              <a:rPr lang="en"/>
              <a:t>Loan card valuation is displayed which is the sum of all items purchased with it</a:t>
            </a:r>
            <a:endParaRPr/>
          </a:p>
          <a:p>
            <a:pPr indent="-334327" lvl="0" marL="457200" rtl="0" algn="l">
              <a:spcBef>
                <a:spcPts val="0"/>
              </a:spcBef>
              <a:spcAft>
                <a:spcPts val="0"/>
              </a:spcAft>
              <a:buSzPct val="100000"/>
              <a:buChar char="●"/>
            </a:pPr>
            <a:r>
              <a:rPr lang="en"/>
              <a:t>Displaying return date for items purchased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Reusable Table Component</a:t>
            </a:r>
            <a:endParaRPr b="1" sz="2500"/>
          </a:p>
        </p:txBody>
      </p:sp>
      <p:pic>
        <p:nvPicPr>
          <p:cNvPr id="139" name="Google Shape;139;p25"/>
          <p:cNvPicPr preferRelativeResize="0"/>
          <p:nvPr/>
        </p:nvPicPr>
        <p:blipFill>
          <a:blip r:embed="rId3">
            <a:alphaModFix/>
          </a:blip>
          <a:stretch>
            <a:fillRect/>
          </a:stretch>
        </p:blipFill>
        <p:spPr>
          <a:xfrm>
            <a:off x="676888" y="1927675"/>
            <a:ext cx="7790224" cy="644075"/>
          </a:xfrm>
          <a:prstGeom prst="rect">
            <a:avLst/>
          </a:prstGeom>
          <a:noFill/>
          <a:ln>
            <a:noFill/>
          </a:ln>
        </p:spPr>
      </p:pic>
      <p:sp>
        <p:nvSpPr>
          <p:cNvPr id="140" name="Google Shape;140;p25"/>
          <p:cNvSpPr txBox="1"/>
          <p:nvPr/>
        </p:nvSpPr>
        <p:spPr>
          <a:xfrm>
            <a:off x="676900" y="2899300"/>
            <a:ext cx="7838400" cy="73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Proxima Nova"/>
                <a:ea typeface="Proxima Nova"/>
                <a:cs typeface="Proxima Nova"/>
                <a:sym typeface="Proxima Nova"/>
              </a:rPr>
              <a:t>The TableComponent takes various table header names, the corresponding row data and messages to display when no data is present in the table as prop arguments. All view table pages make use of this component. It also uses a helper function responseFilter(), which filters requisite columns from backend response.</a:t>
            </a:r>
            <a:endParaRPr sz="16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Walkthrough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Register Screen</a:t>
            </a:r>
            <a:endParaRPr b="1" sz="2500"/>
          </a:p>
        </p:txBody>
      </p:sp>
      <p:pic>
        <p:nvPicPr>
          <p:cNvPr id="151" name="Google Shape;151;p27"/>
          <p:cNvPicPr preferRelativeResize="0"/>
          <p:nvPr/>
        </p:nvPicPr>
        <p:blipFill>
          <a:blip r:embed="rId3">
            <a:alphaModFix/>
          </a:blip>
          <a:stretch>
            <a:fillRect/>
          </a:stretch>
        </p:blipFill>
        <p:spPr>
          <a:xfrm>
            <a:off x="516537" y="1072350"/>
            <a:ext cx="8110927" cy="3548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Login </a:t>
            </a:r>
            <a:r>
              <a:rPr b="1" lang="en" sz="2500"/>
              <a:t>Screen</a:t>
            </a:r>
            <a:endParaRPr b="1" sz="2500"/>
          </a:p>
        </p:txBody>
      </p:sp>
      <p:pic>
        <p:nvPicPr>
          <p:cNvPr id="157" name="Google Shape;157;p28"/>
          <p:cNvPicPr preferRelativeResize="0"/>
          <p:nvPr/>
        </p:nvPicPr>
        <p:blipFill>
          <a:blip r:embed="rId3">
            <a:alphaModFix/>
          </a:blip>
          <a:stretch>
            <a:fillRect/>
          </a:stretch>
        </p:blipFill>
        <p:spPr>
          <a:xfrm>
            <a:off x="430263" y="1121225"/>
            <a:ext cx="8283477" cy="36261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Successful Login</a:t>
            </a:r>
            <a:endParaRPr b="1" sz="2500"/>
          </a:p>
        </p:txBody>
      </p:sp>
      <p:pic>
        <p:nvPicPr>
          <p:cNvPr id="163" name="Google Shape;163;p29"/>
          <p:cNvPicPr preferRelativeResize="0"/>
          <p:nvPr/>
        </p:nvPicPr>
        <p:blipFill>
          <a:blip r:embed="rId3">
            <a:alphaModFix/>
          </a:blip>
          <a:stretch>
            <a:fillRect/>
          </a:stretch>
        </p:blipFill>
        <p:spPr>
          <a:xfrm>
            <a:off x="549763" y="1121225"/>
            <a:ext cx="8044476" cy="35207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Admin Dashboard</a:t>
            </a:r>
            <a:endParaRPr b="1" sz="2500"/>
          </a:p>
        </p:txBody>
      </p:sp>
      <p:pic>
        <p:nvPicPr>
          <p:cNvPr id="169" name="Google Shape;169;p30"/>
          <p:cNvPicPr preferRelativeResize="0"/>
          <p:nvPr/>
        </p:nvPicPr>
        <p:blipFill>
          <a:blip r:embed="rId3">
            <a:alphaModFix/>
          </a:blip>
          <a:stretch>
            <a:fillRect/>
          </a:stretch>
        </p:blipFill>
        <p:spPr>
          <a:xfrm>
            <a:off x="563350" y="1091900"/>
            <a:ext cx="8017275" cy="351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Admin &gt; Customer Data Management</a:t>
            </a:r>
            <a:endParaRPr b="1" sz="2500"/>
          </a:p>
        </p:txBody>
      </p:sp>
      <p:pic>
        <p:nvPicPr>
          <p:cNvPr id="175" name="Google Shape;175;p31"/>
          <p:cNvPicPr preferRelativeResize="0"/>
          <p:nvPr/>
        </p:nvPicPr>
        <p:blipFill>
          <a:blip r:embed="rId3">
            <a:alphaModFix/>
          </a:blip>
          <a:stretch>
            <a:fillRect/>
          </a:stretch>
        </p:blipFill>
        <p:spPr>
          <a:xfrm>
            <a:off x="577863" y="1277675"/>
            <a:ext cx="7988274" cy="34990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27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Contributions</a:t>
            </a:r>
            <a:endParaRPr b="1"/>
          </a:p>
        </p:txBody>
      </p:sp>
      <p:sp>
        <p:nvSpPr>
          <p:cNvPr id="70" name="Google Shape;70;p14"/>
          <p:cNvSpPr txBox="1"/>
          <p:nvPr>
            <p:ph idx="1" type="body"/>
          </p:nvPr>
        </p:nvSpPr>
        <p:spPr>
          <a:xfrm>
            <a:off x="311700" y="979375"/>
            <a:ext cx="8520600" cy="361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b="1" lang="en" sz="1400">
                <a:solidFill>
                  <a:schemeClr val="dk1"/>
                </a:solidFill>
              </a:rPr>
              <a:t>Ashwin Menon</a:t>
            </a:r>
            <a:r>
              <a:rPr lang="en" sz="1400">
                <a:solidFill>
                  <a:schemeClr val="dk1"/>
                </a:solidFill>
              </a:rPr>
              <a:t> - Frontend Alerts, Exception Handling, (UI - Customer management, Item Purchased, View Loans, Navbar, Dashboard) &amp; (APIs - Edit/Delete Employee, Get Purchased Items, Get Loan Cards, Role Based Auth), Test cases for GetLoanCards API.</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Agastya Varma</a:t>
            </a:r>
            <a:r>
              <a:rPr lang="en" sz="1400">
                <a:solidFill>
                  <a:schemeClr val="dk1"/>
                </a:solidFill>
              </a:rPr>
              <a:t> - Frontend Login/Register page, Setting up AuthContext, </a:t>
            </a:r>
            <a:r>
              <a:rPr lang="en" sz="1400">
                <a:solidFill>
                  <a:schemeClr val="dk1"/>
                </a:solidFill>
              </a:rPr>
              <a:t>Password hashing, </a:t>
            </a:r>
            <a:r>
              <a:rPr lang="en" sz="1400">
                <a:solidFill>
                  <a:schemeClr val="dk1"/>
                </a:solidFill>
              </a:rPr>
              <a:t>APIs - Delete loan, Login, Register, Database Schema, DDL commands.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Soumil Kamat</a:t>
            </a:r>
            <a:r>
              <a:rPr lang="en" sz="1400">
                <a:solidFill>
                  <a:schemeClr val="dk1"/>
                </a:solidFill>
              </a:rPr>
              <a:t> - (UI- Apply for Loan, Edit loan, Add item, Bootstrap setup, UI for Tables, adding session storage), (APIs- Delete Item, Add loan card), (API connection from frontend - delete item, delete loan)</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Hardik Sharma</a:t>
            </a:r>
            <a:r>
              <a:rPr lang="en" sz="1400">
                <a:solidFill>
                  <a:schemeClr val="dk1"/>
                </a:solidFill>
              </a:rPr>
              <a:t>- Frontend: Reusable TableComponent, UI enhancement of master tables and edit form, helper filter function, Backend: Unit tests for GetItems() API, APIs: IssueItem,UpdateItem,UpdateLoan, DeleteItem, exception for repos, DML commands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Manav Munjal </a:t>
            </a:r>
            <a:r>
              <a:rPr lang="en" sz="1400">
                <a:solidFill>
                  <a:schemeClr val="dk1"/>
                </a:solidFill>
              </a:rPr>
              <a:t>- (Ui tasks- User &amp; Admin Dashboards, ApplyForLoan, Add Employee, Dates validation), (Backend tasks- Apis - (Login, Register, GetEmployeeById), Dates validation), DDL commands, Tables creation and population sql.</a:t>
            </a: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Admin &gt; Customer Data Management &gt; Edit Customer</a:t>
            </a:r>
            <a:endParaRPr b="1" sz="2500"/>
          </a:p>
        </p:txBody>
      </p:sp>
      <p:pic>
        <p:nvPicPr>
          <p:cNvPr id="181" name="Google Shape;181;p32"/>
          <p:cNvPicPr preferRelativeResize="0"/>
          <p:nvPr/>
        </p:nvPicPr>
        <p:blipFill>
          <a:blip r:embed="rId3">
            <a:alphaModFix/>
          </a:blip>
          <a:stretch>
            <a:fillRect/>
          </a:stretch>
        </p:blipFill>
        <p:spPr>
          <a:xfrm>
            <a:off x="630276" y="1287475"/>
            <a:ext cx="7883451" cy="3440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Admin &gt; Customer Data Management &gt; Delete Customer</a:t>
            </a:r>
            <a:endParaRPr sz="2500"/>
          </a:p>
        </p:txBody>
      </p:sp>
      <p:pic>
        <p:nvPicPr>
          <p:cNvPr id="187" name="Google Shape;187;p33"/>
          <p:cNvPicPr preferRelativeResize="0"/>
          <p:nvPr/>
        </p:nvPicPr>
        <p:blipFill>
          <a:blip r:embed="rId3">
            <a:alphaModFix/>
          </a:blip>
          <a:stretch>
            <a:fillRect/>
          </a:stretch>
        </p:blipFill>
        <p:spPr>
          <a:xfrm>
            <a:off x="674563" y="1189675"/>
            <a:ext cx="7794877" cy="3381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Admin &gt; Customer Data Management &gt; Add Employee</a:t>
            </a:r>
            <a:endParaRPr b="1" sz="2500"/>
          </a:p>
        </p:txBody>
      </p:sp>
      <p:pic>
        <p:nvPicPr>
          <p:cNvPr id="193" name="Google Shape;193;p34"/>
          <p:cNvPicPr preferRelativeResize="0"/>
          <p:nvPr/>
        </p:nvPicPr>
        <p:blipFill>
          <a:blip r:embed="rId3">
            <a:alphaModFix/>
          </a:blip>
          <a:stretch>
            <a:fillRect/>
          </a:stretch>
        </p:blipFill>
        <p:spPr>
          <a:xfrm>
            <a:off x="539988" y="1131000"/>
            <a:ext cx="8064025" cy="3513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Admin &gt; Item Master View</a:t>
            </a:r>
            <a:endParaRPr b="1" sz="2500"/>
          </a:p>
        </p:txBody>
      </p:sp>
      <p:pic>
        <p:nvPicPr>
          <p:cNvPr id="199" name="Google Shape;199;p35"/>
          <p:cNvPicPr preferRelativeResize="0"/>
          <p:nvPr/>
        </p:nvPicPr>
        <p:blipFill>
          <a:blip r:embed="rId3">
            <a:alphaModFix/>
          </a:blip>
          <a:stretch>
            <a:fillRect/>
          </a:stretch>
        </p:blipFill>
        <p:spPr>
          <a:xfrm>
            <a:off x="631113" y="1189675"/>
            <a:ext cx="7881775" cy="3430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Admin &gt; Item Master View &gt; Edit Item</a:t>
            </a:r>
            <a:endParaRPr b="1" sz="2500"/>
          </a:p>
        </p:txBody>
      </p:sp>
      <p:pic>
        <p:nvPicPr>
          <p:cNvPr id="205" name="Google Shape;205;p36"/>
          <p:cNvPicPr preferRelativeResize="0"/>
          <p:nvPr/>
        </p:nvPicPr>
        <p:blipFill>
          <a:blip r:embed="rId3">
            <a:alphaModFix/>
          </a:blip>
          <a:stretch>
            <a:fillRect/>
          </a:stretch>
        </p:blipFill>
        <p:spPr>
          <a:xfrm>
            <a:off x="789338" y="1258125"/>
            <a:ext cx="7565326" cy="32981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Admin &gt; Add Item Form</a:t>
            </a:r>
            <a:endParaRPr b="1" sz="2500"/>
          </a:p>
        </p:txBody>
      </p:sp>
      <p:pic>
        <p:nvPicPr>
          <p:cNvPr id="211" name="Google Shape;211;p37"/>
          <p:cNvPicPr preferRelativeResize="0"/>
          <p:nvPr/>
        </p:nvPicPr>
        <p:blipFill>
          <a:blip r:embed="rId3">
            <a:alphaModFix/>
          </a:blip>
          <a:stretch>
            <a:fillRect/>
          </a:stretch>
        </p:blipFill>
        <p:spPr>
          <a:xfrm>
            <a:off x="486688" y="1082100"/>
            <a:ext cx="8170624" cy="34795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Admin &gt; Loan Card Master and Edit Loan</a:t>
            </a:r>
            <a:endParaRPr b="1" sz="2500"/>
          </a:p>
        </p:txBody>
      </p:sp>
      <p:pic>
        <p:nvPicPr>
          <p:cNvPr id="217" name="Google Shape;217;p38"/>
          <p:cNvPicPr preferRelativeResize="0"/>
          <p:nvPr/>
        </p:nvPicPr>
        <p:blipFill>
          <a:blip r:embed="rId3">
            <a:alphaModFix/>
          </a:blip>
          <a:stretch>
            <a:fillRect/>
          </a:stretch>
        </p:blipFill>
        <p:spPr>
          <a:xfrm>
            <a:off x="549375" y="1131025"/>
            <a:ext cx="8045248" cy="3508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Admin &gt; Add Loan Card</a:t>
            </a:r>
            <a:endParaRPr b="1" sz="2500"/>
          </a:p>
        </p:txBody>
      </p:sp>
      <p:pic>
        <p:nvPicPr>
          <p:cNvPr id="223" name="Google Shape;223;p39"/>
          <p:cNvPicPr preferRelativeResize="0"/>
          <p:nvPr/>
        </p:nvPicPr>
        <p:blipFill>
          <a:blip r:embed="rId3">
            <a:alphaModFix/>
          </a:blip>
          <a:stretch>
            <a:fillRect/>
          </a:stretch>
        </p:blipFill>
        <p:spPr>
          <a:xfrm>
            <a:off x="618250" y="1170125"/>
            <a:ext cx="7907502" cy="3381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Logout Screen</a:t>
            </a:r>
            <a:endParaRPr b="1" sz="2500"/>
          </a:p>
        </p:txBody>
      </p:sp>
      <p:pic>
        <p:nvPicPr>
          <p:cNvPr id="229" name="Google Shape;229;p40"/>
          <p:cNvPicPr preferRelativeResize="0"/>
          <p:nvPr/>
        </p:nvPicPr>
        <p:blipFill>
          <a:blip r:embed="rId3">
            <a:alphaModFix/>
          </a:blip>
          <a:stretch>
            <a:fillRect/>
          </a:stretch>
        </p:blipFill>
        <p:spPr>
          <a:xfrm>
            <a:off x="495988" y="1140775"/>
            <a:ext cx="8152027" cy="35675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Error screen on entering invalid credentials</a:t>
            </a:r>
            <a:endParaRPr b="1" sz="2500"/>
          </a:p>
        </p:txBody>
      </p:sp>
      <p:pic>
        <p:nvPicPr>
          <p:cNvPr id="235" name="Google Shape;235;p41"/>
          <p:cNvPicPr preferRelativeResize="0"/>
          <p:nvPr/>
        </p:nvPicPr>
        <p:blipFill>
          <a:blip r:embed="rId3">
            <a:alphaModFix/>
          </a:blip>
          <a:stretch>
            <a:fillRect/>
          </a:stretch>
        </p:blipFill>
        <p:spPr>
          <a:xfrm>
            <a:off x="1017713" y="1209250"/>
            <a:ext cx="7108576" cy="31177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Structure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Customer Dashboard</a:t>
            </a:r>
            <a:endParaRPr b="1" sz="2500"/>
          </a:p>
        </p:txBody>
      </p:sp>
      <p:pic>
        <p:nvPicPr>
          <p:cNvPr id="241" name="Google Shape;241;p42"/>
          <p:cNvPicPr preferRelativeResize="0"/>
          <p:nvPr/>
        </p:nvPicPr>
        <p:blipFill>
          <a:blip r:embed="rId3">
            <a:alphaModFix/>
          </a:blip>
          <a:stretch>
            <a:fillRect/>
          </a:stretch>
        </p:blipFill>
        <p:spPr>
          <a:xfrm>
            <a:off x="663600" y="1170125"/>
            <a:ext cx="7816800" cy="3401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Customer &gt; View Items Purchased</a:t>
            </a:r>
            <a:endParaRPr b="1" sz="2500"/>
          </a:p>
        </p:txBody>
      </p:sp>
      <p:pic>
        <p:nvPicPr>
          <p:cNvPr id="247" name="Google Shape;247;p43"/>
          <p:cNvPicPr preferRelativeResize="0"/>
          <p:nvPr/>
        </p:nvPicPr>
        <p:blipFill>
          <a:blip r:embed="rId3">
            <a:alphaModFix/>
          </a:blip>
          <a:stretch>
            <a:fillRect/>
          </a:stretch>
        </p:blipFill>
        <p:spPr>
          <a:xfrm>
            <a:off x="579100" y="1140800"/>
            <a:ext cx="7985798" cy="3503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Customer &gt; </a:t>
            </a:r>
            <a:r>
              <a:rPr b="1" lang="en" sz="2500"/>
              <a:t>Apply for Loan</a:t>
            </a:r>
            <a:endParaRPr b="1" sz="2500"/>
          </a:p>
        </p:txBody>
      </p:sp>
      <p:pic>
        <p:nvPicPr>
          <p:cNvPr id="253" name="Google Shape;253;p44"/>
          <p:cNvPicPr preferRelativeResize="0"/>
          <p:nvPr/>
        </p:nvPicPr>
        <p:blipFill>
          <a:blip r:embed="rId3">
            <a:alphaModFix/>
          </a:blip>
          <a:stretch>
            <a:fillRect/>
          </a:stretch>
        </p:blipFill>
        <p:spPr>
          <a:xfrm>
            <a:off x="583988" y="1160350"/>
            <a:ext cx="7976023" cy="3406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Customer &gt; View Loans</a:t>
            </a:r>
            <a:endParaRPr b="1" sz="2500"/>
          </a:p>
        </p:txBody>
      </p:sp>
      <p:pic>
        <p:nvPicPr>
          <p:cNvPr id="259" name="Google Shape;259;p45"/>
          <p:cNvPicPr preferRelativeResize="0"/>
          <p:nvPr/>
        </p:nvPicPr>
        <p:blipFill>
          <a:blip r:embed="rId3">
            <a:alphaModFix/>
          </a:blip>
          <a:stretch>
            <a:fillRect/>
          </a:stretch>
        </p:blipFill>
        <p:spPr>
          <a:xfrm>
            <a:off x="515538" y="1140800"/>
            <a:ext cx="8112924" cy="3545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Customer &gt; View Loans (No Loan Cards Availed)</a:t>
            </a:r>
            <a:endParaRPr b="1"/>
          </a:p>
        </p:txBody>
      </p:sp>
      <p:pic>
        <p:nvPicPr>
          <p:cNvPr id="265" name="Google Shape;265;p46"/>
          <p:cNvPicPr preferRelativeResize="0"/>
          <p:nvPr/>
        </p:nvPicPr>
        <p:blipFill>
          <a:blip r:embed="rId3">
            <a:alphaModFix/>
          </a:blip>
          <a:stretch>
            <a:fillRect/>
          </a:stretch>
        </p:blipFill>
        <p:spPr>
          <a:xfrm>
            <a:off x="735563" y="1277675"/>
            <a:ext cx="7672876" cy="33530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API Specification (Swagger)</a:t>
            </a:r>
            <a:endParaRPr b="1"/>
          </a:p>
        </p:txBody>
      </p:sp>
      <p:pic>
        <p:nvPicPr>
          <p:cNvPr id="81" name="Google Shape;81;p16"/>
          <p:cNvPicPr preferRelativeResize="0"/>
          <p:nvPr/>
        </p:nvPicPr>
        <p:blipFill>
          <a:blip r:embed="rId3">
            <a:alphaModFix/>
          </a:blip>
          <a:stretch>
            <a:fillRect/>
          </a:stretch>
        </p:blipFill>
        <p:spPr>
          <a:xfrm>
            <a:off x="152400" y="1170125"/>
            <a:ext cx="9048074" cy="2953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API Specification (Swagger)</a:t>
            </a:r>
            <a:endParaRPr b="1"/>
          </a:p>
        </p:txBody>
      </p:sp>
      <p:pic>
        <p:nvPicPr>
          <p:cNvPr id="87" name="Google Shape;87;p17"/>
          <p:cNvPicPr preferRelativeResize="0"/>
          <p:nvPr/>
        </p:nvPicPr>
        <p:blipFill>
          <a:blip r:embed="rId3">
            <a:alphaModFix/>
          </a:blip>
          <a:stretch>
            <a:fillRect/>
          </a:stretch>
        </p:blipFill>
        <p:spPr>
          <a:xfrm>
            <a:off x="161525" y="572700"/>
            <a:ext cx="8907233" cy="2893950"/>
          </a:xfrm>
          <a:prstGeom prst="rect">
            <a:avLst/>
          </a:prstGeom>
          <a:noFill/>
          <a:ln>
            <a:noFill/>
          </a:ln>
        </p:spPr>
      </p:pic>
      <p:pic>
        <p:nvPicPr>
          <p:cNvPr id="88" name="Google Shape;88;p17"/>
          <p:cNvPicPr preferRelativeResize="0"/>
          <p:nvPr/>
        </p:nvPicPr>
        <p:blipFill rotWithShape="1">
          <a:blip r:embed="rId4">
            <a:alphaModFix/>
          </a:blip>
          <a:srcRect b="0" l="0" r="0" t="17491"/>
          <a:stretch/>
        </p:blipFill>
        <p:spPr>
          <a:xfrm>
            <a:off x="104500" y="3466650"/>
            <a:ext cx="9144003" cy="14514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Backend Structure</a:t>
            </a:r>
            <a:endParaRPr b="1"/>
          </a:p>
        </p:txBody>
      </p:sp>
      <p:pic>
        <p:nvPicPr>
          <p:cNvPr id="94" name="Google Shape;94;p18"/>
          <p:cNvPicPr preferRelativeResize="0"/>
          <p:nvPr/>
        </p:nvPicPr>
        <p:blipFill rotWithShape="1">
          <a:blip r:embed="rId3">
            <a:alphaModFix/>
          </a:blip>
          <a:srcRect b="5935" l="0" r="0" t="0"/>
          <a:stretch/>
        </p:blipFill>
        <p:spPr>
          <a:xfrm>
            <a:off x="3125663" y="1172825"/>
            <a:ext cx="2892674" cy="359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Backend Structure</a:t>
            </a:r>
            <a:endParaRPr b="1"/>
          </a:p>
        </p:txBody>
      </p:sp>
      <p:pic>
        <p:nvPicPr>
          <p:cNvPr id="100" name="Google Shape;100;p19"/>
          <p:cNvPicPr preferRelativeResize="0"/>
          <p:nvPr/>
        </p:nvPicPr>
        <p:blipFill rotWithShape="1">
          <a:blip r:embed="rId3">
            <a:alphaModFix/>
          </a:blip>
          <a:srcRect b="0" l="0" r="16534" t="0"/>
          <a:stretch/>
        </p:blipFill>
        <p:spPr>
          <a:xfrm>
            <a:off x="3567100" y="1455912"/>
            <a:ext cx="2642725" cy="1259825"/>
          </a:xfrm>
          <a:prstGeom prst="rect">
            <a:avLst/>
          </a:prstGeom>
          <a:noFill/>
          <a:ln>
            <a:noFill/>
          </a:ln>
        </p:spPr>
      </p:pic>
      <p:pic>
        <p:nvPicPr>
          <p:cNvPr id="101" name="Google Shape;101;p19"/>
          <p:cNvPicPr preferRelativeResize="0"/>
          <p:nvPr/>
        </p:nvPicPr>
        <p:blipFill rotWithShape="1">
          <a:blip r:embed="rId4">
            <a:alphaModFix/>
          </a:blip>
          <a:srcRect b="35567" l="0" r="0" t="0"/>
          <a:stretch/>
        </p:blipFill>
        <p:spPr>
          <a:xfrm>
            <a:off x="464600" y="1199075"/>
            <a:ext cx="2476500" cy="3314075"/>
          </a:xfrm>
          <a:prstGeom prst="rect">
            <a:avLst/>
          </a:prstGeom>
          <a:noFill/>
          <a:ln>
            <a:noFill/>
          </a:ln>
        </p:spPr>
      </p:pic>
      <p:pic>
        <p:nvPicPr>
          <p:cNvPr id="102" name="Google Shape;102;p19"/>
          <p:cNvPicPr preferRelativeResize="0"/>
          <p:nvPr/>
        </p:nvPicPr>
        <p:blipFill rotWithShape="1">
          <a:blip r:embed="rId5">
            <a:alphaModFix/>
          </a:blip>
          <a:srcRect b="0" l="0" r="26691" t="0"/>
          <a:stretch/>
        </p:blipFill>
        <p:spPr>
          <a:xfrm>
            <a:off x="6701800" y="1787213"/>
            <a:ext cx="2287150" cy="1569075"/>
          </a:xfrm>
          <a:prstGeom prst="rect">
            <a:avLst/>
          </a:prstGeom>
          <a:noFill/>
          <a:ln>
            <a:noFill/>
          </a:ln>
        </p:spPr>
      </p:pic>
      <p:pic>
        <p:nvPicPr>
          <p:cNvPr id="103" name="Google Shape;103;p19"/>
          <p:cNvPicPr preferRelativeResize="0"/>
          <p:nvPr/>
        </p:nvPicPr>
        <p:blipFill rotWithShape="1">
          <a:blip r:embed="rId6">
            <a:alphaModFix/>
          </a:blip>
          <a:srcRect b="0" l="0" r="16429" t="0"/>
          <a:stretch/>
        </p:blipFill>
        <p:spPr>
          <a:xfrm>
            <a:off x="3447738" y="3114800"/>
            <a:ext cx="2881450" cy="73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Frontend File Structure</a:t>
            </a:r>
            <a:endParaRPr b="1"/>
          </a:p>
        </p:txBody>
      </p:sp>
      <p:pic>
        <p:nvPicPr>
          <p:cNvPr id="109" name="Google Shape;109;p20"/>
          <p:cNvPicPr preferRelativeResize="0"/>
          <p:nvPr/>
        </p:nvPicPr>
        <p:blipFill>
          <a:blip r:embed="rId3">
            <a:alphaModFix/>
          </a:blip>
          <a:stretch>
            <a:fillRect/>
          </a:stretch>
        </p:blipFill>
        <p:spPr>
          <a:xfrm>
            <a:off x="1472500" y="1577450"/>
            <a:ext cx="2667000" cy="2438400"/>
          </a:xfrm>
          <a:prstGeom prst="rect">
            <a:avLst/>
          </a:prstGeom>
          <a:noFill/>
          <a:ln>
            <a:noFill/>
          </a:ln>
        </p:spPr>
      </p:pic>
      <p:pic>
        <p:nvPicPr>
          <p:cNvPr id="110" name="Google Shape;110;p20"/>
          <p:cNvPicPr preferRelativeResize="0"/>
          <p:nvPr/>
        </p:nvPicPr>
        <p:blipFill>
          <a:blip r:embed="rId4">
            <a:alphaModFix/>
          </a:blip>
          <a:stretch>
            <a:fillRect/>
          </a:stretch>
        </p:blipFill>
        <p:spPr>
          <a:xfrm>
            <a:off x="5211050" y="1017725"/>
            <a:ext cx="226608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Unit Testing Results</a:t>
            </a:r>
            <a:endParaRPr b="1" sz="2500"/>
          </a:p>
        </p:txBody>
      </p:sp>
      <p:pic>
        <p:nvPicPr>
          <p:cNvPr id="116" name="Google Shape;116;p21"/>
          <p:cNvPicPr preferRelativeResize="0"/>
          <p:nvPr/>
        </p:nvPicPr>
        <p:blipFill>
          <a:blip r:embed="rId3">
            <a:alphaModFix/>
          </a:blip>
          <a:stretch>
            <a:fillRect/>
          </a:stretch>
        </p:blipFill>
        <p:spPr>
          <a:xfrm>
            <a:off x="152400" y="1170125"/>
            <a:ext cx="8839204" cy="30730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