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0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av Pandey" initials="MP" lastIdx="1" clrIdx="0">
    <p:extLst>
      <p:ext uri="{19B8F6BF-5375-455C-9EA6-DF929625EA0E}">
        <p15:presenceInfo xmlns:p15="http://schemas.microsoft.com/office/powerpoint/2012/main" userId="740cc8e8422d7d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0ABF1"/>
    <a:srgbClr val="00A0A8"/>
    <a:srgbClr val="5D7373"/>
    <a:srgbClr val="92D050"/>
    <a:srgbClr val="019EA6"/>
    <a:srgbClr val="FEC630"/>
    <a:srgbClr val="F0EEF0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5326" autoAdjust="0"/>
  </p:normalViewPr>
  <p:slideViewPr>
    <p:cSldViewPr snapToGrid="0">
      <p:cViewPr varScale="1">
        <p:scale>
          <a:sx n="81" d="100"/>
          <a:sy n="81" d="100"/>
        </p:scale>
        <p:origin x="16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27FF-73C1-4AD4-BB99-57BE48B7FC6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DB5E5-CFB1-405A-A007-6B76BB3A7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7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D3D9CF5-C94B-4648-A40A-5E8E6C22BC43}"/>
              </a:ext>
            </a:extLst>
          </p:cNvPr>
          <p:cNvGrpSpPr/>
          <p:nvPr/>
        </p:nvGrpSpPr>
        <p:grpSpPr>
          <a:xfrm>
            <a:off x="3912567" y="2105561"/>
            <a:ext cx="4408966" cy="2339102"/>
            <a:chOff x="4136103" y="2121039"/>
            <a:chExt cx="4408966" cy="23391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2D459-FCE7-47CA-AB13-2787C1BD3D6E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Welcome to Project Sentiment Analysis on </a:t>
              </a:r>
              <a:r>
                <a:rPr lang="en-US" sz="4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Twitter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endPara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047654-9AE4-48BA-A706-5BE049ABA848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Using python </a:t>
              </a:r>
              <a:r>
                <a:rPr lang="en-US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tweepy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0F25633-FE09-42D0-A44F-74E9983F74AC}"/>
              </a:ext>
            </a:extLst>
          </p:cNvPr>
          <p:cNvSpPr/>
          <p:nvPr/>
        </p:nvSpPr>
        <p:spPr>
          <a:xfrm>
            <a:off x="8809354" y="1105498"/>
            <a:ext cx="3238289" cy="33335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BF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3A4BC7-8D68-4489-80FA-C341813320EF}"/>
              </a:ext>
            </a:extLst>
          </p:cNvPr>
          <p:cNvSpPr/>
          <p:nvPr/>
        </p:nvSpPr>
        <p:spPr>
          <a:xfrm>
            <a:off x="8923313" y="1216491"/>
            <a:ext cx="3017027" cy="3098147"/>
          </a:xfrm>
          <a:prstGeom prst="ellipse">
            <a:avLst/>
          </a:prstGeom>
          <a:solidFill>
            <a:srgbClr val="50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9262416" y="37308"/>
            <a:ext cx="12482920" cy="6858000"/>
            <a:chOff x="-9931933" y="74616"/>
            <a:chExt cx="1248292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931933" y="74616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1768037" y="6156953"/>
              <a:ext cx="1089660" cy="461665"/>
            </a:xfrm>
            <a:prstGeom prst="rect">
              <a:avLst/>
            </a:prstGeom>
            <a:solidFill>
              <a:srgbClr val="FF596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5023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3796845-98A2-4C5A-9AAA-9185CB6BA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96" y="1739611"/>
            <a:ext cx="2070389" cy="20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29671"/>
            <a:ext cx="12482920" cy="6858000"/>
            <a:chOff x="-9296849" y="0"/>
            <a:chExt cx="1248292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409673" y="6080479"/>
              <a:ext cx="1089660" cy="461665"/>
            </a:xfrm>
            <a:prstGeom prst="rect">
              <a:avLst/>
            </a:prstGeom>
            <a:solidFill>
              <a:srgbClr val="FF596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58352" y="13907"/>
            <a:ext cx="12482920" cy="6858000"/>
            <a:chOff x="-9766749" y="0"/>
            <a:chExt cx="1248292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3084" y="4811680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49605" y="5076689"/>
              <a:ext cx="1049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16379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53228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860F08-F37C-4EAB-B841-545DDFB104B5}"/>
              </a:ext>
            </a:extLst>
          </p:cNvPr>
          <p:cNvGrpSpPr/>
          <p:nvPr/>
        </p:nvGrpSpPr>
        <p:grpSpPr>
          <a:xfrm>
            <a:off x="4493924" y="191028"/>
            <a:ext cx="5496695" cy="958788"/>
            <a:chOff x="4419104" y="118458"/>
            <a:chExt cx="5496695" cy="9587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D247E2-DEF5-4005-BE18-A5C94DCEAF4F}"/>
                </a:ext>
              </a:extLst>
            </p:cNvPr>
            <p:cNvSpPr txBox="1"/>
            <p:nvPr/>
          </p:nvSpPr>
          <p:spPr>
            <a:xfrm>
              <a:off x="4479679" y="118458"/>
              <a:ext cx="5275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F6ACC7-E0E5-4C79-9CEC-60D45F0CB299}"/>
                </a:ext>
              </a:extLst>
            </p:cNvPr>
            <p:cNvSpPr txBox="1"/>
            <p:nvPr/>
          </p:nvSpPr>
          <p:spPr>
            <a:xfrm>
              <a:off x="4419104" y="738692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There are two team members in our team as follows: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3CABD5-DDFD-44A1-813A-F8F3D52F0F46}"/>
              </a:ext>
            </a:extLst>
          </p:cNvPr>
          <p:cNvGrpSpPr/>
          <p:nvPr/>
        </p:nvGrpSpPr>
        <p:grpSpPr>
          <a:xfrm>
            <a:off x="3904132" y="2270164"/>
            <a:ext cx="662608" cy="523220"/>
            <a:chOff x="2229560" y="2269235"/>
            <a:chExt cx="662608" cy="523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558D79-13F8-4F29-B837-88552D290B43}"/>
                </a:ext>
              </a:extLst>
            </p:cNvPr>
            <p:cNvSpPr/>
            <p:nvPr/>
          </p:nvSpPr>
          <p:spPr>
            <a:xfrm>
              <a:off x="2291101" y="2269235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0026C0-351E-4465-8328-4B75C62CAD6E}"/>
                </a:ext>
              </a:extLst>
            </p:cNvPr>
            <p:cNvSpPr txBox="1"/>
            <p:nvPr/>
          </p:nvSpPr>
          <p:spPr>
            <a:xfrm>
              <a:off x="2229560" y="2278225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0DF191-4AD0-4144-B9A2-1FB3979C9EC3}"/>
              </a:ext>
            </a:extLst>
          </p:cNvPr>
          <p:cNvGrpSpPr/>
          <p:nvPr/>
        </p:nvGrpSpPr>
        <p:grpSpPr>
          <a:xfrm>
            <a:off x="7859835" y="2086912"/>
            <a:ext cx="662608" cy="523220"/>
            <a:chOff x="3502421" y="2082732"/>
            <a:chExt cx="662608" cy="52322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D9C5B-A9B7-445F-A19F-9809C956D73B}"/>
                </a:ext>
              </a:extLst>
            </p:cNvPr>
            <p:cNvSpPr/>
            <p:nvPr/>
          </p:nvSpPr>
          <p:spPr>
            <a:xfrm>
              <a:off x="3578105" y="208273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5D9712-BEC5-4081-9124-CD1408A395AF}"/>
                </a:ext>
              </a:extLst>
            </p:cNvPr>
            <p:cNvSpPr txBox="1"/>
            <p:nvPr/>
          </p:nvSpPr>
          <p:spPr>
            <a:xfrm>
              <a:off x="3502421" y="2120531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4B31D23-92AB-4AEF-A758-7AE2B4FD607A}"/>
              </a:ext>
            </a:extLst>
          </p:cNvPr>
          <p:cNvSpPr txBox="1"/>
          <p:nvPr/>
        </p:nvSpPr>
        <p:spPr>
          <a:xfrm>
            <a:off x="7416285" y="2714457"/>
            <a:ext cx="66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7BD497-511A-4F9C-A7DF-63B25C9B5E4B}"/>
              </a:ext>
            </a:extLst>
          </p:cNvPr>
          <p:cNvGrpSpPr/>
          <p:nvPr/>
        </p:nvGrpSpPr>
        <p:grpSpPr>
          <a:xfrm>
            <a:off x="1761732" y="2586376"/>
            <a:ext cx="5098776" cy="3236781"/>
            <a:chOff x="264581" y="2354910"/>
            <a:chExt cx="5098776" cy="323678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3E8890-80FA-48FC-BE5B-91EAAE9FB5F7}"/>
                </a:ext>
              </a:extLst>
            </p:cNvPr>
            <p:cNvSpPr txBox="1"/>
            <p:nvPr/>
          </p:nvSpPr>
          <p:spPr>
            <a:xfrm>
              <a:off x="2565340" y="2354910"/>
              <a:ext cx="2798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MANAV PANDEY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6D4346-1251-47B1-831A-73E3DC969CF6}"/>
                </a:ext>
              </a:extLst>
            </p:cNvPr>
            <p:cNvSpPr txBox="1"/>
            <p:nvPr/>
          </p:nvSpPr>
          <p:spPr>
            <a:xfrm>
              <a:off x="2695191" y="2783769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1829013027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ADA5AD-0FD2-4565-9351-8E4A2E3D60A5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F0C78E-8697-4396-A5EA-BBF9A16E48D6}"/>
              </a:ext>
            </a:extLst>
          </p:cNvPr>
          <p:cNvGrpSpPr/>
          <p:nvPr/>
        </p:nvGrpSpPr>
        <p:grpSpPr>
          <a:xfrm>
            <a:off x="4500747" y="2517705"/>
            <a:ext cx="6138730" cy="3359506"/>
            <a:chOff x="3143051" y="2232185"/>
            <a:chExt cx="6138730" cy="33595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D831EB-683C-4038-9237-232707501237}"/>
                </a:ext>
              </a:extLst>
            </p:cNvPr>
            <p:cNvSpPr txBox="1"/>
            <p:nvPr/>
          </p:nvSpPr>
          <p:spPr>
            <a:xfrm>
              <a:off x="6532669" y="2232185"/>
              <a:ext cx="274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MOHIT RAWAT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F6F19E5-9766-4407-BA6E-92867592B1FE}"/>
                </a:ext>
              </a:extLst>
            </p:cNvPr>
            <p:cNvSpPr txBox="1"/>
            <p:nvPr/>
          </p:nvSpPr>
          <p:spPr>
            <a:xfrm>
              <a:off x="6637010" y="2756068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1829013029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9733DDE-43B1-4024-91DC-5CA3FF548E8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197B0D-CE25-4120-8267-3B701FCB3992}"/>
              </a:ext>
            </a:extLst>
          </p:cNvPr>
          <p:cNvGrpSpPr/>
          <p:nvPr/>
        </p:nvGrpSpPr>
        <p:grpSpPr>
          <a:xfrm>
            <a:off x="8410633" y="5557129"/>
            <a:ext cx="3048141" cy="979217"/>
            <a:chOff x="6191192" y="5222359"/>
            <a:chExt cx="3048141" cy="97921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6C6C8-89F2-490E-872B-32CA40E48722}"/>
                </a:ext>
              </a:extLst>
            </p:cNvPr>
            <p:cNvSpPr txBox="1"/>
            <p:nvPr/>
          </p:nvSpPr>
          <p:spPr>
            <a:xfrm>
              <a:off x="6191193" y="5365726"/>
              <a:ext cx="3048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SUPERVISED UNDER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C7261A-1A98-474E-8397-1B7C528A182C}"/>
                </a:ext>
              </a:extLst>
            </p:cNvPr>
            <p:cNvSpPr txBox="1"/>
            <p:nvPr/>
          </p:nvSpPr>
          <p:spPr>
            <a:xfrm>
              <a:off x="6348672" y="5832244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Tw Cen MT" panose="020B0602020104020603" pitchFamily="34" charset="0"/>
                </a:rPr>
                <a:t>Ms. SONIKA BHATNAGAR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C59A10-12D8-4BC5-B74C-EEA5EBEF40D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1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  <a:ln>
              <a:solidFill>
                <a:srgbClr val="50ABF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600429-FB89-4B79-9E39-8C7D9EF63F6D}"/>
              </a:ext>
            </a:extLst>
          </p:cNvPr>
          <p:cNvGrpSpPr/>
          <p:nvPr/>
        </p:nvGrpSpPr>
        <p:grpSpPr>
          <a:xfrm>
            <a:off x="3841131" y="238883"/>
            <a:ext cx="5775748" cy="1023519"/>
            <a:chOff x="3200263" y="238883"/>
            <a:chExt cx="5775748" cy="102351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717A0C-B4F3-4A58-BDFB-8440CE7C869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C2552B-D6AC-4311-8315-201248C2557D}"/>
                </a:ext>
              </a:extLst>
            </p:cNvPr>
            <p:cNvSpPr txBox="1"/>
            <p:nvPr/>
          </p:nvSpPr>
          <p:spPr>
            <a:xfrm>
              <a:off x="3200263" y="800737"/>
              <a:ext cx="5775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WHAT IS SENTIMENT ANALYSIS?</a:t>
              </a:r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803EFE6D-94EC-486A-BC11-4BD0E5466D73}"/>
              </a:ext>
            </a:extLst>
          </p:cNvPr>
          <p:cNvSpPr/>
          <p:nvPr/>
        </p:nvSpPr>
        <p:spPr>
          <a:xfrm>
            <a:off x="7839077" y="5086989"/>
            <a:ext cx="1383566" cy="14138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2B2C9F2-254A-4E4D-9238-351BAA957E7B}"/>
              </a:ext>
            </a:extLst>
          </p:cNvPr>
          <p:cNvSpPr/>
          <p:nvPr/>
        </p:nvSpPr>
        <p:spPr>
          <a:xfrm>
            <a:off x="3907384" y="5127901"/>
            <a:ext cx="1399494" cy="13921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BD22872-6651-453F-B64F-B43EA60FCC52}"/>
              </a:ext>
            </a:extLst>
          </p:cNvPr>
          <p:cNvSpPr/>
          <p:nvPr/>
        </p:nvSpPr>
        <p:spPr>
          <a:xfrm>
            <a:off x="5882201" y="5129233"/>
            <a:ext cx="1383566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0D69A3-D388-482E-A211-DD6F78B6DE8F}"/>
              </a:ext>
            </a:extLst>
          </p:cNvPr>
          <p:cNvGrpSpPr/>
          <p:nvPr/>
        </p:nvGrpSpPr>
        <p:grpSpPr>
          <a:xfrm>
            <a:off x="2055051" y="5086989"/>
            <a:ext cx="1666472" cy="990459"/>
            <a:chOff x="1161927" y="5072730"/>
            <a:chExt cx="1666472" cy="99045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EBB9E3-BF09-4BD5-AB87-ABACEF570933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BC0A79-5C42-428B-BDCB-AE36BDF149D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0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75AA67F-0DC7-484B-AE7B-D10599659E8B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1FBA010-4079-4C55-9529-6D27B8F6AC92}"/>
              </a:ext>
            </a:extLst>
          </p:cNvPr>
          <p:cNvGrpSpPr/>
          <p:nvPr/>
        </p:nvGrpSpPr>
        <p:grpSpPr>
          <a:xfrm>
            <a:off x="2373873" y="1214186"/>
            <a:ext cx="8310862" cy="3483449"/>
            <a:chOff x="2766229" y="1552263"/>
            <a:chExt cx="2519663" cy="348344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904F97-A033-4F77-A26C-9FDAAD785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C4931C-6D0E-46B3-995A-21FBC36966C6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000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6D1522A-B559-497C-9275-F975D6855C7A}"/>
                </a:ext>
              </a:extLst>
            </p:cNvPr>
            <p:cNvSpPr txBox="1"/>
            <p:nvPr/>
          </p:nvSpPr>
          <p:spPr>
            <a:xfrm>
              <a:off x="2766229" y="2173390"/>
              <a:ext cx="251966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1" dirty="0">
                  <a:solidFill>
                    <a:srgbClr val="292929"/>
                  </a:solidFill>
                  <a:effectLst/>
                  <a:latin typeface="Tw Cen MT" panose="020B0602020104020603" pitchFamily="34" charset="0"/>
                </a:rPr>
                <a:t>Sentiment Analysis</a:t>
              </a:r>
              <a:r>
                <a:rPr lang="en-US" b="0" i="0" dirty="0">
                  <a:solidFill>
                    <a:srgbClr val="292929"/>
                  </a:solidFill>
                  <a:effectLst/>
                  <a:latin typeface="Tw Cen MT" panose="020B0602020104020603" pitchFamily="34" charset="0"/>
                </a:rPr>
                <a:t> refers to the use of Natural Language Processing to determine the attitude, opinions and emotions of a speaker, writer, or other subject within an online mention.</a:t>
              </a:r>
            </a:p>
            <a:p>
              <a:pPr algn="ctr"/>
              <a:endParaRPr lang="en-US" dirty="0">
                <a:solidFill>
                  <a:srgbClr val="29292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b="0" i="0" dirty="0">
                  <a:solidFill>
                    <a:srgbClr val="292929"/>
                  </a:solidFill>
                  <a:effectLst/>
                  <a:latin typeface="Tw Cen MT" panose="020B0602020104020603" pitchFamily="34" charset="0"/>
                </a:rPr>
                <a:t>OR </a:t>
              </a:r>
            </a:p>
            <a:p>
              <a:pPr algn="ctr"/>
              <a:endParaRPr lang="en-US" dirty="0">
                <a:solidFill>
                  <a:srgbClr val="292929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b="0" i="0" dirty="0">
                <a:effectLst/>
                <a:latin typeface="Tw Cen MT" panose="020B0602020104020603" pitchFamily="34" charset="0"/>
              </a:endParaRPr>
            </a:p>
            <a:p>
              <a:pPr algn="ctr"/>
              <a:r>
                <a:rPr lang="en-US" b="0" i="0" dirty="0">
                  <a:effectLst/>
                  <a:latin typeface="Tw Cen MT" panose="020B0602020104020603" pitchFamily="34" charset="0"/>
                </a:rPr>
                <a:t>Sentiment Analysis is the process of ‘computationally’ determining whether a piece of writing is positive, negative or neutral. It’s also known as </a:t>
              </a:r>
              <a:r>
                <a:rPr lang="en-US" b="1" i="0" dirty="0">
                  <a:effectLst/>
                  <a:latin typeface="Tw Cen MT" panose="020B0602020104020603" pitchFamily="34" charset="0"/>
                </a:rPr>
                <a:t>opinion mining</a:t>
              </a:r>
              <a:r>
                <a:rPr lang="en-US" b="0" i="0" dirty="0">
                  <a:effectLst/>
                  <a:latin typeface="Tw Cen MT" panose="020B0602020104020603" pitchFamily="34" charset="0"/>
                </a:rPr>
                <a:t>, deriving the opinion or attitude of a speaker</a:t>
              </a:r>
              <a:r>
                <a:rPr lang="en-US" b="0" i="0" dirty="0">
                  <a:effectLst/>
                  <a:latin typeface="Roboto"/>
                </a:rPr>
                <a:t>.</a:t>
              </a:r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FDC33F1-3448-4743-B4AA-9AB3F6AC7C29}"/>
              </a:ext>
            </a:extLst>
          </p:cNvPr>
          <p:cNvGrpSpPr/>
          <p:nvPr/>
        </p:nvGrpSpPr>
        <p:grpSpPr>
          <a:xfrm>
            <a:off x="9291465" y="5169613"/>
            <a:ext cx="1666472" cy="990459"/>
            <a:chOff x="9146176" y="5273815"/>
            <a:chExt cx="1666472" cy="99045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13FED6-5AE4-4C43-B387-4B3A6068FB28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ACA60D5-D1A5-4197-8C6A-C6AAAF691287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90CD6A-F42E-47FA-AFE2-6710C4850F8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09C248-F4D7-446E-B44B-F8A60AC0BFA6}"/>
              </a:ext>
            </a:extLst>
          </p:cNvPr>
          <p:cNvGrpSpPr/>
          <p:nvPr/>
        </p:nvGrpSpPr>
        <p:grpSpPr>
          <a:xfrm>
            <a:off x="8223608" y="1996299"/>
            <a:ext cx="1666472" cy="990459"/>
            <a:chOff x="7840984" y="2085925"/>
            <a:chExt cx="1666472" cy="99045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97AA652-6FA6-4398-B6D2-76C273378523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E2EDBA-DACD-47EC-808A-A661FBDD3651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20C099D-5E10-4F67-B1D7-CF9BBFC95A57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0019" y="8651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35371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9" name="Graphic 8" descr="Smiling face with solid fill">
            <a:extLst>
              <a:ext uri="{FF2B5EF4-FFF2-40B4-BE49-F238E27FC236}">
                <a16:creationId xmlns:a16="http://schemas.microsoft.com/office/drawing/2014/main" id="{E8EDBAD3-1756-4FA6-8E6E-124AC694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7359" y="5260820"/>
            <a:ext cx="1126288" cy="1126288"/>
          </a:xfrm>
          <a:prstGeom prst="rect">
            <a:avLst/>
          </a:prstGeom>
        </p:spPr>
      </p:pic>
      <p:pic>
        <p:nvPicPr>
          <p:cNvPr id="11" name="Graphic 10" descr="Neutral face with solid fill">
            <a:extLst>
              <a:ext uri="{FF2B5EF4-FFF2-40B4-BE49-F238E27FC236}">
                <a16:creationId xmlns:a16="http://schemas.microsoft.com/office/drawing/2014/main" id="{DEE71041-FF9B-4089-81C8-962DDC6D2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9600" y="5261189"/>
            <a:ext cx="1128769" cy="1128769"/>
          </a:xfrm>
          <a:prstGeom prst="rect">
            <a:avLst/>
          </a:prstGeom>
        </p:spPr>
      </p:pic>
      <p:pic>
        <p:nvPicPr>
          <p:cNvPr id="13" name="Graphic 12" descr="Sad face with solid fill">
            <a:extLst>
              <a:ext uri="{FF2B5EF4-FFF2-40B4-BE49-F238E27FC236}">
                <a16:creationId xmlns:a16="http://schemas.microsoft.com/office/drawing/2014/main" id="{BDBA330B-80A0-42D5-A746-13254F177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9515" y="5278289"/>
            <a:ext cx="1056619" cy="10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8" grpId="0" animBg="1"/>
      <p:bldP spid="1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78636" y="-4763"/>
            <a:ext cx="12482921" cy="6858000"/>
            <a:chOff x="-10656273" y="14355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56273" y="14355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69448" y="2967323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1039882" y="3212522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36526" y="0"/>
            <a:ext cx="12539483" cy="6858000"/>
            <a:chOff x="-20183234" y="0"/>
            <a:chExt cx="1253948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2018323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-8130757" y="1965564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-8419413" y="2201171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2763787" y="321877"/>
            <a:ext cx="5496695" cy="1061957"/>
            <a:chOff x="3095366" y="220279"/>
            <a:chExt cx="5496695" cy="10619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77809" y="220279"/>
              <a:ext cx="46723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IMPORTANCE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095366" y="882126"/>
              <a:ext cx="5496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WHY SENTIMENT ANALYSIS?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865E68-0306-4BF0-BAD5-46937AF9A172}"/>
              </a:ext>
            </a:extLst>
          </p:cNvPr>
          <p:cNvSpPr txBox="1"/>
          <p:nvPr/>
        </p:nvSpPr>
        <p:spPr>
          <a:xfrm>
            <a:off x="4562824" y="2193834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POLITICS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221DA7-9F2B-400E-AF8C-E87D5E396002}"/>
              </a:ext>
            </a:extLst>
          </p:cNvPr>
          <p:cNvCxnSpPr>
            <a:cxnSpLocks/>
          </p:cNvCxnSpPr>
          <p:nvPr/>
        </p:nvCxnSpPr>
        <p:spPr>
          <a:xfrm flipV="1">
            <a:off x="2808011" y="4287439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B816C18-62DE-406B-B140-0C7276ADF9F8}"/>
              </a:ext>
            </a:extLst>
          </p:cNvPr>
          <p:cNvSpPr/>
          <p:nvPr/>
        </p:nvSpPr>
        <p:spPr>
          <a:xfrm>
            <a:off x="2030543" y="2721036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C8A2A98-A020-49D0-B9BD-A0C91759BAC2}"/>
              </a:ext>
            </a:extLst>
          </p:cNvPr>
          <p:cNvSpPr/>
          <p:nvPr/>
        </p:nvSpPr>
        <p:spPr>
          <a:xfrm rot="8100000">
            <a:off x="1894269" y="26229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07C0F3-E3B8-401D-8AA5-DE2CD21D63FE}"/>
              </a:ext>
            </a:extLst>
          </p:cNvPr>
          <p:cNvSpPr/>
          <p:nvPr/>
        </p:nvSpPr>
        <p:spPr>
          <a:xfrm>
            <a:off x="2763787" y="4600402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A0CA93-0BFB-486A-830D-2B70B527E8D5}"/>
              </a:ext>
            </a:extLst>
          </p:cNvPr>
          <p:cNvSpPr txBox="1"/>
          <p:nvPr/>
        </p:nvSpPr>
        <p:spPr>
          <a:xfrm>
            <a:off x="1631617" y="2201172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BUSINESS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3AFF2-7856-4D3D-B2A6-5971A744D49D}"/>
              </a:ext>
            </a:extLst>
          </p:cNvPr>
          <p:cNvSpPr txBox="1"/>
          <p:nvPr/>
        </p:nvSpPr>
        <p:spPr>
          <a:xfrm>
            <a:off x="1649646" y="4794986"/>
            <a:ext cx="2316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In marketing field companies use it to develop their strategies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69A7E6-FC59-4C64-A984-61A70484B255}"/>
              </a:ext>
            </a:extLst>
          </p:cNvPr>
          <p:cNvCxnSpPr>
            <a:cxnSpLocks/>
          </p:cNvCxnSpPr>
          <p:nvPr/>
        </p:nvCxnSpPr>
        <p:spPr>
          <a:xfrm flipV="1">
            <a:off x="5626619" y="4273930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7D6E716-5EBB-4506-9C8A-F827D573D2CB}"/>
              </a:ext>
            </a:extLst>
          </p:cNvPr>
          <p:cNvSpPr/>
          <p:nvPr/>
        </p:nvSpPr>
        <p:spPr>
          <a:xfrm>
            <a:off x="4853393" y="274992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7CE16E0-A251-4E10-A326-C53B17723205}"/>
              </a:ext>
            </a:extLst>
          </p:cNvPr>
          <p:cNvSpPr/>
          <p:nvPr/>
        </p:nvSpPr>
        <p:spPr>
          <a:xfrm rot="8100000">
            <a:off x="4712877" y="260941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8C6B9B5-08F9-4F73-8E59-1C001A10DE5D}"/>
              </a:ext>
            </a:extLst>
          </p:cNvPr>
          <p:cNvSpPr/>
          <p:nvPr/>
        </p:nvSpPr>
        <p:spPr>
          <a:xfrm>
            <a:off x="5582395" y="4586893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6E82F9-5155-495A-BB68-1E943B11D632}"/>
              </a:ext>
            </a:extLst>
          </p:cNvPr>
          <p:cNvSpPr txBox="1"/>
          <p:nvPr/>
        </p:nvSpPr>
        <p:spPr>
          <a:xfrm>
            <a:off x="4468254" y="4781477"/>
            <a:ext cx="2316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political field, it is used to keep track of political view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7141A3-06A9-46C8-AC24-1ACAA048CB32}"/>
              </a:ext>
            </a:extLst>
          </p:cNvPr>
          <p:cNvCxnSpPr>
            <a:cxnSpLocks/>
          </p:cNvCxnSpPr>
          <p:nvPr/>
        </p:nvCxnSpPr>
        <p:spPr>
          <a:xfrm flipV="1">
            <a:off x="8517457" y="4325539"/>
            <a:ext cx="0" cy="31296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E504ED9-294F-4C9C-8E31-50B84739912F}"/>
              </a:ext>
            </a:extLst>
          </p:cNvPr>
          <p:cNvSpPr/>
          <p:nvPr/>
        </p:nvSpPr>
        <p:spPr>
          <a:xfrm>
            <a:off x="7744231" y="2801538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EAD6CC6-CE11-49E6-AF27-F25D68B68926}"/>
              </a:ext>
            </a:extLst>
          </p:cNvPr>
          <p:cNvSpPr/>
          <p:nvPr/>
        </p:nvSpPr>
        <p:spPr>
          <a:xfrm rot="8100000">
            <a:off x="7603715" y="25848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D679C5-1A60-4993-AAED-4504308779A9}"/>
              </a:ext>
            </a:extLst>
          </p:cNvPr>
          <p:cNvSpPr/>
          <p:nvPr/>
        </p:nvSpPr>
        <p:spPr>
          <a:xfrm>
            <a:off x="8473233" y="4638502"/>
            <a:ext cx="93210" cy="9321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B4527C-A3FD-4A2A-983B-4DB76D710DC2}"/>
              </a:ext>
            </a:extLst>
          </p:cNvPr>
          <p:cNvSpPr txBox="1"/>
          <p:nvPr/>
        </p:nvSpPr>
        <p:spPr>
          <a:xfrm>
            <a:off x="7433605" y="1973550"/>
            <a:ext cx="207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Tw Cen MT" panose="020B0602020104020603" pitchFamily="34" charset="0"/>
              </a:rPr>
              <a:t>PUBLIC ACTIONS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DB842C-932F-4FE0-9092-1D4EC51C8599}"/>
              </a:ext>
            </a:extLst>
          </p:cNvPr>
          <p:cNvSpPr txBox="1"/>
          <p:nvPr/>
        </p:nvSpPr>
        <p:spPr>
          <a:xfrm>
            <a:off x="7359092" y="4833086"/>
            <a:ext cx="2316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Sentiment analysis also is used to monitor and </a:t>
            </a:r>
            <a:r>
              <a:rPr lang="en-US" dirty="0" err="1"/>
              <a:t>analyse</a:t>
            </a:r>
            <a:r>
              <a:rPr lang="en-US" dirty="0"/>
              <a:t> social phenomena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3" name="Graphic 2" descr="Bar graph with downward trend">
            <a:extLst>
              <a:ext uri="{FF2B5EF4-FFF2-40B4-BE49-F238E27FC236}">
                <a16:creationId xmlns:a16="http://schemas.microsoft.com/office/drawing/2014/main" id="{952E6C11-39A1-4C6E-B406-2F17DA1C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597" y="3017726"/>
            <a:ext cx="914400" cy="914400"/>
          </a:xfrm>
          <a:prstGeom prst="rect">
            <a:avLst/>
          </a:prstGeom>
        </p:spPr>
      </p:pic>
      <p:pic>
        <p:nvPicPr>
          <p:cNvPr id="5" name="Graphic 4" descr="Water polo">
            <a:extLst>
              <a:ext uri="{FF2B5EF4-FFF2-40B4-BE49-F238E27FC236}">
                <a16:creationId xmlns:a16="http://schemas.microsoft.com/office/drawing/2014/main" id="{F1D7EB25-9A14-4E5D-97FF-EBE5D5E6E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015896"/>
            <a:ext cx="914400" cy="914400"/>
          </a:xfrm>
          <a:prstGeom prst="rect">
            <a:avLst/>
          </a:prstGeom>
        </p:spPr>
      </p:pic>
      <p:pic>
        <p:nvPicPr>
          <p:cNvPr id="7" name="Graphic 6" descr="Group of men">
            <a:extLst>
              <a:ext uri="{FF2B5EF4-FFF2-40B4-BE49-F238E27FC236}">
                <a16:creationId xmlns:a16="http://schemas.microsoft.com/office/drawing/2014/main" id="{FF1F385A-AB0E-41BF-9BEA-27510AFB4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9031" y="3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9" grpId="0" animBg="1"/>
      <p:bldP spid="44" grpId="0" animBg="1"/>
      <p:bldP spid="48" grpId="0"/>
      <p:bldP spid="50" grpId="0"/>
      <p:bldP spid="56" grpId="0" animBg="1"/>
      <p:bldP spid="71" grpId="0" animBg="1"/>
      <p:bldP spid="72" grpId="0" animBg="1"/>
      <p:bldP spid="73" grpId="0"/>
      <p:bldP spid="75" grpId="0" animBg="1"/>
      <p:bldP spid="78" grpId="0" animBg="1"/>
      <p:bldP spid="79" grpId="0" animBg="1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113242" y="19877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2814" y="46077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59786" y="-4330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5A8577-084D-48CC-86BC-A2E382512CE1}"/>
              </a:ext>
            </a:extLst>
          </p:cNvPr>
          <p:cNvGrpSpPr/>
          <p:nvPr/>
        </p:nvGrpSpPr>
        <p:grpSpPr>
          <a:xfrm>
            <a:off x="1295901" y="176304"/>
            <a:ext cx="8991600" cy="3867585"/>
            <a:chOff x="1100337" y="191782"/>
            <a:chExt cx="8991600" cy="386758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CA7E1E-DE16-46D2-BC77-FB0E0384FE83}"/>
                </a:ext>
              </a:extLst>
            </p:cNvPr>
            <p:cNvSpPr txBox="1"/>
            <p:nvPr/>
          </p:nvSpPr>
          <p:spPr>
            <a:xfrm>
              <a:off x="2086901" y="191782"/>
              <a:ext cx="5702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WHAT IS </a:t>
              </a:r>
              <a:r>
                <a:rPr lang="en-US" sz="40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TWEEPY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13C0BD-FBA6-4D61-AC3D-AD4CA64761D4}"/>
                </a:ext>
              </a:extLst>
            </p:cNvPr>
            <p:cNvSpPr txBox="1"/>
            <p:nvPr/>
          </p:nvSpPr>
          <p:spPr>
            <a:xfrm>
              <a:off x="1100337" y="1073934"/>
              <a:ext cx="8991600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3676AB"/>
                  </a:solidFill>
                  <a:latin typeface="source sans pro" panose="020B0604020202020204" pitchFamily="34" charset="0"/>
                </a:rPr>
                <a:t>Tweepy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 is an open source Python package that gives you a very convenient way to access the Twitter API with Python.</a:t>
              </a:r>
              <a:r>
                <a:rPr lang="en-IN" sz="2400" b="0" i="0" dirty="0">
                  <a:solidFill>
                    <a:srgbClr val="292929"/>
                  </a:solidFill>
                  <a:effectLst/>
                  <a:latin typeface="charter"/>
                </a:rPr>
                <a:t> </a:t>
              </a:r>
              <a:r>
                <a:rPr lang="en-IN" sz="2400" b="0" i="0" dirty="0" err="1">
                  <a:solidFill>
                    <a:srgbClr val="292929"/>
                  </a:solidFill>
                  <a:effectLst/>
                  <a:latin typeface="charter"/>
                </a:rPr>
                <a:t>Tweepy</a:t>
              </a:r>
              <a:r>
                <a:rPr lang="en-IN" sz="2400" b="0" i="0" dirty="0">
                  <a:solidFill>
                    <a:srgbClr val="292929"/>
                  </a:solidFill>
                  <a:effectLst/>
                  <a:latin typeface="charter"/>
                </a:rPr>
                <a:t> has many features as follows:</a:t>
              </a:r>
            </a:p>
            <a:p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rgbClr val="292929"/>
                  </a:solidFill>
                  <a:effectLst/>
                  <a:latin typeface="charter"/>
                </a:rPr>
                <a:t>Get tweets from our timeline.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rgbClr val="292929"/>
                  </a:solidFill>
                  <a:effectLst/>
                  <a:latin typeface="charter"/>
                </a:rPr>
                <a:t>Creating and deleting Tweets.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rgbClr val="292929"/>
                  </a:solidFill>
                  <a:effectLst/>
                  <a:latin typeface="charter"/>
                </a:rPr>
                <a:t>Follow and unfollow users.</a:t>
              </a:r>
            </a:p>
            <a:p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D5DD1B5-C577-410C-8754-00EE7A0C74A6}"/>
              </a:ext>
            </a:extLst>
          </p:cNvPr>
          <p:cNvSpPr/>
          <p:nvPr/>
        </p:nvSpPr>
        <p:spPr>
          <a:xfrm>
            <a:off x="6096000" y="3013190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9BA55-BB87-453F-AF87-FE6A72CC4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3" y="3093848"/>
            <a:ext cx="295656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61196" y="3295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C3D03E-6D97-4BD9-814D-6627A44B1E19}"/>
              </a:ext>
            </a:extLst>
          </p:cNvPr>
          <p:cNvGrpSpPr/>
          <p:nvPr/>
        </p:nvGrpSpPr>
        <p:grpSpPr>
          <a:xfrm>
            <a:off x="2445718" y="311453"/>
            <a:ext cx="5496695" cy="1059940"/>
            <a:chOff x="3169179" y="238883"/>
            <a:chExt cx="5496695" cy="10599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F50BEE-679D-4530-A5E8-532A1ECED0AD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APPLICATIONS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60F63-655F-4556-8162-3B795279CD63}"/>
                </a:ext>
              </a:extLst>
            </p:cNvPr>
            <p:cNvSpPr txBox="1"/>
            <p:nvPr/>
          </p:nvSpPr>
          <p:spPr>
            <a:xfrm>
              <a:off x="3169179" y="929491"/>
              <a:ext cx="549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There are various applications of sentiment analysis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CC431E-0174-4FE4-A03C-788D35F55C8F}"/>
              </a:ext>
            </a:extLst>
          </p:cNvPr>
          <p:cNvGrpSpPr/>
          <p:nvPr/>
        </p:nvGrpSpPr>
        <p:grpSpPr>
          <a:xfrm>
            <a:off x="6816222" y="2077086"/>
            <a:ext cx="1805441" cy="1894017"/>
            <a:chOff x="6381342" y="2182683"/>
            <a:chExt cx="1805441" cy="1894017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2FC1B8A4-9446-45F6-852E-56A81F0A95B8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0A6A9-A76E-403E-84E6-CFBBE4511FCB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2F2F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A999AB-9BB4-4083-A8CE-3AAE74D2B118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252CBB-2A2A-4486-8DA2-B843954772C1}"/>
              </a:ext>
            </a:extLst>
          </p:cNvPr>
          <p:cNvGrpSpPr/>
          <p:nvPr/>
        </p:nvGrpSpPr>
        <p:grpSpPr>
          <a:xfrm>
            <a:off x="4319345" y="2077086"/>
            <a:ext cx="1805441" cy="1894017"/>
            <a:chOff x="3884465" y="2182683"/>
            <a:chExt cx="1805441" cy="1894017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844E6B2-A02B-4229-AF67-C1C0D3C002C1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4E3B4B-1EBB-4A79-A8E2-5C6762D4B2EF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2F2F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EA2A45-3B6D-4C0A-B9EC-C63089952BBA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961FB8-5FD4-424C-8CB8-468A4B4DFA3B}"/>
              </a:ext>
            </a:extLst>
          </p:cNvPr>
          <p:cNvGrpSpPr/>
          <p:nvPr/>
        </p:nvGrpSpPr>
        <p:grpSpPr>
          <a:xfrm>
            <a:off x="1822468" y="2077086"/>
            <a:ext cx="1805441" cy="1894017"/>
            <a:chOff x="1387588" y="2182683"/>
            <a:chExt cx="1805441" cy="1894017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76CCA91B-6545-42C3-851A-AA05E149C4D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5517D0-3248-4178-B81C-21744A1B41ED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2F2F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1BB2B5-D462-46B3-A160-200A92D2B797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7A2160D-AB05-4ED4-9C70-A64BB0B99704}"/>
              </a:ext>
            </a:extLst>
          </p:cNvPr>
          <p:cNvSpPr/>
          <p:nvPr/>
        </p:nvSpPr>
        <p:spPr>
          <a:xfrm flipV="1">
            <a:off x="1929398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7A87B5-D650-4CD5-966C-9DDA74D56488}"/>
              </a:ext>
            </a:extLst>
          </p:cNvPr>
          <p:cNvSpPr/>
          <p:nvPr/>
        </p:nvSpPr>
        <p:spPr>
          <a:xfrm flipV="1">
            <a:off x="4426275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0EA588C-A819-4EED-B94C-886A9B4B7021}"/>
              </a:ext>
            </a:extLst>
          </p:cNvPr>
          <p:cNvSpPr/>
          <p:nvPr/>
        </p:nvSpPr>
        <p:spPr>
          <a:xfrm flipV="1">
            <a:off x="6923152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4A64A3-242C-4E9A-AB09-3AF14F3D9AC9}"/>
              </a:ext>
            </a:extLst>
          </p:cNvPr>
          <p:cNvGrpSpPr/>
          <p:nvPr/>
        </p:nvGrpSpPr>
        <p:grpSpPr>
          <a:xfrm>
            <a:off x="1923729" y="3731845"/>
            <a:ext cx="1591582" cy="1015230"/>
            <a:chOff x="1488849" y="3837442"/>
            <a:chExt cx="1591582" cy="101523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42E37B-6303-46BD-A53F-E4B4841AB9A6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E-COMMERCE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3C3074-0CCA-4B47-8E4B-74E50D23EE3A}"/>
                </a:ext>
              </a:extLst>
            </p:cNvPr>
            <p:cNvSpPr txBox="1"/>
            <p:nvPr/>
          </p:nvSpPr>
          <p:spPr>
            <a:xfrm>
              <a:off x="1488849" y="4114008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Customer reviews on different services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1931E08-48BC-42E2-A55A-215F832F4394}"/>
              </a:ext>
            </a:extLst>
          </p:cNvPr>
          <p:cNvGrpSpPr/>
          <p:nvPr/>
        </p:nvGrpSpPr>
        <p:grpSpPr>
          <a:xfrm>
            <a:off x="4412554" y="3478291"/>
            <a:ext cx="1591582" cy="1086159"/>
            <a:chOff x="3977674" y="3583888"/>
            <a:chExt cx="1591582" cy="108615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D125DD-5FA7-4C3C-86D4-BECA4FA30FE7}"/>
                </a:ext>
              </a:extLst>
            </p:cNvPr>
            <p:cNvSpPr txBox="1"/>
            <p:nvPr/>
          </p:nvSpPr>
          <p:spPr>
            <a:xfrm>
              <a:off x="3977674" y="3583888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PRODUCT REVIEW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F3BAA0-159F-48B1-BA69-3D91DAAEBE46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Customer ratings of products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AB543-A4DC-4533-B9E1-8F1AE2DAFA98}"/>
              </a:ext>
            </a:extLst>
          </p:cNvPr>
          <p:cNvGrpSpPr/>
          <p:nvPr/>
        </p:nvGrpSpPr>
        <p:grpSpPr>
          <a:xfrm>
            <a:off x="6923152" y="3478290"/>
            <a:ext cx="1601946" cy="1086160"/>
            <a:chOff x="6488272" y="3583887"/>
            <a:chExt cx="1601946" cy="108616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AACC87-3E40-4341-8762-3F9AD20353E0}"/>
                </a:ext>
              </a:extLst>
            </p:cNvPr>
            <p:cNvSpPr txBox="1"/>
            <p:nvPr/>
          </p:nvSpPr>
          <p:spPr>
            <a:xfrm>
              <a:off x="6498636" y="3583887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MOVIE REVIEW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4911D8-6C61-46F8-87DD-4C2510C4D5C1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Like &amp; dislike ratio of Movies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ADE1784-3D4F-41BA-9601-5A6C8EFC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11" y="4814888"/>
            <a:ext cx="894354" cy="8943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99947DB-6684-436C-9341-0F54964F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99" y="4814975"/>
            <a:ext cx="897858" cy="8978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63A48D2-5F3F-499F-A375-4A12EFC9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26" y="4814888"/>
            <a:ext cx="907482" cy="90748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61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2991829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5A8577-084D-48CC-86BC-A2E382512CE1}"/>
              </a:ext>
            </a:extLst>
          </p:cNvPr>
          <p:cNvGrpSpPr/>
          <p:nvPr/>
        </p:nvGrpSpPr>
        <p:grpSpPr>
          <a:xfrm>
            <a:off x="4331667" y="2105561"/>
            <a:ext cx="4408966" cy="2339102"/>
            <a:chOff x="4136103" y="2121039"/>
            <a:chExt cx="4408966" cy="233910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CA7E1E-DE16-46D2-BC77-FB0E0384FE83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13C0BD-FBA6-4D61-AC3D-AD4CA64761D4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D5DD1B5-C577-410C-8754-00EE7A0C74A6}"/>
              </a:ext>
            </a:extLst>
          </p:cNvPr>
          <p:cNvSpPr/>
          <p:nvPr/>
        </p:nvSpPr>
        <p:spPr>
          <a:xfrm>
            <a:off x="92359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5827AA-E6B9-41BE-96AF-12F91A058F78}"/>
              </a:ext>
            </a:extLst>
          </p:cNvPr>
          <p:cNvSpPr/>
          <p:nvPr/>
        </p:nvSpPr>
        <p:spPr>
          <a:xfrm>
            <a:off x="12625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B5536C9-7588-4870-9DD9-4F254AE8AB6B}"/>
              </a:ext>
            </a:extLst>
          </p:cNvPr>
          <p:cNvSpPr/>
          <p:nvPr/>
        </p:nvSpPr>
        <p:spPr>
          <a:xfrm>
            <a:off x="14787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475635-5C19-4C8E-A6D5-BAB90B4FF769}"/>
              </a:ext>
            </a:extLst>
          </p:cNvPr>
          <p:cNvGrpSpPr/>
          <p:nvPr/>
        </p:nvGrpSpPr>
        <p:grpSpPr>
          <a:xfrm>
            <a:off x="182904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84E0B6-4D87-467A-85C2-63414DB26248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02" name="Freeform 176">
                <a:extLst>
                  <a:ext uri="{FF2B5EF4-FFF2-40B4-BE49-F238E27FC236}">
                    <a16:creationId xmlns:a16="http://schemas.microsoft.com/office/drawing/2014/main" id="{84C5C757-C9D2-477F-885A-48320462D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77">
                <a:extLst>
                  <a:ext uri="{FF2B5EF4-FFF2-40B4-BE49-F238E27FC236}">
                    <a16:creationId xmlns:a16="http://schemas.microsoft.com/office/drawing/2014/main" id="{D71436F3-3F94-4E32-AF05-5A7717431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78">
                <a:extLst>
                  <a:ext uri="{FF2B5EF4-FFF2-40B4-BE49-F238E27FC236}">
                    <a16:creationId xmlns:a16="http://schemas.microsoft.com/office/drawing/2014/main" id="{F7D815C3-5B5B-44CD-8B9C-C9ABDDD49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79">
                <a:extLst>
                  <a:ext uri="{FF2B5EF4-FFF2-40B4-BE49-F238E27FC236}">
                    <a16:creationId xmlns:a16="http://schemas.microsoft.com/office/drawing/2014/main" id="{244B3926-C4A6-476B-85E7-64B001C46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80">
                <a:extLst>
                  <a:ext uri="{FF2B5EF4-FFF2-40B4-BE49-F238E27FC236}">
                    <a16:creationId xmlns:a16="http://schemas.microsoft.com/office/drawing/2014/main" id="{EF5BAC2B-4601-44CF-B169-5A8B2064B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81">
                <a:extLst>
                  <a:ext uri="{FF2B5EF4-FFF2-40B4-BE49-F238E27FC236}">
                    <a16:creationId xmlns:a16="http://schemas.microsoft.com/office/drawing/2014/main" id="{730260FA-375F-4218-A55E-3F3E338C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82">
                <a:extLst>
                  <a:ext uri="{FF2B5EF4-FFF2-40B4-BE49-F238E27FC236}">
                    <a16:creationId xmlns:a16="http://schemas.microsoft.com/office/drawing/2014/main" id="{A01C372B-A571-4E50-9348-A1DC5069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83">
                <a:extLst>
                  <a:ext uri="{FF2B5EF4-FFF2-40B4-BE49-F238E27FC236}">
                    <a16:creationId xmlns:a16="http://schemas.microsoft.com/office/drawing/2014/main" id="{AE1B4E7B-F220-489B-B114-0FA32D083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84">
                <a:extLst>
                  <a:ext uri="{FF2B5EF4-FFF2-40B4-BE49-F238E27FC236}">
                    <a16:creationId xmlns:a16="http://schemas.microsoft.com/office/drawing/2014/main" id="{2F2B47BC-0487-4AC2-93FE-B346B99BA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85">
                <a:extLst>
                  <a:ext uri="{FF2B5EF4-FFF2-40B4-BE49-F238E27FC236}">
                    <a16:creationId xmlns:a16="http://schemas.microsoft.com/office/drawing/2014/main" id="{C9CF08A4-D81A-4970-B8C5-ECF721192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86">
                <a:extLst>
                  <a:ext uri="{FF2B5EF4-FFF2-40B4-BE49-F238E27FC236}">
                    <a16:creationId xmlns:a16="http://schemas.microsoft.com/office/drawing/2014/main" id="{CCD12B4F-AB84-4AE1-90AE-6E06F7861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87">
                <a:extLst>
                  <a:ext uri="{FF2B5EF4-FFF2-40B4-BE49-F238E27FC236}">
                    <a16:creationId xmlns:a16="http://schemas.microsoft.com/office/drawing/2014/main" id="{CC87DE13-D340-472F-9DE2-0F3E7074D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9F10A9FE-4E63-4039-B6F7-7A9E0D3803DA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Circle: Hollow 98">
              <a:extLst>
                <a:ext uri="{FF2B5EF4-FFF2-40B4-BE49-F238E27FC236}">
                  <a16:creationId xmlns:a16="http://schemas.microsoft.com/office/drawing/2014/main" id="{647EE586-F35F-4635-996F-4F286CF523D5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8E32B826-D331-4A49-B93F-AACF7F854117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2D36E3B4-3DF4-4E31-BE76-59CF1D20B66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23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341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charter</vt:lpstr>
      <vt:lpstr>Roboto</vt:lpstr>
      <vt:lpstr>source sans pro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Manav Pandey</cp:lastModifiedBy>
  <cp:revision>40</cp:revision>
  <dcterms:created xsi:type="dcterms:W3CDTF">2020-09-29T10:58:38Z</dcterms:created>
  <dcterms:modified xsi:type="dcterms:W3CDTF">2020-10-30T11:21:32Z</dcterms:modified>
</cp:coreProperties>
</file>