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20" r:id="rId4"/>
    <p:sldId id="311" r:id="rId5"/>
    <p:sldId id="321" r:id="rId6"/>
    <p:sldId id="322" r:id="rId7"/>
    <p:sldId id="323" r:id="rId8"/>
    <p:sldId id="324" r:id="rId9"/>
    <p:sldId id="325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0" d="100"/>
          <a:sy n="80" d="100"/>
        </p:scale>
        <p:origin x="58" y="25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Time Spent In</a:t>
            </a:r>
            <a:r>
              <a:rPr lang="en-US" baseline="0" dirty="0"/>
              <a:t> Seconds</a:t>
            </a:r>
            <a:r>
              <a:rPr lang="en-US" dirty="0"/>
              <a:t> On The Site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Time Spent On The Site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Test Group A</c:v>
                </c:pt>
                <c:pt idx="1">
                  <c:v>Test Group B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>
                  <c:v>241.73322747121873</c:v>
                </c:pt>
                <c:pt idx="1">
                  <c:v>243.30390971382508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1C-4B1F-9133-40278FE0488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0925727"/>
        <c:axId val="418916335"/>
      </c:barChart>
      <c:catAx>
        <c:axId val="37092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16335"/>
        <c:crosses val="autoZero"/>
        <c:auto val="1"/>
        <c:lblAlgn val="ctr"/>
        <c:lblOffset val="100"/>
        <c:noMultiLvlLbl val="0"/>
      </c:catAx>
      <c:valAx>
        <c:axId val="418916335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370925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Page 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 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Test Group A</c:v>
                </c:pt>
                <c:pt idx="1">
                  <c:v>Test Group B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>
                  <c:v>19098</c:v>
                </c:pt>
                <c:pt idx="1">
                  <c:v>18590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1C-4B1F-9133-40278FE0488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0925727"/>
        <c:axId val="418916335"/>
      </c:barChart>
      <c:catAx>
        <c:axId val="37092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16335"/>
        <c:crosses val="autoZero"/>
        <c:auto val="1"/>
        <c:lblAlgn val="ctr"/>
        <c:lblOffset val="100"/>
        <c:noMultiLvlLbl val="0"/>
      </c:catAx>
      <c:valAx>
        <c:axId val="418916335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370925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Conversions for test</a:t>
            </a:r>
            <a:r>
              <a:rPr lang="en-US" baseline="0" dirty="0"/>
              <a:t> group 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Conversions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136</c:v>
                </c:pt>
                <c:pt idx="1">
                  <c:v>2383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D-43A8-97BC-4B833C6EC6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Conversions for test</a:t>
            </a:r>
            <a:r>
              <a:rPr lang="en-US" baseline="0" dirty="0"/>
              <a:t> group B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Conversions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B55-4279-84E0-04853828D6FD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B55-4279-84E0-04853828D6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</c:formatCode>
                <c:ptCount val="2"/>
                <c:pt idx="0">
                  <c:v>349</c:v>
                </c:pt>
                <c:pt idx="1">
                  <c:v>2132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D-43A8-97BC-4B833C6EC6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Confirmed Conversions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Desktop</c:v>
                </c:pt>
                <c:pt idx="1">
                  <c:v>Mobile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180</c:v>
                </c:pt>
                <c:pt idx="1">
                  <c:v>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D-4D4E-933B-A6536DF315A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96109711"/>
        <c:axId val="1796114031"/>
      </c:barChart>
      <c:catAx>
        <c:axId val="1796109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114031"/>
        <c:crosses val="autoZero"/>
        <c:auto val="1"/>
        <c:lblAlgn val="ctr"/>
        <c:lblOffset val="100"/>
        <c:noMultiLvlLbl val="0"/>
      </c:catAx>
      <c:valAx>
        <c:axId val="17961140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96109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11/27/2024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11/27/2024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11/27/2024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 Background A/B test Findings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27/11/2024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BDC1C6"/>
                </a:solidFill>
                <a:effectLst/>
                <a:latin typeface="Inter"/>
              </a:rPr>
              <a:t>The information gathered is regarding visits made by users on </a:t>
            </a:r>
            <a:r>
              <a:rPr lang="en-US" sz="1800" dirty="0">
                <a:solidFill>
                  <a:srgbClr val="BDC1C6"/>
                </a:solidFill>
                <a:latin typeface="Inter"/>
              </a:rPr>
              <a:t>our </a:t>
            </a:r>
            <a:r>
              <a:rPr lang="en-US" sz="1800" b="0" i="0" dirty="0">
                <a:solidFill>
                  <a:srgbClr val="BDC1C6"/>
                </a:solidFill>
                <a:effectLst/>
                <a:latin typeface="Inter"/>
              </a:rPr>
              <a:t>website around the United Kingdom. The users have been split into two groups, A and B, each of which represents a control group and treatment group respectively. </a:t>
            </a:r>
            <a:r>
              <a:rPr lang="en-US" sz="1800" dirty="0">
                <a:solidFill>
                  <a:srgbClr val="BDC1C6"/>
                </a:solidFill>
                <a:latin typeface="Inter"/>
              </a:rPr>
              <a:t>Our </a:t>
            </a:r>
            <a:r>
              <a:rPr lang="en-US" sz="1800" b="0" i="0" dirty="0">
                <a:solidFill>
                  <a:srgbClr val="BDC1C6"/>
                </a:solidFill>
                <a:effectLst/>
                <a:latin typeface="Inter"/>
              </a:rPr>
              <a:t>company needs to test out a new change on the website which is, "</a:t>
            </a:r>
            <a:r>
              <a:rPr lang="en-US" sz="1800" b="1" i="0" dirty="0">
                <a:solidFill>
                  <a:srgbClr val="BDC1C6"/>
                </a:solidFill>
                <a:effectLst/>
                <a:latin typeface="Inter"/>
              </a:rPr>
              <a:t>Do people spend time on a website if the website background color is White or Black</a:t>
            </a:r>
            <a:r>
              <a:rPr lang="en-US" sz="1800" b="0" i="0" dirty="0">
                <a:solidFill>
                  <a:srgbClr val="BDC1C6"/>
                </a:solidFill>
                <a:effectLst/>
                <a:latin typeface="Inter"/>
              </a:rPr>
              <a:t>“</a:t>
            </a:r>
            <a:br>
              <a:rPr lang="en-US" sz="1800" b="0" i="0" dirty="0">
                <a:solidFill>
                  <a:srgbClr val="BDC1C6"/>
                </a:solidFill>
                <a:effectLst/>
                <a:latin typeface="Inter"/>
              </a:rPr>
            </a:br>
            <a:br>
              <a:rPr lang="en-US" sz="1800" b="0" i="0" dirty="0">
                <a:solidFill>
                  <a:srgbClr val="BDC1C6"/>
                </a:solidFill>
                <a:effectLst/>
                <a:latin typeface="Inter"/>
              </a:rPr>
            </a:br>
            <a:r>
              <a:rPr lang="en-US" sz="1800" i="0" dirty="0">
                <a:solidFill>
                  <a:srgbClr val="BDC1C6"/>
                </a:solidFill>
                <a:effectLst/>
                <a:latin typeface="Inter"/>
              </a:rPr>
              <a:t>The main goal is to understand whether there is a significant improvement in website views if the newer setting is applied. This can be answered through the use of A/B Testing.</a:t>
            </a:r>
            <a:endParaRPr lang="en-US" sz="1800" dirty="0">
              <a:solidFill>
                <a:srgbClr val="BDC1C6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FA5A8-D2A4-6B00-3687-2A97FF8B4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EBBCB24-B410-87B6-AF37-2FE77605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Information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8CE509B-129F-2600-2ED4-6A4A471DF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57088"/>
              </p:ext>
            </p:extLst>
          </p:nvPr>
        </p:nvGraphicFramePr>
        <p:xfrm>
          <a:off x="1485900" y="2060848"/>
          <a:ext cx="9134474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7237">
                  <a:extLst>
                    <a:ext uri="{9D8B030D-6E8A-4147-A177-3AD203B41FA5}">
                      <a16:colId xmlns:a16="http://schemas.microsoft.com/office/drawing/2014/main" val="4225924531"/>
                    </a:ext>
                  </a:extLst>
                </a:gridCol>
                <a:gridCol w="4567237">
                  <a:extLst>
                    <a:ext uri="{9D8B030D-6E8A-4147-A177-3AD203B41FA5}">
                      <a16:colId xmlns:a16="http://schemas.microsoft.com/office/drawing/2014/main" val="2959325223"/>
                    </a:ext>
                  </a:extLst>
                </a:gridCol>
              </a:tblGrid>
              <a:tr h="38301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81423"/>
                  </a:ext>
                </a:extLst>
              </a:tr>
              <a:tr h="383017">
                <a:tc>
                  <a:txBody>
                    <a:bodyPr/>
                    <a:lstStyle/>
                    <a:p>
                      <a:pPr algn="ctr"/>
                      <a:r>
                        <a:rPr lang="en-Z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ID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Serves as an identifier for each user.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14797"/>
                  </a:ext>
                </a:extLst>
              </a:tr>
              <a:tr h="661099">
                <a:tc>
                  <a:txBody>
                    <a:bodyPr/>
                    <a:lstStyle/>
                    <a:p>
                      <a:pPr algn="ctr"/>
                      <a:r>
                        <a:rPr lang="en-Z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 both the control group (A) and treatment group (B).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68766"/>
                  </a:ext>
                </a:extLst>
              </a:tr>
              <a:tr h="661099">
                <a:tc>
                  <a:txBody>
                    <a:bodyPr/>
                    <a:lstStyle/>
                    <a:p>
                      <a:pPr algn="ctr"/>
                      <a:r>
                        <a:rPr lang="en-Z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Views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pages the user viewed during their session.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76254"/>
                  </a:ext>
                </a:extLst>
              </a:tr>
              <a:tr h="661099">
                <a:tc>
                  <a:txBody>
                    <a:bodyPr/>
                    <a:lstStyle/>
                    <a:p>
                      <a:pPr algn="ctr"/>
                      <a:r>
                        <a:rPr lang="en-Z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Spent (seconds)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total amount of time, in seconds, that the user spent on the site during the session.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384033"/>
                  </a:ext>
                </a:extLst>
              </a:tr>
              <a:tr h="661099">
                <a:tc>
                  <a:txBody>
                    <a:bodyPr/>
                    <a:lstStyle/>
                    <a:p>
                      <a:pPr algn="ctr"/>
                      <a:r>
                        <a:rPr lang="en-Z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whether a user has completed a desired action (Yes/No).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77449"/>
                  </a:ext>
                </a:extLst>
              </a:tr>
              <a:tr h="383017">
                <a:tc>
                  <a:txBody>
                    <a:bodyPr/>
                    <a:lstStyle/>
                    <a:p>
                      <a:pPr algn="ctr"/>
                      <a:r>
                        <a:rPr lang="en-Z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device used to access the website.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40404"/>
                  </a:ext>
                </a:extLst>
              </a:tr>
              <a:tr h="383017">
                <a:tc>
                  <a:txBody>
                    <a:bodyPr/>
                    <a:lstStyle/>
                    <a:p>
                      <a:pPr algn="ctr"/>
                      <a:r>
                        <a:rPr lang="en-Z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country in UK where the user is based in.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18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54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new background color (black) improve user engagement?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F81B660-1272-0589-5DEA-B3F040B18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989183"/>
              </p:ext>
            </p:extLst>
          </p:nvPr>
        </p:nvGraphicFramePr>
        <p:xfrm>
          <a:off x="909836" y="2924944"/>
          <a:ext cx="5210548" cy="3540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C3A8573-94FE-1BD9-6648-90D8E6F56EB0}"/>
              </a:ext>
            </a:extLst>
          </p:cNvPr>
          <p:cNvSpPr txBox="1"/>
          <p:nvPr/>
        </p:nvSpPr>
        <p:spPr>
          <a:xfrm>
            <a:off x="1701924" y="1916832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the average time spent on the site and the number of page views between Group A (white background) and Group B (black background).</a:t>
            </a:r>
            <a:endParaRPr lang="en-ZA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97CC111F-8A18-15C7-4CA1-773A3E3338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391321"/>
              </p:ext>
            </p:extLst>
          </p:nvPr>
        </p:nvGraphicFramePr>
        <p:xfrm>
          <a:off x="6022404" y="2924944"/>
          <a:ext cx="5210548" cy="3540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C432D-74FB-4B41-26FB-47EF38712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8DE6618-A2EA-7955-5D8F-1D6B6E3B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new background color lead to higher conversion rates?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1A835-F355-CAB7-0517-20DD7D12CFEE}"/>
              </a:ext>
            </a:extLst>
          </p:cNvPr>
          <p:cNvSpPr txBox="1"/>
          <p:nvPr/>
        </p:nvSpPr>
        <p:spPr>
          <a:xfrm>
            <a:off x="1701924" y="1916832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 the proportion of users who completed the desired action (Conversion = "Yes") in each group.</a:t>
            </a:r>
            <a:endParaRPr lang="en-ZA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135EC7-0389-97AB-22E6-8763E402B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640664"/>
              </p:ext>
            </p:extLst>
          </p:nvPr>
        </p:nvGraphicFramePr>
        <p:xfrm>
          <a:off x="621804" y="2852936"/>
          <a:ext cx="504056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B23DEE6C-1C97-FE5A-84B5-DC864AFF3E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175624"/>
              </p:ext>
            </p:extLst>
          </p:nvPr>
        </p:nvGraphicFramePr>
        <p:xfrm>
          <a:off x="6094412" y="2708920"/>
          <a:ext cx="504056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588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F9E6D-0C3F-F47C-9AED-47B992EFC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11BF8FB-87A5-EC07-E666-5F5808DC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user engagement metrics (page views, time spent) vary by device type?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0601FF-C945-BB40-2C06-4DB852721637}"/>
              </a:ext>
            </a:extLst>
          </p:cNvPr>
          <p:cNvSpPr txBox="1"/>
          <p:nvPr/>
        </p:nvSpPr>
        <p:spPr>
          <a:xfrm>
            <a:off x="1701924" y="1916832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these metrics across different devices to see if certain devices perform better or worse under each background setting.</a:t>
            </a:r>
            <a:endParaRPr lang="en-ZA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691A954-7F4D-8278-7016-0108D5BBA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2780928"/>
            <a:ext cx="9134391" cy="3238872"/>
          </a:xfrm>
        </p:spPr>
        <p:txBody>
          <a:bodyPr/>
          <a:lstStyle/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06048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17F0E-4E76-ABB3-4F0C-84BDDF913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32F88C-D1FA-80F2-1395-C5FA5F4D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device type has the highest conversion rate?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99CE7-A062-4BDE-7070-ABC49A3FA31B}"/>
              </a:ext>
            </a:extLst>
          </p:cNvPr>
          <p:cNvSpPr txBox="1"/>
          <p:nvPr/>
        </p:nvSpPr>
        <p:spPr>
          <a:xfrm>
            <a:off x="1701924" y="1916832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conversion rates by device type for both groups.</a:t>
            </a:r>
            <a:endParaRPr lang="en-ZA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DD3B86C-4C59-B82C-0C8B-B04E47DA2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755636"/>
              </p:ext>
            </p:extLst>
          </p:nvPr>
        </p:nvGraphicFramePr>
        <p:xfrm>
          <a:off x="4654252" y="2781300"/>
          <a:ext cx="6002636" cy="3239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948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46B6F-7886-C71E-E7DD-1BE6BF951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E846A76-BB83-8DC7-A828-6EC08A9F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user engagement differ by location?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7A337-14F6-437A-4D16-8B6502266B63}"/>
              </a:ext>
            </a:extLst>
          </p:cNvPr>
          <p:cNvSpPr txBox="1"/>
          <p:nvPr/>
        </p:nvSpPr>
        <p:spPr>
          <a:xfrm>
            <a:off x="1701924" y="1916832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time spent and page views across different locations within each group</a:t>
            </a:r>
            <a:endParaRPr lang="en-Z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BFB129-3453-4C75-963C-B4768126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26573"/>
              </p:ext>
            </p:extLst>
          </p:nvPr>
        </p:nvGraphicFramePr>
        <p:xfrm>
          <a:off x="1917948" y="3140968"/>
          <a:ext cx="8125884" cy="212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4314">
                  <a:extLst>
                    <a:ext uri="{9D8B030D-6E8A-4147-A177-3AD203B41FA5}">
                      <a16:colId xmlns:a16="http://schemas.microsoft.com/office/drawing/2014/main" val="468469588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2161152362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506766731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807212867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1800859669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412458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Northern Ireland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Scotland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Wales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39607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ZA" dirty="0"/>
                        <a:t>Page Views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latin typeface="Agency FB" panose="020B0503020202020204" pitchFamily="34" charset="0"/>
                        </a:rPr>
                        <a:t>4600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2"/>
                          </a:solidFill>
                          <a:latin typeface="Agency FB" panose="020B0503020202020204" pitchFamily="34" charset="0"/>
                        </a:rPr>
                        <a:t>4696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2"/>
                          </a:solidFill>
                          <a:latin typeface="Agency FB" panose="020B0503020202020204" pitchFamily="34" charset="0"/>
                        </a:rPr>
                        <a:t>5114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2"/>
                          </a:solidFill>
                          <a:latin typeface="Agency FB" panose="020B0503020202020204" pitchFamily="34" charset="0"/>
                        </a:rPr>
                        <a:t>4688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5576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2"/>
                          </a:solidFill>
                          <a:latin typeface="Agency FB" panose="020B0503020202020204" pitchFamily="34" charset="0"/>
                        </a:rPr>
                        <a:t>4885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latin typeface="Agency FB" panose="020B0503020202020204" pitchFamily="34" charset="0"/>
                        </a:rPr>
                        <a:t>4601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latin typeface="Agency FB" panose="020B0503020202020204" pitchFamily="34" charset="0"/>
                        </a:rPr>
                        <a:t>4601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latin typeface="Agency FB" panose="020B0503020202020204" pitchFamily="34" charset="0"/>
                        </a:rPr>
                        <a:t>4503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1228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ZA" dirty="0"/>
                        <a:t>Time Spent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latin typeface="Agency FB" panose="020B0503020202020204" pitchFamily="34" charset="0"/>
                        </a:rPr>
                        <a:t>146478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latin typeface="Agency FB" panose="020B0503020202020204" pitchFamily="34" charset="0"/>
                        </a:rPr>
                        <a:t>146538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2"/>
                          </a:solidFill>
                          <a:latin typeface="Agency FB" panose="020B0503020202020204" pitchFamily="34" charset="0"/>
                        </a:rPr>
                        <a:t>159440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2"/>
                          </a:solidFill>
                          <a:latin typeface="Agency FB" panose="020B0503020202020204" pitchFamily="34" charset="0"/>
                        </a:rPr>
                        <a:t>156470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9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2"/>
                          </a:solidFill>
                          <a:latin typeface="Agency FB" panose="020B0503020202020204" pitchFamily="34" charset="0"/>
                        </a:rPr>
                        <a:t>159909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2"/>
                          </a:solidFill>
                          <a:latin typeface="Agency FB" panose="020B0503020202020204" pitchFamily="34" charset="0"/>
                        </a:rPr>
                        <a:t>155467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latin typeface="Agency FB" panose="020B0503020202020204" pitchFamily="34" charset="0"/>
                        </a:rPr>
                        <a:t>140674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latin typeface="Agency FB" panose="020B0503020202020204" pitchFamily="34" charset="0"/>
                        </a:rPr>
                        <a:t>147587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44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96792-E097-30B7-E444-7D333DBBF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E0A7D7F-3093-88A9-A156-C784F8A2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Are conversion rates significantly different across locations?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0677C-35AA-22D9-91FF-36BD9B4E2156}"/>
              </a:ext>
            </a:extLst>
          </p:cNvPr>
          <p:cNvSpPr txBox="1"/>
          <p:nvPr/>
        </p:nvSpPr>
        <p:spPr>
          <a:xfrm>
            <a:off x="1701924" y="1916832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Analyze whether conversion behavior is influenced by geography.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F75CFC-3312-0710-196C-821841C99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17983"/>
              </p:ext>
            </p:extLst>
          </p:nvPr>
        </p:nvGraphicFramePr>
        <p:xfrm>
          <a:off x="2566020" y="3284984"/>
          <a:ext cx="6771570" cy="138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4314">
                  <a:extLst>
                    <a:ext uri="{9D8B030D-6E8A-4147-A177-3AD203B41FA5}">
                      <a16:colId xmlns:a16="http://schemas.microsoft.com/office/drawing/2014/main" val="2161152362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506766731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807212867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1800859669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412458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Test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Northern Ireland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Scotland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Wales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39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latin typeface="Agency FB" panose="020B050302020202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latin typeface="Agency FB" panose="020B0503020202020204" pitchFamily="34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latin typeface="Agency FB" panose="020B0503020202020204" pitchFamily="34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latin typeface="Agency FB" panose="020B050302020202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55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2"/>
                          </a:solidFill>
                          <a:latin typeface="Agency FB" panose="020B0503020202020204" pitchFamily="34" charset="0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2"/>
                          </a:solidFill>
                          <a:latin typeface="Agency FB" panose="020B0503020202020204" pitchFamily="34" charset="0"/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2"/>
                          </a:solidFill>
                          <a:latin typeface="Agency FB" panose="020B0503020202020204" pitchFamily="34" charset="0"/>
                        </a:rP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2"/>
                          </a:solidFill>
                          <a:latin typeface="Agency FB" panose="020B0503020202020204" pitchFamily="34" charset="0"/>
                        </a:rPr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1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46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65</TotalTime>
  <Words>454</Words>
  <Application>Microsoft Office PowerPoint</Application>
  <PresentationFormat>Custom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Agency FB</vt:lpstr>
      <vt:lpstr>Aptos Narrow</vt:lpstr>
      <vt:lpstr>Arial</vt:lpstr>
      <vt:lpstr>Corbel</vt:lpstr>
      <vt:lpstr>Inter</vt:lpstr>
      <vt:lpstr>Digital Blue Tunnel 16x9</vt:lpstr>
      <vt:lpstr>Website Background A/B test Findings</vt:lpstr>
      <vt:lpstr>Scenario</vt:lpstr>
      <vt:lpstr>Data Information</vt:lpstr>
      <vt:lpstr>Does the new background color (black) improve user engagement?</vt:lpstr>
      <vt:lpstr>Does the new background color lead to higher conversion rates?</vt:lpstr>
      <vt:lpstr>Do user engagement metrics (page views, time spent) vary by device type?</vt:lpstr>
      <vt:lpstr>Which device type has the highest conversion rate?</vt:lpstr>
      <vt:lpstr>Does user engagement differ by location?</vt:lpstr>
      <vt:lpstr> Are conversion rates significantly different across locations?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manav ramesar</dc:creator>
  <cp:lastModifiedBy>manav ramesar</cp:lastModifiedBy>
  <cp:revision>2</cp:revision>
  <dcterms:created xsi:type="dcterms:W3CDTF">2024-11-27T18:40:06Z</dcterms:created>
  <dcterms:modified xsi:type="dcterms:W3CDTF">2024-11-27T19:45:47Z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