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30" r:id="rId2"/>
    <p:sldId id="310" r:id="rId3"/>
    <p:sldId id="320" r:id="rId4"/>
    <p:sldId id="265" r:id="rId5"/>
    <p:sldId id="326" r:id="rId6"/>
    <p:sldId id="327" r:id="rId7"/>
    <p:sldId id="328" r:id="rId8"/>
    <p:sldId id="329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2" d="100"/>
          <a:sy n="82" d="100"/>
        </p:scale>
        <p:origin x="720" y="7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Time Spent On The Site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5E1-4E3B-BE45-F31B89FC8B7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5E1-4E3B-BE45-F31B89FC8B7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93FD1CD-1C2D-49A2-9CED-93F7F05EAF3C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ZA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5E1-4E3B-BE45-F31B89FC8B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Web page A</c:v>
                </c:pt>
                <c:pt idx="1">
                  <c:v>Web page B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241.73322747121873</c:v>
                </c:pt>
                <c:pt idx="1">
                  <c:v>243.30390971382508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E1-4E3B-BE45-F31B89FC8B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0925727"/>
        <c:axId val="418916335"/>
      </c:barChart>
      <c:catAx>
        <c:axId val="37092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16335"/>
        <c:crosses val="autoZero"/>
        <c:auto val="1"/>
        <c:lblAlgn val="ctr"/>
        <c:lblOffset val="100"/>
        <c:noMultiLvlLbl val="0"/>
      </c:catAx>
      <c:valAx>
        <c:axId val="418916335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37092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4A7-49E1-B8CD-2B34406A3F1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A7-49E1-B8CD-2B34406A3F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9FFA427-65C4-419F-8210-6B49C99E12D8}" type="VALUE">
                      <a:rPr lang="en-US" sz="900">
                        <a:solidFill>
                          <a:schemeClr val="bg1"/>
                        </a:solidFill>
                        <a:latin typeface="Abadi" panose="020B0604020104020204" pitchFamily="34" charset="0"/>
                      </a:rPr>
                      <a:pPr/>
                      <a:t>[VALUE]</a:t>
                    </a:fld>
                    <a:endParaRPr lang="en-ZA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4A7-49E1-B8CD-2B34406A3F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645993-3F11-421A-83BD-F4F14401EFBD}" type="VALUE">
                      <a:rPr lang="en-US" sz="1000" smtClean="0">
                        <a:solidFill>
                          <a:schemeClr val="bg1"/>
                        </a:solidFill>
                        <a:latin typeface="Abadi" panose="020B0604020104020204" pitchFamily="34" charset="0"/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ZA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4A7-49E1-B8CD-2B34406A3F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Web page A</c:v>
                </c:pt>
                <c:pt idx="1">
                  <c:v>Web page B</c:v>
                </c:pt>
              </c:strCache>
            </c:strRef>
          </c:cat>
          <c:val>
            <c:numRef>
              <c:f>Sheet1!$B$2:$B$3</c:f>
              <c:numCache>
                <c:formatCode>0</c:formatCode>
                <c:ptCount val="2"/>
                <c:pt idx="0">
                  <c:v>19098</c:v>
                </c:pt>
                <c:pt idx="1">
                  <c:v>18590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A7-49E1-B8CD-2B34406A3F1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0925727"/>
        <c:axId val="418916335"/>
      </c:barChart>
      <c:catAx>
        <c:axId val="37092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16335"/>
        <c:crosses val="autoZero"/>
        <c:auto val="1"/>
        <c:lblAlgn val="ctr"/>
        <c:lblOffset val="100"/>
        <c:noMultiLvlLbl val="0"/>
      </c:catAx>
      <c:valAx>
        <c:axId val="418916335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7092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Web Page A</c:v>
                </c:pt>
                <c:pt idx="1">
                  <c:v>Web Page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136</c:v>
                </c:pt>
                <c:pt idx="1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5B-4DD9-BC5C-0CF584F519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Web Page A</c:v>
                </c:pt>
                <c:pt idx="1">
                  <c:v>Web Page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2383</c:v>
                </c:pt>
                <c:pt idx="1">
                  <c:v>2132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5B-4DD9-BC5C-0CF584F51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0765071"/>
        <c:axId val="260765551"/>
      </c:barChart>
      <c:catAx>
        <c:axId val="26076507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765551"/>
        <c:crosses val="autoZero"/>
        <c:auto val="1"/>
        <c:lblAlgn val="ctr"/>
        <c:lblOffset val="100"/>
        <c:noMultiLvlLbl val="0"/>
      </c:catAx>
      <c:valAx>
        <c:axId val="260765551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765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44093057348673"/>
          <c:y val="3.4643968130525178E-2"/>
          <c:w val="0.81812333750911459"/>
          <c:h val="0.847365421699176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 Page A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Desktop</c:v>
                </c:pt>
                <c:pt idx="1">
                  <c:v>Mobile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B-4230-A6F1-76ED2E50A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Page B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Desktop</c:v>
                </c:pt>
                <c:pt idx="1">
                  <c:v>Mobile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180</c:v>
                </c:pt>
                <c:pt idx="1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3B-4230-A6F1-76ED2E50A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60746351"/>
        <c:axId val="260755951"/>
      </c:barChart>
      <c:catAx>
        <c:axId val="2607463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755951"/>
        <c:crosses val="autoZero"/>
        <c:auto val="1"/>
        <c:lblAlgn val="ctr"/>
        <c:lblOffset val="100"/>
        <c:noMultiLvlLbl val="0"/>
      </c:catAx>
      <c:valAx>
        <c:axId val="260755951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60746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3317-CAD2-8D1A-E18A-7F2030250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5CE5-492C-B8C9-9CE3-9165900EB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0CBA2-3DA7-FE52-6C72-FA085921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29F0-EF3D-4749-BA51-49897EB8ADEB}" type="datetimeFigureOut">
              <a:rPr lang="en-ZA" smtClean="0"/>
              <a:t>2024/11/29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AAD2-78A7-FD2A-B80C-1EBD7BA0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EF30-38E5-16C3-B790-12E51D8C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35E4-6410-491B-B7EF-1C7319161C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73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830D-4B90-D263-A5D3-A5D3A313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B2877-60E6-8770-2A21-D66F6A539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3B78-3DF3-2F49-8BB9-CC6A5750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0CED-4CC5-3795-184F-46E0B617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D58C-8438-D84B-07DC-DE5327F0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408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FC0FA-71DA-A539-B10D-770309AB6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9D75C-01C7-2E5A-8746-00544EEA8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07D6-B411-05EF-0B9E-433B0CB7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5223-95D6-F09B-8FC2-7CDB2705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0AD2-7B47-08B6-96C0-D73B239D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841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76C7-0322-E95D-7907-23F4A899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14AC-EF3C-E563-23AC-606D6A9F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9580-933B-1C32-D69C-63CDE3D5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7FD26-610E-0056-3B51-F05C6A95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D5A4-597E-1F32-1B01-6045B054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52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947F-03FC-46E9-E8BB-E8D6E68D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F9F4B-E7E3-BF83-E76E-1D2A1E90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82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82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82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948F-D5B1-92ED-F3A8-D6A77387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D1E5-EB9D-1E39-268A-86FAA5C3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0240-9721-C8E9-423C-65DFDCDB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0498-DC7A-383F-ADDB-C0FB5BB1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F856-7347-4676-4DF0-AF854947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1A86F-E55D-33D7-EC49-FBC03CAC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517D0-87E8-B48D-0706-09EB778F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3DC7-61AA-6D7F-7E2F-443CF7EE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17F54-93E0-B38E-7B62-4940DF51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4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9656-F9E1-6743-B056-38C5ADF3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1B95B-EFA9-280F-98D4-FBB95E6C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A164C-1D81-4A32-CF86-CC986E34F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07F30-369E-63E3-25C4-8ED2482D9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6703B-C145-136F-AA78-E308B4CD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FBDE1-E52F-4C6E-B7CB-4CCCC4B4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F92FC-C4DC-3156-632B-A3DEEA71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49378-02A9-9DC1-14F8-99CBE8B7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22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71A3-FD7B-2955-ED5B-48ED9DD6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88199-CBF1-E552-A8E7-32BDDC80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126F2-2D33-4BDA-665A-4B75B0B5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177E5-3EEF-B911-FDCA-C373BB50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666D3-38A1-0E35-F7CA-D3A3385C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83810-5440-C0B3-A2BA-05E27A7D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AB2CF-38B6-E57B-F5FA-B1F3BBC4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29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0F5E-300D-4D96-8A06-14C12312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A4FB-4215-EF9E-4385-67AF7D77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5D8A4-DA8C-158B-E80A-031E79CA7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D49E1-BC4A-C6B4-ECE6-21C2ADC2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1A4F9-901F-AECD-D94E-B7732CE3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D1AAA-7389-8620-CD1F-4135BD4F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0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45D8-DB93-A2CE-B650-45BD6624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B60E6-B600-8CBC-659B-EFDE1082C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9659F-7164-2F7C-68FE-9F353352A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FDE24-CEB6-ABC2-5BA3-746166A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3C486-C5BC-BBC7-9F60-612010A7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7331F-AB25-E7D7-F060-26EB9E0D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05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426D3-1387-E1BA-B0A5-D77ED414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675F-BB05-5E18-9E2C-138DC1826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E1CA-2C99-D386-7546-9B2255B8C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EAAB-9EE0-2D6D-D31C-5CEF12CDA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673E-D136-F9EF-C743-CA3FD409E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12188823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7132" y="-3930254"/>
            <a:ext cx="4374557" cy="12188825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5049" y="-3702340"/>
            <a:ext cx="4374128" cy="11733423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-22690"/>
            <a:ext cx="8540259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3882" y="-1032053"/>
            <a:ext cx="4988848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240F0-99D8-3FBE-C988-8311301AA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81" y="735106"/>
            <a:ext cx="10051145" cy="2928470"/>
          </a:xfrm>
        </p:spPr>
        <p:txBody>
          <a:bodyPr anchor="b">
            <a:normAutofit/>
          </a:bodyPr>
          <a:lstStyle/>
          <a:p>
            <a:pPr algn="l"/>
            <a:r>
              <a:rPr lang="en-ZA" sz="4800">
                <a:solidFill>
                  <a:srgbClr val="FFFFFF"/>
                </a:solidFill>
              </a:rPr>
              <a:t>A/B Web Page Background Colour Test</a:t>
            </a:r>
          </a:p>
        </p:txBody>
      </p:sp>
    </p:spTree>
    <p:extLst>
      <p:ext uri="{BB962C8B-B14F-4D97-AF65-F5344CB8AC3E}">
        <p14:creationId xmlns:p14="http://schemas.microsoft.com/office/powerpoint/2010/main" val="6313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1804" y="365127"/>
            <a:ext cx="11089232" cy="6876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7828" y="2564904"/>
            <a:ext cx="10512862" cy="1963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The information gathered is regarding visits made by users on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</a:rPr>
              <a:t>our 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website around the United Kingdom. The users have been split into two groups, A and B, each of which represents a control group and treatment group respectively.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</a:rPr>
              <a:t>Our 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company needs to test out a new change on the website which is, "</a:t>
            </a: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Do people spend time on a website if the website background color is White or Black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“</a:t>
            </a:r>
            <a:b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</a:br>
            <a:b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</a:b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The main goal is to understand whether there is a significant improvement in website views if the newer setting is applied. This can be answered through the use of A/B Testing.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F3DFDE-45A5-3765-5D62-DDB25DE600B0}"/>
              </a:ext>
            </a:extLst>
          </p:cNvPr>
          <p:cNvCxnSpPr>
            <a:cxnSpLocks/>
          </p:cNvCxnSpPr>
          <p:nvPr/>
        </p:nvCxnSpPr>
        <p:spPr>
          <a:xfrm>
            <a:off x="621804" y="1052736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9E8563-057B-7256-18C6-CAD84CD72B43}"/>
              </a:ext>
            </a:extLst>
          </p:cNvPr>
          <p:cNvCxnSpPr>
            <a:cxnSpLocks/>
          </p:cNvCxnSpPr>
          <p:nvPr/>
        </p:nvCxnSpPr>
        <p:spPr>
          <a:xfrm>
            <a:off x="621804" y="6381328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FA5A8-D2A4-6B00-3687-2A97FF8B4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EBBCB24-B410-87B6-AF37-2FE77605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365127"/>
            <a:ext cx="11089232" cy="6876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Information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8CE509B-129F-2600-2ED4-6A4A471DF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467496"/>
              </p:ext>
            </p:extLst>
          </p:nvPr>
        </p:nvGraphicFramePr>
        <p:xfrm>
          <a:off x="1485900" y="1628800"/>
          <a:ext cx="9134474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7237">
                  <a:extLst>
                    <a:ext uri="{9D8B030D-6E8A-4147-A177-3AD203B41FA5}">
                      <a16:colId xmlns:a16="http://schemas.microsoft.com/office/drawing/2014/main" val="4225924531"/>
                    </a:ext>
                  </a:extLst>
                </a:gridCol>
                <a:gridCol w="4567237">
                  <a:extLst>
                    <a:ext uri="{9D8B030D-6E8A-4147-A177-3AD203B41FA5}">
                      <a16:colId xmlns:a16="http://schemas.microsoft.com/office/drawing/2014/main" val="2959325223"/>
                    </a:ext>
                  </a:extLst>
                </a:gridCol>
              </a:tblGrid>
              <a:tr h="38301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81423"/>
                  </a:ext>
                </a:extLst>
              </a:tr>
              <a:tr h="383017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Serves as an identifier for each user.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14797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both the control group (A) and treatment group (B).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68766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Views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pages the user viewed during their session.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76254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Spent (seconds)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total amount of time, in seconds, that the user spent on the site during the session.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84033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a user has completed a desired action (Yes/No).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77449"/>
                  </a:ext>
                </a:extLst>
              </a:tr>
              <a:tr h="383017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device used to access the website.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40404"/>
                  </a:ext>
                </a:extLst>
              </a:tr>
              <a:tr h="383017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country in UK where the user is based in.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8389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85B119-8B4C-EEEE-B970-B818E9F3D2BD}"/>
              </a:ext>
            </a:extLst>
          </p:cNvPr>
          <p:cNvCxnSpPr>
            <a:cxnSpLocks/>
          </p:cNvCxnSpPr>
          <p:nvPr/>
        </p:nvCxnSpPr>
        <p:spPr>
          <a:xfrm>
            <a:off x="621804" y="1052736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0ECE31-FB9C-AC74-FA02-8B3CF2B564BE}"/>
              </a:ext>
            </a:extLst>
          </p:cNvPr>
          <p:cNvCxnSpPr>
            <a:cxnSpLocks/>
          </p:cNvCxnSpPr>
          <p:nvPr/>
        </p:nvCxnSpPr>
        <p:spPr>
          <a:xfrm>
            <a:off x="621804" y="6381328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4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1804" y="332656"/>
            <a:ext cx="11089232" cy="648072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Users spent 0.65% more time on </a:t>
            </a:r>
            <a:r>
              <a:rPr lang="en-US" sz="2400" b="1" u="sng" dirty="0"/>
              <a:t>Web Page B</a:t>
            </a:r>
            <a:r>
              <a:rPr lang="en-US" sz="2400" b="1" dirty="0"/>
              <a:t> compared to </a:t>
            </a:r>
            <a:r>
              <a:rPr lang="en-US" sz="2400" b="1" u="sng" dirty="0"/>
              <a:t>Web Page A</a:t>
            </a:r>
            <a:r>
              <a:rPr lang="en-US" sz="2400" b="1" dirty="0"/>
              <a:t> but site A had 498 more views compared to site 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81451B-2B60-C009-774E-9716159826BA}"/>
              </a:ext>
            </a:extLst>
          </p:cNvPr>
          <p:cNvCxnSpPr>
            <a:cxnSpLocks/>
          </p:cNvCxnSpPr>
          <p:nvPr/>
        </p:nvCxnSpPr>
        <p:spPr>
          <a:xfrm>
            <a:off x="621804" y="1052736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6A365D-A1BF-81A2-448A-2468DF510C7D}"/>
              </a:ext>
            </a:extLst>
          </p:cNvPr>
          <p:cNvCxnSpPr>
            <a:cxnSpLocks/>
          </p:cNvCxnSpPr>
          <p:nvPr/>
        </p:nvCxnSpPr>
        <p:spPr>
          <a:xfrm>
            <a:off x="621804" y="6381328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C9900-2290-80D0-4CA3-C80DCF84043B}"/>
              </a:ext>
            </a:extLst>
          </p:cNvPr>
          <p:cNvGrpSpPr/>
          <p:nvPr/>
        </p:nvGrpSpPr>
        <p:grpSpPr>
          <a:xfrm>
            <a:off x="765820" y="1484784"/>
            <a:ext cx="3024336" cy="432048"/>
            <a:chOff x="621804" y="1484784"/>
            <a:chExt cx="4113097" cy="43204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965176-CB67-0B7A-FFA0-25E8A8352EF7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DAEDE0-B4E3-7BF3-2958-1F931DF05451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Average time spent on each page</a:t>
              </a:r>
            </a:p>
          </p:txBody>
        </p:sp>
      </p:grp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9AAEF750-BE25-50A2-57CD-30FEFBEA76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359851"/>
              </p:ext>
            </p:extLst>
          </p:nvPr>
        </p:nvGraphicFramePr>
        <p:xfrm>
          <a:off x="477788" y="2060848"/>
          <a:ext cx="3744416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B0A7663C-0CDD-7B2D-CAAA-D7520A952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088149"/>
              </p:ext>
            </p:extLst>
          </p:nvPr>
        </p:nvGraphicFramePr>
        <p:xfrm>
          <a:off x="4078188" y="2060848"/>
          <a:ext cx="374400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23179DB7-F661-9CCB-141C-AF26D2735965}"/>
              </a:ext>
            </a:extLst>
          </p:cNvPr>
          <p:cNvGrpSpPr/>
          <p:nvPr/>
        </p:nvGrpSpPr>
        <p:grpSpPr>
          <a:xfrm>
            <a:off x="4402224" y="1484784"/>
            <a:ext cx="3024336" cy="432048"/>
            <a:chOff x="621804" y="1484784"/>
            <a:chExt cx="4113097" cy="43204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64CBBA-B8DA-608F-67F0-FD7C107609C6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DC01DD-D69B-0694-14A9-FA03CBC22C7B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Page 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66F99B-112A-7932-9995-08563116455E}"/>
              </a:ext>
            </a:extLst>
          </p:cNvPr>
          <p:cNvGrpSpPr/>
          <p:nvPr/>
        </p:nvGrpSpPr>
        <p:grpSpPr>
          <a:xfrm>
            <a:off x="8182644" y="1484784"/>
            <a:ext cx="3024336" cy="432048"/>
            <a:chOff x="621804" y="1484784"/>
            <a:chExt cx="4113097" cy="43204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1207FB8-DE4E-4BEE-086E-7C7514B017F5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568FF4-54AF-7972-A47A-B6F132880FF9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Key Insights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8C4F1EE-68F3-B655-466C-E826658E2715}"/>
              </a:ext>
            </a:extLst>
          </p:cNvPr>
          <p:cNvSpPr txBox="1"/>
          <p:nvPr/>
        </p:nvSpPr>
        <p:spPr>
          <a:xfrm>
            <a:off x="8182644" y="2060848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is a very negligible difference between time spent on the white web (A) page compared to the black web page 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333B78-81FD-6CA1-FB05-7259EDEEA7DF}"/>
              </a:ext>
            </a:extLst>
          </p:cNvPr>
          <p:cNvSpPr txBox="1"/>
          <p:nvPr/>
        </p:nvSpPr>
        <p:spPr>
          <a:xfrm>
            <a:off x="8110636" y="3429000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white page still garners more views than the black page which only had 18 590 views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6F9884-4382-D29E-897A-24B7B58BB817}"/>
              </a:ext>
            </a:extLst>
          </p:cNvPr>
          <p:cNvSpPr txBox="1"/>
          <p:nvPr/>
        </p:nvSpPr>
        <p:spPr>
          <a:xfrm>
            <a:off x="8110636" y="4581128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Overall, </a:t>
            </a:r>
            <a:r>
              <a:rPr lang="en-ZA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engagement improvement is very minimal </a:t>
            </a: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comparing the white page back to the black webpage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09A6C-5142-7A70-BEB4-12A4B4105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3EA4DF-23F4-0325-1F3D-6DA4F377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04" y="332656"/>
            <a:ext cx="11089232" cy="648072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Web page B has increased conversions by just under 10%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E3B393-2857-C826-0274-58F28FCC0DAB}"/>
              </a:ext>
            </a:extLst>
          </p:cNvPr>
          <p:cNvCxnSpPr>
            <a:cxnSpLocks/>
          </p:cNvCxnSpPr>
          <p:nvPr/>
        </p:nvCxnSpPr>
        <p:spPr>
          <a:xfrm>
            <a:off x="621804" y="1052736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F7FBA1-435D-8922-19C4-9FF889EC1A7C}"/>
              </a:ext>
            </a:extLst>
          </p:cNvPr>
          <p:cNvCxnSpPr>
            <a:cxnSpLocks/>
          </p:cNvCxnSpPr>
          <p:nvPr/>
        </p:nvCxnSpPr>
        <p:spPr>
          <a:xfrm>
            <a:off x="621804" y="6381328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833656-09D5-64B7-568F-6C2D13C265CB}"/>
              </a:ext>
            </a:extLst>
          </p:cNvPr>
          <p:cNvGrpSpPr/>
          <p:nvPr/>
        </p:nvGrpSpPr>
        <p:grpSpPr>
          <a:xfrm>
            <a:off x="765820" y="1484784"/>
            <a:ext cx="5616624" cy="432048"/>
            <a:chOff x="621804" y="1484784"/>
            <a:chExt cx="4113097" cy="43204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222A41-AEDA-65E5-968C-030712AFFD1E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25EF64-FFA0-05CE-F8CB-21896443B99F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Conversion Rates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96BB7-1BF6-C9A3-5B48-2022F0FA861F}"/>
              </a:ext>
            </a:extLst>
          </p:cNvPr>
          <p:cNvGrpSpPr/>
          <p:nvPr/>
        </p:nvGrpSpPr>
        <p:grpSpPr>
          <a:xfrm>
            <a:off x="8182644" y="1484784"/>
            <a:ext cx="3024336" cy="432048"/>
            <a:chOff x="621804" y="1484784"/>
            <a:chExt cx="4113097" cy="43204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DACA4D-5B84-17DD-6D0C-1D4250D911B7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50FDAB-778D-867D-3F2C-95303E79B515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Key Insights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DF59589-9088-CDFE-31A3-F40526AAF52F}"/>
              </a:ext>
            </a:extLst>
          </p:cNvPr>
          <p:cNvSpPr txBox="1"/>
          <p:nvPr/>
        </p:nvSpPr>
        <p:spPr>
          <a:xfrm>
            <a:off x="8182644" y="2060848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 of 2974 users, only 136 lead to a conversion on web page A meaning that there is a conversion rate of 4.57%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2B25-FA92-E30B-D06E-1C5482D5B834}"/>
              </a:ext>
            </a:extLst>
          </p:cNvPr>
          <p:cNvSpPr txBox="1"/>
          <p:nvPr/>
        </p:nvSpPr>
        <p:spPr>
          <a:xfrm>
            <a:off x="8110636" y="3212976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 of 2481 users, only 349 lead to a conversion on web page B meaning that there is a conversion rate of 14.06%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19AF8-537F-439B-4906-19110DAE0A5A}"/>
              </a:ext>
            </a:extLst>
          </p:cNvPr>
          <p:cNvSpPr txBox="1"/>
          <p:nvPr/>
        </p:nvSpPr>
        <p:spPr>
          <a:xfrm>
            <a:off x="8110636" y="4437112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black web page (B) has nearly 3 times more conversions </a:t>
            </a: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that the white web page (A)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4D5692-F49C-3C0F-C4EB-ED58BC5C8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013487"/>
              </p:ext>
            </p:extLst>
          </p:nvPr>
        </p:nvGraphicFramePr>
        <p:xfrm>
          <a:off x="693812" y="2204864"/>
          <a:ext cx="5688632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86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22042-E66E-6F86-C1CF-4F8036E5C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674F40-FED7-1DF4-517D-8947671ED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04" y="332656"/>
            <a:ext cx="11089232" cy="648072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Web Page B makes up around 72% of conversions across both devices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336C48-5A25-BE8A-7A12-53E5A7CF547B}"/>
              </a:ext>
            </a:extLst>
          </p:cNvPr>
          <p:cNvCxnSpPr>
            <a:cxnSpLocks/>
          </p:cNvCxnSpPr>
          <p:nvPr/>
        </p:nvCxnSpPr>
        <p:spPr>
          <a:xfrm>
            <a:off x="621804" y="1052736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806FFB-89BA-FD63-1479-85CD30984DB5}"/>
              </a:ext>
            </a:extLst>
          </p:cNvPr>
          <p:cNvCxnSpPr>
            <a:cxnSpLocks/>
          </p:cNvCxnSpPr>
          <p:nvPr/>
        </p:nvCxnSpPr>
        <p:spPr>
          <a:xfrm>
            <a:off x="621804" y="6381328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739C80-3CE2-FC34-BDD8-EEFB196E8056}"/>
              </a:ext>
            </a:extLst>
          </p:cNvPr>
          <p:cNvGrpSpPr/>
          <p:nvPr/>
        </p:nvGrpSpPr>
        <p:grpSpPr>
          <a:xfrm>
            <a:off x="765820" y="1484784"/>
            <a:ext cx="5616624" cy="432048"/>
            <a:chOff x="621804" y="1484784"/>
            <a:chExt cx="4113097" cy="43204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C4EDAE-D749-495C-CDDC-647B648D8740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F134F7-B03C-CAB0-D637-96D91F46A84A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Conversion By Device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B2CC17-8AF2-29ED-55BA-EE9229927543}"/>
              </a:ext>
            </a:extLst>
          </p:cNvPr>
          <p:cNvGrpSpPr/>
          <p:nvPr/>
        </p:nvGrpSpPr>
        <p:grpSpPr>
          <a:xfrm>
            <a:off x="8182644" y="1484784"/>
            <a:ext cx="3024336" cy="432048"/>
            <a:chOff x="621804" y="1484784"/>
            <a:chExt cx="4113097" cy="43204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AE6BF4-A934-D5B9-A8C5-AA6721865D9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1B97AC-4C3A-309C-5148-D8A9D0E88C48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Key Insights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E71869-981A-8CC1-E048-8D1973022F91}"/>
              </a:ext>
            </a:extLst>
          </p:cNvPr>
          <p:cNvSpPr txBox="1"/>
          <p:nvPr/>
        </p:nvSpPr>
        <p:spPr>
          <a:xfrm>
            <a:off x="8182644" y="2060848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Page B has a higher number of  conversion on desktop by 107 (146.57%)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8C4F55-E67B-1148-78E1-E980DD8D7672}"/>
              </a:ext>
            </a:extLst>
          </p:cNvPr>
          <p:cNvSpPr txBox="1"/>
          <p:nvPr/>
        </p:nvSpPr>
        <p:spPr>
          <a:xfrm>
            <a:off x="8110636" y="321297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Page B has a higher number of  conversion on mobile by 106 (168.25%)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3BB7AE-E56C-A239-36AC-AAD7393169F5}"/>
              </a:ext>
            </a:extLst>
          </p:cNvPr>
          <p:cNvSpPr txBox="1"/>
          <p:nvPr/>
        </p:nvSpPr>
        <p:spPr>
          <a:xfrm>
            <a:off x="8110636" y="4437112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Overall, </a:t>
            </a:r>
            <a:r>
              <a:rPr lang="en-ZA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black background web page results in a higher number of conversions</a:t>
            </a:r>
          </a:p>
        </p:txBody>
      </p:sp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69E015F8-FD04-63F6-CA15-18DC017C2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207453"/>
              </p:ext>
            </p:extLst>
          </p:nvPr>
        </p:nvGraphicFramePr>
        <p:xfrm>
          <a:off x="477788" y="2060848"/>
          <a:ext cx="597666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86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FD30A-F2BF-6F3C-55F4-CBB98A2BE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7A5340-6D62-C63F-A2AF-F43A43D31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04" y="332656"/>
            <a:ext cx="11089232" cy="648072"/>
          </a:xfrm>
        </p:spPr>
        <p:txBody>
          <a:bodyPr>
            <a:noAutofit/>
          </a:bodyPr>
          <a:lstStyle/>
          <a:p>
            <a:pPr algn="l"/>
            <a:r>
              <a:rPr lang="en-ZA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Page A has more page views and the most time spent in total.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06479F-9300-D784-6EA4-B47851A3C1EE}"/>
              </a:ext>
            </a:extLst>
          </p:cNvPr>
          <p:cNvCxnSpPr>
            <a:cxnSpLocks/>
          </p:cNvCxnSpPr>
          <p:nvPr/>
        </p:nvCxnSpPr>
        <p:spPr>
          <a:xfrm>
            <a:off x="621804" y="1052736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3C3055-49D4-8749-F872-F6C853B552BE}"/>
              </a:ext>
            </a:extLst>
          </p:cNvPr>
          <p:cNvCxnSpPr>
            <a:cxnSpLocks/>
          </p:cNvCxnSpPr>
          <p:nvPr/>
        </p:nvCxnSpPr>
        <p:spPr>
          <a:xfrm>
            <a:off x="621804" y="6381328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A1C5CA-606E-7FD4-886E-A8CC1180E30A}"/>
              </a:ext>
            </a:extLst>
          </p:cNvPr>
          <p:cNvGrpSpPr/>
          <p:nvPr/>
        </p:nvGrpSpPr>
        <p:grpSpPr>
          <a:xfrm>
            <a:off x="621804" y="1484784"/>
            <a:ext cx="6048672" cy="432048"/>
            <a:chOff x="621804" y="1484784"/>
            <a:chExt cx="4113097" cy="43204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7B39C3-6F1E-B5A6-CFB7-81209969720C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3CD6EF-28E4-AF82-B632-940985046083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Page Views and Time Spent In Each Country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E12A25-E5B8-C0CC-4C25-47FB274321C0}"/>
              </a:ext>
            </a:extLst>
          </p:cNvPr>
          <p:cNvGrpSpPr/>
          <p:nvPr/>
        </p:nvGrpSpPr>
        <p:grpSpPr>
          <a:xfrm>
            <a:off x="8182644" y="1484784"/>
            <a:ext cx="3024336" cy="432048"/>
            <a:chOff x="621804" y="1484784"/>
            <a:chExt cx="4113097" cy="43204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527459-13AB-2A48-2982-534835D35BB3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449D95-7C4D-7F4A-B2FC-EC975A13DAF1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Key Insights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78D6AC-6A8D-97B0-05C5-C981B8856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17360"/>
              </p:ext>
            </p:extLst>
          </p:nvPr>
        </p:nvGraphicFramePr>
        <p:xfrm>
          <a:off x="621804" y="2708920"/>
          <a:ext cx="6120679" cy="2664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16">
                  <a:extLst>
                    <a:ext uri="{9D8B030D-6E8A-4147-A177-3AD203B41FA5}">
                      <a16:colId xmlns:a16="http://schemas.microsoft.com/office/drawing/2014/main" val="468469588"/>
                    </a:ext>
                  </a:extLst>
                </a:gridCol>
                <a:gridCol w="442105">
                  <a:extLst>
                    <a:ext uri="{9D8B030D-6E8A-4147-A177-3AD203B41FA5}">
                      <a16:colId xmlns:a16="http://schemas.microsoft.com/office/drawing/2014/main" val="2161152362"/>
                    </a:ext>
                  </a:extLst>
                </a:gridCol>
                <a:gridCol w="962805">
                  <a:extLst>
                    <a:ext uri="{9D8B030D-6E8A-4147-A177-3AD203B41FA5}">
                      <a16:colId xmlns:a16="http://schemas.microsoft.com/office/drawing/2014/main" val="506766731"/>
                    </a:ext>
                  </a:extLst>
                </a:gridCol>
                <a:gridCol w="1031577">
                  <a:extLst>
                    <a:ext uri="{9D8B030D-6E8A-4147-A177-3AD203B41FA5}">
                      <a16:colId xmlns:a16="http://schemas.microsoft.com/office/drawing/2014/main" val="807212867"/>
                    </a:ext>
                  </a:extLst>
                </a:gridCol>
                <a:gridCol w="889383">
                  <a:extLst>
                    <a:ext uri="{9D8B030D-6E8A-4147-A177-3AD203B41FA5}">
                      <a16:colId xmlns:a16="http://schemas.microsoft.com/office/drawing/2014/main" val="1800859669"/>
                    </a:ext>
                  </a:extLst>
                </a:gridCol>
                <a:gridCol w="1036221">
                  <a:extLst>
                    <a:ext uri="{9D8B030D-6E8A-4147-A177-3AD203B41FA5}">
                      <a16:colId xmlns:a16="http://schemas.microsoft.com/office/drawing/2014/main" val="4124581927"/>
                    </a:ext>
                  </a:extLst>
                </a:gridCol>
                <a:gridCol w="1031572">
                  <a:extLst>
                    <a:ext uri="{9D8B030D-6E8A-4147-A177-3AD203B41FA5}">
                      <a16:colId xmlns:a16="http://schemas.microsoft.com/office/drawing/2014/main" val="1788781518"/>
                    </a:ext>
                  </a:extLst>
                </a:gridCol>
              </a:tblGrid>
              <a:tr h="549329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England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Northern Ireland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Scotland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Wales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396073"/>
                  </a:ext>
                </a:extLst>
              </a:tr>
              <a:tr h="518311">
                <a:tc rowSpan="2"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Page 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4600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4696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5114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4688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accent6"/>
                          </a:solidFill>
                          <a:latin typeface="+mn-lt"/>
                        </a:rPr>
                        <a:t>19098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57659"/>
                  </a:ext>
                </a:extLst>
              </a:tr>
              <a:tr h="518311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4885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4601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4601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4503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latin typeface="+mn-lt"/>
                        </a:rPr>
                        <a:t>18590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12289"/>
                  </a:ext>
                </a:extLst>
              </a:tr>
              <a:tr h="518311">
                <a:tc rowSpan="2"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Time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146478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146538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159440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156470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accent6"/>
                          </a:solidFill>
                          <a:latin typeface="+mn-lt"/>
                        </a:rPr>
                        <a:t>608926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9317"/>
                  </a:ext>
                </a:extLst>
              </a:tr>
              <a:tr h="560034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159909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155467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140674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147587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latin typeface="+mn-lt"/>
                        </a:rPr>
                        <a:t>603637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531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7E1C70-08E9-EABA-BFEB-F3F436A80F62}"/>
              </a:ext>
            </a:extLst>
          </p:cNvPr>
          <p:cNvSpPr txBox="1"/>
          <p:nvPr/>
        </p:nvSpPr>
        <p:spPr>
          <a:xfrm>
            <a:off x="8182644" y="2708920"/>
            <a:ext cx="302433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Scotland has the most page views for web page A and England has the most page views for web page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82DA4-8E6B-DCB9-B32B-C4B89DE8706F}"/>
              </a:ext>
            </a:extLst>
          </p:cNvPr>
          <p:cNvSpPr txBox="1"/>
          <p:nvPr/>
        </p:nvSpPr>
        <p:spPr>
          <a:xfrm>
            <a:off x="8182644" y="4005064"/>
            <a:ext cx="302433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Scotland has the most time spent for web page A and England has the most time spent for web page B</a:t>
            </a:r>
          </a:p>
        </p:txBody>
      </p:sp>
    </p:spTree>
    <p:extLst>
      <p:ext uri="{BB962C8B-B14F-4D97-AF65-F5344CB8AC3E}">
        <p14:creationId xmlns:p14="http://schemas.microsoft.com/office/powerpoint/2010/main" val="19927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7E45D-0E51-DA3A-6BBA-4A28CA89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7D8CB7-8BAD-299E-DD10-4187AC22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04" y="332656"/>
            <a:ext cx="11089232" cy="648072"/>
          </a:xfrm>
        </p:spPr>
        <p:txBody>
          <a:bodyPr>
            <a:noAutofit/>
          </a:bodyPr>
          <a:lstStyle/>
          <a:p>
            <a:pPr algn="l"/>
            <a:r>
              <a:rPr lang="en-ZA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England has the highest number of conversions between the 4 countries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189BD1-4BA8-9011-C595-7F72258F4E66}"/>
              </a:ext>
            </a:extLst>
          </p:cNvPr>
          <p:cNvCxnSpPr>
            <a:cxnSpLocks/>
          </p:cNvCxnSpPr>
          <p:nvPr/>
        </p:nvCxnSpPr>
        <p:spPr>
          <a:xfrm>
            <a:off x="621804" y="1052736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362660-B3FF-55CB-E35B-E462E3D292CC}"/>
              </a:ext>
            </a:extLst>
          </p:cNvPr>
          <p:cNvCxnSpPr>
            <a:cxnSpLocks/>
          </p:cNvCxnSpPr>
          <p:nvPr/>
        </p:nvCxnSpPr>
        <p:spPr>
          <a:xfrm>
            <a:off x="621804" y="6381328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D90CBA-0DA1-02EE-C0A1-5D85A0E3CFC5}"/>
              </a:ext>
            </a:extLst>
          </p:cNvPr>
          <p:cNvGrpSpPr/>
          <p:nvPr/>
        </p:nvGrpSpPr>
        <p:grpSpPr>
          <a:xfrm>
            <a:off x="621804" y="1484784"/>
            <a:ext cx="6048672" cy="432048"/>
            <a:chOff x="621804" y="1484784"/>
            <a:chExt cx="4113097" cy="43204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207205-B1F0-7BF9-FC43-450F97F23A40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02357D-F041-A581-4C94-D6965B310D26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Number of conversions in each country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072A-88FF-501B-E590-0D07EA448203}"/>
              </a:ext>
            </a:extLst>
          </p:cNvPr>
          <p:cNvGrpSpPr/>
          <p:nvPr/>
        </p:nvGrpSpPr>
        <p:grpSpPr>
          <a:xfrm>
            <a:off x="8182644" y="1484784"/>
            <a:ext cx="3024336" cy="432048"/>
            <a:chOff x="621804" y="1484784"/>
            <a:chExt cx="4113097" cy="43204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EE33FB-1E61-F88C-6925-9C6BAEA8BF29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216D99-1801-444C-269F-ADB564A7F786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Key Insights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0C5577-0DF6-8A2A-99D9-018B214EA90C}"/>
              </a:ext>
            </a:extLst>
          </p:cNvPr>
          <p:cNvSpPr txBox="1"/>
          <p:nvPr/>
        </p:nvSpPr>
        <p:spPr>
          <a:xfrm>
            <a:off x="8182644" y="2585811"/>
            <a:ext cx="30243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England has the highest number of conversions with 132 conversions in total and contributing 27.21% of total conversions.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2B703-0F2E-86EF-AC32-25A4D4B28ECB}"/>
              </a:ext>
            </a:extLst>
          </p:cNvPr>
          <p:cNvSpPr txBox="1"/>
          <p:nvPr/>
        </p:nvSpPr>
        <p:spPr>
          <a:xfrm>
            <a:off x="8182644" y="4005064"/>
            <a:ext cx="302433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Northern Ireland has the lowest number of conversions with 103 conversions in total.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9CF54F-6CF9-F0A3-C784-74FDA6EA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41688"/>
              </p:ext>
            </p:extLst>
          </p:nvPr>
        </p:nvGraphicFramePr>
        <p:xfrm>
          <a:off x="693814" y="2996952"/>
          <a:ext cx="5904654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6">
                  <a:extLst>
                    <a:ext uri="{9D8B030D-6E8A-4147-A177-3AD203B41FA5}">
                      <a16:colId xmlns:a16="http://schemas.microsoft.com/office/drawing/2014/main" val="2161152362"/>
                    </a:ext>
                  </a:extLst>
                </a:gridCol>
                <a:gridCol w="816092">
                  <a:extLst>
                    <a:ext uri="{9D8B030D-6E8A-4147-A177-3AD203B41FA5}">
                      <a16:colId xmlns:a16="http://schemas.microsoft.com/office/drawing/2014/main" val="50676673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807212867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1800859669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4124581927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306270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Web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England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Northern Ireland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Scotland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Wales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39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42</a:t>
                      </a:r>
                      <a:endParaRPr lang="en-ZA" sz="1400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31</a:t>
                      </a:r>
                      <a:endParaRPr lang="en-ZA" sz="1400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33</a:t>
                      </a:r>
                      <a:endParaRPr lang="en-ZA" sz="1400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30</a:t>
                      </a:r>
                      <a:endParaRPr lang="en-ZA" sz="1400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latin typeface="+mn-lt"/>
                        </a:rPr>
                        <a:t>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55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en-ZA" sz="14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31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accent6"/>
                          </a:solidFill>
                          <a:latin typeface="+mn-lt"/>
                        </a:rPr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rgbClr val="00B050"/>
                          </a:solidFill>
                          <a:latin typeface="+mn-lt"/>
                        </a:rPr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2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Percentages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accent6"/>
                          </a:solidFill>
                          <a:latin typeface="+mn-lt"/>
                        </a:rPr>
                        <a:t>27.21%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21.23%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25.77%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24.94%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13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9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290</TotalTime>
  <Words>666</Words>
  <Application>Microsoft Office PowerPoint</Application>
  <PresentationFormat>Custom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</vt:lpstr>
      <vt:lpstr>Agency FB</vt:lpstr>
      <vt:lpstr>Aptos</vt:lpstr>
      <vt:lpstr>Aptos Display</vt:lpstr>
      <vt:lpstr>Arial</vt:lpstr>
      <vt:lpstr>Corbel</vt:lpstr>
      <vt:lpstr>Inter</vt:lpstr>
      <vt:lpstr>Office Theme</vt:lpstr>
      <vt:lpstr>A/B Web Page Background Colour Test</vt:lpstr>
      <vt:lpstr>Scenario</vt:lpstr>
      <vt:lpstr>Data Information</vt:lpstr>
      <vt:lpstr>Users spent 0.65% more time on Web Page B compared to Web Page A but site A had 498 more views compared to site B</vt:lpstr>
      <vt:lpstr>Web page B has increased conversions by just under 10%</vt:lpstr>
      <vt:lpstr>Web Page B makes up around 72% of conversions across both devices</vt:lpstr>
      <vt:lpstr>Web Page A has more page views and the most time spent in total.</vt:lpstr>
      <vt:lpstr>England has the highest number of conversions between the 4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 ramesar</dc:creator>
  <cp:lastModifiedBy>manav ramesar</cp:lastModifiedBy>
  <cp:revision>17</cp:revision>
  <dcterms:created xsi:type="dcterms:W3CDTF">2024-11-27T18:40:06Z</dcterms:created>
  <dcterms:modified xsi:type="dcterms:W3CDTF">2024-11-29T19:04:02Z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