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310" r:id="rId2"/>
    <p:sldId id="320" r:id="rId3"/>
    <p:sldId id="265" r:id="rId4"/>
    <p:sldId id="326" r:id="rId5"/>
    <p:sldId id="327" r:id="rId6"/>
    <p:sldId id="328" r:id="rId7"/>
    <p:sldId id="324" r:id="rId8"/>
    <p:sldId id="325" r:id="rId9"/>
  </p:sldIdLst>
  <p:sldSz cx="12188825" cy="6858000"/>
  <p:notesSz cx="6858000" cy="9144000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29" autoAdjust="0"/>
  </p:normalViewPr>
  <p:slideViewPr>
    <p:cSldViewPr showGuides="1">
      <p:cViewPr varScale="1">
        <p:scale>
          <a:sx n="80" d="100"/>
          <a:sy n="80" d="100"/>
        </p:scale>
        <p:origin x="58" y="250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Average Time Spent On The Site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25E1-4E3B-BE45-F31B89FC8B77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25E1-4E3B-BE45-F31B89FC8B77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F93FD1CD-1C2D-49A2-9CED-93F7F05EAF3C}" type="VALUE">
                      <a:rPr lang="en-US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ZA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25E1-4E3B-BE45-F31B89FC8B7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Web page A</c:v>
                </c:pt>
                <c:pt idx="1">
                  <c:v>Web page B</c:v>
                </c:pt>
              </c:strCache>
            </c:strRef>
          </c:cat>
          <c:val>
            <c:numRef>
              <c:f>Sheet1!$B$2:$B$3</c:f>
              <c:numCache>
                <c:formatCode>0.00</c:formatCode>
                <c:ptCount val="2"/>
                <c:pt idx="0">
                  <c:v>241.73322747121873</c:v>
                </c:pt>
                <c:pt idx="1">
                  <c:v>243.30390971382508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5E1-4E3B-BE45-F31B89FC8B77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70925727"/>
        <c:axId val="418916335"/>
      </c:barChart>
      <c:catAx>
        <c:axId val="3709257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8916335"/>
        <c:crosses val="autoZero"/>
        <c:auto val="1"/>
        <c:lblAlgn val="ctr"/>
        <c:lblOffset val="100"/>
        <c:noMultiLvlLbl val="0"/>
      </c:catAx>
      <c:valAx>
        <c:axId val="418916335"/>
        <c:scaling>
          <c:orientation val="minMax"/>
        </c:scaling>
        <c:delete val="1"/>
        <c:axPos val="l"/>
        <c:numFmt formatCode="0.00" sourceLinked="1"/>
        <c:majorTickMark val="none"/>
        <c:minorTickMark val="none"/>
        <c:tickLblPos val="nextTo"/>
        <c:crossAx val="37092572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Page Views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34A7-49E1-B8CD-2B34406A3F17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4A7-49E1-B8CD-2B34406A3F17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69FFA427-65C4-419F-8210-6B49C99E12D8}" type="VALUE">
                      <a:rPr lang="en-US" sz="900">
                        <a:solidFill>
                          <a:schemeClr val="bg1"/>
                        </a:solidFill>
                        <a:latin typeface="Abadi" panose="020B0604020104020204" pitchFamily="34" charset="0"/>
                      </a:rPr>
                      <a:pPr/>
                      <a:t>[VALUE]</a:t>
                    </a:fld>
                    <a:endParaRPr lang="en-ZA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34A7-49E1-B8CD-2B34406A3F17}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1D645993-3F11-421A-83BD-F4F14401EFBD}" type="VALUE">
                      <a:rPr lang="en-US" sz="1000" smtClean="0">
                        <a:solidFill>
                          <a:schemeClr val="bg1"/>
                        </a:solidFill>
                        <a:latin typeface="Abadi" panose="020B0604020104020204" pitchFamily="34" charset="0"/>
                      </a:rPr>
                      <a:pPr>
                        <a:defRPr>
                          <a:solidFill>
                            <a:schemeClr val="bg1"/>
                          </a:solidFill>
                        </a:defRPr>
                      </a:pPr>
                      <a:t>[VALUE]</a:t>
                    </a:fld>
                    <a:endParaRPr lang="en-ZA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4A7-49E1-B8CD-2B34406A3F1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Web page A</c:v>
                </c:pt>
                <c:pt idx="1">
                  <c:v>Web page B</c:v>
                </c:pt>
              </c:strCache>
            </c:strRef>
          </c:cat>
          <c:val>
            <c:numRef>
              <c:f>Sheet1!$B$2:$B$3</c:f>
              <c:numCache>
                <c:formatCode>0</c:formatCode>
                <c:ptCount val="2"/>
                <c:pt idx="0">
                  <c:v>19098</c:v>
                </c:pt>
                <c:pt idx="1">
                  <c:v>18590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4A7-49E1-B8CD-2B34406A3F17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70925727"/>
        <c:axId val="418916335"/>
      </c:barChart>
      <c:catAx>
        <c:axId val="3709257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8916335"/>
        <c:crosses val="autoZero"/>
        <c:auto val="1"/>
        <c:lblAlgn val="ctr"/>
        <c:lblOffset val="100"/>
        <c:noMultiLvlLbl val="0"/>
      </c:catAx>
      <c:valAx>
        <c:axId val="418916335"/>
        <c:scaling>
          <c:orientation val="minMax"/>
        </c:scaling>
        <c:delete val="1"/>
        <c:axPos val="l"/>
        <c:numFmt formatCode="0" sourceLinked="1"/>
        <c:majorTickMark val="none"/>
        <c:minorTickMark val="none"/>
        <c:tickLblPos val="nextTo"/>
        <c:crossAx val="37092572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Yes</c:v>
                </c:pt>
              </c:strCache>
            </c:strRef>
          </c:tx>
          <c:spPr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Web Page A</c:v>
                </c:pt>
                <c:pt idx="1">
                  <c:v>Web Page B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136</c:v>
                </c:pt>
                <c:pt idx="1">
                  <c:v>349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25B-4DD9-BC5C-0CF584F5197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Web Page A</c:v>
                </c:pt>
                <c:pt idx="1">
                  <c:v>Web Page B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2383</c:v>
                </c:pt>
                <c:pt idx="1">
                  <c:v>2132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25B-4DD9-BC5C-0CF584F519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60765071"/>
        <c:axId val="260765551"/>
      </c:barChart>
      <c:catAx>
        <c:axId val="260765071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0765551"/>
        <c:crosses val="autoZero"/>
        <c:auto val="1"/>
        <c:lblAlgn val="ctr"/>
        <c:lblOffset val="100"/>
        <c:noMultiLvlLbl val="0"/>
      </c:catAx>
      <c:valAx>
        <c:axId val="260765551"/>
        <c:scaling>
          <c:orientation val="minMax"/>
        </c:scaling>
        <c:delete val="0"/>
        <c:axPos val="t"/>
        <c:numFmt formatCode="General" sourceLinked="1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07650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944093057348673"/>
          <c:y val="3.4643968130525178E-2"/>
          <c:w val="0.81812333750911459"/>
          <c:h val="0.84736542169917628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Web Page A</c:v>
                </c:pt>
              </c:strCache>
            </c:strRef>
          </c:tx>
          <c:spPr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Desktop</c:v>
                </c:pt>
                <c:pt idx="1">
                  <c:v>Mobile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73</c:v>
                </c:pt>
                <c:pt idx="1">
                  <c:v>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53B-4230-A6F1-76ED2E50AFD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Web Page B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Desktop</c:v>
                </c:pt>
                <c:pt idx="1">
                  <c:v>Mobile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180</c:v>
                </c:pt>
                <c:pt idx="1">
                  <c:v>169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53B-4230-A6F1-76ED2E50AF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260746351"/>
        <c:axId val="260755951"/>
      </c:barChart>
      <c:catAx>
        <c:axId val="260746351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0755951"/>
        <c:crosses val="autoZero"/>
        <c:auto val="1"/>
        <c:lblAlgn val="ctr"/>
        <c:lblOffset val="100"/>
        <c:noMultiLvlLbl val="0"/>
      </c:catAx>
      <c:valAx>
        <c:axId val="260755951"/>
        <c:scaling>
          <c:orientation val="minMax"/>
        </c:scaling>
        <c:delete val="1"/>
        <c:axPos val="t"/>
        <c:numFmt formatCode="General" sourceLinked="1"/>
        <c:majorTickMark val="none"/>
        <c:minorTickMark val="none"/>
        <c:tickLblPos val="nextTo"/>
        <c:crossAx val="2607463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11/28/2024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11/28/2024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63317-CAD2-8D1A-E18A-7F2030250C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C75CE5-492C-B8C9-9CE3-9165900EBD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40CBA2-3DA7-FE52-6C72-FA085921F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729F0-EF3D-4749-BA51-49897EB8ADEB}" type="datetimeFigureOut">
              <a:rPr lang="en-ZA" smtClean="0"/>
              <a:t>2024/11/28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1AAD2-78A7-FD2A-B80C-1EBD7BA0C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CEF30-38E5-16C3-B790-12E51D8C8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F35E4-6410-491B-B7EF-1C7319161CD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07375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C830D-4B90-D263-A5D3-A5D3A313C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DB2877-60E6-8770-2A21-D66F6A5397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63B78-3DF3-2F49-8BB9-CC6A5750E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70CED-4CC5-3795-184F-46E0B6172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4D58C-8438-D84B-07DC-DE5327F0B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84088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0FC0FA-71DA-A539-B10D-770309AB68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C9D75C-01C7-2E5A-8746-00544EEA81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407D6-B411-05EF-0B9E-433B0CB79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C5223-95D6-F09B-8FC2-7CDB27058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6A0AD2-7B47-08B6-96C0-D73B239D4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98416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976C7-0322-E95D-7907-23F4A899A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E14AC-EF3C-E563-23AC-606D6A9FB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79580-933B-1C32-D69C-63CDE3D5C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7FD26-610E-0056-3B51-F05C6A95E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ED5A4-597E-1F32-1B01-6045B054D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05242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C947F-03FC-46E9-E8BB-E8D6E68D3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4F9F4B-E7E3-BF83-E76E-1D2A1E90F0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82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82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82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F948F-D5B1-92ED-F3A8-D6A773872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E7D1E5-EB9D-1E39-268A-86FAA5C3B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D0240-9721-C8E9-423C-65DFDCDB1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728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80498-DC7A-383F-ADDB-C0FB5BB1B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EF856-7347-4676-4DF0-AF854947F7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1A86F-E55D-33D7-EC49-FBC03CAC4D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D517D0-87E8-B48D-0706-09EB778FC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453DC7-61AA-6D7F-7E2F-443CF7EEF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017F54-93E0-B38E-7B62-4940DF515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94161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C9656-F9E1-6743-B056-38C5ADF35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F1B95B-EFA9-280F-98D4-FBB95E6C3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EA164C-1D81-4A32-CF86-CC986E34F5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D07F30-369E-63E3-25C4-8ED2482D95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D6703B-C145-136F-AA78-E308B4CDAF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8FBDE1-E52F-4C6E-B7CB-4CCCC4B4C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DF92FC-C4DC-3156-632B-A3DEEA711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49378-02A9-9DC1-14F8-99CBE8B73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72279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271A3-FD7B-2955-ED5B-48ED9DD6D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988199-CBF1-E552-A8E7-32BDDC807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C126F2-2D33-4BDA-665A-4B75B0B5E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7177E5-3EEF-B911-FDCA-C373BB508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551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4666D3-38A1-0E35-F7CA-D3A3385C1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A83810-5440-C0B3-A2BA-05E27A7D4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0AB2CF-38B6-E57B-F5FA-B1F3BBC4C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22909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60F5E-300D-4D96-8A06-14C12312B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2A4FB-4215-EF9E-4385-67AF7D77A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D5D8A4-DA8C-158B-E80A-031E79CA77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CD49E1-BC4A-C6B4-ECE6-21C2ADC28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1A4F9-901F-AECD-D94E-B7732CE34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6D1AAA-7389-8620-CD1F-4135BD4FA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57055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545D8-DB93-A2CE-B650-45BD6624B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DB60E6-B600-8CBC-659B-EFDE1082CC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49659F-7164-2F7C-68FE-9F353352A9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4FDE24-CEB6-ABC2-5BA3-746166A5D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11/28/2024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53C486-C5BC-BBC7-9F60-612010A7C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D7331F-AB25-E7D7-F060-26EB9E0D3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40545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6426D3-1387-E1BA-B0A5-D77ED414C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7E675F-BB05-5E18-9E2C-138DC18260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C4E1CA-2C99-D386-7546-9B2255B8CF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11/28/2024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1EEAAB-9EE0-2D6D-D31C-5CEF12CDA5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3673E-D136-F9EF-C743-CA3FD409E5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238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1804" y="365127"/>
            <a:ext cx="11089232" cy="68761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Scenario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837828" y="2564904"/>
            <a:ext cx="10512862" cy="19634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Inter"/>
              </a:rPr>
              <a:t>The information gathered is regarding visits made by users on 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Inter"/>
              </a:rPr>
              <a:t>our </a:t>
            </a:r>
            <a:r>
              <a:rPr lang="en-US" sz="18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Inter"/>
              </a:rPr>
              <a:t>website around the United Kingdom. The users have been split into two groups, A and B, each of which represents a control group and treatment group respectively. 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Inter"/>
              </a:rPr>
              <a:t>Our </a:t>
            </a:r>
            <a:r>
              <a:rPr lang="en-US" sz="18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Inter"/>
              </a:rPr>
              <a:t>company needs to test out a new change on the website which is, "</a:t>
            </a:r>
            <a:r>
              <a:rPr lang="en-US" sz="18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Inter"/>
              </a:rPr>
              <a:t>Do people spend time on a website if the website background color is White or Black</a:t>
            </a:r>
            <a:r>
              <a:rPr lang="en-US" sz="18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Inter"/>
              </a:rPr>
              <a:t>“</a:t>
            </a:r>
            <a:br>
              <a:rPr lang="en-US" sz="18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Inter"/>
              </a:rPr>
            </a:br>
            <a:br>
              <a:rPr lang="en-US" sz="18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Inter"/>
              </a:rPr>
            </a:br>
            <a:r>
              <a:rPr lang="en-US" sz="18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Inter"/>
              </a:rPr>
              <a:t>The main goal is to understand whether there is a significant improvement in website views if the newer setting is applied. This can be answered through the use of A/B Testing.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  <a:latin typeface="Inter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9F3DFDE-45A5-3765-5D62-DDB25DE600B0}"/>
              </a:ext>
            </a:extLst>
          </p:cNvPr>
          <p:cNvCxnSpPr>
            <a:cxnSpLocks/>
          </p:cNvCxnSpPr>
          <p:nvPr/>
        </p:nvCxnSpPr>
        <p:spPr>
          <a:xfrm>
            <a:off x="621804" y="1052736"/>
            <a:ext cx="11089232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69E8563-057B-7256-18C6-CAD84CD72B43}"/>
              </a:ext>
            </a:extLst>
          </p:cNvPr>
          <p:cNvCxnSpPr>
            <a:cxnSpLocks/>
          </p:cNvCxnSpPr>
          <p:nvPr/>
        </p:nvCxnSpPr>
        <p:spPr>
          <a:xfrm>
            <a:off x="621804" y="6381328"/>
            <a:ext cx="11089232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5FA5A8-D2A4-6B00-3687-2A97FF8B41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BEBBCB24-B410-87B6-AF37-2FE776057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804" y="365127"/>
            <a:ext cx="11089232" cy="68761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Data Information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98CE509B-129F-2600-2ED4-6A4A471DFA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5467496"/>
              </p:ext>
            </p:extLst>
          </p:nvPr>
        </p:nvGraphicFramePr>
        <p:xfrm>
          <a:off x="1485900" y="1628800"/>
          <a:ext cx="9134474" cy="4176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67237">
                  <a:extLst>
                    <a:ext uri="{9D8B030D-6E8A-4147-A177-3AD203B41FA5}">
                      <a16:colId xmlns:a16="http://schemas.microsoft.com/office/drawing/2014/main" val="4225924531"/>
                    </a:ext>
                  </a:extLst>
                </a:gridCol>
                <a:gridCol w="4567237">
                  <a:extLst>
                    <a:ext uri="{9D8B030D-6E8A-4147-A177-3AD203B41FA5}">
                      <a16:colId xmlns:a16="http://schemas.microsoft.com/office/drawing/2014/main" val="2959325223"/>
                    </a:ext>
                  </a:extLst>
                </a:gridCol>
              </a:tblGrid>
              <a:tr h="383017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Column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5681423"/>
                  </a:ext>
                </a:extLst>
              </a:tr>
              <a:tr h="383017">
                <a:tc>
                  <a:txBody>
                    <a:bodyPr/>
                    <a:lstStyle/>
                    <a:p>
                      <a:pPr algn="ctr"/>
                      <a:r>
                        <a:rPr lang="en-ZA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 ID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Serves as an identifier for each user.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6714797"/>
                  </a:ext>
                </a:extLst>
              </a:tr>
              <a:tr h="661099">
                <a:tc>
                  <a:txBody>
                    <a:bodyPr/>
                    <a:lstStyle/>
                    <a:p>
                      <a:pPr algn="ctr"/>
                      <a:r>
                        <a:rPr lang="en-ZA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Contains both the control group (A) and treatment group (B).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8968766"/>
                  </a:ext>
                </a:extLst>
              </a:tr>
              <a:tr h="661099">
                <a:tc>
                  <a:txBody>
                    <a:bodyPr/>
                    <a:lstStyle/>
                    <a:p>
                      <a:pPr algn="ctr"/>
                      <a:r>
                        <a:rPr lang="en-ZA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Page Views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 of pages the user viewed during their session.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9976254"/>
                  </a:ext>
                </a:extLst>
              </a:tr>
              <a:tr h="661099">
                <a:tc>
                  <a:txBody>
                    <a:bodyPr/>
                    <a:lstStyle/>
                    <a:p>
                      <a:pPr algn="ctr"/>
                      <a:r>
                        <a:rPr lang="en-ZA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 Spent (seconds)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total amount of time, in seconds, that the user spent on the site during the session.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384033"/>
                  </a:ext>
                </a:extLst>
              </a:tr>
              <a:tr h="661099">
                <a:tc>
                  <a:txBody>
                    <a:bodyPr/>
                    <a:lstStyle/>
                    <a:p>
                      <a:pPr algn="ctr"/>
                      <a:r>
                        <a:rPr lang="en-ZA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Conversion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Indicates whether a user has completed a desired action (Yes/No).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9477449"/>
                  </a:ext>
                </a:extLst>
              </a:tr>
              <a:tr h="383017">
                <a:tc>
                  <a:txBody>
                    <a:bodyPr/>
                    <a:lstStyle/>
                    <a:p>
                      <a:pPr algn="ctr"/>
                      <a:r>
                        <a:rPr lang="en-ZA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Device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 of device used to access the website.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2440404"/>
                  </a:ext>
                </a:extLst>
              </a:tr>
              <a:tr h="383017">
                <a:tc>
                  <a:txBody>
                    <a:bodyPr/>
                    <a:lstStyle/>
                    <a:p>
                      <a:pPr algn="ctr"/>
                      <a:r>
                        <a:rPr lang="en-ZA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Location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country in UK where the user is based in.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183895"/>
                  </a:ext>
                </a:extLst>
              </a:tr>
            </a:tbl>
          </a:graphicData>
        </a:graphic>
      </p:graphicFrame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685B119-8B4C-EEEE-B970-B818E9F3D2BD}"/>
              </a:ext>
            </a:extLst>
          </p:cNvPr>
          <p:cNvCxnSpPr>
            <a:cxnSpLocks/>
          </p:cNvCxnSpPr>
          <p:nvPr/>
        </p:nvCxnSpPr>
        <p:spPr>
          <a:xfrm>
            <a:off x="621804" y="1052736"/>
            <a:ext cx="11089232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C0ECE31-FB9C-AC74-FA02-8B3CF2B564BE}"/>
              </a:ext>
            </a:extLst>
          </p:cNvPr>
          <p:cNvCxnSpPr>
            <a:cxnSpLocks/>
          </p:cNvCxnSpPr>
          <p:nvPr/>
        </p:nvCxnSpPr>
        <p:spPr>
          <a:xfrm>
            <a:off x="621804" y="6381328"/>
            <a:ext cx="11089232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5547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21804" y="332656"/>
            <a:ext cx="11089232" cy="648072"/>
          </a:xfrm>
        </p:spPr>
        <p:txBody>
          <a:bodyPr>
            <a:noAutofit/>
          </a:bodyPr>
          <a:lstStyle/>
          <a:p>
            <a:pPr algn="l"/>
            <a:r>
              <a:rPr lang="en-US" sz="2400" b="1" dirty="0"/>
              <a:t>Users spent 0.65% more time on </a:t>
            </a:r>
            <a:r>
              <a:rPr lang="en-US" sz="2400" b="1" u="sng" dirty="0"/>
              <a:t>Web Page B</a:t>
            </a:r>
            <a:r>
              <a:rPr lang="en-US" sz="2400" b="1" dirty="0"/>
              <a:t> compared to </a:t>
            </a:r>
            <a:r>
              <a:rPr lang="en-US" sz="2400" b="1" u="sng" dirty="0"/>
              <a:t>Web Page A</a:t>
            </a:r>
            <a:r>
              <a:rPr lang="en-US" sz="2400" b="1" dirty="0"/>
              <a:t> but site A had 498 more views compared to site B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E81451B-2B60-C009-774E-9716159826BA}"/>
              </a:ext>
            </a:extLst>
          </p:cNvPr>
          <p:cNvCxnSpPr>
            <a:cxnSpLocks/>
          </p:cNvCxnSpPr>
          <p:nvPr/>
        </p:nvCxnSpPr>
        <p:spPr>
          <a:xfrm>
            <a:off x="621804" y="1052736"/>
            <a:ext cx="11089232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6A365D-A1BF-81A2-448A-2468DF510C7D}"/>
              </a:ext>
            </a:extLst>
          </p:cNvPr>
          <p:cNvCxnSpPr>
            <a:cxnSpLocks/>
          </p:cNvCxnSpPr>
          <p:nvPr/>
        </p:nvCxnSpPr>
        <p:spPr>
          <a:xfrm>
            <a:off x="621804" y="6381328"/>
            <a:ext cx="11089232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82C9900-2290-80D0-4CA3-C80DCF84043B}"/>
              </a:ext>
            </a:extLst>
          </p:cNvPr>
          <p:cNvGrpSpPr/>
          <p:nvPr/>
        </p:nvGrpSpPr>
        <p:grpSpPr>
          <a:xfrm>
            <a:off x="765820" y="1484784"/>
            <a:ext cx="3024336" cy="432048"/>
            <a:chOff x="621804" y="1484784"/>
            <a:chExt cx="4113097" cy="432048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965176-CB67-0B7A-FFA0-25E8A8352EF7}"/>
                </a:ext>
              </a:extLst>
            </p:cNvPr>
            <p:cNvCxnSpPr>
              <a:cxnSpLocks/>
            </p:cNvCxnSpPr>
            <p:nvPr/>
          </p:nvCxnSpPr>
          <p:spPr>
            <a:xfrm>
              <a:off x="621804" y="1916832"/>
              <a:ext cx="4113097" cy="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5DAEDE0-B4E3-7BF3-2958-1F931DF05451}"/>
                </a:ext>
              </a:extLst>
            </p:cNvPr>
            <p:cNvSpPr txBox="1"/>
            <p:nvPr/>
          </p:nvSpPr>
          <p:spPr>
            <a:xfrm>
              <a:off x="621804" y="1484784"/>
              <a:ext cx="41130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1400" dirty="0"/>
                <a:t>Average time spent on each page</a:t>
              </a:r>
            </a:p>
          </p:txBody>
        </p:sp>
      </p:grpSp>
      <p:graphicFrame>
        <p:nvGraphicFramePr>
          <p:cNvPr id="12" name="Content Placeholder 6">
            <a:extLst>
              <a:ext uri="{FF2B5EF4-FFF2-40B4-BE49-F238E27FC236}">
                <a16:creationId xmlns:a16="http://schemas.microsoft.com/office/drawing/2014/main" id="{9AAEF750-BE25-50A2-57CD-30FEFBEA76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2359851"/>
              </p:ext>
            </p:extLst>
          </p:nvPr>
        </p:nvGraphicFramePr>
        <p:xfrm>
          <a:off x="477788" y="2060848"/>
          <a:ext cx="3744416" cy="38884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8" name="Content Placeholder 6">
            <a:extLst>
              <a:ext uri="{FF2B5EF4-FFF2-40B4-BE49-F238E27FC236}">
                <a16:creationId xmlns:a16="http://schemas.microsoft.com/office/drawing/2014/main" id="{B0A7663C-0CDD-7B2D-CAAA-D7520A95231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2088149"/>
              </p:ext>
            </p:extLst>
          </p:nvPr>
        </p:nvGraphicFramePr>
        <p:xfrm>
          <a:off x="4078188" y="2060848"/>
          <a:ext cx="3744000" cy="38884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20" name="Group 19">
            <a:extLst>
              <a:ext uri="{FF2B5EF4-FFF2-40B4-BE49-F238E27FC236}">
                <a16:creationId xmlns:a16="http://schemas.microsoft.com/office/drawing/2014/main" id="{23179DB7-F661-9CCB-141C-AF26D2735965}"/>
              </a:ext>
            </a:extLst>
          </p:cNvPr>
          <p:cNvGrpSpPr/>
          <p:nvPr/>
        </p:nvGrpSpPr>
        <p:grpSpPr>
          <a:xfrm>
            <a:off x="4402224" y="1484784"/>
            <a:ext cx="3024336" cy="432048"/>
            <a:chOff x="621804" y="1484784"/>
            <a:chExt cx="4113097" cy="432048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164CBBA-B8DA-608F-67F0-FD7C107609C6}"/>
                </a:ext>
              </a:extLst>
            </p:cNvPr>
            <p:cNvCxnSpPr>
              <a:cxnSpLocks/>
            </p:cNvCxnSpPr>
            <p:nvPr/>
          </p:nvCxnSpPr>
          <p:spPr>
            <a:xfrm>
              <a:off x="621804" y="1916832"/>
              <a:ext cx="4113097" cy="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ADC01DD-D69B-0694-14A9-FA03CBC22C7B}"/>
                </a:ext>
              </a:extLst>
            </p:cNvPr>
            <p:cNvSpPr txBox="1"/>
            <p:nvPr/>
          </p:nvSpPr>
          <p:spPr>
            <a:xfrm>
              <a:off x="621804" y="1484784"/>
              <a:ext cx="41130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1400" dirty="0"/>
                <a:t>Page Views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566F99B-112A-7932-9995-08563116455E}"/>
              </a:ext>
            </a:extLst>
          </p:cNvPr>
          <p:cNvGrpSpPr/>
          <p:nvPr/>
        </p:nvGrpSpPr>
        <p:grpSpPr>
          <a:xfrm>
            <a:off x="8182644" y="1484784"/>
            <a:ext cx="3024336" cy="432048"/>
            <a:chOff x="621804" y="1484784"/>
            <a:chExt cx="4113097" cy="432048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1207FB8-DE4E-4BEE-086E-7C7514B017F5}"/>
                </a:ext>
              </a:extLst>
            </p:cNvPr>
            <p:cNvCxnSpPr>
              <a:cxnSpLocks/>
            </p:cNvCxnSpPr>
            <p:nvPr/>
          </p:nvCxnSpPr>
          <p:spPr>
            <a:xfrm>
              <a:off x="621804" y="1916832"/>
              <a:ext cx="4113097" cy="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2568FF4-54AF-7972-A47A-B6F132880FF9}"/>
                </a:ext>
              </a:extLst>
            </p:cNvPr>
            <p:cNvSpPr txBox="1"/>
            <p:nvPr/>
          </p:nvSpPr>
          <p:spPr>
            <a:xfrm>
              <a:off x="621804" y="1484784"/>
              <a:ext cx="41130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1400" dirty="0"/>
                <a:t>Key Insights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08C4F1EE-68F3-B655-466C-E826658E2715}"/>
              </a:ext>
            </a:extLst>
          </p:cNvPr>
          <p:cNvSpPr txBox="1"/>
          <p:nvPr/>
        </p:nvSpPr>
        <p:spPr>
          <a:xfrm>
            <a:off x="8182644" y="2060848"/>
            <a:ext cx="30243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There is a very negligible difference between time spent on the white web (A) page compared to the black web page (B)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2333B78-81FD-6CA1-FB05-7259EDEEA7DF}"/>
              </a:ext>
            </a:extLst>
          </p:cNvPr>
          <p:cNvSpPr txBox="1"/>
          <p:nvPr/>
        </p:nvSpPr>
        <p:spPr>
          <a:xfrm>
            <a:off x="8110636" y="3429000"/>
            <a:ext cx="30243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white page still garners more views than the black page which only had 18 590 views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26F9884-4382-D29E-897A-24B7B58BB817}"/>
              </a:ext>
            </a:extLst>
          </p:cNvPr>
          <p:cNvSpPr txBox="1"/>
          <p:nvPr/>
        </p:nvSpPr>
        <p:spPr>
          <a:xfrm>
            <a:off x="8110636" y="4581128"/>
            <a:ext cx="30243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Overall, </a:t>
            </a:r>
            <a:r>
              <a:rPr lang="en-ZA" sz="1600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user engagement improvement is very minimal </a:t>
            </a:r>
            <a:r>
              <a:rPr lang="en-ZA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when comparing the white page back to the black webpage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009A6C-5142-7A70-BEB4-12A4B41058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93EA4DF-23F4-0325-1F3D-6DA4F37756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1804" y="332656"/>
            <a:ext cx="11089232" cy="648072"/>
          </a:xfrm>
        </p:spPr>
        <p:txBody>
          <a:bodyPr>
            <a:noAutofit/>
          </a:bodyPr>
          <a:lstStyle/>
          <a:p>
            <a:pPr algn="l"/>
            <a:r>
              <a:rPr lang="en-US" sz="2400" b="1" dirty="0"/>
              <a:t>Web page B has increased conversions by just under 10%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3E3B393-2857-C826-0274-58F28FCC0DAB}"/>
              </a:ext>
            </a:extLst>
          </p:cNvPr>
          <p:cNvCxnSpPr>
            <a:cxnSpLocks/>
          </p:cNvCxnSpPr>
          <p:nvPr/>
        </p:nvCxnSpPr>
        <p:spPr>
          <a:xfrm>
            <a:off x="621804" y="1052736"/>
            <a:ext cx="11089232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EF7FBA1-435D-8922-19C4-9FF889EC1A7C}"/>
              </a:ext>
            </a:extLst>
          </p:cNvPr>
          <p:cNvCxnSpPr>
            <a:cxnSpLocks/>
          </p:cNvCxnSpPr>
          <p:nvPr/>
        </p:nvCxnSpPr>
        <p:spPr>
          <a:xfrm>
            <a:off x="621804" y="6381328"/>
            <a:ext cx="11089232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8833656-09D5-64B7-568F-6C2D13C265CB}"/>
              </a:ext>
            </a:extLst>
          </p:cNvPr>
          <p:cNvGrpSpPr/>
          <p:nvPr/>
        </p:nvGrpSpPr>
        <p:grpSpPr>
          <a:xfrm>
            <a:off x="765820" y="1484784"/>
            <a:ext cx="5616624" cy="432048"/>
            <a:chOff x="621804" y="1484784"/>
            <a:chExt cx="4113097" cy="432048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8222A41-AEDA-65E5-968C-030712AFFD1E}"/>
                </a:ext>
              </a:extLst>
            </p:cNvPr>
            <p:cNvCxnSpPr>
              <a:cxnSpLocks/>
            </p:cNvCxnSpPr>
            <p:nvPr/>
          </p:nvCxnSpPr>
          <p:spPr>
            <a:xfrm>
              <a:off x="621804" y="1916832"/>
              <a:ext cx="4113097" cy="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725EF64-FFA0-05CE-F8CB-21896443B99F}"/>
                </a:ext>
              </a:extLst>
            </p:cNvPr>
            <p:cNvSpPr txBox="1"/>
            <p:nvPr/>
          </p:nvSpPr>
          <p:spPr>
            <a:xfrm>
              <a:off x="621804" y="1484784"/>
              <a:ext cx="41130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1400" dirty="0"/>
                <a:t>Conversion Rates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4C96BB7-1BF6-C9A3-5B48-2022F0FA861F}"/>
              </a:ext>
            </a:extLst>
          </p:cNvPr>
          <p:cNvGrpSpPr/>
          <p:nvPr/>
        </p:nvGrpSpPr>
        <p:grpSpPr>
          <a:xfrm>
            <a:off x="8182644" y="1484784"/>
            <a:ext cx="3024336" cy="432048"/>
            <a:chOff x="621804" y="1484784"/>
            <a:chExt cx="4113097" cy="432048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2DACA4D-5B84-17DD-6D0C-1D4250D911B7}"/>
                </a:ext>
              </a:extLst>
            </p:cNvPr>
            <p:cNvCxnSpPr>
              <a:cxnSpLocks/>
            </p:cNvCxnSpPr>
            <p:nvPr/>
          </p:nvCxnSpPr>
          <p:spPr>
            <a:xfrm>
              <a:off x="621804" y="1916832"/>
              <a:ext cx="4113097" cy="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450FDAB-778D-867D-3F2C-95303E79B515}"/>
                </a:ext>
              </a:extLst>
            </p:cNvPr>
            <p:cNvSpPr txBox="1"/>
            <p:nvPr/>
          </p:nvSpPr>
          <p:spPr>
            <a:xfrm>
              <a:off x="621804" y="1484784"/>
              <a:ext cx="41130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1400" dirty="0"/>
                <a:t>Key Insights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8DF59589-9088-CDFE-31A3-F40526AAF52F}"/>
              </a:ext>
            </a:extLst>
          </p:cNvPr>
          <p:cNvSpPr txBox="1"/>
          <p:nvPr/>
        </p:nvSpPr>
        <p:spPr>
          <a:xfrm>
            <a:off x="8182644" y="2060848"/>
            <a:ext cx="30243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Out of 2974 users, only 136 lead to a conversion on web page A meaning that there is a conversion rate of 4.57%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0122B25-FA92-E30B-D06E-1C5482D5B834}"/>
              </a:ext>
            </a:extLst>
          </p:cNvPr>
          <p:cNvSpPr txBox="1"/>
          <p:nvPr/>
        </p:nvSpPr>
        <p:spPr>
          <a:xfrm>
            <a:off x="8110636" y="3212976"/>
            <a:ext cx="30243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Out of 2481 users, only 349 lead to a conversion on web page B meaning that there is a conversion rate of 14.06%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0719AF8-537F-439B-4906-19110DAE0A5A}"/>
              </a:ext>
            </a:extLst>
          </p:cNvPr>
          <p:cNvSpPr txBox="1"/>
          <p:nvPr/>
        </p:nvSpPr>
        <p:spPr>
          <a:xfrm>
            <a:off x="8110636" y="4437112"/>
            <a:ext cx="30243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600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black web page (B) has nearly 3 times more conversions </a:t>
            </a:r>
            <a:r>
              <a:rPr lang="en-ZA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that the white web page (A)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164D5692-F49C-3C0F-C4EB-ED58BC5C86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34013487"/>
              </p:ext>
            </p:extLst>
          </p:nvPr>
        </p:nvGraphicFramePr>
        <p:xfrm>
          <a:off x="693812" y="2204864"/>
          <a:ext cx="5688632" cy="38164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486285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522042-E66E-6F86-C1CF-4F8036E5C5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A674F40-FED7-1DF4-517D-8947671ED2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1804" y="332656"/>
            <a:ext cx="11089232" cy="648072"/>
          </a:xfrm>
        </p:spPr>
        <p:txBody>
          <a:bodyPr>
            <a:noAutofit/>
          </a:bodyPr>
          <a:lstStyle/>
          <a:p>
            <a:pPr algn="l"/>
            <a:r>
              <a:rPr lang="en-US" sz="2400" b="1" dirty="0"/>
              <a:t>Web Page B makes up around 72% of conversions across both devices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E336C48-5A25-BE8A-7A12-53E5A7CF547B}"/>
              </a:ext>
            </a:extLst>
          </p:cNvPr>
          <p:cNvCxnSpPr>
            <a:cxnSpLocks/>
          </p:cNvCxnSpPr>
          <p:nvPr/>
        </p:nvCxnSpPr>
        <p:spPr>
          <a:xfrm>
            <a:off x="621804" y="1052736"/>
            <a:ext cx="11089232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0806FFB-89BA-FD63-1479-85CD30984DB5}"/>
              </a:ext>
            </a:extLst>
          </p:cNvPr>
          <p:cNvCxnSpPr>
            <a:cxnSpLocks/>
          </p:cNvCxnSpPr>
          <p:nvPr/>
        </p:nvCxnSpPr>
        <p:spPr>
          <a:xfrm>
            <a:off x="621804" y="6381328"/>
            <a:ext cx="11089232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7739C80-3CE2-FC34-BDD8-EEFB196E8056}"/>
              </a:ext>
            </a:extLst>
          </p:cNvPr>
          <p:cNvGrpSpPr/>
          <p:nvPr/>
        </p:nvGrpSpPr>
        <p:grpSpPr>
          <a:xfrm>
            <a:off x="765820" y="1484784"/>
            <a:ext cx="5616624" cy="432048"/>
            <a:chOff x="621804" y="1484784"/>
            <a:chExt cx="4113097" cy="432048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9C4EDAE-D749-495C-CDDC-647B648D8740}"/>
                </a:ext>
              </a:extLst>
            </p:cNvPr>
            <p:cNvCxnSpPr>
              <a:cxnSpLocks/>
            </p:cNvCxnSpPr>
            <p:nvPr/>
          </p:nvCxnSpPr>
          <p:spPr>
            <a:xfrm>
              <a:off x="621804" y="1916832"/>
              <a:ext cx="4113097" cy="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9F134F7-B03C-CAB0-D637-96D91F46A84A}"/>
                </a:ext>
              </a:extLst>
            </p:cNvPr>
            <p:cNvSpPr txBox="1"/>
            <p:nvPr/>
          </p:nvSpPr>
          <p:spPr>
            <a:xfrm>
              <a:off x="621804" y="1484784"/>
              <a:ext cx="41130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1400" dirty="0"/>
                <a:t>Conversion By Device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EB2CC17-8AF2-29ED-55BA-EE9229927543}"/>
              </a:ext>
            </a:extLst>
          </p:cNvPr>
          <p:cNvGrpSpPr/>
          <p:nvPr/>
        </p:nvGrpSpPr>
        <p:grpSpPr>
          <a:xfrm>
            <a:off x="8182644" y="1484784"/>
            <a:ext cx="3024336" cy="432048"/>
            <a:chOff x="621804" y="1484784"/>
            <a:chExt cx="4113097" cy="432048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EAE6BF4-A934-D5B9-A8C5-AA6721865D98}"/>
                </a:ext>
              </a:extLst>
            </p:cNvPr>
            <p:cNvCxnSpPr>
              <a:cxnSpLocks/>
            </p:cNvCxnSpPr>
            <p:nvPr/>
          </p:nvCxnSpPr>
          <p:spPr>
            <a:xfrm>
              <a:off x="621804" y="1916832"/>
              <a:ext cx="4113097" cy="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01B97AC-4C3A-309C-5148-D8A9D0E88C48}"/>
                </a:ext>
              </a:extLst>
            </p:cNvPr>
            <p:cNvSpPr txBox="1"/>
            <p:nvPr/>
          </p:nvSpPr>
          <p:spPr>
            <a:xfrm>
              <a:off x="621804" y="1484784"/>
              <a:ext cx="41130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1400" dirty="0"/>
                <a:t>Key Insights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BCE71869-981A-8CC1-E048-8D1973022F91}"/>
              </a:ext>
            </a:extLst>
          </p:cNvPr>
          <p:cNvSpPr txBox="1"/>
          <p:nvPr/>
        </p:nvSpPr>
        <p:spPr>
          <a:xfrm>
            <a:off x="8182644" y="2060848"/>
            <a:ext cx="30243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Web Page B has a higher number of  conversion on desktop by 107 (146.57%)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48C4F55-E67B-1148-78E1-E980DD8D7672}"/>
              </a:ext>
            </a:extLst>
          </p:cNvPr>
          <p:cNvSpPr txBox="1"/>
          <p:nvPr/>
        </p:nvSpPr>
        <p:spPr>
          <a:xfrm>
            <a:off x="8110636" y="3212976"/>
            <a:ext cx="30243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Web Page B has a higher number of  conversion on mobile by 106 (168.25%)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B3BB7AE-E56C-A239-36AC-AAD7393169F5}"/>
              </a:ext>
            </a:extLst>
          </p:cNvPr>
          <p:cNvSpPr txBox="1"/>
          <p:nvPr/>
        </p:nvSpPr>
        <p:spPr>
          <a:xfrm>
            <a:off x="8110636" y="4437112"/>
            <a:ext cx="30243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Overall, </a:t>
            </a:r>
            <a:r>
              <a:rPr lang="en-ZA" sz="1600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black background web page results in a higher number of conversions</a:t>
            </a:r>
          </a:p>
        </p:txBody>
      </p:sp>
      <p:graphicFrame>
        <p:nvGraphicFramePr>
          <p:cNvPr id="2" name="Content Placeholder 6">
            <a:extLst>
              <a:ext uri="{FF2B5EF4-FFF2-40B4-BE49-F238E27FC236}">
                <a16:creationId xmlns:a16="http://schemas.microsoft.com/office/drawing/2014/main" id="{69E015F8-FD04-63F6-CA15-18DC017C21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3207453"/>
              </p:ext>
            </p:extLst>
          </p:nvPr>
        </p:nvGraphicFramePr>
        <p:xfrm>
          <a:off x="477788" y="2060848"/>
          <a:ext cx="5976664" cy="4032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586562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5FD30A-F2BF-6F3C-55F4-CBB98A2BE9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17A5340-6D62-C63F-A2AF-F43A43D314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1804" y="332656"/>
            <a:ext cx="11089232" cy="648072"/>
          </a:xfrm>
        </p:spPr>
        <p:txBody>
          <a:bodyPr>
            <a:noAutofit/>
          </a:bodyPr>
          <a:lstStyle/>
          <a:p>
            <a:pPr algn="l"/>
            <a:r>
              <a:rPr lang="en-US" sz="2400" b="1" dirty="0"/>
              <a:t>Web Page B makes up around 72% of conversions across both devices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206479F-9300-D784-6EA4-B47851A3C1EE}"/>
              </a:ext>
            </a:extLst>
          </p:cNvPr>
          <p:cNvCxnSpPr>
            <a:cxnSpLocks/>
          </p:cNvCxnSpPr>
          <p:nvPr/>
        </p:nvCxnSpPr>
        <p:spPr>
          <a:xfrm>
            <a:off x="621804" y="1052736"/>
            <a:ext cx="11089232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D3C3055-49D4-8749-F872-F6C853B552BE}"/>
              </a:ext>
            </a:extLst>
          </p:cNvPr>
          <p:cNvCxnSpPr>
            <a:cxnSpLocks/>
          </p:cNvCxnSpPr>
          <p:nvPr/>
        </p:nvCxnSpPr>
        <p:spPr>
          <a:xfrm>
            <a:off x="621804" y="6381328"/>
            <a:ext cx="11089232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2A1C5CA-606E-7FD4-886E-A8CC1180E30A}"/>
              </a:ext>
            </a:extLst>
          </p:cNvPr>
          <p:cNvGrpSpPr/>
          <p:nvPr/>
        </p:nvGrpSpPr>
        <p:grpSpPr>
          <a:xfrm>
            <a:off x="621804" y="1484784"/>
            <a:ext cx="6048672" cy="432048"/>
            <a:chOff x="621804" y="1484784"/>
            <a:chExt cx="4113097" cy="432048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77B39C3-6F1E-B5A6-CFB7-81209969720C}"/>
                </a:ext>
              </a:extLst>
            </p:cNvPr>
            <p:cNvCxnSpPr>
              <a:cxnSpLocks/>
            </p:cNvCxnSpPr>
            <p:nvPr/>
          </p:nvCxnSpPr>
          <p:spPr>
            <a:xfrm>
              <a:off x="621804" y="1916832"/>
              <a:ext cx="4113097" cy="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53CD6EF-28E4-AF82-B632-940985046083}"/>
                </a:ext>
              </a:extLst>
            </p:cNvPr>
            <p:cNvSpPr txBox="1"/>
            <p:nvPr/>
          </p:nvSpPr>
          <p:spPr>
            <a:xfrm>
              <a:off x="621804" y="1484784"/>
              <a:ext cx="41130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14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Page Views and Time Spent In Each Country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2E12A25-E5B8-C0CC-4C25-47FB274321C0}"/>
              </a:ext>
            </a:extLst>
          </p:cNvPr>
          <p:cNvGrpSpPr/>
          <p:nvPr/>
        </p:nvGrpSpPr>
        <p:grpSpPr>
          <a:xfrm>
            <a:off x="8182644" y="1484784"/>
            <a:ext cx="3024336" cy="432048"/>
            <a:chOff x="621804" y="1484784"/>
            <a:chExt cx="4113097" cy="432048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A527459-13AB-2A48-2982-534835D35BB3}"/>
                </a:ext>
              </a:extLst>
            </p:cNvPr>
            <p:cNvCxnSpPr>
              <a:cxnSpLocks/>
            </p:cNvCxnSpPr>
            <p:nvPr/>
          </p:nvCxnSpPr>
          <p:spPr>
            <a:xfrm>
              <a:off x="621804" y="1916832"/>
              <a:ext cx="4113097" cy="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4449D95-7C4D-7F4A-B2FC-EC975A13DAF1}"/>
                </a:ext>
              </a:extLst>
            </p:cNvPr>
            <p:cNvSpPr txBox="1"/>
            <p:nvPr/>
          </p:nvSpPr>
          <p:spPr>
            <a:xfrm>
              <a:off x="621804" y="1484784"/>
              <a:ext cx="41130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1400" dirty="0"/>
                <a:t>Key Insights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ACE0A5DB-ECBF-6D0C-05A0-72F7103A065E}"/>
              </a:ext>
            </a:extLst>
          </p:cNvPr>
          <p:cNvSpPr txBox="1"/>
          <p:nvPr/>
        </p:nvSpPr>
        <p:spPr>
          <a:xfrm>
            <a:off x="8182644" y="2060848"/>
            <a:ext cx="30243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Web Page B has a higher number of  conversion on desktop by 107 (146.57%)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1C59D25-3F2D-9334-38AB-871AABDEEAAB}"/>
              </a:ext>
            </a:extLst>
          </p:cNvPr>
          <p:cNvSpPr txBox="1"/>
          <p:nvPr/>
        </p:nvSpPr>
        <p:spPr>
          <a:xfrm>
            <a:off x="8110636" y="3212976"/>
            <a:ext cx="30243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Web Page B has a higher number of  conversion on mobile by 106 (168.25%)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9F65B32-143A-8D5B-AA4D-1B25A72C7257}"/>
              </a:ext>
            </a:extLst>
          </p:cNvPr>
          <p:cNvSpPr txBox="1"/>
          <p:nvPr/>
        </p:nvSpPr>
        <p:spPr>
          <a:xfrm>
            <a:off x="8110636" y="4437112"/>
            <a:ext cx="30243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Overall, </a:t>
            </a:r>
            <a:r>
              <a:rPr lang="en-ZA" sz="1600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black background web page results in a higher number of conversions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778D6AC-6A8D-97B0-05C5-C981B8856E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101050"/>
              </p:ext>
            </p:extLst>
          </p:nvPr>
        </p:nvGraphicFramePr>
        <p:xfrm>
          <a:off x="621804" y="2420888"/>
          <a:ext cx="6048668" cy="30546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468469588"/>
                    </a:ext>
                  </a:extLst>
                </a:gridCol>
                <a:gridCol w="768084">
                  <a:extLst>
                    <a:ext uri="{9D8B030D-6E8A-4147-A177-3AD203B41FA5}">
                      <a16:colId xmlns:a16="http://schemas.microsoft.com/office/drawing/2014/main" val="2161152362"/>
                    </a:ext>
                  </a:extLst>
                </a:gridCol>
                <a:gridCol w="1104122">
                  <a:extLst>
                    <a:ext uri="{9D8B030D-6E8A-4147-A177-3AD203B41FA5}">
                      <a16:colId xmlns:a16="http://schemas.microsoft.com/office/drawing/2014/main" val="506766731"/>
                    </a:ext>
                  </a:extLst>
                </a:gridCol>
                <a:gridCol w="1104122">
                  <a:extLst>
                    <a:ext uri="{9D8B030D-6E8A-4147-A177-3AD203B41FA5}">
                      <a16:colId xmlns:a16="http://schemas.microsoft.com/office/drawing/2014/main" val="807212867"/>
                    </a:ext>
                  </a:extLst>
                </a:gridCol>
                <a:gridCol w="1104122">
                  <a:extLst>
                    <a:ext uri="{9D8B030D-6E8A-4147-A177-3AD203B41FA5}">
                      <a16:colId xmlns:a16="http://schemas.microsoft.com/office/drawing/2014/main" val="1800859669"/>
                    </a:ext>
                  </a:extLst>
                </a:gridCol>
                <a:gridCol w="1104122">
                  <a:extLst>
                    <a:ext uri="{9D8B030D-6E8A-4147-A177-3AD203B41FA5}">
                      <a16:colId xmlns:a16="http://schemas.microsoft.com/office/drawing/2014/main" val="4124581927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England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Northern Ireland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Scotland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Wales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8396073"/>
                  </a:ext>
                </a:extLst>
              </a:tr>
              <a:tr h="603699">
                <a:tc rowSpan="2">
                  <a:txBody>
                    <a:bodyPr/>
                    <a:lstStyle/>
                    <a:p>
                      <a:pPr algn="ctr"/>
                      <a:r>
                        <a:rPr lang="en-ZA" dirty="0"/>
                        <a:t>Page Views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4600</a:t>
                      </a:r>
                      <a:endParaRPr lang="en-ZA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accent6"/>
                          </a:solidFill>
                        </a:rPr>
                        <a:t>4696</a:t>
                      </a:r>
                      <a:endParaRPr lang="en-ZA" dirty="0">
                        <a:solidFill>
                          <a:schemeClr val="accent6"/>
                        </a:solidFill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accent6"/>
                          </a:solidFill>
                        </a:rPr>
                        <a:t>5114</a:t>
                      </a:r>
                      <a:endParaRPr lang="en-ZA" dirty="0">
                        <a:solidFill>
                          <a:schemeClr val="accent6"/>
                        </a:solidFill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accent6"/>
                          </a:solidFill>
                        </a:rPr>
                        <a:t>4688</a:t>
                      </a:r>
                      <a:endParaRPr lang="en-ZA" dirty="0">
                        <a:solidFill>
                          <a:schemeClr val="accent6"/>
                        </a:solidFill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557659"/>
                  </a:ext>
                </a:extLst>
              </a:tr>
              <a:tr h="603699">
                <a:tc vMerge="1"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accent6"/>
                          </a:solidFill>
                        </a:rPr>
                        <a:t>4885</a:t>
                      </a:r>
                      <a:endParaRPr lang="en-ZA" dirty="0">
                        <a:solidFill>
                          <a:schemeClr val="accent6"/>
                        </a:solidFill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4601</a:t>
                      </a:r>
                      <a:endParaRPr lang="en-ZA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4601</a:t>
                      </a:r>
                      <a:endParaRPr lang="en-ZA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4503</a:t>
                      </a:r>
                      <a:endParaRPr lang="en-ZA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7312289"/>
                  </a:ext>
                </a:extLst>
              </a:tr>
              <a:tr h="603699">
                <a:tc rowSpan="2">
                  <a:txBody>
                    <a:bodyPr/>
                    <a:lstStyle/>
                    <a:p>
                      <a:pPr algn="ctr"/>
                      <a:r>
                        <a:rPr lang="en-ZA" dirty="0"/>
                        <a:t>Time Spent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146478</a:t>
                      </a:r>
                      <a:endParaRPr lang="en-ZA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146538</a:t>
                      </a:r>
                      <a:endParaRPr lang="en-ZA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accent6"/>
                          </a:solidFill>
                        </a:rPr>
                        <a:t>159440</a:t>
                      </a:r>
                      <a:endParaRPr lang="en-ZA" dirty="0">
                        <a:solidFill>
                          <a:schemeClr val="accent6"/>
                        </a:solidFill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accent6"/>
                          </a:solidFill>
                        </a:rPr>
                        <a:t>156470</a:t>
                      </a:r>
                      <a:endParaRPr lang="en-ZA" dirty="0">
                        <a:solidFill>
                          <a:schemeClr val="accent6"/>
                        </a:solidFill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0459317"/>
                  </a:ext>
                </a:extLst>
              </a:tr>
              <a:tr h="603699">
                <a:tc vMerge="1"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accent6"/>
                          </a:solidFill>
                        </a:rPr>
                        <a:t>159909</a:t>
                      </a:r>
                      <a:endParaRPr lang="en-ZA" dirty="0">
                        <a:solidFill>
                          <a:schemeClr val="accent6"/>
                        </a:solidFill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accent6"/>
                          </a:solidFill>
                        </a:rPr>
                        <a:t>155467</a:t>
                      </a:r>
                      <a:endParaRPr lang="en-ZA" dirty="0">
                        <a:solidFill>
                          <a:schemeClr val="accent6"/>
                        </a:solidFill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140674</a:t>
                      </a:r>
                      <a:endParaRPr lang="en-ZA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147587</a:t>
                      </a:r>
                      <a:endParaRPr lang="en-ZA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653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27149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446B6F-7886-C71E-E7DD-1BE6BF9514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DE846A76-BB83-8DC7-A828-6EC08A9F5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Does user engagement differ by location?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E7A337-14F6-437A-4D16-8B6502266B63}"/>
              </a:ext>
            </a:extLst>
          </p:cNvPr>
          <p:cNvSpPr txBox="1"/>
          <p:nvPr/>
        </p:nvSpPr>
        <p:spPr>
          <a:xfrm>
            <a:off x="1701924" y="1916832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Compare time spent and page views across different locations within each group</a:t>
            </a:r>
            <a:endParaRPr lang="en-ZA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9BFB129-3453-4C75-963C-B476812639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718259"/>
              </p:ext>
            </p:extLst>
          </p:nvPr>
        </p:nvGraphicFramePr>
        <p:xfrm>
          <a:off x="1917948" y="3140968"/>
          <a:ext cx="8125884" cy="21231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314">
                  <a:extLst>
                    <a:ext uri="{9D8B030D-6E8A-4147-A177-3AD203B41FA5}">
                      <a16:colId xmlns:a16="http://schemas.microsoft.com/office/drawing/2014/main" val="468469588"/>
                    </a:ext>
                  </a:extLst>
                </a:gridCol>
                <a:gridCol w="1354314">
                  <a:extLst>
                    <a:ext uri="{9D8B030D-6E8A-4147-A177-3AD203B41FA5}">
                      <a16:colId xmlns:a16="http://schemas.microsoft.com/office/drawing/2014/main" val="2161152362"/>
                    </a:ext>
                  </a:extLst>
                </a:gridCol>
                <a:gridCol w="1354314">
                  <a:extLst>
                    <a:ext uri="{9D8B030D-6E8A-4147-A177-3AD203B41FA5}">
                      <a16:colId xmlns:a16="http://schemas.microsoft.com/office/drawing/2014/main" val="506766731"/>
                    </a:ext>
                  </a:extLst>
                </a:gridCol>
                <a:gridCol w="1354314">
                  <a:extLst>
                    <a:ext uri="{9D8B030D-6E8A-4147-A177-3AD203B41FA5}">
                      <a16:colId xmlns:a16="http://schemas.microsoft.com/office/drawing/2014/main" val="807212867"/>
                    </a:ext>
                  </a:extLst>
                </a:gridCol>
                <a:gridCol w="1354314">
                  <a:extLst>
                    <a:ext uri="{9D8B030D-6E8A-4147-A177-3AD203B41FA5}">
                      <a16:colId xmlns:a16="http://schemas.microsoft.com/office/drawing/2014/main" val="1800859669"/>
                    </a:ext>
                  </a:extLst>
                </a:gridCol>
                <a:gridCol w="1354314">
                  <a:extLst>
                    <a:ext uri="{9D8B030D-6E8A-4147-A177-3AD203B41FA5}">
                      <a16:colId xmlns:a16="http://schemas.microsoft.com/office/drawing/2014/main" val="41245819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England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Northern Ireland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Scotland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Wales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8396073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ZA" dirty="0"/>
                        <a:t>Page Views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4600</a:t>
                      </a:r>
                      <a:endParaRPr lang="en-ZA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accent6"/>
                          </a:solidFill>
                        </a:rPr>
                        <a:t>4696</a:t>
                      </a:r>
                      <a:endParaRPr lang="en-ZA" dirty="0">
                        <a:solidFill>
                          <a:schemeClr val="accent6"/>
                        </a:solidFill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accent6"/>
                          </a:solidFill>
                        </a:rPr>
                        <a:t>5114</a:t>
                      </a:r>
                      <a:endParaRPr lang="en-ZA" dirty="0">
                        <a:solidFill>
                          <a:schemeClr val="accent6"/>
                        </a:solidFill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accent6"/>
                          </a:solidFill>
                        </a:rPr>
                        <a:t>4688</a:t>
                      </a:r>
                      <a:endParaRPr lang="en-ZA" dirty="0">
                        <a:solidFill>
                          <a:schemeClr val="accent6"/>
                        </a:solidFill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55765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accent6"/>
                          </a:solidFill>
                        </a:rPr>
                        <a:t>4885</a:t>
                      </a:r>
                      <a:endParaRPr lang="en-ZA" dirty="0">
                        <a:solidFill>
                          <a:schemeClr val="accent6"/>
                        </a:solidFill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4601</a:t>
                      </a:r>
                      <a:endParaRPr lang="en-ZA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4601</a:t>
                      </a:r>
                      <a:endParaRPr lang="en-ZA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4503</a:t>
                      </a:r>
                      <a:endParaRPr lang="en-ZA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7312289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ZA" dirty="0"/>
                        <a:t>Time Spent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146478</a:t>
                      </a:r>
                      <a:endParaRPr lang="en-ZA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146538</a:t>
                      </a:r>
                      <a:endParaRPr lang="en-ZA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accent6"/>
                          </a:solidFill>
                        </a:rPr>
                        <a:t>159440</a:t>
                      </a:r>
                      <a:endParaRPr lang="en-ZA" dirty="0">
                        <a:solidFill>
                          <a:schemeClr val="accent6"/>
                        </a:solidFill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accent6"/>
                          </a:solidFill>
                        </a:rPr>
                        <a:t>156470</a:t>
                      </a:r>
                      <a:endParaRPr lang="en-ZA" dirty="0">
                        <a:solidFill>
                          <a:schemeClr val="accent6"/>
                        </a:solidFill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045931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accent6"/>
                          </a:solidFill>
                        </a:rPr>
                        <a:t>159909</a:t>
                      </a:r>
                      <a:endParaRPr lang="en-ZA" dirty="0">
                        <a:solidFill>
                          <a:schemeClr val="accent6"/>
                        </a:solidFill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accent6"/>
                          </a:solidFill>
                        </a:rPr>
                        <a:t>155467</a:t>
                      </a:r>
                      <a:endParaRPr lang="en-ZA" dirty="0">
                        <a:solidFill>
                          <a:schemeClr val="accent6"/>
                        </a:solidFill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140674</a:t>
                      </a:r>
                      <a:endParaRPr lang="en-ZA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147587</a:t>
                      </a:r>
                      <a:endParaRPr lang="en-ZA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653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4443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396792-E097-30B7-E444-7D333DBBF2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9E0A7D7F-3093-88A9-A156-C784F8A20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 Are conversion rates significantly different across locations?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A0677C-35AA-22D9-91FF-36BD9B4E2156}"/>
              </a:ext>
            </a:extLst>
          </p:cNvPr>
          <p:cNvSpPr txBox="1"/>
          <p:nvPr/>
        </p:nvSpPr>
        <p:spPr>
          <a:xfrm>
            <a:off x="1701924" y="1916832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none" strike="noStrike" dirty="0">
                <a:effectLst/>
                <a:latin typeface="Aptos Narrow" panose="020B0004020202020204" pitchFamily="34" charset="0"/>
              </a:rPr>
              <a:t>Analyze whether conversion behavior is influenced by geography.</a:t>
            </a:r>
            <a:r>
              <a:rPr lang="en-US" dirty="0"/>
              <a:t> </a:t>
            </a:r>
            <a:endParaRPr lang="en-ZA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3F75CFC-3312-0710-196C-821841C99A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717983"/>
              </p:ext>
            </p:extLst>
          </p:nvPr>
        </p:nvGraphicFramePr>
        <p:xfrm>
          <a:off x="2566020" y="3284984"/>
          <a:ext cx="6771570" cy="138150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354314">
                  <a:extLst>
                    <a:ext uri="{9D8B030D-6E8A-4147-A177-3AD203B41FA5}">
                      <a16:colId xmlns:a16="http://schemas.microsoft.com/office/drawing/2014/main" val="2161152362"/>
                    </a:ext>
                  </a:extLst>
                </a:gridCol>
                <a:gridCol w="1354314">
                  <a:extLst>
                    <a:ext uri="{9D8B030D-6E8A-4147-A177-3AD203B41FA5}">
                      <a16:colId xmlns:a16="http://schemas.microsoft.com/office/drawing/2014/main" val="506766731"/>
                    </a:ext>
                  </a:extLst>
                </a:gridCol>
                <a:gridCol w="1354314">
                  <a:extLst>
                    <a:ext uri="{9D8B030D-6E8A-4147-A177-3AD203B41FA5}">
                      <a16:colId xmlns:a16="http://schemas.microsoft.com/office/drawing/2014/main" val="807212867"/>
                    </a:ext>
                  </a:extLst>
                </a:gridCol>
                <a:gridCol w="1354314">
                  <a:extLst>
                    <a:ext uri="{9D8B030D-6E8A-4147-A177-3AD203B41FA5}">
                      <a16:colId xmlns:a16="http://schemas.microsoft.com/office/drawing/2014/main" val="1800859669"/>
                    </a:ext>
                  </a:extLst>
                </a:gridCol>
                <a:gridCol w="1354314">
                  <a:extLst>
                    <a:ext uri="{9D8B030D-6E8A-4147-A177-3AD203B41FA5}">
                      <a16:colId xmlns:a16="http://schemas.microsoft.com/office/drawing/2014/main" val="41245819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Test 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England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Northern Ireland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Scotland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Wales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8396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latin typeface="Agency FB" panose="020B0503020202020204" pitchFamily="34" charset="0"/>
                        </a:rPr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latin typeface="Agency FB" panose="020B0503020202020204" pitchFamily="34" charset="0"/>
                        </a:rPr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latin typeface="Agency FB" panose="020B0503020202020204" pitchFamily="34" charset="0"/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latin typeface="Agency FB" panose="020B0503020202020204" pitchFamily="34" charset="0"/>
                        </a:rPr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557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accent2"/>
                          </a:solidFill>
                          <a:latin typeface="Agency FB" panose="020B0503020202020204" pitchFamily="34" charset="0"/>
                        </a:rPr>
                        <a:t>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accent2"/>
                          </a:solidFill>
                          <a:latin typeface="Agency FB" panose="020B0503020202020204" pitchFamily="34" charset="0"/>
                        </a:rPr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accent2"/>
                          </a:solidFill>
                          <a:latin typeface="Agency FB" panose="020B0503020202020204" pitchFamily="34" charset="0"/>
                        </a:rPr>
                        <a:t>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accent2"/>
                          </a:solidFill>
                          <a:latin typeface="Agency FB" panose="020B0503020202020204" pitchFamily="34" charset="0"/>
                        </a:rPr>
                        <a:t>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73122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846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</TotalTime>
  <Words>648</Words>
  <Application>Microsoft Office PowerPoint</Application>
  <PresentationFormat>Custom</PresentationFormat>
  <Paragraphs>118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Abadi</vt:lpstr>
      <vt:lpstr>Agency FB</vt:lpstr>
      <vt:lpstr>Aptos</vt:lpstr>
      <vt:lpstr>Aptos Display</vt:lpstr>
      <vt:lpstr>Aptos Narrow</vt:lpstr>
      <vt:lpstr>Arial</vt:lpstr>
      <vt:lpstr>Corbel</vt:lpstr>
      <vt:lpstr>Inter</vt:lpstr>
      <vt:lpstr>Office Theme</vt:lpstr>
      <vt:lpstr>Scenario</vt:lpstr>
      <vt:lpstr>Data Information</vt:lpstr>
      <vt:lpstr>Users spent 0.65% more time on Web Page B compared to Web Page A but site A had 498 more views compared to site B</vt:lpstr>
      <vt:lpstr>Web page B has increased conversions by just under 10%</vt:lpstr>
      <vt:lpstr>Web Page B makes up around 72% of conversions across both devices</vt:lpstr>
      <vt:lpstr>Web Page B makes up around 72% of conversions across both devices</vt:lpstr>
      <vt:lpstr>Does user engagement differ by location?</vt:lpstr>
      <vt:lpstr> Are conversion rates significantly different across locations?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manav ramesar</dc:creator>
  <cp:lastModifiedBy>manav ramesar</cp:lastModifiedBy>
  <cp:revision>14</cp:revision>
  <dcterms:created xsi:type="dcterms:W3CDTF">2024-11-27T18:40:06Z</dcterms:created>
  <dcterms:modified xsi:type="dcterms:W3CDTF">2024-11-28T20:24:18Z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